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97" r:id="rId3"/>
    <p:sldId id="299" r:id="rId4"/>
    <p:sldId id="304" r:id="rId5"/>
    <p:sldId id="296" r:id="rId6"/>
    <p:sldId id="298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266678"/>
    <a:srgbClr val="D1D537"/>
    <a:srgbClr val="CCFF99"/>
    <a:srgbClr val="FFFFFF"/>
    <a:srgbClr val="CBDBEF"/>
    <a:srgbClr val="CCECFF"/>
    <a:srgbClr val="81A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30E57-7864-4AFD-AAE2-D3F08312E82E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881710-C7C7-475F-A095-9C128504849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5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на основе типовых методик и действующей нормативно-правовой базы рассчитывать показатели, характеризующие деятельность налогоплательщиков, в частности, налоговую базу, базу для исчисления страховых взносов, сумму налогов (сборов, страховых взносов), налоговую нагрузку;</a:t>
          </a:r>
          <a:endParaRPr lang="ru-RU" sz="15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DD0E61-3EFE-4A96-A3B6-CA262AB60E99}" type="parTrans" cxnId="{2285E12C-DF90-43D4-871A-61B960C8BC8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9A588-44D8-499C-8C93-6062C4F7ED66}" type="sibTrans" cxnId="{2285E12C-DF90-43D4-871A-61B960C8BC8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34ADE-1D1D-4D5E-88DE-9D9C9DFE9AB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давать квалифицированные заключения и консультации по вопросам налогового права и налогообложения. </a:t>
          </a:r>
          <a:endParaRPr lang="ru-RU" sz="18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C7C0C-1150-465B-B814-4CD3E48235AD}" type="parTrans" cxnId="{E58CD3CE-3F28-493B-95AF-E863C71661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1B2F6-AE1C-42D3-9891-22846232FC73}" type="sibTrans" cxnId="{E58CD3CE-3F28-493B-95AF-E863C71661F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696DCC-495F-44E9-8D69-6CBE890B0B15}">
      <dgm:prSet custT="1"/>
      <dgm:spPr/>
      <dgm:t>
        <a:bodyPr/>
        <a:lstStyle/>
        <a:p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систематизировать и анализировать исходные данные для целей</a:t>
          </a:r>
        </a:p>
        <a:p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исчисления налогов, сборов и взносов, в том числе страховых;</a:t>
          </a:r>
          <a:endParaRPr lang="ru-RU" sz="18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6C526C5-2CEA-4382-B8DE-F98F359FDB10}" type="parTrans" cxnId="{8C972D4C-1D36-4E7B-92B9-7B9A9F89A7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6BBFA-CCB2-41EB-8E56-2247D77FA755}" type="sibTrans" cxnId="{8C972D4C-1D36-4E7B-92B9-7B9A9F89A7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842BB7-93F8-46AE-9D6B-45C6991559B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критически оценивать предлагаемые варианты управленческих решений с точки зрения их влияния на налоговые обязанности организации;</a:t>
          </a:r>
          <a:endParaRPr lang="ru-RU" sz="18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DF51A9C-FCEB-4C2C-AFED-060FF26915D3}" type="parTrans" cxnId="{12239665-FDCA-465A-B5CD-3286982934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EB628-3650-424E-81A9-034EA6666E25}" type="sibTrans" cxnId="{12239665-FDCA-465A-B5CD-3286982934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359DD2-D7A3-4546-BC6A-1C9A4B3FEAA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формировать и представлять отчетность по налогам, сборам, взносам, в том числе страховым;</a:t>
          </a:r>
          <a:endParaRPr lang="ru-RU" sz="18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5768F18-D17A-4380-A316-F710D950DB40}" type="parTrans" cxnId="{244E45FD-7CF2-4906-9F18-787F46ABF4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B79285-DA0F-4137-A3FD-CA5EE5E69978}" type="sibTrans" cxnId="{244E45FD-7CF2-4906-9F18-787F46ABF43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5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EBD145-7C6F-4ED4-B000-0281F9AA82BD}" type="pres">
      <dgm:prSet presAssocID="{47C30E57-7864-4AFD-AAE2-D3F08312E8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7A6930-EC01-43FC-97B0-084EF1AD4041}" type="pres">
      <dgm:prSet presAssocID="{47C30E57-7864-4AFD-AAE2-D3F08312E82E}" presName="Name1" presStyleCnt="0"/>
      <dgm:spPr/>
    </dgm:pt>
    <dgm:pt modelId="{5AB9576A-A94F-4503-AFD7-9DF3AB55C0A3}" type="pres">
      <dgm:prSet presAssocID="{47C30E57-7864-4AFD-AAE2-D3F08312E82E}" presName="cycle" presStyleCnt="0"/>
      <dgm:spPr/>
    </dgm:pt>
    <dgm:pt modelId="{1B29FABE-3164-4402-964B-8559FACA1375}" type="pres">
      <dgm:prSet presAssocID="{47C30E57-7864-4AFD-AAE2-D3F08312E82E}" presName="srcNode" presStyleLbl="node1" presStyleIdx="0" presStyleCnt="5"/>
      <dgm:spPr/>
    </dgm:pt>
    <dgm:pt modelId="{56F9B038-6165-467E-B1FA-51A16558172D}" type="pres">
      <dgm:prSet presAssocID="{47C30E57-7864-4AFD-AAE2-D3F08312E82E}" presName="conn" presStyleLbl="parChTrans1D2" presStyleIdx="0" presStyleCnt="1"/>
      <dgm:spPr/>
      <dgm:t>
        <a:bodyPr/>
        <a:lstStyle/>
        <a:p>
          <a:endParaRPr lang="ru-RU"/>
        </a:p>
      </dgm:t>
    </dgm:pt>
    <dgm:pt modelId="{21FAFE59-19F8-4CD9-8FD7-C7D09E795342}" type="pres">
      <dgm:prSet presAssocID="{47C30E57-7864-4AFD-AAE2-D3F08312E82E}" presName="extraNode" presStyleLbl="node1" presStyleIdx="0" presStyleCnt="5"/>
      <dgm:spPr/>
    </dgm:pt>
    <dgm:pt modelId="{C6F24605-3C48-4755-9FCB-B6B269C697C1}" type="pres">
      <dgm:prSet presAssocID="{47C30E57-7864-4AFD-AAE2-D3F08312E82E}" presName="dstNode" presStyleLbl="node1" presStyleIdx="0" presStyleCnt="5"/>
      <dgm:spPr/>
    </dgm:pt>
    <dgm:pt modelId="{F7738BC9-6099-4C89-9756-483288319F97}" type="pres">
      <dgm:prSet presAssocID="{15696DCC-495F-44E9-8D69-6CBE890B0B15}" presName="text_1" presStyleLbl="node1" presStyleIdx="0" presStyleCnt="5" custScaleY="154018" custLinFactNeighborX="-378" custLinFactNeighborY="-9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87F91-8527-4344-862A-2A73C27B36E4}" type="pres">
      <dgm:prSet presAssocID="{15696DCC-495F-44E9-8D69-6CBE890B0B15}" presName="accent_1" presStyleCnt="0"/>
      <dgm:spPr/>
    </dgm:pt>
    <dgm:pt modelId="{57A56E37-B024-4DF1-A4CE-4B7DA31A69B1}" type="pres">
      <dgm:prSet presAssocID="{15696DCC-495F-44E9-8D69-6CBE890B0B15}" presName="accentRepeatNode" presStyleLbl="solidFgAcc1" presStyleIdx="0" presStyleCnt="5"/>
      <dgm:spPr/>
    </dgm:pt>
    <dgm:pt modelId="{A18E69C9-8F40-4D08-B6AD-265CE9B5A512}" type="pres">
      <dgm:prSet presAssocID="{DB881710-C7C7-475F-A095-9C128504849B}" presName="text_2" presStyleLbl="node1" presStyleIdx="1" presStyleCnt="5" custLinFactNeighborX="-727" custLinFactNeighborY="-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CD95E-D931-4529-A172-35020C9B96AF}" type="pres">
      <dgm:prSet presAssocID="{DB881710-C7C7-475F-A095-9C128504849B}" presName="accent_2" presStyleCnt="0"/>
      <dgm:spPr/>
    </dgm:pt>
    <dgm:pt modelId="{9210DE22-07C3-4C12-B80D-DCBC08FF085F}" type="pres">
      <dgm:prSet presAssocID="{DB881710-C7C7-475F-A095-9C128504849B}" presName="accentRepeatNode" presStyleLbl="solidFgAcc1" presStyleIdx="1" presStyleCnt="5"/>
      <dgm:spPr/>
    </dgm:pt>
    <dgm:pt modelId="{47EFB211-7176-4FCB-A401-E0D9DD26DCA0}" type="pres">
      <dgm:prSet presAssocID="{1D359DD2-D7A3-4546-BC6A-1C9A4B3FEAA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13DED-8264-4C3B-86AE-F8A34D4D2551}" type="pres">
      <dgm:prSet presAssocID="{1D359DD2-D7A3-4546-BC6A-1C9A4B3FEAA9}" presName="accent_3" presStyleCnt="0"/>
      <dgm:spPr/>
    </dgm:pt>
    <dgm:pt modelId="{651E7D58-D543-4479-86DC-358FA2791100}" type="pres">
      <dgm:prSet presAssocID="{1D359DD2-D7A3-4546-BC6A-1C9A4B3FEAA9}" presName="accentRepeatNode" presStyleLbl="solidFgAcc1" presStyleIdx="2" presStyleCnt="5"/>
      <dgm:spPr/>
    </dgm:pt>
    <dgm:pt modelId="{38E6A3AD-437B-4C2D-B2CE-118E9D87EB65}" type="pres">
      <dgm:prSet presAssocID="{3F842BB7-93F8-46AE-9D6B-45C6991559B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0C84A-666F-4E0B-A8F9-AB9885E1BD7B}" type="pres">
      <dgm:prSet presAssocID="{3F842BB7-93F8-46AE-9D6B-45C6991559BB}" presName="accent_4" presStyleCnt="0"/>
      <dgm:spPr/>
    </dgm:pt>
    <dgm:pt modelId="{A46A6032-557A-4F73-AE7E-29350ACB6153}" type="pres">
      <dgm:prSet presAssocID="{3F842BB7-93F8-46AE-9D6B-45C6991559BB}" presName="accentRepeatNode" presStyleLbl="solidFgAcc1" presStyleIdx="3" presStyleCnt="5"/>
      <dgm:spPr/>
    </dgm:pt>
    <dgm:pt modelId="{97B0EE0E-0537-4B11-8730-EF9F4B565CF3}" type="pres">
      <dgm:prSet presAssocID="{65434ADE-1D1D-4D5E-88DE-9D9C9DFE9AB0}" presName="text_5" presStyleLbl="node1" presStyleIdx="4" presStyleCnt="5" custScaleY="137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BE33E-1CD0-4A00-A2CD-1782D17C305F}" type="pres">
      <dgm:prSet presAssocID="{65434ADE-1D1D-4D5E-88DE-9D9C9DFE9AB0}" presName="accent_5" presStyleCnt="0"/>
      <dgm:spPr/>
    </dgm:pt>
    <dgm:pt modelId="{78BD589F-B7AC-4E99-94A0-2564618841F7}" type="pres">
      <dgm:prSet presAssocID="{65434ADE-1D1D-4D5E-88DE-9D9C9DFE9AB0}" presName="accentRepeatNode" presStyleLbl="solidFgAcc1" presStyleIdx="4" presStyleCnt="5" custScaleX="27545" custScaleY="67260"/>
      <dgm:spPr/>
    </dgm:pt>
  </dgm:ptLst>
  <dgm:cxnLst>
    <dgm:cxn modelId="{244E45FD-7CF2-4906-9F18-787F46ABF43C}" srcId="{47C30E57-7864-4AFD-AAE2-D3F08312E82E}" destId="{1D359DD2-D7A3-4546-BC6A-1C9A4B3FEAA9}" srcOrd="2" destOrd="0" parTransId="{E5768F18-D17A-4380-A316-F710D950DB40}" sibTransId="{B9B79285-DA0F-4137-A3FD-CA5EE5E69978}"/>
    <dgm:cxn modelId="{516A1246-47FD-4263-B820-56A88F7D9E89}" type="presOf" srcId="{3F842BB7-93F8-46AE-9D6B-45C6991559BB}" destId="{38E6A3AD-437B-4C2D-B2CE-118E9D87EB65}" srcOrd="0" destOrd="0" presId="urn:microsoft.com/office/officeart/2008/layout/VerticalCurvedList"/>
    <dgm:cxn modelId="{E58CD3CE-3F28-493B-95AF-E863C71661F7}" srcId="{47C30E57-7864-4AFD-AAE2-D3F08312E82E}" destId="{65434ADE-1D1D-4D5E-88DE-9D9C9DFE9AB0}" srcOrd="4" destOrd="0" parTransId="{6D6C7C0C-1150-465B-B814-4CD3E48235AD}" sibTransId="{66C1B2F6-AE1C-42D3-9891-22846232FC73}"/>
    <dgm:cxn modelId="{2285E12C-DF90-43D4-871A-61B960C8BC8D}" srcId="{47C30E57-7864-4AFD-AAE2-D3F08312E82E}" destId="{DB881710-C7C7-475F-A095-9C128504849B}" srcOrd="1" destOrd="0" parTransId="{C5DD0E61-3EFE-4A96-A3B6-CA262AB60E99}" sibTransId="{E389A588-44D8-499C-8C93-6062C4F7ED66}"/>
    <dgm:cxn modelId="{12239665-FDCA-465A-B5CD-32869829345E}" srcId="{47C30E57-7864-4AFD-AAE2-D3F08312E82E}" destId="{3F842BB7-93F8-46AE-9D6B-45C6991559BB}" srcOrd="3" destOrd="0" parTransId="{9DF51A9C-FCEB-4C2C-AFED-060FF26915D3}" sibTransId="{36DEB628-3650-424E-81A9-034EA6666E25}"/>
    <dgm:cxn modelId="{F67203AF-9987-4996-A667-23EC38DD44B9}" type="presOf" srcId="{65434ADE-1D1D-4D5E-88DE-9D9C9DFE9AB0}" destId="{97B0EE0E-0537-4B11-8730-EF9F4B565CF3}" srcOrd="0" destOrd="0" presId="urn:microsoft.com/office/officeart/2008/layout/VerticalCurvedList"/>
    <dgm:cxn modelId="{8D8E1FDC-8593-4BF1-90B0-3947B4192E26}" type="presOf" srcId="{1D359DD2-D7A3-4546-BC6A-1C9A4B3FEAA9}" destId="{47EFB211-7176-4FCB-A401-E0D9DD26DCA0}" srcOrd="0" destOrd="0" presId="urn:microsoft.com/office/officeart/2008/layout/VerticalCurvedList"/>
    <dgm:cxn modelId="{4E7D25C1-1EAF-4FBA-A738-02E23CEDA09B}" type="presOf" srcId="{DB881710-C7C7-475F-A095-9C128504849B}" destId="{A18E69C9-8F40-4D08-B6AD-265CE9B5A512}" srcOrd="0" destOrd="0" presId="urn:microsoft.com/office/officeart/2008/layout/VerticalCurvedList"/>
    <dgm:cxn modelId="{AF9903E5-6222-4741-A3CA-4CD15B1BB43A}" type="presOf" srcId="{15696DCC-495F-44E9-8D69-6CBE890B0B15}" destId="{F7738BC9-6099-4C89-9756-483288319F97}" srcOrd="0" destOrd="0" presId="urn:microsoft.com/office/officeart/2008/layout/VerticalCurvedList"/>
    <dgm:cxn modelId="{5267FFB4-2B67-4BD8-9755-610DC2CDD72A}" type="presOf" srcId="{47C30E57-7864-4AFD-AAE2-D3F08312E82E}" destId="{85EBD145-7C6F-4ED4-B000-0281F9AA82BD}" srcOrd="0" destOrd="0" presId="urn:microsoft.com/office/officeart/2008/layout/VerticalCurvedList"/>
    <dgm:cxn modelId="{3BBE1E9D-0F41-419E-9B3D-7BF46E604816}" type="presOf" srcId="{03C6BBFA-CCB2-41EB-8E56-2247D77FA755}" destId="{56F9B038-6165-467E-B1FA-51A16558172D}" srcOrd="0" destOrd="0" presId="urn:microsoft.com/office/officeart/2008/layout/VerticalCurvedList"/>
    <dgm:cxn modelId="{8C972D4C-1D36-4E7B-92B9-7B9A9F89A78C}" srcId="{47C30E57-7864-4AFD-AAE2-D3F08312E82E}" destId="{15696DCC-495F-44E9-8D69-6CBE890B0B15}" srcOrd="0" destOrd="0" parTransId="{46C526C5-2CEA-4382-B8DE-F98F359FDB10}" sibTransId="{03C6BBFA-CCB2-41EB-8E56-2247D77FA755}"/>
    <dgm:cxn modelId="{7002206A-2AFF-4788-915C-623AED6CDF1C}" type="presParOf" srcId="{85EBD145-7C6F-4ED4-B000-0281F9AA82BD}" destId="{257A6930-EC01-43FC-97B0-084EF1AD4041}" srcOrd="0" destOrd="0" presId="urn:microsoft.com/office/officeart/2008/layout/VerticalCurvedList"/>
    <dgm:cxn modelId="{FB2D1F75-5EED-46D6-A190-F451C7DF9157}" type="presParOf" srcId="{257A6930-EC01-43FC-97B0-084EF1AD4041}" destId="{5AB9576A-A94F-4503-AFD7-9DF3AB55C0A3}" srcOrd="0" destOrd="0" presId="urn:microsoft.com/office/officeart/2008/layout/VerticalCurvedList"/>
    <dgm:cxn modelId="{C99C04F6-F56C-45B7-A214-46776E7BC076}" type="presParOf" srcId="{5AB9576A-A94F-4503-AFD7-9DF3AB55C0A3}" destId="{1B29FABE-3164-4402-964B-8559FACA1375}" srcOrd="0" destOrd="0" presId="urn:microsoft.com/office/officeart/2008/layout/VerticalCurvedList"/>
    <dgm:cxn modelId="{A36295EE-60B7-4E62-AFEA-1634B776501C}" type="presParOf" srcId="{5AB9576A-A94F-4503-AFD7-9DF3AB55C0A3}" destId="{56F9B038-6165-467E-B1FA-51A16558172D}" srcOrd="1" destOrd="0" presId="urn:microsoft.com/office/officeart/2008/layout/VerticalCurvedList"/>
    <dgm:cxn modelId="{BB247744-51A2-4011-AEA7-B39C92E7BA15}" type="presParOf" srcId="{5AB9576A-A94F-4503-AFD7-9DF3AB55C0A3}" destId="{21FAFE59-19F8-4CD9-8FD7-C7D09E795342}" srcOrd="2" destOrd="0" presId="urn:microsoft.com/office/officeart/2008/layout/VerticalCurvedList"/>
    <dgm:cxn modelId="{340B2DE6-6BD2-4057-A7B7-88770C5FD8AB}" type="presParOf" srcId="{5AB9576A-A94F-4503-AFD7-9DF3AB55C0A3}" destId="{C6F24605-3C48-4755-9FCB-B6B269C697C1}" srcOrd="3" destOrd="0" presId="urn:microsoft.com/office/officeart/2008/layout/VerticalCurvedList"/>
    <dgm:cxn modelId="{B869B900-7814-4960-AF55-D8A25224BC64}" type="presParOf" srcId="{257A6930-EC01-43FC-97B0-084EF1AD4041}" destId="{F7738BC9-6099-4C89-9756-483288319F97}" srcOrd="1" destOrd="0" presId="urn:microsoft.com/office/officeart/2008/layout/VerticalCurvedList"/>
    <dgm:cxn modelId="{26F219F7-32E0-4897-8D37-4CF2BB5F4B84}" type="presParOf" srcId="{257A6930-EC01-43FC-97B0-084EF1AD4041}" destId="{52487F91-8527-4344-862A-2A73C27B36E4}" srcOrd="2" destOrd="0" presId="urn:microsoft.com/office/officeart/2008/layout/VerticalCurvedList"/>
    <dgm:cxn modelId="{5B83A367-78C5-4FB0-BEC9-2FF60B0233E7}" type="presParOf" srcId="{52487F91-8527-4344-862A-2A73C27B36E4}" destId="{57A56E37-B024-4DF1-A4CE-4B7DA31A69B1}" srcOrd="0" destOrd="0" presId="urn:microsoft.com/office/officeart/2008/layout/VerticalCurvedList"/>
    <dgm:cxn modelId="{C8BB078A-CC2C-43AF-8F4E-78D6AF14470B}" type="presParOf" srcId="{257A6930-EC01-43FC-97B0-084EF1AD4041}" destId="{A18E69C9-8F40-4D08-B6AD-265CE9B5A512}" srcOrd="3" destOrd="0" presId="urn:microsoft.com/office/officeart/2008/layout/VerticalCurvedList"/>
    <dgm:cxn modelId="{F164D22D-7BE6-4237-AC73-7FEECC9FDFB7}" type="presParOf" srcId="{257A6930-EC01-43FC-97B0-084EF1AD4041}" destId="{77FCD95E-D931-4529-A172-35020C9B96AF}" srcOrd="4" destOrd="0" presId="urn:microsoft.com/office/officeart/2008/layout/VerticalCurvedList"/>
    <dgm:cxn modelId="{C23FE9E6-1B8F-47C2-BFE6-02D95256BB13}" type="presParOf" srcId="{77FCD95E-D931-4529-A172-35020C9B96AF}" destId="{9210DE22-07C3-4C12-B80D-DCBC08FF085F}" srcOrd="0" destOrd="0" presId="urn:microsoft.com/office/officeart/2008/layout/VerticalCurvedList"/>
    <dgm:cxn modelId="{9522DFC0-E1C9-4297-A4C7-3EFCD62143F1}" type="presParOf" srcId="{257A6930-EC01-43FC-97B0-084EF1AD4041}" destId="{47EFB211-7176-4FCB-A401-E0D9DD26DCA0}" srcOrd="5" destOrd="0" presId="urn:microsoft.com/office/officeart/2008/layout/VerticalCurvedList"/>
    <dgm:cxn modelId="{29252EEC-2E3F-4950-A704-7F5A54D53595}" type="presParOf" srcId="{257A6930-EC01-43FC-97B0-084EF1AD4041}" destId="{57713DED-8264-4C3B-86AE-F8A34D4D2551}" srcOrd="6" destOrd="0" presId="urn:microsoft.com/office/officeart/2008/layout/VerticalCurvedList"/>
    <dgm:cxn modelId="{557DE495-7D09-4626-AF5E-675B03597FF6}" type="presParOf" srcId="{57713DED-8264-4C3B-86AE-F8A34D4D2551}" destId="{651E7D58-D543-4479-86DC-358FA2791100}" srcOrd="0" destOrd="0" presId="urn:microsoft.com/office/officeart/2008/layout/VerticalCurvedList"/>
    <dgm:cxn modelId="{7B29B79B-10FC-4382-B14D-CF4ACAF84B0C}" type="presParOf" srcId="{257A6930-EC01-43FC-97B0-084EF1AD4041}" destId="{38E6A3AD-437B-4C2D-B2CE-118E9D87EB65}" srcOrd="7" destOrd="0" presId="urn:microsoft.com/office/officeart/2008/layout/VerticalCurvedList"/>
    <dgm:cxn modelId="{5820993A-19F7-4C39-A3E9-0088CE11A685}" type="presParOf" srcId="{257A6930-EC01-43FC-97B0-084EF1AD4041}" destId="{49A0C84A-666F-4E0B-A8F9-AB9885E1BD7B}" srcOrd="8" destOrd="0" presId="urn:microsoft.com/office/officeart/2008/layout/VerticalCurvedList"/>
    <dgm:cxn modelId="{228BFE36-60F4-4E18-A299-B5641CAA6D56}" type="presParOf" srcId="{49A0C84A-666F-4E0B-A8F9-AB9885E1BD7B}" destId="{A46A6032-557A-4F73-AE7E-29350ACB6153}" srcOrd="0" destOrd="0" presId="urn:microsoft.com/office/officeart/2008/layout/VerticalCurvedList"/>
    <dgm:cxn modelId="{7281304D-2978-4B6B-8395-9683770D24BC}" type="presParOf" srcId="{257A6930-EC01-43FC-97B0-084EF1AD4041}" destId="{97B0EE0E-0537-4B11-8730-EF9F4B565CF3}" srcOrd="9" destOrd="0" presId="urn:microsoft.com/office/officeart/2008/layout/VerticalCurvedList"/>
    <dgm:cxn modelId="{90CA0B5C-435B-4147-AD3B-5A92CA6EB42F}" type="presParOf" srcId="{257A6930-EC01-43FC-97B0-084EF1AD4041}" destId="{5C6BE33E-1CD0-4A00-A2CD-1782D17C305F}" srcOrd="10" destOrd="0" presId="urn:microsoft.com/office/officeart/2008/layout/VerticalCurvedList"/>
    <dgm:cxn modelId="{AB9B0423-D704-4716-B3B8-0E378728B79F}" type="presParOf" srcId="{5C6BE33E-1CD0-4A00-A2CD-1782D17C305F}" destId="{78BD589F-B7AC-4E99-94A0-2564618841F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B038-6165-467E-B1FA-51A16558172D}">
      <dsp:nvSpPr>
        <dsp:cNvPr id="0" name=""/>
        <dsp:cNvSpPr/>
      </dsp:nvSpPr>
      <dsp:spPr>
        <a:xfrm>
          <a:off x="-5750777" y="-880217"/>
          <a:ext cx="6846585" cy="6846585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38BC9-6099-4C89-9756-483288319F97}">
      <dsp:nvSpPr>
        <dsp:cNvPr id="0" name=""/>
        <dsp:cNvSpPr/>
      </dsp:nvSpPr>
      <dsp:spPr>
        <a:xfrm>
          <a:off x="441344" y="84895"/>
          <a:ext cx="9959466" cy="9795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803" tIns="48260" rIns="48260" bIns="4826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систематизировать и анализировать исходные данные для целей</a:t>
          </a:r>
        </a:p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исчисления налогов, сборов и взносов, в том числе страховых;</a:t>
          </a:r>
          <a:endParaRPr lang="ru-RU" sz="18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41344" y="84895"/>
        <a:ext cx="9959466" cy="979511"/>
      </dsp:txXfrm>
    </dsp:sp>
    <dsp:sp modelId="{57A56E37-B024-4DF1-A4CE-4B7DA31A69B1}">
      <dsp:nvSpPr>
        <dsp:cNvPr id="0" name=""/>
        <dsp:cNvSpPr/>
      </dsp:nvSpPr>
      <dsp:spPr>
        <a:xfrm>
          <a:off x="81508" y="238286"/>
          <a:ext cx="794965" cy="794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E69C9-8F40-4D08-B6AD-265CE9B5A512}">
      <dsp:nvSpPr>
        <dsp:cNvPr id="0" name=""/>
        <dsp:cNvSpPr/>
      </dsp:nvSpPr>
      <dsp:spPr>
        <a:xfrm>
          <a:off x="865617" y="1269521"/>
          <a:ext cx="9503747" cy="635972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96000"/>
                <a:lumMod val="100000"/>
              </a:schemeClr>
            </a:gs>
            <a:gs pos="78000">
              <a:schemeClr val="accent3">
                <a:hueOff val="2812566"/>
                <a:satOff val="-4220"/>
                <a:lumOff val="-68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803" tIns="40640" rIns="40640" bIns="40640" numCol="1" spcCol="1270" anchor="ctr" anchorCtr="0">
          <a:noAutofit/>
        </a:bodyPr>
        <a:lstStyle/>
        <a:p>
          <a:pPr lvl="0" algn="l" defTabSz="6889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на основе типовых методик и действующей нормативно-правовой базы рассчитывать показатели, характеризующие деятельность налогоплательщиков, в частности, налоговую базу, базу для исчисления страховых взносов, сумму налогов (сборов, страховых взносов), налоговую нагрузку;</a:t>
          </a:r>
          <a:endParaRPr lang="ru-RU" sz="15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5617" y="1269521"/>
        <a:ext cx="9503747" cy="635972"/>
      </dsp:txXfrm>
    </dsp:sp>
    <dsp:sp modelId="{9210DE22-07C3-4C12-B80D-DCBC08FF085F}">
      <dsp:nvSpPr>
        <dsp:cNvPr id="0" name=""/>
        <dsp:cNvSpPr/>
      </dsp:nvSpPr>
      <dsp:spPr>
        <a:xfrm>
          <a:off x="537227" y="1191939"/>
          <a:ext cx="794965" cy="794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EFB211-7176-4FCB-A401-E0D9DD26DCA0}">
      <dsp:nvSpPr>
        <dsp:cNvPr id="0" name=""/>
        <dsp:cNvSpPr/>
      </dsp:nvSpPr>
      <dsp:spPr>
        <a:xfrm>
          <a:off x="1074579" y="2225088"/>
          <a:ext cx="9363878" cy="635972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96000"/>
                <a:lumMod val="100000"/>
              </a:schemeClr>
            </a:gs>
            <a:gs pos="78000">
              <a:schemeClr val="accent3">
                <a:hueOff val="5625132"/>
                <a:satOff val="-8440"/>
                <a:lumOff val="-137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803" tIns="48260" rIns="48260" bIns="48260" numCol="1" spcCol="1270" anchor="ctr" anchorCtr="0">
          <a:noAutofit/>
        </a:bodyPr>
        <a:lstStyle/>
        <a:p>
          <a:pPr lvl="0" algn="l" defTabSz="8223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формировать и представлять отчетность по налогам, сборам, взносам, в том числе страховым;</a:t>
          </a:r>
          <a:endParaRPr lang="ru-RU" sz="18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1074579" y="2225088"/>
        <a:ext cx="9363878" cy="635972"/>
      </dsp:txXfrm>
    </dsp:sp>
    <dsp:sp modelId="{651E7D58-D543-4479-86DC-358FA2791100}">
      <dsp:nvSpPr>
        <dsp:cNvPr id="0" name=""/>
        <dsp:cNvSpPr/>
      </dsp:nvSpPr>
      <dsp:spPr>
        <a:xfrm>
          <a:off x="677096" y="2145592"/>
          <a:ext cx="794965" cy="794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E6A3AD-437B-4C2D-B2CE-118E9D87EB65}">
      <dsp:nvSpPr>
        <dsp:cNvPr id="0" name=""/>
        <dsp:cNvSpPr/>
      </dsp:nvSpPr>
      <dsp:spPr>
        <a:xfrm>
          <a:off x="934710" y="3178742"/>
          <a:ext cx="9503747" cy="635972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96000"/>
                <a:lumMod val="100000"/>
              </a:schemeClr>
            </a:gs>
            <a:gs pos="78000">
              <a:schemeClr val="accent3">
                <a:hueOff val="8437698"/>
                <a:satOff val="-12660"/>
                <a:lumOff val="-20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803" tIns="48260" rIns="48260" bIns="48260" numCol="1" spcCol="1270" anchor="ctr" anchorCtr="0">
          <a:noAutofit/>
        </a:bodyPr>
        <a:lstStyle/>
        <a:p>
          <a:pPr lvl="0" algn="l" defTabSz="8223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критически оценивать предлагаемые варианты управленческих решений с точки зрения их влияния на налоговые обязанности организации;</a:t>
          </a:r>
          <a:endParaRPr lang="ru-RU" sz="18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934710" y="3178742"/>
        <a:ext cx="9503747" cy="635972"/>
      </dsp:txXfrm>
    </dsp:sp>
    <dsp:sp modelId="{A46A6032-557A-4F73-AE7E-29350ACB6153}">
      <dsp:nvSpPr>
        <dsp:cNvPr id="0" name=""/>
        <dsp:cNvSpPr/>
      </dsp:nvSpPr>
      <dsp:spPr>
        <a:xfrm>
          <a:off x="537227" y="3099245"/>
          <a:ext cx="794965" cy="794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0EE0E-0537-4B11-8730-EF9F4B565CF3}">
      <dsp:nvSpPr>
        <dsp:cNvPr id="0" name=""/>
        <dsp:cNvSpPr/>
      </dsp:nvSpPr>
      <dsp:spPr>
        <a:xfrm>
          <a:off x="478991" y="4012587"/>
          <a:ext cx="9959466" cy="87558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96000"/>
                <a:lumMod val="100000"/>
              </a:schemeClr>
            </a:gs>
            <a:gs pos="78000">
              <a:schemeClr val="accent3">
                <a:hueOff val="11250264"/>
                <a:satOff val="-16880"/>
                <a:lumOff val="-274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803" tIns="48260" rIns="48260" bIns="48260" numCol="1" spcCol="1270" anchor="ctr" anchorCtr="0">
          <a:noAutofit/>
        </a:bodyPr>
        <a:lstStyle/>
        <a:p>
          <a:pPr lvl="0" algn="l" defTabSz="8223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способность давать квалифицированные заключения и консультации по вопросам налогового права и налогообложения. </a:t>
          </a:r>
          <a:endParaRPr lang="ru-RU" sz="18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8991" y="4012587"/>
        <a:ext cx="9959466" cy="875587"/>
      </dsp:txXfrm>
    </dsp:sp>
    <dsp:sp modelId="{78BD589F-B7AC-4E99-94A0-2564618841F7}">
      <dsp:nvSpPr>
        <dsp:cNvPr id="0" name=""/>
        <dsp:cNvSpPr/>
      </dsp:nvSpPr>
      <dsp:spPr>
        <a:xfrm>
          <a:off x="369504" y="4183034"/>
          <a:ext cx="218973" cy="534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2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9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88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7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21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0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9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4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9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4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0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fil/lipetsk/org/dep/dpo/Pages/About.aspx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1512" y="1707965"/>
            <a:ext cx="6316362" cy="1010757"/>
          </a:xfrm>
          <a:gradFill>
            <a:gsLst>
              <a:gs pos="100000">
                <a:schemeClr val="accent1">
                  <a:lumMod val="20000"/>
                  <a:lumOff val="80000"/>
                  <a:alpha val="2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effectLst>
            <a:softEdge rad="177800"/>
          </a:effectLst>
        </p:spPr>
        <p:txBody>
          <a:bodyPr anchor="ctr"/>
          <a:lstStyle/>
          <a:p>
            <a:pPr algn="ctr"/>
            <a:r>
              <a:rPr lang="ru-RU" sz="2800" b="1" spc="80" dirty="0" smtClean="0">
                <a:solidFill>
                  <a:srgbClr val="2666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дополнительного профессионального образования</a:t>
            </a:r>
            <a:endParaRPr lang="ru-RU" sz="2800" b="1" spc="80" dirty="0">
              <a:solidFill>
                <a:srgbClr val="2666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1023" y="2418434"/>
            <a:ext cx="8456570" cy="2553849"/>
          </a:xfrm>
          <a:gradFill flip="none" rotWithShape="1">
            <a:gsLst>
              <a:gs pos="13000">
                <a:srgbClr val="FFFFFF">
                  <a:alpha val="63000"/>
                </a:srgbClr>
              </a:gs>
              <a:gs pos="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368300"/>
          </a:effectLst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sz="3000" b="1" spc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5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НАЛОГОВОЕ КОНСУЛЬТИРОВАНИЕ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0635" y="306425"/>
            <a:ext cx="8124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B8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Липецкий филиал Финуниверситета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B8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курсы дополнительного профессионального образования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B8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Кафедра </a:t>
            </a:r>
            <a:r>
              <a:rPr lang="ru-RU" sz="2400" b="1" dirty="0">
                <a:solidFill>
                  <a:srgbClr val="002B8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«Учет и информационные технологии в бизнесе»</a:t>
            </a:r>
            <a:endParaRPr lang="ru-RU" sz="2400" b="1" dirty="0" smtClean="0">
              <a:solidFill>
                <a:srgbClr val="002B8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672" y="270102"/>
            <a:ext cx="837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311008" y="5910554"/>
            <a:ext cx="5377369" cy="643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600" b="1" spc="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Липецк, 2024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b="81538"/>
          <a:stretch/>
        </p:blipFill>
        <p:spPr>
          <a:xfrm>
            <a:off x="9152571" y="279834"/>
            <a:ext cx="2908210" cy="13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40" y="2111151"/>
            <a:ext cx="10506974" cy="2310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КОМПЕТЕНЦИЙ, РАЗВИВАЩИХСЯ В РЕЗУЛЬТАТЕ ОСВОЕНИЯ ПРОГРАММЫ: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способность на основе типовых методик и действующей нормативно-правовой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базы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рассчитывать показатели, характеризующие деятельность налогоплательщиков, 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частности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налоговую базу, базу для исчисления страховых взносов, сумму налогов (сборов,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страховых взносов), налоговую нагрузку;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способность юридически правильно квалифицировать факты и обстоятельства;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владение навыками подготовки юридических документов, используемых в практике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налоговых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правоотношений; владение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навыками подготовки юридических документов, используемых в практике налоговых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правоотношений.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79140" y="276956"/>
            <a:ext cx="9624285" cy="1739346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ПРОГРАММЫ: </a:t>
            </a:r>
            <a:r>
              <a:rPr lang="ru-RU" dirty="0" smtClean="0">
                <a:latin typeface="Arial Narrow" panose="020B0606020202030204" pitchFamily="34" charset="0"/>
              </a:rPr>
              <a:t>формирование </a:t>
            </a:r>
            <a:r>
              <a:rPr lang="ru-RU" dirty="0">
                <a:latin typeface="Arial Narrow" panose="020B0606020202030204" pitchFamily="34" charset="0"/>
              </a:rPr>
              <a:t>у слушателей профессиональных компетенций, необходимых для осуществления профессиональной деятельности в сфере консультирования по вопросам применения налогового права и налогообложения организаций и физических лиц, в т. ч. индивидуальных предпринимателей (налоговое консультирование) и получения новой квалификации «Консультант по налогам и сборам».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649" y="4402884"/>
            <a:ext cx="41418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ФОРМА ОБУЧЕНИЯ И РЕЖИМ ЗАНЯТИЙ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Очная форма.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Режим занятий:              часа в день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Трудоемкость программы:             часов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1688137" y="5238711"/>
            <a:ext cx="663880" cy="40083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4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2562044" y="5825733"/>
            <a:ext cx="746049" cy="400833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380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8110" y="4367971"/>
            <a:ext cx="5585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КАТЕГОРИЯ СЛУШАТЕЛЕЙ: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лица, имеющие среднее профессиональное и (или)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высшее образование.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Специалисты в сфере экономики,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юриспруденции.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5418" y="5564485"/>
            <a:ext cx="392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ИТОГОВЫЙ ДОКУМЕНТ: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Диплом о профессиональной переподготовке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b="81538"/>
          <a:stretch/>
        </p:blipFill>
        <p:spPr>
          <a:xfrm>
            <a:off x="9148730" y="509960"/>
            <a:ext cx="2874768" cy="13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знак завершения 24"/>
          <p:cNvSpPr/>
          <p:nvPr/>
        </p:nvSpPr>
        <p:spPr>
          <a:xfrm>
            <a:off x="5562598" y="2922852"/>
            <a:ext cx="4638678" cy="1144638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Итоговая аттестация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264333" y="2865292"/>
            <a:ext cx="5095875" cy="1144639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Налогообложение                                                                                      юридических и физических лиц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168687" y="298633"/>
            <a:ext cx="8896028" cy="1118171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СОДЕРЖНИЕ ПРОГРАММЫ: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b="81538"/>
          <a:stretch/>
        </p:blipFill>
        <p:spPr>
          <a:xfrm>
            <a:off x="8847771" y="194943"/>
            <a:ext cx="3196562" cy="1481314"/>
          </a:xfrm>
          <a:prstGeom prst="rect">
            <a:avLst/>
          </a:prstGeom>
        </p:spPr>
      </p:pic>
      <p:sp>
        <p:nvSpPr>
          <p:cNvPr id="2" name="Блок-схема: знак завершения 1"/>
          <p:cNvSpPr/>
          <p:nvPr/>
        </p:nvSpPr>
        <p:spPr>
          <a:xfrm>
            <a:off x="264332" y="1596829"/>
            <a:ext cx="5095875" cy="1144639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Налоговое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право</a:t>
            </a:r>
          </a:p>
        </p:txBody>
      </p:sp>
      <p:sp>
        <p:nvSpPr>
          <p:cNvPr id="3" name="Овал 2"/>
          <p:cNvSpPr/>
          <p:nvPr/>
        </p:nvSpPr>
        <p:spPr>
          <a:xfrm>
            <a:off x="264333" y="1711948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1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64332" y="2971048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2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311955" y="4142349"/>
            <a:ext cx="5000628" cy="1144639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Правовое регулирование экономической деятельности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264332" y="5398700"/>
            <a:ext cx="5095875" cy="1144639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Бухгалтерский учет и отчетность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64333" y="424384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3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64333" y="5531118"/>
            <a:ext cx="914400" cy="87980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4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23" name="Блок-схема: знак завершения 22"/>
          <p:cNvSpPr/>
          <p:nvPr/>
        </p:nvSpPr>
        <p:spPr>
          <a:xfrm>
            <a:off x="5441140" y="1596830"/>
            <a:ext cx="4638678" cy="1144638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Преддипломная практика по               налоговому консультированию (реализуется Союзом «ПНК»)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428064" y="1703157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5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520467" y="3037971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2"/>
                </a:solidFill>
              </a:rPr>
              <a:t>6</a:t>
            </a:r>
            <a:endParaRPr lang="ru-RU" sz="30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6721" y="470252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380 академических часов (ОЧНАЯ ФОРМА)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СРОКИ РЕАЛИЗАЦИИ: 27 мая – 15 ноября 2024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Стоимость программы: 40 000 руб.</a:t>
            </a:r>
            <a:endParaRPr lang="ru-RU" sz="2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82422" y="346128"/>
            <a:ext cx="9398461" cy="1118171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РЕЗУЛЬТАТЫ ПРОГРАММЫ 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400">
                <a:solidFill>
                  <a:schemeClr val="bg1"/>
                </a:solidFill>
                <a:latin typeface="Arial Narrow" panose="020B0606020202030204" pitchFamily="34" charset="0"/>
              </a:rPr>
              <a:t>позволяет </a:t>
            </a:r>
            <a:r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t> оказывать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квалифицированное содействие юридическим и физическим лицам, направленное на полное и своевременное исполнение обязанностей по исчислению и уплате, удержанию и перечислению налогов, сборов и взносов, в том числе страховых,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а также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59717482"/>
              </p:ext>
            </p:extLst>
          </p:nvPr>
        </p:nvGraphicFramePr>
        <p:xfrm>
          <a:off x="356216" y="1631653"/>
          <a:ext cx="10509788" cy="50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0" y="2780307"/>
            <a:ext cx="899303" cy="823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0" y="4745387"/>
            <a:ext cx="911567" cy="77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26679"/>
          <a:stretch/>
        </p:blipFill>
        <p:spPr>
          <a:xfrm>
            <a:off x="927921" y="3760460"/>
            <a:ext cx="903058" cy="82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3" y="1759858"/>
            <a:ext cx="882654" cy="89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0" y="5718307"/>
            <a:ext cx="1062134" cy="79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b="81538"/>
          <a:stretch/>
        </p:blipFill>
        <p:spPr>
          <a:xfrm>
            <a:off x="8838246" y="278544"/>
            <a:ext cx="3196562" cy="14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знак завершения 11"/>
          <p:cNvSpPr/>
          <p:nvPr/>
        </p:nvSpPr>
        <p:spPr>
          <a:xfrm>
            <a:off x="1999725" y="5265085"/>
            <a:ext cx="4700024" cy="907523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5310424" y="2914681"/>
            <a:ext cx="4700024" cy="1325913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254225" y="3483152"/>
            <a:ext cx="3010618" cy="604048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254225" y="380798"/>
            <a:ext cx="7779432" cy="1238996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ПРЕИМУЩЕСТВА ПРОГРАММЫ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b="81538"/>
          <a:stretch/>
        </p:blipFill>
        <p:spPr>
          <a:xfrm>
            <a:off x="8682008" y="380798"/>
            <a:ext cx="3196562" cy="14813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8" y="1321348"/>
            <a:ext cx="2161804" cy="21618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8161" y="3532874"/>
            <a:ext cx="27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Преподаватели - практики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3504" y="3009982"/>
            <a:ext cx="6453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аккредитована Союзом </a:t>
            </a:r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 деятельности </a:t>
            </a:r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консультантов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по налогам и сборам </a:t>
            </a:r>
            <a:endParaRPr lang="ru-RU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Палата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налоговых консультантов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63" y="1780770"/>
            <a:ext cx="2849228" cy="10128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6870" y="5277038"/>
            <a:ext cx="44857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Получение квалификационного аттестата </a:t>
            </a:r>
            <a:endParaRPr lang="ru-RU" sz="15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500" dirty="0">
                <a:solidFill>
                  <a:srgbClr val="002060"/>
                </a:solidFill>
                <a:latin typeface="Arial Narrow" panose="020B0606020202030204" pitchFamily="34" charset="0"/>
              </a:rPr>
              <a:t>Консультант по налогам и сборам»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307" y="5783478"/>
            <a:ext cx="780085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Arial Narrow" panose="020B0606020202030204" pitchFamily="34" charset="0"/>
              </a:rPr>
              <a:t>http://www.fa.ru/org/dpo/ipks/courses/Pages/nalog-380-kpnis.aspx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58" y="3859286"/>
            <a:ext cx="1152538" cy="11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13" y="1750670"/>
            <a:ext cx="5329533" cy="4677295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sp>
        <p:nvSpPr>
          <p:cNvPr id="5" name="Параллелограмм 4"/>
          <p:cNvSpPr/>
          <p:nvPr/>
        </p:nvSpPr>
        <p:spPr>
          <a:xfrm>
            <a:off x="82423" y="346128"/>
            <a:ext cx="8896028" cy="1166382"/>
          </a:xfrm>
          <a:prstGeom prst="parallelogram">
            <a:avLst>
              <a:gd name="adj" fmla="val 1993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АДРЕС УНИВЕРСИТЕТА И КОНТАКТНЫЕ ДАННЫЕ: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943" y="2170491"/>
            <a:ext cx="474930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Липецкий филиал </a:t>
            </a:r>
            <a:r>
              <a:rPr lang="ru-RU" sz="2000" b="1" dirty="0" smtClean="0">
                <a:latin typeface="Arial Narrow" panose="020B0606020202030204" pitchFamily="34" charset="0"/>
              </a:rPr>
              <a:t>Финуниверситета</a:t>
            </a:r>
          </a:p>
          <a:p>
            <a:endParaRPr lang="ru-RU" sz="1100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г</a:t>
            </a:r>
            <a:r>
              <a:rPr lang="ru-RU" sz="2000" dirty="0">
                <a:latin typeface="Arial Narrow" panose="020B0606020202030204" pitchFamily="34" charset="0"/>
              </a:rPr>
              <a:t>. Липецк, ул. Интернациональная, 12б</a:t>
            </a:r>
            <a:r>
              <a:rPr lang="ru-RU" sz="2000" dirty="0" smtClean="0">
                <a:latin typeface="Arial Narrow" panose="020B0606020202030204" pitchFamily="34" charset="0"/>
              </a:rPr>
              <a:t>,. 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Контактное </a:t>
            </a:r>
            <a:r>
              <a:rPr lang="ru-RU" sz="2000" dirty="0">
                <a:latin typeface="Arial Narrow" panose="020B0606020202030204" pitchFamily="34" charset="0"/>
              </a:rPr>
              <a:t>лицо: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Решетникова Елена Владимировна </a:t>
            </a:r>
            <a:r>
              <a:rPr lang="ru-RU" sz="2000" dirty="0" smtClean="0">
                <a:latin typeface="Arial Narrow" panose="020B0606020202030204" pitchFamily="34" charset="0"/>
              </a:rPr>
              <a:t>- директор курсов ДПО,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8(4742</a:t>
            </a:r>
            <a:r>
              <a:rPr lang="ru-RU" sz="2000" dirty="0">
                <a:latin typeface="Arial Narrow" panose="020B0606020202030204" pitchFamily="34" charset="0"/>
              </a:rPr>
              <a:t>) </a:t>
            </a:r>
            <a:r>
              <a:rPr lang="ru-RU" sz="2000" dirty="0" smtClean="0">
                <a:latin typeface="Arial Narrow" panose="020B0606020202030204" pitchFamily="34" charset="0"/>
              </a:rPr>
              <a:t>27-12-42,  моб.8-951-308-63-72,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hangingPunct="0"/>
            <a:r>
              <a:rPr lang="x-none" sz="2000" b="1" dirty="0">
                <a:latin typeface="Arial Narrow" panose="020B0606020202030204" pitchFamily="34" charset="0"/>
              </a:rPr>
              <a:t>Дополнительную информацию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x-none" sz="2000" b="1" dirty="0" smtClean="0">
                <a:latin typeface="Arial Narrow" panose="020B0606020202030204" pitchFamily="34" charset="0"/>
              </a:rPr>
              <a:t>можно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hangingPunct="0"/>
            <a:r>
              <a:rPr lang="x-none" sz="2000" b="1" dirty="0" smtClean="0">
                <a:latin typeface="Arial Narrow" panose="020B0606020202030204" pitchFamily="34" charset="0"/>
              </a:rPr>
              <a:t>найти </a:t>
            </a:r>
            <a:r>
              <a:rPr lang="x-none" sz="2000" b="1" dirty="0">
                <a:latin typeface="Arial Narrow" panose="020B0606020202030204" pitchFamily="34" charset="0"/>
              </a:rPr>
              <a:t>на сайте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hangingPunct="0"/>
            <a:r>
              <a:rPr lang="ru-RU" sz="2000" b="1" dirty="0">
                <a:latin typeface="Arial Narrow" panose="020B0606020202030204" pitchFamily="34" charset="0"/>
              </a:rPr>
              <a:t>Липецкого филиала Финуниверситета</a:t>
            </a:r>
            <a:r>
              <a:rPr lang="x-none" sz="2000" b="1" dirty="0">
                <a:latin typeface="Arial Narrow" panose="020B060602020203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  <a:hlinkClick r:id="rId3"/>
              </a:rPr>
              <a:t>http://www.fa.ru/fil/lipetsk/org/dep/dpo/Pages/About.aspx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b="81538"/>
          <a:stretch/>
        </p:blipFill>
        <p:spPr>
          <a:xfrm>
            <a:off x="8857296" y="346128"/>
            <a:ext cx="3196562" cy="14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502</Words>
  <Application>Microsoft Office PowerPoint</Application>
  <PresentationFormat>Широкоэкранный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программа дополнительного профессионального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ОБЗОР</dc:title>
  <dc:creator>Савенкова Ольга Юрьевна</dc:creator>
  <cp:lastModifiedBy>Поликанина Елена Васильевна</cp:lastModifiedBy>
  <cp:revision>105</cp:revision>
  <cp:lastPrinted>2018-10-29T08:02:10Z</cp:lastPrinted>
  <dcterms:created xsi:type="dcterms:W3CDTF">2018-10-15T11:50:36Z</dcterms:created>
  <dcterms:modified xsi:type="dcterms:W3CDTF">2024-04-24T09:17:23Z</dcterms:modified>
</cp:coreProperties>
</file>