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71" r:id="rId3"/>
    <p:sldId id="270" r:id="rId4"/>
    <p:sldId id="267" r:id="rId5"/>
    <p:sldId id="257" r:id="rId6"/>
    <p:sldId id="258" r:id="rId7"/>
    <p:sldId id="260" r:id="rId8"/>
    <p:sldId id="259" r:id="rId9"/>
    <p:sldId id="264" r:id="rId10"/>
    <p:sldId id="263" r:id="rId11"/>
    <p:sldId id="262" r:id="rId12"/>
    <p:sldId id="272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1.8739753080881806E-2"/>
                  <c:y val="-5.7892364646682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117827156617265E-2"/>
                  <c:y val="-6.5128910227518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39753080881806E-2"/>
                  <c:y val="-7.9602001389188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56543132345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101432086028159E-2"/>
                  <c:y val="-8.322027417960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193</c:v>
                </c:pt>
                <c:pt idx="1">
                  <c:v>89</c:v>
                </c:pt>
                <c:pt idx="2">
                  <c:v>109</c:v>
                </c:pt>
                <c:pt idx="3">
                  <c:v>530</c:v>
                </c:pt>
                <c:pt idx="4">
                  <c:v>809</c:v>
                </c:pt>
                <c:pt idx="5">
                  <c:v>999.5</c:v>
                </c:pt>
                <c:pt idx="6">
                  <c:v>2766.6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8128"/>
        <c:axId val="21169664"/>
      </c:lineChart>
      <c:catAx>
        <c:axId val="2116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69664"/>
        <c:crosses val="autoZero"/>
        <c:auto val="1"/>
        <c:lblAlgn val="ctr"/>
        <c:lblOffset val="100"/>
        <c:noMultiLvlLbl val="0"/>
      </c:catAx>
      <c:valAx>
        <c:axId val="2116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812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D8D91A-A2EE-4B54-B3C6-F6C67903BA9C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3" y="2276872"/>
            <a:ext cx="7147128" cy="21337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 результатах организации научно-исследовательской деятельности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Липецкого филиала в </a:t>
            </a:r>
            <a:r>
              <a:rPr lang="ru-RU" b="1" dirty="0" smtClean="0">
                <a:solidFill>
                  <a:srgbClr val="C00000"/>
                </a:solidFill>
              </a:rPr>
              <a:t>2016г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Зам.директора</a:t>
            </a:r>
            <a:r>
              <a:rPr lang="ru-RU" dirty="0" smtClean="0"/>
              <a:t> по науке</a:t>
            </a:r>
          </a:p>
          <a:p>
            <a:r>
              <a:rPr lang="ru-RU" dirty="0" smtClean="0"/>
              <a:t>Савенкова О.Ю.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2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преподавателей филиала по индексу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015061"/>
              </p:ext>
            </p:extLst>
          </p:nvPr>
        </p:nvGraphicFramePr>
        <p:xfrm>
          <a:off x="683568" y="1196752"/>
          <a:ext cx="7776864" cy="4963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4056"/>
                <a:gridCol w="6120680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Меренкова И.Н. (совместитель)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16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2.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Н.Н., Савенкова О.Ю.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Графов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А.В.,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Юдин О.И.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Левчегов О.Н., Зюзина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Н.Н., </a:t>
                      </a:r>
                    </a:p>
                    <a:p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 И.Н.,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Кармышев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Ю.А.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7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Кидинов А.В., Корякина Т.В., Некрасова Е.А., Уродовских В.Н., Рубцова Л.Н.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Меркулова Е.Ю., Стрельникова Т.Ю.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Березина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Н.Н.,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Исмайлова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Т.Ю.,  Колесникова  В.В., Кукина Е.Е., Морозова Н.С.,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Турганова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Л.В., Чернявская Ю.А.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4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Барекова Л.А., </a:t>
                      </a:r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Гудович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Г.К., Давыдова А.А., Егоров В.А., Ермолов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Ю.А., Кадильникова Л.В., Кокорева А.А. , Ракитина И.С., Соколов Д.В.,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Целыковская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А.А., Черкасов А.В., Черпаков И.В.,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Шамрина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И.В., Широкова О.В.,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3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6074" t="27555" r="36395" b="6926"/>
          <a:stretch/>
        </p:blipFill>
        <p:spPr bwMode="auto">
          <a:xfrm>
            <a:off x="971600" y="692696"/>
            <a:ext cx="684076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6588224" y="5733256"/>
            <a:ext cx="864096" cy="36004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88224" y="1772816"/>
            <a:ext cx="864096" cy="28803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993" y="836712"/>
            <a:ext cx="7024744" cy="685880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</a:t>
            </a: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проведения научных мероприятий </a:t>
            </a:r>
            <a:br>
              <a:rPr lang="ru-RU" alt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Липецком филиале </a:t>
            </a:r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Финуниверситета</a:t>
            </a:r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83102"/>
              </p:ext>
            </p:extLst>
          </p:nvPr>
        </p:nvGraphicFramePr>
        <p:xfrm>
          <a:off x="755577" y="1700808"/>
          <a:ext cx="734481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Лист" r:id="rId4" imgW="5781655" imgH="3114720" progId="Excel.Sheet.8">
                  <p:embed/>
                </p:oleObj>
              </mc:Choice>
              <mc:Fallback>
                <p:oleObj name="Лист" r:id="rId4" imgW="5781655" imgH="3114720" progId="Excel.Shee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63"/>
                      <a:stretch>
                        <a:fillRect/>
                      </a:stretch>
                    </p:blipFill>
                    <p:spPr bwMode="auto">
                      <a:xfrm>
                        <a:off x="755577" y="1700808"/>
                        <a:ext cx="7344816" cy="3888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79634" y="3377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5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792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Проблемные вопросы по научно-исследовательской деятельности в филиале</a:t>
            </a:r>
            <a:endParaRPr lang="en-US" alt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7525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Дисбалансы в публикационной активности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Цитировани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/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самоцитирование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показателя мониторинга эффективности деятельности вузов: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«Объем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НИОКР» в расчете на одного НПР»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активность преподавателей на получение грантов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и зарубежных)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взаимоотношений с зарубежными вузами на предмет написания совместных монографий, учебных пособий,  научных статей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магистрантов в научно-исследовательской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активность студентов в научно-исследовательских олимпиадах, конкурсах, проектах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688" y="620688"/>
            <a:ext cx="7488832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Общеуниверситетская комплексная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НИР: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488832" cy="576064"/>
          </a:xfrm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развитие России  в условиях глобальных изменений» на период 2014- 2018 гг.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55576" y="1592796"/>
            <a:ext cx="7488832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Общефилиальская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НИР:  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социально-экономических процессов и явлений устойчивого развития территорий России в условиях глобальных изменений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НАПРАВЛЕНИЯ ИССЛЕДОВАНИЙ КАФЕДР:</a:t>
            </a:r>
          </a:p>
          <a:p>
            <a:pPr marL="342900" indent="-342900">
              <a:buAutoNum type="arabicPeriod"/>
            </a:pPr>
            <a:r>
              <a:rPr lang="ru-RU" sz="1500" b="1" u="sng" dirty="0" smtClean="0">
                <a:latin typeface="Arial Narrow" panose="020B0606020202030204" pitchFamily="34" charset="0"/>
              </a:rPr>
              <a:t>Кафедра «Экономика, менеджмент и маркетинг»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Устойчивое развитие сельских территорий. Рук. д.э.н., профессор Меренкова И.Н.;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Инновационные подходы и технологии в образовательном процессе. Рук. </a:t>
            </a:r>
            <a:r>
              <a:rPr lang="ru-RU" sz="1500" dirty="0" err="1">
                <a:latin typeface="Arial Narrow" panose="020B0606020202030204" pitchFamily="34" charset="0"/>
              </a:rPr>
              <a:t>д.г.н</a:t>
            </a:r>
            <a:r>
              <a:rPr lang="ru-RU" sz="1500" dirty="0">
                <a:latin typeface="Arial Narrow" panose="020B0606020202030204" pitchFamily="34" charset="0"/>
              </a:rPr>
              <a:t>., </a:t>
            </a:r>
            <a:r>
              <a:rPr lang="ru-RU" sz="1500" dirty="0" smtClean="0">
                <a:latin typeface="Arial Narrow" panose="020B0606020202030204" pitchFamily="34" charset="0"/>
              </a:rPr>
              <a:t>доц. </a:t>
            </a:r>
            <a:r>
              <a:rPr lang="ru-RU" sz="1500" dirty="0">
                <a:latin typeface="Arial Narrow" panose="020B0606020202030204" pitchFamily="34" charset="0"/>
              </a:rPr>
              <a:t>Стрельникова Т.Д.</a:t>
            </a: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2. Кафедра «Финансы и кредит»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Тенденции в управлении устойчивым развитием финансово-кредитного сектора экономики региона в современных условиях. Рук. к.э.н., </a:t>
            </a:r>
            <a:r>
              <a:rPr lang="ru-RU" sz="1500" dirty="0" err="1">
                <a:latin typeface="Arial Narrow" panose="020B0606020202030204" pitchFamily="34" charset="0"/>
              </a:rPr>
              <a:t>зав.кафедрой</a:t>
            </a:r>
            <a:r>
              <a:rPr lang="ru-RU" sz="1500" dirty="0">
                <a:latin typeface="Arial Narrow" panose="020B0606020202030204" pitchFamily="34" charset="0"/>
              </a:rPr>
              <a:t> Кукина Е.Е.</a:t>
            </a: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3. Кафедра «Бухгалтерский учет, аудит, статистика»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Развитие учетно-аналитической системы предприятия в современных экономических условиях. Рук. к.э.н., зав. кафедрой Морозова Н.С.</a:t>
            </a: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4. Кафедра «Математика и информатика»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Математическое моделирование поведения региональных социально-экономических систем на основе информационных </a:t>
            </a:r>
            <a:r>
              <a:rPr lang="ru-RU" sz="1500" dirty="0" smtClean="0">
                <a:latin typeface="Arial Narrow" panose="020B0606020202030204" pitchFamily="34" charset="0"/>
              </a:rPr>
              <a:t>технологий. Рук. </a:t>
            </a:r>
            <a:r>
              <a:rPr lang="ru-RU" sz="1500" dirty="0" err="1" smtClean="0">
                <a:latin typeface="Arial Narrow" panose="020B0606020202030204" pitchFamily="34" charset="0"/>
              </a:rPr>
              <a:t>кт.н</a:t>
            </a:r>
            <a:r>
              <a:rPr lang="ru-RU" sz="1500" dirty="0" smtClean="0">
                <a:latin typeface="Arial Narrow" panose="020B0606020202030204" pitchFamily="34" charset="0"/>
              </a:rPr>
              <a:t>., доцент, зав. кафедрой Уродовских В.Н.</a:t>
            </a:r>
            <a:endParaRPr lang="ru-RU" sz="1500" b="1" u="sng" dirty="0" smtClean="0">
              <a:latin typeface="Arial Narrow" panose="020B0606020202030204" pitchFamily="34" charset="0"/>
            </a:endParaRP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5. Кафедра «Философия, история и право»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Методика и особенности преподавания гуманитарных и социальных дисциплин</a:t>
            </a:r>
            <a:r>
              <a:rPr lang="ru-RU" sz="1500" dirty="0" smtClean="0">
                <a:latin typeface="Arial Narrow" panose="020B0606020202030204" pitchFamily="34" charset="0"/>
              </a:rPr>
              <a:t>. </a:t>
            </a:r>
            <a:r>
              <a:rPr lang="ru-RU" sz="1500" dirty="0" err="1" smtClean="0">
                <a:latin typeface="Arial Narrow" panose="020B0606020202030204" pitchFamily="34" charset="0"/>
              </a:rPr>
              <a:t>Рук.к.п.н</a:t>
            </a:r>
            <a:r>
              <a:rPr lang="ru-RU" sz="1500" dirty="0" smtClean="0">
                <a:latin typeface="Arial Narrow" panose="020B0606020202030204" pitchFamily="34" charset="0"/>
              </a:rPr>
              <a:t>., доцент, зав. кафедрой Кидинов А.В.</a:t>
            </a:r>
            <a:endParaRPr lang="ru-RU" sz="1500" u="sng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5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88832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Динамика и объем выполнения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научно-исследовательский работ, </a:t>
            </a:r>
            <a:r>
              <a:rPr lang="ru-RU" sz="28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26147"/>
              </p:ext>
            </p:extLst>
          </p:nvPr>
        </p:nvGraphicFramePr>
        <p:xfrm>
          <a:off x="1259632" y="1988840"/>
          <a:ext cx="6777037" cy="350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187220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Тема государственного задания НИР на 2016 год: </a:t>
            </a:r>
            <a:r>
              <a:rPr lang="ru-RU" sz="1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системы мониторинга пространственного развития России с учетом миграционных процессов </a:t>
            </a:r>
            <a:br>
              <a:rPr lang="ru-RU" sz="1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основе ГИС-технологий)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212976"/>
            <a:ext cx="6777317" cy="2304256"/>
          </a:xfrm>
        </p:spPr>
        <p:txBody>
          <a:bodyPr/>
          <a:lstStyle/>
          <a:p>
            <a:pPr marL="6858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временного творческого коллектива от Липецкого филиала: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Нестерова Н.Н.,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к.г.н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Меренкова И.Н., д.э.н.,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Савенкова О.Ю., к.э.н.,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7373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Сравнение вузов по количеству публикаций в РИНЦ за 5 лет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564" t="23647" r="30930" b="34978"/>
          <a:stretch/>
        </p:blipFill>
        <p:spPr bwMode="auto">
          <a:xfrm>
            <a:off x="971600" y="1772816"/>
            <a:ext cx="7344816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25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Сравнение вузов Липецкой области по количеству публикаций в РИНЦ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43608" y="1904218"/>
            <a:ext cx="6777317" cy="516670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4.Липецкий филиал Финуниверситета  - 1025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5545" t="35898" r="46154" b="24785"/>
          <a:stretch/>
        </p:blipFill>
        <p:spPr bwMode="auto">
          <a:xfrm>
            <a:off x="1403648" y="2492896"/>
            <a:ext cx="6264696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4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Сравнение филиалов Финуниверситета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 показателю индекса </a:t>
            </a:r>
            <a:r>
              <a:rPr lang="ru-RU" sz="2400" b="1" dirty="0" err="1" smtClean="0">
                <a:solidFill>
                  <a:srgbClr val="0070C0"/>
                </a:solidFill>
              </a:rPr>
              <a:t>Хирша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308130"/>
              </p:ext>
            </p:extLst>
          </p:nvPr>
        </p:nvGraphicFramePr>
        <p:xfrm>
          <a:off x="1403648" y="1988840"/>
          <a:ext cx="6096001" cy="4090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8"/>
                <a:gridCol w="4156322"/>
                <a:gridCol w="1415481"/>
              </a:tblGrid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филиала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Смоленский филиал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1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Владикавказский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Липецкий филиал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филиал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462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5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Уфимский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4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Сравнение вузов Липецкой области по индексу </a:t>
            </a:r>
            <a:r>
              <a:rPr lang="ru-RU" sz="2800" b="1" dirty="0" err="1" smtClean="0">
                <a:solidFill>
                  <a:srgbClr val="0070C0"/>
                </a:solidFill>
              </a:rPr>
              <a:t>Хирша</a:t>
            </a:r>
            <a:r>
              <a:rPr lang="ru-RU" sz="2800" b="1" dirty="0" smtClean="0">
                <a:solidFill>
                  <a:srgbClr val="0070C0"/>
                </a:solidFill>
              </a:rPr>
              <a:t> за 5 лет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3880" t="20207" r="28818" b="28357"/>
          <a:stretch/>
        </p:blipFill>
        <p:spPr bwMode="auto">
          <a:xfrm>
            <a:off x="1403648" y="2420888"/>
            <a:ext cx="6127456" cy="3552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9632" y="1894605"/>
            <a:ext cx="6777317" cy="516670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4.Липецкий филиал Финуниверситета  - 15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Публикационная активность кафедр по состоянию на 01.06.2016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183053"/>
              </p:ext>
            </p:extLst>
          </p:nvPr>
        </p:nvGraphicFramePr>
        <p:xfrm>
          <a:off x="899592" y="1772816"/>
          <a:ext cx="7344814" cy="33171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01671"/>
                <a:gridCol w="1121171"/>
                <a:gridCol w="1165589"/>
                <a:gridCol w="1152128"/>
                <a:gridCol w="1224136"/>
                <a:gridCol w="1080119"/>
              </a:tblGrid>
              <a:tr h="720080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ЭМиМ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Корякина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БУАС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Н.С.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Кукина Е.Е.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ФИиП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Кидинов А.В.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МиИ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Уродовских В.Н.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06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публикаций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16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цитирований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16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авторов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166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Хирша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552</TotalTime>
  <Words>637</Words>
  <Application>Microsoft Office PowerPoint</Application>
  <PresentationFormat>Экран (4:3)</PresentationFormat>
  <Paragraphs>141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Остин</vt:lpstr>
      <vt:lpstr>Лист</vt:lpstr>
      <vt:lpstr>О результатах организации научно-исследовательской деятельности  Липецкого филиала в 2016г.</vt:lpstr>
      <vt:lpstr>Общеуниверситетская комплексная тема НИР:</vt:lpstr>
      <vt:lpstr>Динамика и объем выполнения  научно-исследовательский работ, тыс.руб.</vt:lpstr>
      <vt:lpstr>Тема государственного задания НИР на 2016 год: Разработка системы мониторинга пространственного развития России с учетом миграционных процессов  (на основе ГИС-технологий)</vt:lpstr>
      <vt:lpstr>Сравнение вузов по количеству публикаций в РИНЦ за 5 лет</vt:lpstr>
      <vt:lpstr>Сравнение вузов Липецкой области по количеству публикаций в РИНЦ</vt:lpstr>
      <vt:lpstr>Сравнение филиалов Финуниверситета  по показателю индекса Хирша</vt:lpstr>
      <vt:lpstr>Сравнение вузов Липецкой области по индексу Хирша за 5 лет</vt:lpstr>
      <vt:lpstr>Публикационная активность кафедр по состоянию на 01.06.2016</vt:lpstr>
      <vt:lpstr>Рейтинг преподавателей филиала по индексу Хирша</vt:lpstr>
      <vt:lpstr>Презентация PowerPoint</vt:lpstr>
      <vt:lpstr>Динамика проведения научных мероприятий  в Липецком филиале Финуниверситета</vt:lpstr>
      <vt:lpstr>Проблемные вопросы по научно-исследовательской деятельности в филиале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Савенкова Ольга Юрьевна</dc:creator>
  <cp:lastModifiedBy>Савенкова Ольга Юрьевна</cp:lastModifiedBy>
  <cp:revision>26</cp:revision>
  <dcterms:created xsi:type="dcterms:W3CDTF">2015-12-15T06:25:39Z</dcterms:created>
  <dcterms:modified xsi:type="dcterms:W3CDTF">2017-03-06T13:02:56Z</dcterms:modified>
</cp:coreProperties>
</file>