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7" r:id="rId3"/>
    <p:sldId id="260" r:id="rId4"/>
    <p:sldId id="256" r:id="rId5"/>
    <p:sldId id="263" r:id="rId6"/>
    <p:sldId id="264" r:id="rId7"/>
    <p:sldId id="258" r:id="rId8"/>
    <p:sldId id="261" r:id="rId9"/>
    <p:sldId id="259" r:id="rId10"/>
    <p:sldId id="262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28177" y="410199"/>
            <a:ext cx="5463823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5134" y="4395787"/>
            <a:ext cx="24149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Гаража Наталия Алексеевна, </a:t>
            </a:r>
          </a:p>
          <a:p>
            <a:r>
              <a:rPr lang="ru-RU" sz="1400" dirty="0" err="1"/>
              <a:t>к.и.н</a:t>
            </a:r>
            <a:r>
              <a:rPr lang="ru-RU" sz="1400" dirty="0"/>
              <a:t>., доцент, </a:t>
            </a:r>
            <a:r>
              <a:rPr lang="ru-RU" sz="1400" dirty="0" smtClean="0"/>
              <a:t>доцент кафедры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«Информатика, математика и общегуманитарные науки» Новороссийского филиала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</a:rPr>
              <a:t>Финуниверситета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8271" y="1813246"/>
            <a:ext cx="23324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Рзун</a:t>
            </a:r>
            <a:r>
              <a:rPr lang="ru-RU" sz="1400" b="1" dirty="0" smtClean="0"/>
              <a:t> Ирина Геннадьевна</a:t>
            </a:r>
            <a:r>
              <a:rPr lang="ru-RU" sz="1400" dirty="0" smtClean="0"/>
              <a:t>, к.ф.-м.н., доцент, доцент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кафедры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«Информатика, математика и общегуманитарные науки» Новороссийского филиала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</a:rPr>
              <a:t>Финуниверситета</a:t>
            </a:r>
            <a:endParaRPr lang="ru-RU" sz="1400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55" b="17155"/>
          <a:stretch/>
        </p:blipFill>
        <p:spPr bwMode="auto">
          <a:xfrm>
            <a:off x="9956770" y="4218995"/>
            <a:ext cx="1784629" cy="22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fa.ru/fil/novoross/PublishingImages/staff/IGRzu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349" y="1962868"/>
            <a:ext cx="1131951" cy="192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07200" y="244934"/>
            <a:ext cx="5247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PT Astra Serif"/>
              </a:rPr>
              <a:t>ЦИФРОВАЯ ТРАНСФОРМАЦИЯ ГОСУДАРСТВА: ОТ МАТРИЦЫ ЭЛЕКТРОННОЙ ТОРГОВЛИ К ЦИФРОВОЙ ПЛАТФОРМЕ ГОСУДАРСТВА</a:t>
            </a:r>
            <a:endParaRPr lang="ru-RU" kern="150" dirty="0">
              <a:latin typeface="PT Astra Serif"/>
              <a:ea typeface="PT Astra Serif"/>
              <a:cs typeface="PT Astra Serif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11" y="1041399"/>
            <a:ext cx="9429813" cy="4918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7600" y="355600"/>
            <a:ext cx="361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ИНФОГРАФИКА ЗАПРОСОВ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88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300" y="254000"/>
            <a:ext cx="852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ПРОБЛЕМА : ДИНАМИКА РОСТА ДАННЫХ. КАК ХРАНИТЬ И ЧТО ДЕЛАТЬ?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739814"/>
            <a:ext cx="9258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агентства по учёту, а оценки больших данных, мировые практики и человечество накопило около 51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зеттабайта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(миллиард терабайтов) информации в 2020 году, по прогнозам к 2025 году число приближается до 175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зеттабайтам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ежегодно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2" r="-38" b="-72"/>
          <a:stretch>
            <a:fillRect/>
          </a:stretch>
        </p:blipFill>
        <p:spPr bwMode="auto">
          <a:xfrm>
            <a:off x="219075" y="2178863"/>
            <a:ext cx="5953125" cy="4248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9246" r="52110" b="12827"/>
          <a:stretch>
            <a:fillRect/>
          </a:stretch>
        </p:blipFill>
        <p:spPr bwMode="auto">
          <a:xfrm>
            <a:off x="7089775" y="1663144"/>
            <a:ext cx="4259263" cy="514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07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660400"/>
            <a:ext cx="10350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ВЫВОДЫ: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АНАЛИЗИРУЯ ДИНАМИКУ РОСТА ПОЛЬЗОВАТЕЛЕЙ ГОСУДАРСТВЕННЫХ ЦИФРОВЫХ УСЛУГ И  НЕОБХОДИМОСТЬ ВНЕДРЕНИЯ ЦИФРОВЫХ ТЕХНОЛОГИЙ В РЕШЕНИЕ ЗАДАЧ ГОСУДАРСТВА И СУБЪЕКТА И ВОЗНИКЛА ПОТРЕБНОСТЬ В ТРАНСФОРМАЦИИ НАЦИОНАЛЬНОГО ПРОЕКТА.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ВЫДЕЛИЛИСЬ ЧЁТКИЕ ПАРАМЕТРЫ  ИНФРАСТРУКТУРЫ И ИНТСРУМЕНТОВ ЕЁ </a:t>
            </a:r>
            <a:r>
              <a:rPr lang="ru-RU" dirty="0" smtClean="0">
                <a:solidFill>
                  <a:schemeClr val="bg1"/>
                </a:solidFill>
              </a:rPr>
              <a:t>РЕАЛИЗАЦИИ.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chemeClr val="bg1"/>
                </a:solidFill>
              </a:rPr>
              <a:t>ЦИФРОВИЗАЦИЯ ГОСУДАРСТВЕННЫХ УСЛУГ ОБЕСПЕЧИВАЕТ ИХ ПРОЗРАЧНОСТЬ (АНТИКОРРУПЦИЮ), ЯВЛЯЕТСЯ ЧАСТЬЮ СОЦИАЛЬНОГО БЛАГА ДЛЯ СОВРЕМЕННОГО ЧЕЛОВЕКА.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5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9978" y="1112244"/>
            <a:ext cx="59435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Политика цифровой трансформации, в рамках которой развиваются цифровые технологии, формирует не только новую инфраструктуру для государственного управления, но и является катализатором общего прогресса, существенным элементом общественного блага. </a:t>
            </a:r>
            <a:endParaRPr lang="en-US" b="1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Консолидировано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используемые государством цифровые инструменты имеют потенциал усиления социальной роли и социальной позиции граждан в рамках соответствующей институциональной конструкции. Получение более глубокого понимания различных вариантов и ограничений цифровых инструментов имеет важное значение для достижения конкретных целей и оптимизации этапов разработки политики и практики нового этапа взаимодействия государства с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гражданами</a:t>
            </a:r>
            <a:endParaRPr lang="en-US" b="1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" y="263769"/>
            <a:ext cx="5899638" cy="58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7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5071" y="70736"/>
            <a:ext cx="7801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Российской Федерации в 2025 году на смену национальному проекту «Цифровая экономика» придет нацпроект «Экономика данных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цифровая трансформация государства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dirty="0"/>
          </a:p>
        </p:txBody>
      </p:sp>
      <p:pic>
        <p:nvPicPr>
          <p:cNvPr id="1026" name="Picture 2" descr="https://digital.gov.ru/uploaded/photos/tsifrovayaekonomikalogotsvetgorizinversl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04" y="1067865"/>
            <a:ext cx="4981451" cy="19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Соединительная линия уступом 7"/>
          <p:cNvCxnSpPr>
            <a:endCxn id="10" idx="1"/>
          </p:cNvCxnSpPr>
          <p:nvPr/>
        </p:nvCxnSpPr>
        <p:spPr>
          <a:xfrm>
            <a:off x="5910855" y="1468821"/>
            <a:ext cx="1561624" cy="1190196"/>
          </a:xfrm>
          <a:prstGeom prst="bentConnector3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479" y="1806529"/>
            <a:ext cx="3676650" cy="17049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839200" y="1067865"/>
            <a:ext cx="3009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Roboto" panose="02000000000000000000" pitchFamily="2" charset="0"/>
              </a:rPr>
              <a:t>На ВЭФ представили нацпроект «Экономика данных и цифровая трансформация государства»</a:t>
            </a:r>
            <a:endParaRPr lang="ru-RU" sz="1400" b="0" i="1" dirty="0">
              <a:effectLst/>
              <a:latin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9317" y="3464296"/>
            <a:ext cx="3238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Инфраструктура: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Федеральные проекты:</a:t>
            </a:r>
          </a:p>
          <a:p>
            <a:r>
              <a:rPr lang="ru-RU" dirty="0">
                <a:solidFill>
                  <a:schemeClr val="bg1"/>
                </a:solidFill>
              </a:rPr>
              <a:t>«Интернет»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Кибербезопасность</a:t>
            </a:r>
            <a:r>
              <a:rPr lang="ru-RU" dirty="0">
                <a:solidFill>
                  <a:schemeClr val="bg1"/>
                </a:solidFill>
              </a:rPr>
              <a:t>»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«Кадры».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952028" y="3849212"/>
            <a:ext cx="3049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Инструменты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Федеральные проекты:</a:t>
            </a:r>
          </a:p>
          <a:p>
            <a:r>
              <a:rPr lang="ru-RU" dirty="0">
                <a:solidFill>
                  <a:schemeClr val="bg1"/>
                </a:solidFill>
              </a:rPr>
              <a:t>«Цифровые платформы»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«Цифровое </a:t>
            </a:r>
            <a:r>
              <a:rPr lang="ru-RU" dirty="0" err="1">
                <a:solidFill>
                  <a:schemeClr val="bg1"/>
                </a:solidFill>
              </a:rPr>
              <a:t>госуправление</a:t>
            </a:r>
            <a:r>
              <a:rPr lang="ru-RU" dirty="0">
                <a:solidFill>
                  <a:schemeClr val="bg1"/>
                </a:solidFill>
              </a:rPr>
              <a:t>»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«Отечественные решения».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2669" y="4716164"/>
            <a:ext cx="2882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Будущее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Федеральные проекты:</a:t>
            </a:r>
          </a:p>
          <a:p>
            <a:r>
              <a:rPr lang="ru-RU" dirty="0">
                <a:solidFill>
                  <a:schemeClr val="bg1"/>
                </a:solidFill>
              </a:rPr>
              <a:t>«Искусственный интеллект»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«Перспективные разработки».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426200" y="3534782"/>
            <a:ext cx="1689100" cy="148219"/>
          </a:xfrm>
          <a:prstGeom prst="straightConnector1">
            <a:avLst/>
          </a:prstGeom>
          <a:ln w="47625" cmpd="sng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213600" y="3534782"/>
            <a:ext cx="1028699" cy="1367418"/>
          </a:xfrm>
          <a:prstGeom prst="straightConnector1">
            <a:avLst/>
          </a:prstGeom>
          <a:ln w="47625" cmpd="sng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8242299" y="3534782"/>
            <a:ext cx="1051894" cy="438227"/>
          </a:xfrm>
          <a:prstGeom prst="straightConnector1">
            <a:avLst/>
          </a:prstGeom>
          <a:ln w="47625" cmpd="sng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89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6000" y="914296"/>
            <a:ext cx="965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kern="150" dirty="0">
                <a:solidFill>
                  <a:srgbClr val="222222"/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Среди ожидаемых эффектов от реализации нацпроекта – прирост доходов отраслей до 6% и сокращение их расходов до 45%. Планируется также, что не менее 80% российских организаций ключевых отраслей экономики будут использовать отечественное ПО. Кроме того, исполнение нацпроекта позволит подключить к высокоскоростному Интернету до 97% домохозяйств и на 25% сократить срок предоставления </a:t>
            </a:r>
            <a:r>
              <a:rPr lang="ru-RU" kern="15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госуслуг</a:t>
            </a:r>
            <a:r>
              <a:rPr lang="ru-RU" kern="150" dirty="0" smtClean="0">
                <a:solidFill>
                  <a:srgbClr val="222222"/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.</a:t>
            </a:r>
            <a:endParaRPr lang="ru-RU" kern="150" dirty="0">
              <a:latin typeface="PT Astra Serif"/>
              <a:ea typeface="PT Astra Serif"/>
              <a:cs typeface="PT Astra Serif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Нацпроект включит 10 федеральных проектов, среди которых: федеральный проект «Цифровое государственное управление» с общим финансированием 205 млрд руб.; «Инфраструктура доступа к интернету», 72,7 млрд руб.; «Цифровые платформы в отраслях социальной сферы», 54,66 млрд руб.; «Искусственный интеллект» с финансированием 34,25 млрд руб.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[5]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6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1200" y="286435"/>
            <a:ext cx="1008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МАСШТАБЫ И ПУТИ ПРОВЕДЕНИЯ ЦИФРОВИЗАЦИИ ГОСУДАРСТВЕННОГО УПРАВЛЕНИЯ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55800" y="5549900"/>
            <a:ext cx="894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ФУНДАМЕНТ МОЖНО ПРОСЛЕДИТЬ В КОНЦЕПЦИИ </a:t>
            </a:r>
            <a:r>
              <a:rPr lang="ru-RU" dirty="0" err="1" smtClean="0"/>
              <a:t>электроннОЙ</a:t>
            </a:r>
            <a:r>
              <a:rPr lang="ru-RU" dirty="0" smtClean="0"/>
              <a:t>  КОММЕРЦИИ </a:t>
            </a:r>
            <a:r>
              <a:rPr lang="ru-RU" dirty="0"/>
              <a:t>(</a:t>
            </a:r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commerce</a:t>
            </a:r>
            <a:r>
              <a:rPr lang="ru-RU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4100" y="4229100"/>
            <a:ext cx="673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ЭТОЙ СХЕМЕ ФОРМИРОВАНИЯ ЦИФРОВОГО ГОСУДАРСТВА ВЫДЕЛИМ ДВА ВАЖНЫХ КОМПОНЕТА:  ТЕХНОЛОГИИ И ПЛАТФОРЫ.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12" y="860425"/>
            <a:ext cx="77247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235"/>
            <a:ext cx="11036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000" kern="150" dirty="0" smtClean="0">
                <a:solidFill>
                  <a:schemeClr val="bg1"/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МАТРИЦА ВЗАИМОДЕЙСТВИЯ КАТЕГОРИЙ ЭЛЕКТРОННОЙ КОММЕРЦИИ</a:t>
            </a:r>
            <a:endParaRPr lang="ru-RU" sz="2400" kern="150" dirty="0">
              <a:solidFill>
                <a:schemeClr val="bg1"/>
              </a:solidFill>
              <a:effectLst/>
              <a:latin typeface="PT Astra Serif"/>
              <a:ea typeface="PT Astra Serif"/>
              <a:cs typeface="PT Astra Serif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689233"/>
            <a:ext cx="5626693" cy="3001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118" y="3347257"/>
            <a:ext cx="5708650" cy="3345643"/>
          </a:xfrm>
          <a:prstGeom prst="rect">
            <a:avLst/>
          </a:prstGeom>
        </p:spPr>
      </p:pic>
      <p:sp>
        <p:nvSpPr>
          <p:cNvPr id="5" name="Выгнутая вверх стрелка 4"/>
          <p:cNvSpPr/>
          <p:nvPr/>
        </p:nvSpPr>
        <p:spPr>
          <a:xfrm rot="1414358">
            <a:off x="6175958" y="1861297"/>
            <a:ext cx="3835400" cy="1149571"/>
          </a:xfrm>
          <a:prstGeom prst="curvedDownArrow">
            <a:avLst>
              <a:gd name="adj1" fmla="val 25000"/>
              <a:gd name="adj2" fmla="val 82961"/>
              <a:gd name="adj3" fmla="val 29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425" y="45203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Цифровая трансформация правительственных функций и операций — это не просто постепенное улучшение, а требование всестороннего переосмысления государственных обязанностей в сфере экономического регулирования, социального управления, государственной службы и защиты окружающей среды. 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9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8230" y="2991887"/>
            <a:ext cx="4096658" cy="30469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пользователей портала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Госуслуги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уже с 2019 года выросло более чем в два раза. В 2023 году этот показатель достиг уже более 109 млн человек. Прирост за 2023 год составил 10,2 млн человек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570" y="10082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НЕМНОГО СТАТИСТИКИ…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7791" y="774241"/>
            <a:ext cx="7842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 итогам  2023 года Всемирный банк </a:t>
            </a:r>
            <a:r>
              <a:rPr lang="ru-RU" dirty="0">
                <a:solidFill>
                  <a:schemeClr val="bg1"/>
                </a:solidFill>
              </a:rPr>
              <a:t>Доля граждан, использующих механизм получения государственных и муниципальных услуг в электронной форме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02" y="2604564"/>
            <a:ext cx="5885408" cy="3643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4100" y="2133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БЫЛО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839200" y="25029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82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400" y="642034"/>
            <a:ext cx="955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Портал </a:t>
            </a:r>
            <a:r>
              <a:rPr lang="ru-RU" b="1" dirty="0" err="1">
                <a:solidFill>
                  <a:schemeClr val="bg1"/>
                </a:solidFill>
              </a:rPr>
              <a:t>госуслуг</a:t>
            </a:r>
            <a:r>
              <a:rPr lang="ru-RU" b="1" dirty="0">
                <a:solidFill>
                  <a:schemeClr val="bg1"/>
                </a:solidFill>
              </a:rPr>
              <a:t> – 5-я цифровая экосистема в России по масштабу трафика и числу активных пользователей в сутки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400" y="149085"/>
            <a:ext cx="474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АНАЛИЗ ТРАФИКА ПОРТАЛА…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300" y="1295424"/>
            <a:ext cx="11023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зарегистрировано 115 млн учетных записей, 3,5 млн из них принадлежат юридическим лицам и ИП,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ежедневная </a:t>
            </a:r>
            <a:r>
              <a:rPr lang="ru-RU" sz="2000" dirty="0">
                <a:solidFill>
                  <a:schemeClr val="bg1"/>
                </a:solidFill>
              </a:rPr>
              <a:t>аудитория портала превышает 11 млн человек,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2023 году оказано более 340 млн услуг – это на 100 млн больше, чем в 2022 году.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300" y="3054816"/>
            <a:ext cx="600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ДОКАЗАТЕЛЬНАЯ БАЗА ВОСТРЕБОВАННОСТИ  РЕСУРСОВ ГОСУСЛУГ МОЖНО ПРОНАБЛЮДАТЬ ПО СЕРВИСАМ </a:t>
            </a:r>
            <a:r>
              <a:rPr lang="ru-RU" sz="2000" dirty="0">
                <a:solidFill>
                  <a:schemeClr val="bg1"/>
                </a:solidFill>
              </a:rPr>
              <a:t>О</a:t>
            </a:r>
            <a:r>
              <a:rPr lang="ru-RU" sz="2000" dirty="0" smtClean="0">
                <a:solidFill>
                  <a:schemeClr val="bg1"/>
                </a:solidFill>
              </a:rPr>
              <a:t>ЦЕНКИ ПОСЕЩАЕМОСТИ САЙТОВ 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ЯндексВордстаст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Явебмастер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068" y="3054816"/>
            <a:ext cx="3681412" cy="2002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568" y="4745160"/>
            <a:ext cx="5397500" cy="20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8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5900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АНАЛИЗ ЗАПРОСОВ…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3002128"/>
            <a:ext cx="5848350" cy="3772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060" y="62788"/>
            <a:ext cx="7255390" cy="36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002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</TotalTime>
  <Words>572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Century Gothic</vt:lpstr>
      <vt:lpstr>PT Astra Serif</vt:lpstr>
      <vt:lpstr>Roboto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Rzun</dc:creator>
  <cp:lastModifiedBy>Пользователь</cp:lastModifiedBy>
  <cp:revision>15</cp:revision>
  <dcterms:created xsi:type="dcterms:W3CDTF">2024-10-29T18:34:09Z</dcterms:created>
  <dcterms:modified xsi:type="dcterms:W3CDTF">2024-11-05T17:04:34Z</dcterms:modified>
</cp:coreProperties>
</file>