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5D60"/>
    <a:srgbClr val="256569"/>
    <a:srgbClr val="336600"/>
    <a:srgbClr val="253B33"/>
    <a:srgbClr val="003300"/>
    <a:srgbClr val="0F3A3D"/>
    <a:srgbClr val="2A7478"/>
    <a:srgbClr val="595959"/>
    <a:srgbClr val="59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3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52" y="699311"/>
            <a:ext cx="2857732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446" y="0"/>
            <a:ext cx="49045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3888" y="2334219"/>
            <a:ext cx="7886700" cy="2636032"/>
          </a:xfrm>
          <a:prstGeom prst="rect">
            <a:avLst/>
          </a:prstGeom>
        </p:spPr>
        <p:txBody>
          <a:bodyPr anchor="b"/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1246906"/>
            <a:ext cx="5800725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461" y="339309"/>
            <a:ext cx="1686880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88" y="572016"/>
            <a:ext cx="7886700" cy="404133"/>
          </a:xfrm>
          <a:prstGeom prst="rect">
            <a:avLst/>
          </a:prstGeom>
        </p:spPr>
        <p:txBody>
          <a:bodyPr anchor="b"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2130" y="565416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55" y="642938"/>
            <a:ext cx="4296965" cy="344486"/>
          </a:xfrm>
          <a:prstGeom prst="rect">
            <a:avLst/>
          </a:prstGeom>
        </p:spPr>
        <p:txBody>
          <a:bodyPr anchor="b"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1" y="484911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41" y="509431"/>
            <a:ext cx="6386145" cy="501651"/>
          </a:xfrm>
          <a:prstGeom prst="rect">
            <a:avLst/>
          </a:prstGeom>
        </p:spPr>
        <p:txBody>
          <a:bodyPr anchor="b"/>
          <a:lstStyle>
            <a:lvl1pPr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063" y="124690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311" y="244713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952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138" y="362358"/>
            <a:ext cx="1639756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ü"/>
        <a:defRPr sz="21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anose="05000000000000000000" pitchFamily="2" charset="2"/>
        <a:buChar char="ü"/>
        <a:defRPr sz="15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anose="05000000000000000000" pitchFamily="2" charset="2"/>
        <a:buChar char="ü"/>
        <a:defRPr sz="135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anose="05000000000000000000" pitchFamily="2" charset="2"/>
        <a:buChar char="ü"/>
        <a:defRPr sz="135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fil/smolensk/Pages/Home.aspx" TargetMode="External"/><Relationship Id="rId2" Type="http://schemas.openxmlformats.org/officeDocument/2006/relationships/hyperlink" Target="mailto:smolensk@fa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riem.smolensk@gmail,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127" y="524739"/>
            <a:ext cx="5434446" cy="180480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cap="all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Финансовый университет при Правительстве Российской </a:t>
            </a:r>
            <a:r>
              <a:rPr lang="ru-RU" sz="1800" cap="all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Федерации</a:t>
            </a:r>
            <a:r>
              <a:rPr lang="ru-RU" sz="1600" cap="all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600" cap="all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600" cap="all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Департамент учета, анализа и аудита </a:t>
            </a:r>
            <a:br>
              <a:rPr lang="ru-RU" sz="2000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Кафедра 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«Экономика и менеджмент»</a:t>
            </a:r>
            <a:b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Смоленский филиал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734" y="2388359"/>
            <a:ext cx="83354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3200" b="1" cap="all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Магистерская программа</a:t>
            </a:r>
          </a:p>
          <a:p>
            <a:pPr lvl="0" algn="ctr" defTabSz="457200"/>
            <a:endParaRPr lang="ru-RU" sz="1400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26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38.04.01</a:t>
            </a: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ctr" defTabSz="457200"/>
            <a:r>
              <a:rPr lang="ru-RU" sz="40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Управленческий учет и </a:t>
            </a:r>
            <a:r>
              <a:rPr lang="ru-RU" sz="4000" b="1" dirty="0" err="1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контроллинг</a:t>
            </a:r>
            <a:r>
              <a:rPr lang="ru-RU" sz="40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</a:t>
            </a:r>
          </a:p>
          <a:p>
            <a:pPr lvl="0" algn="ctr" defTabSz="457200"/>
            <a:endParaRPr lang="ru-RU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Форма обучения: заочная</a:t>
            </a:r>
          </a:p>
          <a:p>
            <a:pPr lvl="0" algn="ctr" defTabSz="457200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Длительность обучения: 2,5 года</a:t>
            </a:r>
          </a:p>
          <a:p>
            <a:pPr lvl="0" algn="ctr" defTabSz="457200"/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2019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endParaRPr lang="ru-RU" sz="2800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endParaRPr lang="ru-RU" sz="4000" b="1" dirty="0" smtClean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40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defTabSz="457200"/>
            <a:endParaRPr lang="ru-RU" sz="3200" b="1" cap="all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ключевых профессий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34886" y="1262742"/>
            <a:ext cx="8277784" cy="5334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1800" b="1" u="sng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профессии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бухгалтерских, аналитических и финансовых служб различных организаций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планово-экономических </a:t>
            </a: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отделов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в области стратегического планирования и </a:t>
            </a:r>
            <a:r>
              <a:rPr lang="ru-RU" sz="1800" b="1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контроллинга</a:t>
            </a:r>
            <a:endParaRPr lang="ru-RU" sz="1800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структурных подразделений высшего и среднего звена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800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Clr>
                <a:srgbClr val="8CB64A"/>
              </a:buClr>
            </a:pPr>
            <a:r>
              <a:rPr lang="ru-RU" sz="1800" b="1" u="sng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800" b="1" u="sng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 которых работают выпускники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организационно-правовых форм и видов </a:t>
            </a: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консалтинговые </a:t>
            </a: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фирмы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финансового </a:t>
            </a: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статистики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endParaRPr lang="ru-RU" sz="1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endParaRPr lang="ru-RU" sz="2000" b="1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b="1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8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8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2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партеры программы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206829" y="1698476"/>
            <a:ext cx="5377542" cy="4898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Ø"/>
            </a:pPr>
            <a:r>
              <a:rPr lang="ru-RU" sz="20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РФ </a:t>
            </a:r>
            <a:r>
              <a:rPr lang="ru-RU" sz="20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 основной орган власти, заинтересованный в развитии управленческого </a:t>
            </a:r>
            <a:r>
              <a:rPr lang="ru-RU" sz="20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</a:t>
            </a:r>
            <a:r>
              <a:rPr lang="ru-RU" sz="20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r>
              <a:rPr lang="ru-RU" sz="20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indent="358775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en-US" sz="2000" b="1" u="sng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economy.gov.ru</a:t>
            </a:r>
            <a:endParaRPr lang="ru-RU" sz="2000" b="1" u="sng" cap="none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§"/>
            </a:pPr>
            <a:endParaRPr lang="ru-RU" sz="20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2000" cap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Ø"/>
            </a:pPr>
            <a:r>
              <a:rPr lang="ru-RU" sz="20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</a:t>
            </a:r>
            <a:r>
              <a:rPr lang="ru-RU" sz="20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(Институт присяжных бухгалтеров-аналитиков, ведущее международное профессиональное сообщество в области управленческого учета).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000" b="1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      </a:t>
            </a:r>
            <a:r>
              <a:rPr lang="en-US" sz="2000" b="1" u="sng" cap="none" dirty="0" smtClean="0">
                <a:solidFill>
                  <a:srgbClr val="7030A0"/>
                </a:solidFill>
                <a:cs typeface="Arial" panose="020B0604020202020204" pitchFamily="34" charset="0"/>
              </a:rPr>
              <a:t>https</a:t>
            </a:r>
            <a:r>
              <a:rPr lang="en-US" sz="2000" b="1" u="sng" cap="none" dirty="0">
                <a:solidFill>
                  <a:srgbClr val="7030A0"/>
                </a:solidFill>
                <a:cs typeface="Arial" panose="020B0604020202020204" pitchFamily="34" charset="0"/>
              </a:rPr>
              <a:t>://</a:t>
            </a:r>
            <a:r>
              <a:rPr lang="en-US" sz="2000" b="1" u="sng" cap="none" dirty="0" smtClean="0">
                <a:solidFill>
                  <a:srgbClr val="7030A0"/>
                </a:solidFill>
                <a:cs typeface="Arial" panose="020B0604020202020204" pitchFamily="34" charset="0"/>
              </a:rPr>
              <a:t>www.cimaglobal.com</a:t>
            </a:r>
            <a:endParaRPr lang="ru-RU" sz="2000" b="1" u="sng" cap="none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b="1" cap="none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cap="none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2000" cap="none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547" y="1698475"/>
            <a:ext cx="3213101" cy="1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CIMA ÐÐ½ÑÑÐ¸ÑÑÑ Ð¿ÑÐ¸ÑÑÐ¶Ð½ÑÑ Ð±ÑÑÐ³Ð°Ð»ÑÐµÑÐ¾Ð²-Ð°Ð½Ð°Ð»Ð¸ÑÐ¸ÐºÐ¾Ð² Ð»Ð¾Ð³Ð¾ÑÐ¸Ð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547" y="3890283"/>
            <a:ext cx="2405739" cy="14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88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учебные курсы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323528" y="1196752"/>
            <a:ext cx="4392488" cy="5661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b="1" u="sng" cap="none" dirty="0" smtClean="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ОБЯЗАТЕЛЬНЫЙ МОДУЛЬ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Экономика развития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Финансовые и денежно-кредитные методы регулирования экономики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Корпоративные финансы (продвинутый курс)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Маркетинговые исследования на финансовом рынке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Эконометрические исследования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Бюджетирование </a:t>
            </a:r>
            <a:r>
              <a:rPr lang="ru-RU" b="1" cap="none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системе </a:t>
            </a:r>
            <a:r>
              <a:rPr lang="ru-RU" b="1" cap="none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контроллинга</a:t>
            </a:r>
            <a:endParaRPr lang="ru-RU" b="1" cap="none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Современные концепции управленческого учета и </a:t>
            </a:r>
            <a:r>
              <a:rPr lang="ru-RU" b="1" cap="none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контроллинга</a:t>
            </a:r>
            <a:endParaRPr lang="ru-RU" b="1" cap="none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Управление изменениями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Финансовый учет (продвинутый курс)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Управленческий анализ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Методы и средства защиты информации в системах электронного документооборота</a:t>
            </a: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CB64A"/>
              </a:buClr>
            </a:pPr>
            <a:r>
              <a:rPr lang="ru-RU" sz="1800" b="1" cap="none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2019</a:t>
            </a:r>
            <a:endParaRPr lang="ru-RU" sz="1800" b="1" cap="none" dirty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4716016" y="1196752"/>
            <a:ext cx="4320480" cy="5661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b="1" u="sng" dirty="0" smtClean="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Дисциплины по выбору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Информационные технологии в научных исследованиях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Финансовое моделирование в фирме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Финансовые рынки корпоративного инвестирования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Стратегический управленческий учет и анализ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Анализ устойчивого развития экономического субъекта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Организация системы внутреннего аудита и контроля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Организация системы управленческого учета и </a:t>
            </a:r>
            <a:r>
              <a:rPr lang="ru-RU" b="1" cap="none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контроллинга</a:t>
            </a: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на предприятии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Управленческие аспекты международных стандартов финансовой отчетности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b="1" cap="none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Контроллинг</a:t>
            </a: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эффективности бизнеса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v"/>
            </a:pPr>
            <a:endParaRPr lang="ru-RU" b="1" cap="none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CB64A"/>
              </a:buClr>
            </a:pPr>
            <a:r>
              <a:rPr lang="ru-RU" sz="1800" b="1" cap="none" dirty="0" smtClean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2019</a:t>
            </a:r>
            <a:endParaRPr lang="ru-RU" sz="1800" b="1" cap="none" dirty="0">
              <a:solidFill>
                <a:prstClr val="white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1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6873587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Сильные стороны программы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402772" y="1196752"/>
            <a:ext cx="8109858" cy="5095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cap="none" dirty="0" smtClean="0">
                <a:solidFill>
                  <a:srgbClr val="C00000"/>
                </a:solidFill>
              </a:rPr>
              <a:t>Магистерская программа </a:t>
            </a:r>
            <a:endParaRPr lang="ru-RU" altLang="ru-RU" sz="2400" b="1" cap="none" dirty="0" smtClean="0">
              <a:solidFill>
                <a:srgbClr val="C00000"/>
              </a:solidFill>
            </a:endParaRPr>
          </a:p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cap="none" dirty="0" smtClean="0">
                <a:solidFill>
                  <a:srgbClr val="C00000"/>
                </a:solidFill>
              </a:rPr>
              <a:t>«Управленческий </a:t>
            </a:r>
            <a:r>
              <a:rPr lang="ru-RU" altLang="ru-RU" sz="2400" b="1" cap="none" dirty="0" smtClean="0">
                <a:solidFill>
                  <a:srgbClr val="C00000"/>
                </a:solidFill>
              </a:rPr>
              <a:t>учет и </a:t>
            </a:r>
            <a:r>
              <a:rPr lang="ru-RU" altLang="ru-RU" sz="2400" b="1" cap="none" dirty="0" err="1" smtClean="0">
                <a:solidFill>
                  <a:srgbClr val="C00000"/>
                </a:solidFill>
              </a:rPr>
              <a:t>контроллинг</a:t>
            </a:r>
            <a:r>
              <a:rPr lang="ru-RU" altLang="ru-RU" sz="2400" b="1" cap="none" dirty="0" smtClean="0">
                <a:solidFill>
                  <a:srgbClr val="C00000"/>
                </a:solidFill>
              </a:rPr>
              <a:t>»</a:t>
            </a:r>
          </a:p>
          <a:p>
            <a:pPr marL="358775" lvl="0"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cap="none" dirty="0" smtClean="0">
                <a:solidFill>
                  <a:srgbClr val="253B33"/>
                </a:solidFill>
              </a:rPr>
              <a:t>использует </a:t>
            </a:r>
            <a:r>
              <a:rPr lang="ru-RU" altLang="ru-RU" sz="2400" b="1" cap="none" dirty="0">
                <a:solidFill>
                  <a:srgbClr val="253B33"/>
                </a:solidFill>
              </a:rPr>
              <a:t>базовые научные школы </a:t>
            </a:r>
            <a:r>
              <a:rPr lang="ru-RU" altLang="ru-RU" sz="2400" cap="none" dirty="0">
                <a:solidFill>
                  <a:srgbClr val="253B33"/>
                </a:solidFill>
              </a:rPr>
              <a:t>в области </a:t>
            </a:r>
          </a:p>
          <a:p>
            <a:pPr marL="358775" lvl="0"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cap="none" dirty="0">
                <a:solidFill>
                  <a:srgbClr val="253B33"/>
                </a:solidFill>
              </a:rPr>
              <a:t>экономики, финансов и управления;</a:t>
            </a:r>
          </a:p>
          <a:p>
            <a:pPr marL="358775" lvl="0"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cap="none" dirty="0">
                <a:solidFill>
                  <a:srgbClr val="253B33"/>
                </a:solidFill>
              </a:rPr>
              <a:t> </a:t>
            </a:r>
            <a:r>
              <a:rPr lang="ru-RU" altLang="ru-RU" sz="2400" b="1" cap="none" dirty="0">
                <a:solidFill>
                  <a:srgbClr val="253B33"/>
                </a:solidFill>
              </a:rPr>
              <a:t>лучшие традиции преподавания</a:t>
            </a:r>
            <a:r>
              <a:rPr lang="ru-RU" altLang="ru-RU" sz="2400" cap="none" dirty="0">
                <a:solidFill>
                  <a:srgbClr val="253B33"/>
                </a:solidFill>
              </a:rPr>
              <a:t> управленческих </a:t>
            </a:r>
          </a:p>
          <a:p>
            <a:pPr marL="358775" lvl="0"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cap="none" dirty="0">
                <a:solidFill>
                  <a:srgbClr val="253B33"/>
                </a:solidFill>
              </a:rPr>
              <a:t>и финансово-экономических дисциплин</a:t>
            </a:r>
            <a:endParaRPr lang="en-US" altLang="ru-RU" sz="2400" cap="none" dirty="0">
              <a:solidFill>
                <a:srgbClr val="253B33"/>
              </a:solidFill>
            </a:endParaRPr>
          </a:p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3000" b="1" cap="none" dirty="0">
              <a:solidFill>
                <a:srgbClr val="014B0D"/>
              </a:solidFill>
            </a:endParaRPr>
          </a:p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3000" b="1" cap="none" dirty="0">
                <a:solidFill>
                  <a:srgbClr val="014B0D"/>
                </a:solidFill>
              </a:rPr>
              <a:t>ВОЗМОЖНОСТИ СЛУШАТЕЛЕЙ ПРОГРАММЫ:</a:t>
            </a:r>
            <a:endParaRPr lang="ru-RU" altLang="ru-RU" sz="3000" cap="none" dirty="0">
              <a:solidFill>
                <a:srgbClr val="014B0D"/>
              </a:solidFill>
            </a:endParaRPr>
          </a:p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cap="none" dirty="0">
                <a:solidFill>
                  <a:srgbClr val="006000"/>
                </a:solidFill>
              </a:rPr>
              <a:t>Повышение квалификации </a:t>
            </a:r>
          </a:p>
          <a:p>
            <a:pPr marL="358775" lvl="0"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cap="none" dirty="0">
                <a:solidFill>
                  <a:srgbClr val="006000"/>
                </a:solidFill>
              </a:rPr>
              <a:t>через получение профессиональных сертификатов </a:t>
            </a: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Clr>
                <a:srgbClr val="8CB64A"/>
              </a:buClr>
            </a:pPr>
            <a:endParaRPr lang="ru-RU" sz="1000" b="1" cap="none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CB64A"/>
              </a:buClr>
            </a:pPr>
            <a:endParaRPr lang="ru-RU" sz="1000" b="1" cap="none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6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6873587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67544" y="1268760"/>
            <a:ext cx="8277784" cy="5328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000" b="1" u="sng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Смоленский филиал Финансового университета</a:t>
            </a:r>
          </a:p>
          <a:p>
            <a:pPr lvl="0" algn="just" defTabSz="914400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ru-RU" b="1" u="sng" cap="none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Адрес: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214018, г. Смоленск, пр-т Гагарина, д. 22 </a:t>
            </a:r>
            <a:endParaRPr lang="en-US" b="1" cap="none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Телефон: 8 (4812) 35 - 88 - 99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en-US" b="1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E-mail</a:t>
            </a: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b="1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smolensk@fa.ru</a:t>
            </a:r>
            <a:endParaRPr lang="en-US" b="1" cap="none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Официальный сайт: </a:t>
            </a:r>
            <a:r>
              <a:rPr lang="en-US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www.fa.ru/fil/smolensk/Pages/Home.aspx</a:t>
            </a:r>
            <a:endParaRPr lang="ru-RU" b="1" cap="none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b="1" cap="none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b="1" u="sng" cap="none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Приемная комиссия:</a:t>
            </a:r>
            <a:endParaRPr lang="en-US" b="1" u="sng" cap="none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График работы: Понедельник-четверг: 10:00 – 17:00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	</a:t>
            </a: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Пятница</a:t>
            </a: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10:00 – 16:45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	</a:t>
            </a: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Суббота</a:t>
            </a: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воскресенье: выходной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Телефон: 8 (4812) 35 - 88 – 99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    8 (4812) 35 - 89 – 33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ru-RU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    8 (4812) 55 - 27 - 77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r>
              <a:rPr lang="en-US" b="1" cap="none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E-mail</a:t>
            </a:r>
            <a:r>
              <a:rPr lang="ru-RU" b="1" cap="none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b="1" cap="none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4"/>
              </a:rPr>
              <a:t>priem.smolensk@gmail,com</a:t>
            </a:r>
            <a:endParaRPr lang="en-US" b="1" cap="none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en-US" sz="1050" b="1" cap="none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endParaRPr lang="ru-RU" sz="18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8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1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843446" y="1302824"/>
            <a:ext cx="5134299" cy="1832262"/>
          </a:xfrm>
        </p:spPr>
        <p:txBody>
          <a:bodyPr>
            <a:normAutofit fontScale="92500" lnSpcReduction="2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800" i="1" dirty="0" smtClean="0">
                <a:solidFill>
                  <a:srgbClr val="0F3A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ВАХРУШИНА Мария </a:t>
            </a:r>
            <a:r>
              <a:rPr lang="ru-RU" sz="2800" i="1" dirty="0" err="1" smtClean="0">
                <a:solidFill>
                  <a:srgbClr val="0F3A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Арамовна</a:t>
            </a:r>
            <a:endParaRPr lang="ru-RU" sz="2800" i="1" dirty="0" smtClean="0">
              <a:solidFill>
                <a:srgbClr val="0F3A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000" dirty="0" smtClean="0">
                <a:solidFill>
                  <a:srgbClr val="0F3A3D"/>
                </a:solidFill>
                <a:latin typeface="Calibri"/>
              </a:rPr>
              <a:t>доктор экономических наук, профессор,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000" dirty="0" smtClean="0">
                <a:solidFill>
                  <a:srgbClr val="0F3A3D"/>
                </a:solidFill>
                <a:latin typeface="Calibri"/>
              </a:rPr>
              <a:t>Почетный работник Высшей школы, член редколлегии журнала «Международный бухгалтерский учет", член Диссертационного Совета Финансового университета при Правительстве РФ.</a:t>
            </a:r>
            <a:endParaRPr lang="ru-RU" dirty="0">
              <a:solidFill>
                <a:srgbClr val="0F3A3D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магистерской программы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Вахру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48" y="1494126"/>
            <a:ext cx="3528206" cy="42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/>
          <p:cNvSpPr>
            <a:spLocks noGrp="1"/>
          </p:cNvSpPr>
          <p:nvPr>
            <p:ph type="body" sz="quarter" idx="3"/>
          </p:nvPr>
        </p:nvSpPr>
        <p:spPr>
          <a:xfrm>
            <a:off x="3843446" y="3161590"/>
            <a:ext cx="5079869" cy="2890867"/>
          </a:xfrm>
        </p:spPr>
        <p:txBody>
          <a:bodyPr anchor="t">
            <a:noAutofit/>
          </a:bodyPr>
          <a:lstStyle/>
          <a:p>
            <a:pPr lvl="0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r>
              <a:rPr lang="ru-RU" sz="1900" dirty="0">
                <a:solidFill>
                  <a:srgbClr val="0F3A3D"/>
                </a:solidFill>
                <a:latin typeface="Calibri"/>
              </a:rPr>
              <a:t>Автор </a:t>
            </a:r>
            <a:r>
              <a:rPr lang="ru-RU" sz="1900" dirty="0" smtClean="0">
                <a:solidFill>
                  <a:srgbClr val="0F3A3D"/>
                </a:solidFill>
                <a:latin typeface="Calibri"/>
              </a:rPr>
              <a:t>более 170 </a:t>
            </a:r>
            <a:r>
              <a:rPr lang="ru-RU" sz="1900" dirty="0">
                <a:solidFill>
                  <a:srgbClr val="0F3A3D"/>
                </a:solidFill>
                <a:latin typeface="Calibri"/>
              </a:rPr>
              <a:t>работ в области учета, </a:t>
            </a:r>
            <a:r>
              <a:rPr lang="ru-RU" sz="1900" dirty="0" smtClean="0">
                <a:solidFill>
                  <a:srgbClr val="0F3A3D"/>
                </a:solidFill>
                <a:latin typeface="Calibri"/>
              </a:rPr>
              <a:t>отчетности  </a:t>
            </a:r>
            <a:r>
              <a:rPr lang="ru-RU" sz="1900" dirty="0">
                <a:solidFill>
                  <a:srgbClr val="0F3A3D"/>
                </a:solidFill>
                <a:latin typeface="Calibri"/>
              </a:rPr>
              <a:t>и анализа общим объемом свыше 540 </a:t>
            </a:r>
            <a:r>
              <a:rPr lang="ru-RU" sz="1900" dirty="0" err="1">
                <a:solidFill>
                  <a:srgbClr val="0F3A3D"/>
                </a:solidFill>
                <a:latin typeface="Calibri"/>
              </a:rPr>
              <a:t>п.л</a:t>
            </a:r>
            <a:r>
              <a:rPr lang="ru-RU" sz="1900" dirty="0">
                <a:solidFill>
                  <a:srgbClr val="0F3A3D"/>
                </a:solidFill>
                <a:latin typeface="Calibri"/>
              </a:rPr>
              <a:t>., в том числе монографий и учебников</a:t>
            </a:r>
          </a:p>
          <a:p>
            <a:pPr lvl="0" algn="ctr" defTabSz="914400">
              <a:spcBef>
                <a:spcPts val="0"/>
              </a:spcBef>
              <a:buClrTx/>
              <a:defRPr/>
            </a:pPr>
            <a:endParaRPr lang="ru-RU" sz="1900" dirty="0" smtClean="0">
              <a:solidFill>
                <a:srgbClr val="0F3A3D"/>
              </a:solidFill>
              <a:latin typeface="Calibri"/>
            </a:endParaRP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r>
              <a:rPr lang="ru-RU" sz="1900" u="sng" dirty="0" smtClean="0">
                <a:solidFill>
                  <a:srgbClr val="0F3A3D"/>
                </a:solidFill>
                <a:latin typeface="Calibri"/>
              </a:rPr>
              <a:t>СФЕРА НАУЧНЫХ ИНТЕРЕСОВ</a:t>
            </a:r>
            <a:endParaRPr lang="ru-RU" sz="1900" u="sng" dirty="0">
              <a:solidFill>
                <a:srgbClr val="0F3A3D"/>
              </a:solidFill>
              <a:latin typeface="Calibri"/>
            </a:endParaRPr>
          </a:p>
          <a:p>
            <a:pPr lvl="0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Международные стандарты учета и финансовой отчетности</a:t>
            </a:r>
            <a:r>
              <a:rPr lang="ru-RU" sz="1900" b="0" dirty="0">
                <a:solidFill>
                  <a:srgbClr val="0F3A3D"/>
                </a:solidFill>
                <a:latin typeface="Calibri"/>
              </a:rPr>
              <a:t>, 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Теория </a:t>
            </a:r>
            <a:r>
              <a:rPr lang="ru-RU" sz="1900" b="0" dirty="0">
                <a:solidFill>
                  <a:srgbClr val="0F3A3D"/>
                </a:solidFill>
                <a:latin typeface="Calibri"/>
              </a:rPr>
              <a:t>и практика современного управленческого 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учета, </a:t>
            </a:r>
            <a:r>
              <a:rPr lang="ru-RU" sz="1900" b="0" dirty="0">
                <a:solidFill>
                  <a:srgbClr val="0F3A3D"/>
                </a:solidFill>
                <a:latin typeface="Calibri"/>
              </a:rPr>
              <a:t>Управленческие аспекты МСФО, Стратегический управленческий учет и 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анализ</a:t>
            </a:r>
            <a:r>
              <a:rPr lang="ru-RU" sz="1900" b="0" dirty="0">
                <a:solidFill>
                  <a:srgbClr val="0F3A3D"/>
                </a:solidFill>
                <a:latin typeface="Calibri"/>
              </a:rPr>
              <a:t>, 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Развитие </a:t>
            </a:r>
            <a:r>
              <a:rPr lang="ru-RU" sz="1900" b="0" dirty="0">
                <a:solidFill>
                  <a:srgbClr val="0F3A3D"/>
                </a:solidFill>
                <a:latin typeface="Calibri"/>
              </a:rPr>
              <a:t>учетных функций в системе корпоративного 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управления</a:t>
            </a:r>
            <a:endParaRPr lang="ru-RU" sz="1900" dirty="0">
              <a:solidFill>
                <a:srgbClr val="0F3A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44684" y="1447797"/>
            <a:ext cx="5156859" cy="1491346"/>
          </a:xfrm>
        </p:spPr>
        <p:txBody>
          <a:bodyPr>
            <a:normAutofit fontScale="925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800" i="1" dirty="0" smtClean="0">
                <a:solidFill>
                  <a:srgbClr val="0F3A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ЛОЖКИНА Светлана Леонидовна</a:t>
            </a:r>
            <a:endParaRPr lang="ru-RU" sz="2800" i="1" dirty="0">
              <a:solidFill>
                <a:srgbClr val="0F3A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000" dirty="0">
                <a:solidFill>
                  <a:srgbClr val="0F3A3D"/>
                </a:solidFill>
                <a:latin typeface="Calibri"/>
              </a:rPr>
              <a:t>доктор экономических наук, </a:t>
            </a:r>
            <a:r>
              <a:rPr lang="ru-RU" sz="2000" dirty="0" smtClean="0">
                <a:solidFill>
                  <a:srgbClr val="0F3A3D"/>
                </a:solidFill>
                <a:latin typeface="Calibri"/>
              </a:rPr>
              <a:t>доцент,</a:t>
            </a:r>
            <a:endParaRPr lang="ru-RU" sz="2000" dirty="0">
              <a:solidFill>
                <a:srgbClr val="0F3A3D"/>
              </a:solidFill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2000" dirty="0" smtClean="0">
                <a:solidFill>
                  <a:srgbClr val="0F3A3D"/>
                </a:solidFill>
                <a:latin typeface="Calibri"/>
              </a:rPr>
              <a:t>член Вольного экономического общества России</a:t>
            </a:r>
            <a:endParaRPr lang="ru-RU" dirty="0">
              <a:solidFill>
                <a:srgbClr val="0F3A3D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соруководитель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магистерской программы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609" y="1462193"/>
            <a:ext cx="3058506" cy="4587759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3"/>
          </p:nvPr>
        </p:nvSpPr>
        <p:spPr>
          <a:xfrm>
            <a:off x="3744684" y="3167748"/>
            <a:ext cx="4844145" cy="2188031"/>
          </a:xfrm>
        </p:spPr>
        <p:txBody>
          <a:bodyPr anchor="t">
            <a:normAutofit/>
          </a:bodyPr>
          <a:lstStyle/>
          <a:p>
            <a:pPr lvl="0" algn="ctr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r>
              <a:rPr lang="ru-RU" sz="1900" u="sng" dirty="0" smtClean="0">
                <a:solidFill>
                  <a:srgbClr val="0F3A3D"/>
                </a:solidFill>
                <a:latin typeface="Calibri"/>
              </a:rPr>
              <a:t>СФЕРА НАУЧНЫХ ИНТЕРЕСОВ:</a:t>
            </a:r>
            <a:endParaRPr lang="ru-RU" sz="1000" u="sng" dirty="0" smtClean="0">
              <a:solidFill>
                <a:srgbClr val="0F3A3D"/>
              </a:solidFill>
              <a:latin typeface="Calibri"/>
            </a:endParaRP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endParaRPr lang="ru-RU" sz="1900" b="0" dirty="0" smtClean="0">
              <a:solidFill>
                <a:srgbClr val="0F3A3D"/>
              </a:solidFill>
              <a:latin typeface="Calibri"/>
            </a:endParaRP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ClrTx/>
              <a:defRPr/>
            </a:pP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Управленческий учет и анализ, Международные стандарты финансовой отчетности, Современные концепции управленческого учета и </a:t>
            </a:r>
            <a:r>
              <a:rPr lang="ru-RU" sz="1900" b="0" dirty="0" err="1" smtClean="0">
                <a:solidFill>
                  <a:srgbClr val="0F3A3D"/>
                </a:solidFill>
                <a:latin typeface="Calibri"/>
              </a:rPr>
              <a:t>контроллинга</a:t>
            </a:r>
            <a:r>
              <a:rPr lang="ru-RU" sz="1900" b="0" dirty="0" smtClean="0">
                <a:solidFill>
                  <a:srgbClr val="0F3A3D"/>
                </a:solidFill>
                <a:latin typeface="Calibri"/>
              </a:rPr>
              <a:t>, Управленческие аспекты МСФО, Стратегический управленческий учет</a:t>
            </a:r>
            <a:endParaRPr lang="ru-RU" sz="1900" b="0" dirty="0">
              <a:solidFill>
                <a:srgbClr val="0F3A3D"/>
              </a:solidFill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ru-RU" sz="2000" dirty="0" smtClean="0">
              <a:solidFill>
                <a:srgbClr val="014B0D"/>
              </a:solidFill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ru-RU" sz="2000" dirty="0">
              <a:solidFill>
                <a:srgbClr val="014B0D"/>
              </a:solidFill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02130" y="1447797"/>
            <a:ext cx="8699413" cy="4093032"/>
          </a:xfrm>
        </p:spPr>
        <p:txBody>
          <a:bodyPr anchor="t">
            <a:normAutofit/>
          </a:bodyPr>
          <a:lstStyle/>
          <a:p>
            <a:pPr marL="446088" lvl="0" indent="-446088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ЛУПАЧЕВ А.А.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начальник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отдела методологии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  финансового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и управленческого учета ОАО «Федеральная пассажирская компания» </a:t>
            </a:r>
            <a:endParaRPr lang="ru-RU" sz="2800" b="0" i="1" dirty="0" smtClean="0">
              <a:solidFill>
                <a:srgbClr val="0F3A3D"/>
              </a:solidFill>
              <a:latin typeface="Calibri"/>
            </a:endParaRPr>
          </a:p>
          <a:p>
            <a:pPr marL="457200" lvl="0" indent="-457200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ОСТРОУХОВ А.В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. директор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по инвестициям, советник Председателя Совета директоров ОАО «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НОВАЭМ»</a:t>
            </a:r>
            <a:endParaRPr lang="ru-RU" sz="2800" b="0" i="1" dirty="0">
              <a:solidFill>
                <a:srgbClr val="0F3A3D"/>
              </a:solidFill>
              <a:latin typeface="Calibri"/>
            </a:endParaRPr>
          </a:p>
          <a:p>
            <a:pPr marL="457200" lvl="0" indent="-457200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ШАРОНОВ А.Ю.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заместитель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генерального директора ООО «ТНК-Шереметьево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»</a:t>
            </a:r>
            <a:endParaRPr lang="ru-RU" b="0" dirty="0">
              <a:solidFill>
                <a:srgbClr val="0F3A3D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участники программы (г. Москва)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3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участники программы (г. Смоленск)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3"/>
          </p:nvPr>
        </p:nvSpPr>
        <p:spPr>
          <a:xfrm>
            <a:off x="272955" y="1502227"/>
            <a:ext cx="8628588" cy="4393606"/>
          </a:xfrm>
        </p:spPr>
        <p:txBody>
          <a:bodyPr anchor="t">
            <a:normAutofit fontScale="92500" lnSpcReduction="10000"/>
          </a:bodyPr>
          <a:lstStyle/>
          <a:p>
            <a:pPr marL="457200" lvl="0" indent="-457200" algn="just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err="1" smtClean="0">
                <a:solidFill>
                  <a:srgbClr val="0F3A3D"/>
                </a:solidFill>
                <a:latin typeface="Calibri"/>
              </a:rPr>
              <a:t>Хатрусов</a:t>
            </a: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 </a:t>
            </a:r>
            <a:r>
              <a:rPr lang="ru-RU" sz="2800" i="1" dirty="0">
                <a:solidFill>
                  <a:srgbClr val="0F3A3D"/>
                </a:solidFill>
                <a:latin typeface="Calibri"/>
              </a:rPr>
              <a:t>Александр Иванович —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генеральный директор ООО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«</a:t>
            </a:r>
            <a:r>
              <a:rPr lang="ru-RU" sz="2800" b="0" i="1" dirty="0" err="1" smtClean="0">
                <a:solidFill>
                  <a:srgbClr val="0F3A3D"/>
                </a:solidFill>
                <a:latin typeface="Calibri"/>
              </a:rPr>
              <a:t>Смоленскаудит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», руководитель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ООО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«АФ «</a:t>
            </a:r>
            <a:r>
              <a:rPr lang="ru-RU" sz="2800" b="0" i="1" dirty="0" err="1" smtClean="0">
                <a:solidFill>
                  <a:srgbClr val="0F3A3D"/>
                </a:solidFill>
                <a:latin typeface="Calibri"/>
              </a:rPr>
              <a:t>Сторно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»</a:t>
            </a:r>
            <a:endParaRPr lang="ru-RU" sz="2800" b="0" i="1" dirty="0">
              <a:solidFill>
                <a:srgbClr val="0F3A3D"/>
              </a:solidFill>
              <a:latin typeface="Calibri"/>
            </a:endParaRPr>
          </a:p>
          <a:p>
            <a:pPr marL="457200" lvl="0" indent="-457200" algn="just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err="1" smtClean="0">
                <a:solidFill>
                  <a:srgbClr val="0F3A3D"/>
                </a:solidFill>
                <a:latin typeface="Calibri"/>
              </a:rPr>
              <a:t>Боровичева</a:t>
            </a: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 Светлана </a:t>
            </a:r>
            <a:r>
              <a:rPr lang="ru-RU" sz="2800" i="1" dirty="0">
                <a:solidFill>
                  <a:srgbClr val="0F3A3D"/>
                </a:solidFill>
                <a:latin typeface="Calibri"/>
              </a:rPr>
              <a:t>Евгеньевна - </a:t>
            </a:r>
            <a:r>
              <a:rPr lang="ru-RU" sz="2800" b="0" i="1" dirty="0">
                <a:solidFill>
                  <a:srgbClr val="0F3A3D"/>
                </a:solidFill>
                <a:latin typeface="Calibri"/>
              </a:rPr>
              <a:t>заместитель руководителя Управления Федерального Казначейства по Смоленской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области</a:t>
            </a:r>
          </a:p>
          <a:p>
            <a:pPr marL="457200" lvl="0" indent="-457200" algn="just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i="1" dirty="0" err="1" smtClean="0">
                <a:solidFill>
                  <a:srgbClr val="0F3A3D"/>
                </a:solidFill>
                <a:latin typeface="Calibri"/>
              </a:rPr>
              <a:t>Винокурова</a:t>
            </a:r>
            <a:r>
              <a:rPr lang="ru-RU" sz="2800" i="1" dirty="0" smtClean="0">
                <a:solidFill>
                  <a:srgbClr val="0F3A3D"/>
                </a:solidFill>
                <a:latin typeface="Calibri"/>
              </a:rPr>
              <a:t> Ольга </a:t>
            </a:r>
            <a:r>
              <a:rPr lang="ru-RU" sz="2800" i="1" dirty="0" smtClean="0">
                <a:solidFill>
                  <a:srgbClr val="0F3A3D"/>
                </a:solidFill>
                <a:latin typeface="+mn-lt"/>
              </a:rPr>
              <a:t>Андреевна</a:t>
            </a:r>
            <a:r>
              <a:rPr lang="ru-RU" sz="2800" b="0" i="1" dirty="0" smtClean="0">
                <a:solidFill>
                  <a:srgbClr val="0F3A3D"/>
                </a:solidFill>
                <a:latin typeface="+mn-lt"/>
              </a:rPr>
              <a:t>-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руководитель 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группы           специалистов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 по финансово-экономической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работе 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филиала ООО «Газпром </a:t>
            </a:r>
            <a:r>
              <a:rPr lang="ru-RU" sz="2800" b="0" i="1" dirty="0" err="1" smtClean="0">
                <a:solidFill>
                  <a:srgbClr val="0F3A3D"/>
                </a:solidFill>
                <a:latin typeface="Calibri"/>
              </a:rPr>
              <a:t>трансгаз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 Санкт-Петербург» - Смоленское линейное производственное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управление магистральных </a:t>
            </a:r>
            <a:r>
              <a:rPr lang="ru-RU" sz="2800" b="0" i="1" dirty="0" smtClean="0">
                <a:solidFill>
                  <a:srgbClr val="0F3A3D"/>
                </a:solidFill>
                <a:latin typeface="Calibri"/>
              </a:rPr>
              <a:t>газопроводов</a:t>
            </a:r>
          </a:p>
          <a:p>
            <a:pPr marL="457200" lvl="0" indent="-457200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800" b="0" i="1" dirty="0">
              <a:solidFill>
                <a:srgbClr val="0F3A3D"/>
              </a:solidFill>
              <a:latin typeface="Calibri"/>
            </a:endParaRPr>
          </a:p>
          <a:p>
            <a:pPr marL="457200" lvl="0" indent="-457200" defTabSz="9144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endParaRPr lang="ru-RU" sz="2800" i="1" dirty="0">
              <a:solidFill>
                <a:srgbClr val="0F3A3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магистерской программы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323527" y="1222719"/>
            <a:ext cx="8483015" cy="5472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200" b="1" u="sng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Цель: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200" cap="none" dirty="0" smtClean="0">
                <a:solidFill>
                  <a:srgbClr val="0F3A3D"/>
                </a:solidFill>
                <a:cs typeface="Arial" panose="020B0604020202020204" pitchFamily="34" charset="0"/>
              </a:rPr>
              <a:t>Формирование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у обучающихся профессиональных знаний и управленческих компетенций для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эффективной деятельности в сфере управленческого учета и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контроллинга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.</a:t>
            </a:r>
            <a:endParaRPr lang="ru-RU" sz="2200" cap="none" dirty="0" smtClean="0">
              <a:solidFill>
                <a:srgbClr val="0F3A3D"/>
              </a:solidFill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endParaRPr lang="ru-RU" sz="2200" b="1" cap="none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r>
              <a:rPr lang="ru-RU" sz="2200" b="1" u="sng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Целевая </a:t>
            </a:r>
            <a:r>
              <a:rPr lang="ru-RU" sz="2200" b="1" u="sng" cap="none" dirty="0">
                <a:solidFill>
                  <a:srgbClr val="C00000"/>
                </a:solidFill>
                <a:cs typeface="Arial" panose="020B0604020202020204" pitchFamily="34" charset="0"/>
              </a:rPr>
              <a:t>аудитория: </a:t>
            </a:r>
            <a:endParaRPr lang="ru-RU" sz="2200" b="1" u="sng" cap="none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endParaRPr lang="ru-RU" sz="2200" b="1" u="sng" cap="none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ts val="0"/>
              </a:spcAft>
              <a:buClr>
                <a:srgbClr val="366658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cap="none" dirty="0" smtClean="0">
                <a:solidFill>
                  <a:srgbClr val="0F3A3D"/>
                </a:solidFill>
                <a:cs typeface="Arial" panose="020B0604020202020204" pitchFamily="34" charset="0"/>
              </a:rPr>
              <a:t>сотрудники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финансово-экономических (бухгалтерских) служб организаций любых форм собственности, аудиторских и консалтинговых компаний, государственных (муниципальных) учреждений</a:t>
            </a:r>
            <a:r>
              <a:rPr lang="ru-RU" sz="2200" cap="none" dirty="0" smtClean="0">
                <a:solidFill>
                  <a:srgbClr val="0F3A3D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spcBef>
                <a:spcPts val="0"/>
              </a:spcBef>
              <a:spcAft>
                <a:spcPts val="0"/>
              </a:spcAft>
              <a:buClr>
                <a:srgbClr val="366658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cap="none" dirty="0" smtClean="0">
                <a:solidFill>
                  <a:srgbClr val="0F3A3D"/>
                </a:solidFill>
                <a:cs typeface="Arial" panose="020B0604020202020204" pitchFamily="34" charset="0"/>
              </a:rPr>
              <a:t>выпускники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бакалавриата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 и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специалитета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, заинтересованные в приобретении глубоких научных знаний и практических навыков в области управленческого учета и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контроллинга</a:t>
            </a:r>
            <a:r>
              <a:rPr lang="ru-RU" sz="2200" cap="none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sz="2200" cap="none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2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 программы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323527" y="1429551"/>
            <a:ext cx="8483015" cy="4481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Магистерская 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программа «Управленческий учет и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контроллинг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» аккредитована международной профессиональной организацией АССА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the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Association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of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Chartered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Certified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200" b="1" cap="none" dirty="0" err="1">
                <a:solidFill>
                  <a:prstClr val="black"/>
                </a:solidFill>
                <a:cs typeface="Arial" panose="020B0604020202020204" pitchFamily="34" charset="0"/>
              </a:rPr>
              <a:t>Accountants</a:t>
            </a:r>
            <a:r>
              <a:rPr lang="ru-RU" sz="2200" b="1" cap="none" dirty="0">
                <a:solidFill>
                  <a:prstClr val="black"/>
                </a:solidFill>
                <a:cs typeface="Arial" panose="020B0604020202020204" pitchFamily="34" charset="0"/>
              </a:rPr>
              <a:t> —  Ассоциация дипломированных сертифицированных бухгалтеров.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  <a:buFont typeface="Wingdings" panose="05000000000000000000" pitchFamily="2" charset="2"/>
              <a:buChar char="Ø"/>
            </a:pPr>
            <a:r>
              <a:rPr lang="ru-RU" sz="2200" cap="none" dirty="0">
                <a:solidFill>
                  <a:prstClr val="black"/>
                </a:solidFill>
                <a:cs typeface="Arial" panose="020B0604020202020204" pitchFamily="34" charset="0"/>
              </a:rPr>
              <a:t>Программа предусматривает создание </a:t>
            </a:r>
            <a:r>
              <a:rPr lang="ru-RU" sz="2200" cap="none" dirty="0">
                <a:solidFill>
                  <a:prstClr val="black"/>
                </a:solidFill>
                <a:cs typeface="Arial" panose="020B0604020202020204" pitchFamily="34" charset="0"/>
              </a:rPr>
              <a:t>индивидуальной траектории обучения </a:t>
            </a:r>
            <a:r>
              <a:rPr lang="ru-RU" sz="2200" cap="none" dirty="0">
                <a:solidFill>
                  <a:prstClr val="black"/>
                </a:solidFill>
                <a:cs typeface="Arial" panose="020B0604020202020204" pitchFamily="34" charset="0"/>
              </a:rPr>
              <a:t>посредством выбора из широкого спектра специальных дисциплин с учетом профессиональных и карьерных интересов обучающегося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endParaRPr lang="ru-RU" sz="1900" b="1" cap="none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r>
              <a:rPr lang="ru-RU" sz="1900" b="1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Сертификация</a:t>
            </a:r>
            <a:r>
              <a:rPr lang="ru-RU" sz="1900" b="1" cap="none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r>
              <a:rPr lang="ru-RU" sz="1900" cap="none" dirty="0">
                <a:solidFill>
                  <a:srgbClr val="C00000"/>
                </a:solidFill>
                <a:cs typeface="Arial" panose="020B0604020202020204" pitchFamily="34" charset="0"/>
              </a:rPr>
              <a:t> подготовка обучающихся к сдаче экзамена на получение сертификата CIMA </a:t>
            </a:r>
            <a:r>
              <a:rPr lang="ru-RU" sz="1900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- </a:t>
            </a:r>
            <a:r>
              <a:rPr lang="ru-RU" sz="1900" cap="none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Chartered</a:t>
            </a:r>
            <a:r>
              <a:rPr lang="ru-RU" sz="1900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1900" cap="none" dirty="0" err="1">
                <a:solidFill>
                  <a:srgbClr val="C00000"/>
                </a:solidFill>
                <a:cs typeface="Arial" panose="020B0604020202020204" pitchFamily="34" charset="0"/>
              </a:rPr>
              <a:t>Institute</a:t>
            </a:r>
            <a:r>
              <a:rPr lang="ru-RU" sz="1900" cap="non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1900" cap="none" dirty="0" err="1">
                <a:solidFill>
                  <a:srgbClr val="C00000"/>
                </a:solidFill>
                <a:cs typeface="Arial" panose="020B0604020202020204" pitchFamily="34" charset="0"/>
              </a:rPr>
              <a:t>of</a:t>
            </a:r>
            <a:r>
              <a:rPr lang="ru-RU" sz="1900" cap="non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1900" cap="none" dirty="0" err="1">
                <a:solidFill>
                  <a:srgbClr val="C00000"/>
                </a:solidFill>
                <a:cs typeface="Arial" panose="020B0604020202020204" pitchFamily="34" charset="0"/>
              </a:rPr>
              <a:t>Management</a:t>
            </a:r>
            <a:r>
              <a:rPr lang="ru-RU" sz="1900" cap="non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1900" cap="none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Accountants</a:t>
            </a:r>
            <a:r>
              <a:rPr lang="ru-RU" sz="1900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 (г. Москва).</a:t>
            </a:r>
          </a:p>
        </p:txBody>
      </p:sp>
    </p:spTree>
    <p:extLst>
      <p:ext uri="{BB962C8B-B14F-4D97-AF65-F5344CB8AC3E}">
        <p14:creationId xmlns:p14="http://schemas.microsoft.com/office/powerpoint/2010/main" xmlns="" val="36376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образования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323527" y="1338944"/>
            <a:ext cx="8483015" cy="4822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b="1" u="sng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По</a:t>
            </a:r>
            <a:r>
              <a:rPr lang="ru-RU" sz="2400" b="1" u="sng" cap="none" dirty="0">
                <a:solidFill>
                  <a:srgbClr val="C00000"/>
                </a:solidFill>
                <a:cs typeface="Arial" panose="020B0604020202020204" pitchFamily="34" charset="0"/>
              </a:rPr>
              <a:t> окончании программы выпускники: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0"/>
              </a:spcAft>
              <a:buClr>
                <a:srgbClr val="366658">
                  <a:lumMod val="50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2200" cap="none" dirty="0" smtClean="0">
                <a:solidFill>
                  <a:srgbClr val="0F3A3D"/>
                </a:solidFill>
                <a:cs typeface="Arial" panose="020B0604020202020204" pitchFamily="34" charset="0"/>
              </a:rPr>
              <a:t>владеют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глубокими теоретическими знаниями и </a:t>
            </a:r>
            <a:r>
              <a:rPr lang="ru-RU" sz="2200" b="1" i="1" cap="none" dirty="0">
                <a:solidFill>
                  <a:srgbClr val="0F3A3D"/>
                </a:solidFill>
                <a:cs typeface="Arial" panose="020B0604020202020204" pitchFamily="34" charset="0"/>
              </a:rPr>
              <a:t>практическими навыками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в области управленческого планирования, бюджетирования, учета,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калькулирования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, анализа финансовых результатов бизнес-сегментов;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0"/>
              </a:spcAft>
              <a:buClr>
                <a:srgbClr val="366658">
                  <a:lumMod val="50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владеют </a:t>
            </a:r>
            <a:r>
              <a:rPr lang="ru-RU" sz="2200" b="1" i="1" cap="none" dirty="0">
                <a:solidFill>
                  <a:srgbClr val="0F3A3D"/>
                </a:solidFill>
                <a:cs typeface="Arial" panose="020B0604020202020204" pitchFamily="34" charset="0"/>
              </a:rPr>
              <a:t>стратегическими и оперативными методами </a:t>
            </a:r>
            <a:r>
              <a:rPr lang="ru-RU" sz="2200" cap="none" dirty="0" err="1">
                <a:solidFill>
                  <a:srgbClr val="0F3A3D"/>
                </a:solidFill>
                <a:cs typeface="Arial" panose="020B0604020202020204" pitchFamily="34" charset="0"/>
              </a:rPr>
              <a:t>контроллинга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 с целью </a:t>
            </a:r>
            <a:r>
              <a:rPr lang="ru-RU" sz="2200" b="1" i="1" cap="none" dirty="0">
                <a:solidFill>
                  <a:srgbClr val="0F3A3D"/>
                </a:solidFill>
                <a:cs typeface="Arial" panose="020B0604020202020204" pitchFamily="34" charset="0"/>
              </a:rPr>
              <a:t>управления прибылью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и выявления потенциальных резервов ее роста, формировать и формализовать финансовую и бюджетную структуры, разрабатывать учетную политику для целей управления;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0"/>
              </a:spcAft>
              <a:buClr>
                <a:srgbClr val="366658">
                  <a:lumMod val="50000"/>
                </a:srgbClr>
              </a:buClr>
              <a:buSzTx/>
              <a:buFont typeface="Wingdings" panose="05000000000000000000" pitchFamily="2" charset="2"/>
              <a:buChar char="§"/>
            </a:pP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владеют навыками </a:t>
            </a:r>
            <a:r>
              <a:rPr lang="ru-RU" sz="2200" b="1" i="1" cap="none" dirty="0">
                <a:solidFill>
                  <a:srgbClr val="0F3A3D"/>
                </a:solidFill>
                <a:cs typeface="Arial" panose="020B0604020202020204" pitchFamily="34" charset="0"/>
              </a:rPr>
              <a:t>выработки профессионального суждения </a:t>
            </a:r>
            <a:r>
              <a:rPr lang="ru-RU" sz="2200" cap="none" dirty="0">
                <a:solidFill>
                  <a:srgbClr val="0F3A3D"/>
                </a:solidFill>
                <a:cs typeface="Arial" panose="020B0604020202020204" pitchFamily="34" charset="0"/>
              </a:rPr>
              <a:t>при квалификации и оценке фактов хозяйственной жизни для целей принятия управленческих решений.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</a:pPr>
            <a:endParaRPr lang="ru-RU" sz="1900" b="1" cap="none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42" y="565416"/>
            <a:ext cx="7793831" cy="377403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и будущая карьера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467544" y="1199602"/>
            <a:ext cx="7870913" cy="5135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000" b="1" u="sng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Места прохождения  практики: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Инспекция федеральной налоговой службы по г. Смоленск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ПАО «Сбербанк»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АО «Банк Русский Стандарт»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Филиал ФГБУ «ФКП </a:t>
            </a:r>
            <a:r>
              <a:rPr lang="ru-RU" sz="2000" cap="none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Росреестра</a:t>
            </a: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» по Смоленской области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ПАО КБ «Восточный операционный офис» г. Смоленск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cap="none" dirty="0" smtClean="0">
                <a:solidFill>
                  <a:prstClr val="black"/>
                </a:solidFill>
                <a:cs typeface="Arial" panose="020B0604020202020204" pitchFamily="34" charset="0"/>
              </a:rPr>
              <a:t>ОАО «Газпром» и др.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endParaRPr lang="ru-RU" sz="2000" cap="none" dirty="0" smtClean="0">
              <a:solidFill>
                <a:srgbClr val="4A4A4A"/>
              </a:solidFill>
            </a:endParaRPr>
          </a:p>
          <a:p>
            <a:pPr indent="446088" algn="just">
              <a:spcBef>
                <a:spcPts val="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</a:pPr>
            <a:r>
              <a:rPr lang="ru-RU" sz="2000" cap="none" dirty="0" smtClean="0">
                <a:solidFill>
                  <a:srgbClr val="336600"/>
                </a:solidFill>
              </a:rPr>
              <a:t>Программа </a:t>
            </a:r>
            <a:r>
              <a:rPr lang="ru-RU" sz="2000" cap="none" dirty="0">
                <a:solidFill>
                  <a:srgbClr val="336600"/>
                </a:solidFill>
              </a:rPr>
              <a:t>направлена на подготовку высококвалифицированных </a:t>
            </a:r>
            <a:r>
              <a:rPr lang="ru-RU" sz="2000" b="1" i="1" cap="none" dirty="0">
                <a:solidFill>
                  <a:srgbClr val="336600"/>
                </a:solidFill>
              </a:rPr>
              <a:t>профессионалов в сфере </a:t>
            </a:r>
            <a:r>
              <a:rPr lang="ru-RU" sz="2000" b="1" i="1" cap="none" dirty="0" smtClean="0">
                <a:solidFill>
                  <a:srgbClr val="336600"/>
                </a:solidFill>
              </a:rPr>
              <a:t>учёта</a:t>
            </a:r>
            <a:r>
              <a:rPr lang="ru-RU" sz="2000" b="1" i="1" cap="none" dirty="0">
                <a:solidFill>
                  <a:srgbClr val="336600"/>
                </a:solidFill>
              </a:rPr>
              <a:t>, </a:t>
            </a:r>
            <a:r>
              <a:rPr lang="ru-RU" sz="2000" b="1" i="1" cap="none" dirty="0" smtClean="0">
                <a:solidFill>
                  <a:srgbClr val="336600"/>
                </a:solidFill>
              </a:rPr>
              <a:t>анализа, бюджетирования, </a:t>
            </a:r>
            <a:r>
              <a:rPr lang="ru-RU" sz="2000" cap="none" dirty="0">
                <a:solidFill>
                  <a:srgbClr val="336600"/>
                </a:solidFill>
              </a:rPr>
              <a:t>обладающих фундаментальными экономическими знаниями и подготовленных к аналитической, исследовательской и преподавательской деятельности в этих сферах, </a:t>
            </a:r>
            <a:r>
              <a:rPr lang="ru-RU" sz="2000" b="1" i="1" cap="none" dirty="0">
                <a:solidFill>
                  <a:srgbClr val="336600"/>
                </a:solidFill>
              </a:rPr>
              <a:t>способных результативно работать в финансовых, налоговых </a:t>
            </a:r>
            <a:r>
              <a:rPr lang="ru-RU" sz="2000" b="1" i="1" cap="none" dirty="0" smtClean="0">
                <a:solidFill>
                  <a:srgbClr val="336600"/>
                </a:solidFill>
              </a:rPr>
              <a:t>службах </a:t>
            </a:r>
            <a:r>
              <a:rPr lang="ru-RU" sz="2000" b="1" i="1" cap="none" dirty="0">
                <a:solidFill>
                  <a:srgbClr val="336600"/>
                </a:solidFill>
              </a:rPr>
              <a:t>российских и иностранных компаний</a:t>
            </a:r>
            <a:r>
              <a:rPr lang="ru-RU" sz="2000" cap="none" dirty="0">
                <a:solidFill>
                  <a:srgbClr val="336600"/>
                </a:solidFill>
              </a:rPr>
              <a:t>, динамично поднимаясь по ступеням кадрового роста</a:t>
            </a:r>
            <a:r>
              <a:rPr lang="ru-RU" sz="2000" cap="none" dirty="0" smtClean="0">
                <a:solidFill>
                  <a:srgbClr val="336600"/>
                </a:solidFill>
              </a:rPr>
              <a:t>.</a:t>
            </a:r>
            <a:endParaRPr lang="ru-RU" sz="2000" cap="none" dirty="0" smtClean="0">
              <a:solidFill>
                <a:srgbClr val="33660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ru-RU" sz="1800" cap="non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4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457</TotalTime>
  <Words>723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Финансовый Университет</vt:lpstr>
      <vt:lpstr>Финансовый университет при Правительстве Российской Федерации  Департамент учета, анализа и аудита  Кафедра «Экономика и менеджмент» Смоленский филиал</vt:lpstr>
      <vt:lpstr>Научный руководитель магистерской программы</vt:lpstr>
      <vt:lpstr>Научный соруководитель магистерской программы</vt:lpstr>
      <vt:lpstr>Профессиональные участники программы (г. Москва)</vt:lpstr>
      <vt:lpstr>Профессиональные участники программы (г. Смоленск)</vt:lpstr>
      <vt:lpstr>Цель магистерской программы</vt:lpstr>
      <vt:lpstr>Конкурентные преимущества программы</vt:lpstr>
      <vt:lpstr>Преимущества образования</vt:lpstr>
      <vt:lpstr>Практика и будущая карьера</vt:lpstr>
      <vt:lpstr>Перечень ключевых профессий</vt:lpstr>
      <vt:lpstr>Основные партеры программы</vt:lpstr>
      <vt:lpstr>Основные учебные курсы</vt:lpstr>
      <vt:lpstr>Сильные стороны программы</vt:lpstr>
      <vt:lpstr>Наши контакты</vt:lpstr>
    </vt:vector>
  </TitlesOfParts>
  <Company>GUMF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Светлана</cp:lastModifiedBy>
  <cp:revision>48</cp:revision>
  <dcterms:created xsi:type="dcterms:W3CDTF">2018-04-06T11:52:35Z</dcterms:created>
  <dcterms:modified xsi:type="dcterms:W3CDTF">2019-01-17T18:08:01Z</dcterms:modified>
</cp:coreProperties>
</file>