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8" r:id="rId3"/>
    <p:sldId id="259" r:id="rId4"/>
    <p:sldId id="271" r:id="rId5"/>
    <p:sldId id="272" r:id="rId6"/>
    <p:sldId id="263" r:id="rId7"/>
    <p:sldId id="273" r:id="rId8"/>
    <p:sldId id="264" r:id="rId9"/>
    <p:sldId id="267" r:id="rId10"/>
    <p:sldId id="268" r:id="rId11"/>
    <p:sldId id="269" r:id="rId12"/>
    <p:sldId id="261" r:id="rId13"/>
  </p:sldIdLst>
  <p:sldSz cx="12192000" cy="6858000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A7478"/>
    <a:srgbClr val="256569"/>
    <a:srgbClr val="225D60"/>
    <a:srgbClr val="0F3A3D"/>
    <a:srgbClr val="595959"/>
    <a:srgbClr val="59525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-1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9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9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D8D157-DB26-4474-BFA9-A1A6A3DFEDCA}" type="datetimeFigureOut">
              <a:rPr lang="ru-RU" smtClean="0"/>
              <a:pPr/>
              <a:t>15.09.2022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44500" y="1243013"/>
            <a:ext cx="5969000" cy="33575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87126"/>
            <a:ext cx="5486400" cy="391674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9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48185"/>
            <a:ext cx="2971800" cy="499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F835A0-2C2A-446D-9D13-35BB212BDE9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87749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7BF430-1937-47BB-A946-2387ED49A30D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32960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bg>
      <p:bgPr>
        <a:gradFill flip="none" rotWithShape="1">
          <a:gsLst>
            <a:gs pos="1000">
              <a:srgbClr val="0F3A3D"/>
            </a:gs>
            <a:gs pos="50000">
              <a:srgbClr val="256569"/>
            </a:gs>
            <a:gs pos="98000">
              <a:srgbClr val="2A7478"/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D:\Работа\100 лет\100лет копияv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335" y="699311"/>
            <a:ext cx="3810309" cy="1409000"/>
          </a:xfrm>
          <a:prstGeom prst="rect">
            <a:avLst/>
          </a:prstGeom>
          <a:noFill/>
          <a:effectLst>
            <a:outerShdw blurRad="304800" dist="38100" dir="600000" sx="94000" sy="94000" algn="ctr" rotWithShape="0">
              <a:schemeClr val="tx1">
                <a:alpha val="73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530AB-7E7F-42A0-9819-35D12B816B3C}" type="datetimeFigureOut">
              <a:rPr lang="ru-RU" smtClean="0"/>
              <a:pPr/>
              <a:t>15.09.2022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12B7-E224-4081-8122-29E446CEC7A3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8" name="Рисунок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2595" y="0"/>
            <a:ext cx="6539405" cy="685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0" name="Заголовок 1"/>
          <p:cNvSpPr>
            <a:spLocks noGrp="1"/>
          </p:cNvSpPr>
          <p:nvPr>
            <p:ph type="title"/>
          </p:nvPr>
        </p:nvSpPr>
        <p:spPr>
          <a:xfrm>
            <a:off x="831850" y="2334219"/>
            <a:ext cx="10515600" cy="2636032"/>
          </a:xfrm>
          <a:prstGeom prst="rect">
            <a:avLst/>
          </a:prstGeom>
        </p:spPr>
        <p:txBody>
          <a:bodyPr anchor="b"/>
          <a:lstStyle>
            <a:lvl1pPr>
              <a:defRPr sz="6000" b="1">
                <a:solidFill>
                  <a:schemeClr val="bg1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467559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530AB-7E7F-42A0-9819-35D12B816B3C}" type="datetimeFigureOut">
              <a:rPr lang="ru-RU" smtClean="0"/>
              <a:pPr/>
              <a:t>15.09.2022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12B7-E224-4081-8122-29E446CEC7A3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8" name="Рисунок 7"/>
          <p:cNvPicPr>
            <a:picLocks noChangeAspect="1"/>
          </p:cNvPicPr>
          <p:nvPr userDrawn="1"/>
        </p:nvPicPr>
        <p:blipFill>
          <a:blip r:embed="rId2" cstate="print">
            <a:duotone>
              <a:prstClr val="black"/>
              <a:schemeClr val="bg2">
                <a:lumMod val="75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4601" y="1847850"/>
            <a:ext cx="4777399" cy="50101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9" name="Пятиугольник 8"/>
          <p:cNvSpPr/>
          <p:nvPr userDrawn="1"/>
        </p:nvSpPr>
        <p:spPr>
          <a:xfrm>
            <a:off x="-1" y="484908"/>
            <a:ext cx="9569303" cy="578347"/>
          </a:xfrm>
          <a:prstGeom prst="homePlate">
            <a:avLst/>
          </a:prstGeom>
          <a:solidFill>
            <a:srgbClr val="256569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10" name="Заголовок 1"/>
          <p:cNvSpPr>
            <a:spLocks noGrp="1"/>
          </p:cNvSpPr>
          <p:nvPr>
            <p:ph type="title"/>
          </p:nvPr>
        </p:nvSpPr>
        <p:spPr>
          <a:xfrm>
            <a:off x="269505" y="565413"/>
            <a:ext cx="10391775" cy="377403"/>
          </a:xfrm>
          <a:prstGeom prst="rect">
            <a:avLst/>
          </a:prstGeom>
        </p:spPr>
        <p:txBody>
          <a:bodyPr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pic>
        <p:nvPicPr>
          <p:cNvPr id="12" name="Picture 4" descr="D:\Работа\100 лет\100лет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44184" y="362355"/>
            <a:ext cx="2186341" cy="8084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41569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1246903"/>
            <a:ext cx="7734300" cy="493005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530AB-7E7F-42A0-9819-35D12B816B3C}" type="datetimeFigureOut">
              <a:rPr lang="ru-RU" smtClean="0"/>
              <a:pPr/>
              <a:t>15.09.2022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12B7-E224-4081-8122-29E446CEC7A3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8" name="Рисунок 7"/>
          <p:cNvPicPr>
            <a:picLocks noChangeAspect="1"/>
          </p:cNvPicPr>
          <p:nvPr userDrawn="1"/>
        </p:nvPicPr>
        <p:blipFill>
          <a:blip r:embed="rId2" cstate="print">
            <a:duotone>
              <a:prstClr val="black"/>
              <a:schemeClr val="bg2">
                <a:lumMod val="75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4601" y="1847850"/>
            <a:ext cx="4777399" cy="50101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9" name="Пятиугольник 8"/>
          <p:cNvSpPr/>
          <p:nvPr userDrawn="1"/>
        </p:nvSpPr>
        <p:spPr>
          <a:xfrm>
            <a:off x="-1" y="484908"/>
            <a:ext cx="9569303" cy="578347"/>
          </a:xfrm>
          <a:prstGeom prst="homePlate">
            <a:avLst/>
          </a:prstGeom>
          <a:solidFill>
            <a:srgbClr val="256569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269505" y="565413"/>
            <a:ext cx="10391775" cy="377403"/>
          </a:xfrm>
          <a:prstGeom prst="rect">
            <a:avLst/>
          </a:prstGeom>
        </p:spPr>
        <p:txBody>
          <a:bodyPr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pic>
        <p:nvPicPr>
          <p:cNvPr id="12" name="Picture 4" descr="D:\Работа\100 лет\100лет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44184" y="362355"/>
            <a:ext cx="2186341" cy="8084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550246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8F2C6-7C20-44EF-AA53-7E9037C55335}" type="datetimeFigureOut">
              <a:rPr lang="ru-RU" smtClean="0"/>
              <a:pPr/>
              <a:t>15.09.2022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91190-BD8E-47A4-A70D-6F03D7192BC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84939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D:\Работа\100 лет\100лет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44184" y="362355"/>
            <a:ext cx="2186341" cy="8084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530AB-7E7F-42A0-9819-35D12B816B3C}" type="datetimeFigureOut">
              <a:rPr lang="ru-RU" smtClean="0"/>
              <a:pPr/>
              <a:t>15.09.2022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12B7-E224-4081-8122-29E446CEC7A3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11" name="Рисунок 10"/>
          <p:cNvPicPr>
            <a:picLocks noChangeAspect="1"/>
          </p:cNvPicPr>
          <p:nvPr userDrawn="1"/>
        </p:nvPicPr>
        <p:blipFill>
          <a:blip r:embed="rId3" cstate="print">
            <a:duotone>
              <a:prstClr val="black"/>
              <a:schemeClr val="bg2">
                <a:lumMod val="75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4601" y="1847850"/>
            <a:ext cx="4777399" cy="50101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2" name="Пятиугольник 11"/>
          <p:cNvSpPr/>
          <p:nvPr userDrawn="1"/>
        </p:nvSpPr>
        <p:spPr>
          <a:xfrm>
            <a:off x="-1" y="484908"/>
            <a:ext cx="9569303" cy="578347"/>
          </a:xfrm>
          <a:prstGeom prst="homePlate">
            <a:avLst/>
          </a:prstGeom>
          <a:solidFill>
            <a:srgbClr val="256569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13" name="Заголовок 1"/>
          <p:cNvSpPr>
            <a:spLocks noGrp="1"/>
          </p:cNvSpPr>
          <p:nvPr>
            <p:ph type="title"/>
          </p:nvPr>
        </p:nvSpPr>
        <p:spPr>
          <a:xfrm>
            <a:off x="269505" y="565413"/>
            <a:ext cx="10391775" cy="377403"/>
          </a:xfrm>
          <a:prstGeom prst="rect">
            <a:avLst/>
          </a:prstGeom>
        </p:spPr>
        <p:txBody>
          <a:bodyPr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63319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Pr>
        <a:gradFill flip="none" rotWithShape="1">
          <a:gsLst>
            <a:gs pos="1000">
              <a:schemeClr val="bg1">
                <a:lumMod val="95000"/>
              </a:schemeClr>
            </a:gs>
            <a:gs pos="26000">
              <a:schemeClr val="bg1">
                <a:lumMod val="65000"/>
              </a:schemeClr>
            </a:gs>
            <a:gs pos="9000">
              <a:schemeClr val="bg1">
                <a:lumMod val="85000"/>
              </a:schemeClr>
            </a:gs>
            <a:gs pos="94000">
              <a:srgbClr val="256569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D:\Работа\100 лет\100лет копияv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25947" y="339306"/>
            <a:ext cx="2249173" cy="831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530AB-7E7F-42A0-9819-35D12B816B3C}" type="datetimeFigureOut">
              <a:rPr lang="ru-RU" smtClean="0"/>
              <a:pPr/>
              <a:t>15.09.2022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12B7-E224-4081-8122-29E446CEC7A3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11" name="Рисунок 10"/>
          <p:cNvPicPr>
            <a:picLocks noChangeAspect="1"/>
          </p:cNvPicPr>
          <p:nvPr userDrawn="1"/>
        </p:nvPicPr>
        <p:blipFill>
          <a:blip r:embed="rId3" cstate="print">
            <a:duotone>
              <a:prstClr val="black"/>
              <a:schemeClr val="bg2">
                <a:lumMod val="75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4601" y="1847850"/>
            <a:ext cx="4777399" cy="50101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2" name="Пятиугольник 11"/>
          <p:cNvSpPr/>
          <p:nvPr userDrawn="1"/>
        </p:nvSpPr>
        <p:spPr>
          <a:xfrm>
            <a:off x="-1" y="484908"/>
            <a:ext cx="9569303" cy="578347"/>
          </a:xfrm>
          <a:prstGeom prst="homePlate">
            <a:avLst/>
          </a:prstGeom>
          <a:solidFill>
            <a:srgbClr val="256569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9851" y="572013"/>
            <a:ext cx="10515600" cy="404133"/>
          </a:xfrm>
          <a:prstGeom prst="rect">
            <a:avLst/>
          </a:prstGeom>
        </p:spPr>
        <p:txBody>
          <a:bodyPr anchor="b"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190325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530AB-7E7F-42A0-9819-35D12B816B3C}" type="datetimeFigureOut">
              <a:rPr lang="ru-RU" smtClean="0"/>
              <a:pPr/>
              <a:t>15.09.2022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12B7-E224-4081-8122-29E446CEC7A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ятиугольник 7"/>
          <p:cNvSpPr/>
          <p:nvPr userDrawn="1"/>
        </p:nvSpPr>
        <p:spPr>
          <a:xfrm>
            <a:off x="-1" y="484908"/>
            <a:ext cx="9569303" cy="578347"/>
          </a:xfrm>
          <a:prstGeom prst="homePlate">
            <a:avLst/>
          </a:prstGeom>
          <a:solidFill>
            <a:srgbClr val="256569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pic>
        <p:nvPicPr>
          <p:cNvPr id="10" name="Рисунок 9"/>
          <p:cNvPicPr>
            <a:picLocks noChangeAspect="1"/>
          </p:cNvPicPr>
          <p:nvPr userDrawn="1"/>
        </p:nvPicPr>
        <p:blipFill>
          <a:blip r:embed="rId2" cstate="print">
            <a:duotone>
              <a:prstClr val="black"/>
              <a:schemeClr val="bg2">
                <a:lumMod val="75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4601" y="1847850"/>
            <a:ext cx="4777399" cy="50101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269505" y="565413"/>
            <a:ext cx="10391775" cy="377403"/>
          </a:xfrm>
          <a:prstGeom prst="rect">
            <a:avLst/>
          </a:prstGeom>
        </p:spPr>
        <p:txBody>
          <a:bodyPr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pic>
        <p:nvPicPr>
          <p:cNvPr id="13" name="Picture 4" descr="D:\Работа\100 лет\100лет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44184" y="362355"/>
            <a:ext cx="2186341" cy="8084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278857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530AB-7E7F-42A0-9819-35D12B816B3C}" type="datetimeFigureOut">
              <a:rPr lang="ru-RU" smtClean="0"/>
              <a:pPr/>
              <a:t>15.09.2022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12B7-E224-4081-8122-29E446CEC7A3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11" name="Рисунок 10"/>
          <p:cNvPicPr>
            <a:picLocks noChangeAspect="1"/>
          </p:cNvPicPr>
          <p:nvPr userDrawn="1"/>
        </p:nvPicPr>
        <p:blipFill>
          <a:blip r:embed="rId2" cstate="print">
            <a:duotone>
              <a:prstClr val="black"/>
              <a:schemeClr val="bg2">
                <a:lumMod val="75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4601" y="1847850"/>
            <a:ext cx="4777399" cy="50101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2" name="Пятиугольник 11"/>
          <p:cNvSpPr/>
          <p:nvPr userDrawn="1"/>
        </p:nvSpPr>
        <p:spPr>
          <a:xfrm>
            <a:off x="-1" y="484908"/>
            <a:ext cx="9569303" cy="578347"/>
          </a:xfrm>
          <a:prstGeom prst="homePlate">
            <a:avLst/>
          </a:prstGeom>
          <a:solidFill>
            <a:srgbClr val="256569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14" name="Заголовок 1"/>
          <p:cNvSpPr>
            <a:spLocks noGrp="1"/>
          </p:cNvSpPr>
          <p:nvPr>
            <p:ph type="title"/>
          </p:nvPr>
        </p:nvSpPr>
        <p:spPr>
          <a:xfrm>
            <a:off x="269505" y="565413"/>
            <a:ext cx="10391775" cy="377403"/>
          </a:xfrm>
          <a:prstGeom prst="rect">
            <a:avLst/>
          </a:prstGeom>
        </p:spPr>
        <p:txBody>
          <a:bodyPr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pic>
        <p:nvPicPr>
          <p:cNvPr id="15" name="Picture 4" descr="D:\Работа\100 лет\100лет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44184" y="362355"/>
            <a:ext cx="2186341" cy="8084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936716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530AB-7E7F-42A0-9819-35D12B816B3C}" type="datetimeFigureOut">
              <a:rPr lang="ru-RU" smtClean="0"/>
              <a:pPr/>
              <a:t>15.09.2022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12B7-E224-4081-8122-29E446CEC7A3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 cstate="print">
            <a:duotone>
              <a:prstClr val="black"/>
              <a:schemeClr val="bg2">
                <a:lumMod val="75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4601" y="1847850"/>
            <a:ext cx="4777399" cy="50101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" name="Пятиугольник 7"/>
          <p:cNvSpPr/>
          <p:nvPr userDrawn="1"/>
        </p:nvSpPr>
        <p:spPr>
          <a:xfrm>
            <a:off x="-1" y="484908"/>
            <a:ext cx="9569303" cy="578347"/>
          </a:xfrm>
          <a:prstGeom prst="homePlate">
            <a:avLst/>
          </a:prstGeom>
          <a:solidFill>
            <a:srgbClr val="256569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9505" y="565413"/>
            <a:ext cx="10391775" cy="377403"/>
          </a:xfrm>
          <a:prstGeom prst="rect">
            <a:avLst/>
          </a:prstGeom>
        </p:spPr>
        <p:txBody>
          <a:bodyPr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pic>
        <p:nvPicPr>
          <p:cNvPr id="10" name="Picture 4" descr="D:\Работа\100 лет\100лет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44184" y="362355"/>
            <a:ext cx="2186341" cy="8084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050884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530AB-7E7F-42A0-9819-35D12B816B3C}" type="datetimeFigureOut">
              <a:rPr lang="ru-RU" smtClean="0"/>
              <a:pPr/>
              <a:t>15.09.2022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12B7-E224-4081-8122-29E446CEC7A3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6" name="Рисунок 5"/>
          <p:cNvPicPr>
            <a:picLocks noChangeAspect="1"/>
          </p:cNvPicPr>
          <p:nvPr userDrawn="1"/>
        </p:nvPicPr>
        <p:blipFill>
          <a:blip r:embed="rId2" cstate="print">
            <a:duotone>
              <a:prstClr val="black"/>
              <a:schemeClr val="bg2">
                <a:lumMod val="75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4601" y="1847850"/>
            <a:ext cx="4777399" cy="50101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Пятиугольник 6"/>
          <p:cNvSpPr/>
          <p:nvPr userDrawn="1"/>
        </p:nvSpPr>
        <p:spPr>
          <a:xfrm>
            <a:off x="-1" y="484908"/>
            <a:ext cx="9569303" cy="578347"/>
          </a:xfrm>
          <a:prstGeom prst="homePlate">
            <a:avLst/>
          </a:prstGeom>
          <a:solidFill>
            <a:srgbClr val="256569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269505" y="565413"/>
            <a:ext cx="10391775" cy="377403"/>
          </a:xfrm>
          <a:prstGeom prst="rect">
            <a:avLst/>
          </a:prstGeom>
        </p:spPr>
        <p:txBody>
          <a:bodyPr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pic>
        <p:nvPicPr>
          <p:cNvPr id="10" name="Picture 4" descr="D:\Работа\100 лет\100лет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44184" y="362355"/>
            <a:ext cx="2186341" cy="8084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270513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ятиугольник 13"/>
          <p:cNvSpPr/>
          <p:nvPr userDrawn="1"/>
        </p:nvSpPr>
        <p:spPr>
          <a:xfrm>
            <a:off x="-1" y="484908"/>
            <a:ext cx="9569303" cy="578347"/>
          </a:xfrm>
          <a:prstGeom prst="homePlate">
            <a:avLst/>
          </a:prstGeom>
          <a:solidFill>
            <a:srgbClr val="256569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4339" y="642938"/>
            <a:ext cx="5729286" cy="344486"/>
          </a:xfrm>
          <a:prstGeom prst="rect">
            <a:avLst/>
          </a:prstGeom>
        </p:spPr>
        <p:txBody>
          <a:bodyPr anchor="b"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530AB-7E7F-42A0-9819-35D12B816B3C}" type="datetimeFigureOut">
              <a:rPr lang="ru-RU" smtClean="0"/>
              <a:pPr/>
              <a:t>15.09.2022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12B7-E224-4081-8122-29E446CEC7A3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9" name="Рисунок 8"/>
          <p:cNvPicPr>
            <a:picLocks noChangeAspect="1"/>
          </p:cNvPicPr>
          <p:nvPr userDrawn="1"/>
        </p:nvPicPr>
        <p:blipFill>
          <a:blip r:embed="rId2" cstate="print">
            <a:duotone>
              <a:prstClr val="black"/>
              <a:schemeClr val="bg2">
                <a:lumMod val="75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4601" y="1847850"/>
            <a:ext cx="4777399" cy="50101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2" name="Picture 4" descr="D:\Работа\100 лет\100лет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44184" y="362355"/>
            <a:ext cx="2186341" cy="8084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067154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ятиугольник 9"/>
          <p:cNvSpPr/>
          <p:nvPr userDrawn="1"/>
        </p:nvSpPr>
        <p:spPr>
          <a:xfrm>
            <a:off x="-1" y="484908"/>
            <a:ext cx="9569303" cy="578347"/>
          </a:xfrm>
          <a:prstGeom prst="homePlate">
            <a:avLst/>
          </a:prstGeom>
          <a:solidFill>
            <a:srgbClr val="256569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9654" y="509428"/>
            <a:ext cx="8514860" cy="501651"/>
          </a:xfrm>
          <a:prstGeom prst="rect">
            <a:avLst/>
          </a:prstGeom>
        </p:spPr>
        <p:txBody>
          <a:bodyPr anchor="b"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61417" y="1246902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52413" y="2447131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530AB-7E7F-42A0-9819-35D12B816B3C}" type="datetimeFigureOut">
              <a:rPr lang="ru-RU" smtClean="0"/>
              <a:pPr/>
              <a:t>15.09.2022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12B7-E224-4081-8122-29E446CEC7A3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9" name="Рисунок 8"/>
          <p:cNvPicPr>
            <a:picLocks noChangeAspect="1"/>
          </p:cNvPicPr>
          <p:nvPr userDrawn="1"/>
        </p:nvPicPr>
        <p:blipFill>
          <a:blip r:embed="rId2" cstate="print">
            <a:duotone>
              <a:prstClr val="black"/>
              <a:schemeClr val="bg2">
                <a:lumMod val="75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4601" y="1847850"/>
            <a:ext cx="4777399" cy="50101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2" name="Picture 4" descr="D:\Работа\100 лет\100лет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44184" y="362355"/>
            <a:ext cx="2186341" cy="8084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439636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">
              <a:schemeClr val="bg1">
                <a:lumMod val="95000"/>
              </a:schemeClr>
            </a:gs>
            <a:gs pos="86000">
              <a:schemeClr val="bg1">
                <a:lumMod val="85000"/>
              </a:schemeClr>
            </a:gs>
            <a:gs pos="29000">
              <a:schemeClr val="bg1">
                <a:lumMod val="95000"/>
              </a:schemeClr>
            </a:gs>
            <a:gs pos="98000">
              <a:srgbClr val="256569"/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2530AB-7E7F-42A0-9819-35D12B816B3C}" type="datetimeFigureOut">
              <a:rPr lang="ru-RU" smtClean="0"/>
              <a:pPr/>
              <a:t>15.09.2022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Book Antiqua" panose="02040602050305030304" pitchFamily="18" charset="0"/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4912B7-E224-4081-8122-29E446CEC7A3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088044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Book Antiqua" panose="02040602050305030304" pitchFamily="18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C00000"/>
        </a:buClr>
        <a:buFont typeface="Wingdings" panose="05000000000000000000" pitchFamily="2" charset="2"/>
        <a:buChar char="ü"/>
        <a:defRPr sz="2800" kern="1200">
          <a:solidFill>
            <a:srgbClr val="595959"/>
          </a:solidFill>
          <a:latin typeface="Book Antiqua" panose="02040602050305030304" pitchFamily="18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Wingdings" panose="05000000000000000000" pitchFamily="2" charset="2"/>
        <a:buChar char="ü"/>
        <a:defRPr sz="2400" kern="1200">
          <a:solidFill>
            <a:srgbClr val="595959"/>
          </a:solidFill>
          <a:latin typeface="Book Antiqua" panose="02040602050305030304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Wingdings" panose="05000000000000000000" pitchFamily="2" charset="2"/>
        <a:buChar char="ü"/>
        <a:defRPr sz="2000" kern="1200">
          <a:solidFill>
            <a:srgbClr val="595959"/>
          </a:solidFill>
          <a:latin typeface="Book Antiqua" panose="02040602050305030304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Wingdings" panose="05000000000000000000" pitchFamily="2" charset="2"/>
        <a:buChar char="ü"/>
        <a:defRPr sz="1800" kern="1200">
          <a:solidFill>
            <a:srgbClr val="595959"/>
          </a:solidFill>
          <a:latin typeface="Book Antiqua" panose="02040602050305030304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Wingdings" panose="05000000000000000000" pitchFamily="2" charset="2"/>
        <a:buChar char="ü"/>
        <a:defRPr sz="1800" kern="1200">
          <a:solidFill>
            <a:srgbClr val="595959"/>
          </a:solidFill>
          <a:latin typeface="Book Antiqua" panose="02040602050305030304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smolensk@fa.r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hyperlink" Target="mailto:priem.smolensk@gmail,com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a.ru/_layouts/15/ViewProfile.aspx?accountname=FADOMAIN\NIMorozko&amp;ReturnUrl=http://test.fa.ru/Pages/PersonList.aspx" TargetMode="External"/><Relationship Id="rId7" Type="http://schemas.openxmlformats.org/officeDocument/2006/relationships/hyperlink" Target="http://www.fa.ru/_layouts/15/ViewProfile.aspx?accountname=FADOMAIN\nlahmetkina&amp;ReturnUrl=http://test.fa.ru/Pages/PersonList.aspx" TargetMode="External"/><Relationship Id="rId2" Type="http://schemas.openxmlformats.org/officeDocument/2006/relationships/hyperlink" Target="http://www.fa.ru/_layouts/15/ViewProfile.aspx?accountname=FADOMAIN\LICHernikova&amp;ReturnUrl=http://test.fa.ru/Pages/PersonList.asp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fa.ru/_layouts/15/ViewProfile.aspx?accountname=FADOMAIN\VNezamaykin&amp;ReturnUrl=http://test.fa.ru/Pages/PersonList.aspx" TargetMode="External"/><Relationship Id="rId5" Type="http://schemas.openxmlformats.org/officeDocument/2006/relationships/hyperlink" Target="http://www.fa.ru/_layouts/15/ViewProfile.aspx?accountname=FADOMAIN\SRDreving&amp;ReturnUrl=http://test.fa.ru/Pages/PersonList.aspx" TargetMode="External"/><Relationship Id="rId4" Type="http://schemas.openxmlformats.org/officeDocument/2006/relationships/hyperlink" Target="http://www.fa.ru/_layouts/15/ViewProfile.aspx?accountname=FADOMAIN\GHotinskaya&amp;ReturnUrl=http://test.fa.ru/Pages/PersonList.aspx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://www.vumo.ru/" TargetMode="External"/><Relationship Id="rId3" Type="http://schemas.openxmlformats.org/officeDocument/2006/relationships/hyperlink" Target="http://www.gsga.ru/favt_new/?q=node/190" TargetMode="External"/><Relationship Id="rId7" Type="http://schemas.openxmlformats.org/officeDocument/2006/relationships/hyperlink" Target="http://www.moscow7m.ru/company/np-id-vremya-2sbe9" TargetMode="External"/><Relationship Id="rId2" Type="http://schemas.openxmlformats.org/officeDocument/2006/relationships/hyperlink" Target="http://www.ach.gov.ru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vtb24.ru/" TargetMode="External"/><Relationship Id="rId5" Type="http://schemas.openxmlformats.org/officeDocument/2006/relationships/hyperlink" Target="http://www.vtb.ru/" TargetMode="External"/><Relationship Id="rId4" Type="http://schemas.openxmlformats.org/officeDocument/2006/relationships/hyperlink" Target="http://www.auditinform.ru/aupages-recv.html" TargetMode="External"/><Relationship Id="rId9" Type="http://schemas.openxmlformats.org/officeDocument/2006/relationships/hyperlink" Target="http://www.mai.ru/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66274" y="3187338"/>
            <a:ext cx="10589852" cy="3487782"/>
          </a:xfrm>
        </p:spPr>
        <p:txBody>
          <a:bodyPr/>
          <a:lstStyle/>
          <a:p>
            <a:pPr algn="ctr"/>
            <a:r>
              <a:rPr lang="ru-RU" sz="2800" dirty="0" smtClean="0">
                <a:latin typeface="Cambria" panose="02040503050406030204" pitchFamily="18" charset="0"/>
                <a:ea typeface="Cambria" panose="02040503050406030204" pitchFamily="18" charset="0"/>
              </a:rPr>
              <a:t/>
            </a:r>
            <a:br>
              <a:rPr lang="ru-RU" sz="2800" dirty="0" smtClean="0"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ru-RU" sz="2800" dirty="0" smtClean="0">
                <a:latin typeface="Cambria" panose="02040503050406030204" pitchFamily="18" charset="0"/>
                <a:ea typeface="Cambria" panose="02040503050406030204" pitchFamily="18" charset="0"/>
              </a:rPr>
              <a:t/>
            </a:r>
            <a:br>
              <a:rPr lang="ru-RU" sz="2800" dirty="0" smtClean="0"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ru-RU" sz="2800" dirty="0" smtClean="0">
                <a:latin typeface="Cambria" panose="02040503050406030204" pitchFamily="18" charset="0"/>
                <a:ea typeface="Cambria" panose="02040503050406030204" pitchFamily="18" charset="0"/>
              </a:rPr>
              <a:t/>
            </a:r>
            <a:br>
              <a:rPr lang="ru-RU" sz="2800" dirty="0" smtClean="0"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ru-RU" sz="2800" dirty="0" smtClean="0">
                <a:latin typeface="Cambria" panose="02040503050406030204" pitchFamily="18" charset="0"/>
                <a:ea typeface="Cambria" panose="02040503050406030204" pitchFamily="18" charset="0"/>
              </a:rPr>
              <a:t/>
            </a:r>
            <a:br>
              <a:rPr lang="ru-RU" sz="2800" dirty="0" smtClean="0"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ru-RU" sz="2800" dirty="0" smtClean="0">
                <a:latin typeface="Cambria" panose="02040503050406030204" pitchFamily="18" charset="0"/>
                <a:ea typeface="Cambria" panose="02040503050406030204" pitchFamily="18" charset="0"/>
              </a:rPr>
              <a:t/>
            </a:r>
            <a:br>
              <a:rPr lang="ru-RU" sz="2800" dirty="0" smtClean="0"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ru-RU" sz="2800" dirty="0" smtClean="0">
                <a:latin typeface="Cambria" panose="02040503050406030204" pitchFamily="18" charset="0"/>
                <a:ea typeface="Cambria" panose="02040503050406030204" pitchFamily="18" charset="0"/>
              </a:rPr>
              <a:t/>
            </a:r>
            <a:br>
              <a:rPr lang="ru-RU" sz="2800" dirty="0" smtClean="0"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ru-RU" sz="2800" dirty="0" smtClean="0">
                <a:latin typeface="Cambria" panose="02040503050406030204" pitchFamily="18" charset="0"/>
                <a:ea typeface="Cambria" panose="02040503050406030204" pitchFamily="18" charset="0"/>
              </a:rPr>
              <a:t/>
            </a:r>
            <a:br>
              <a:rPr lang="ru-RU" sz="2800" dirty="0" smtClean="0"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ru-RU" sz="2800" dirty="0" smtClean="0">
                <a:latin typeface="Cambria" panose="02040503050406030204" pitchFamily="18" charset="0"/>
                <a:ea typeface="Cambria" panose="02040503050406030204" pitchFamily="18" charset="0"/>
              </a:rPr>
              <a:t/>
            </a:r>
            <a:br>
              <a:rPr lang="ru-RU" sz="2800" dirty="0" smtClean="0"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ru-RU" sz="2800" dirty="0" smtClean="0">
                <a:latin typeface="Cambria" panose="02040503050406030204" pitchFamily="18" charset="0"/>
                <a:ea typeface="Cambria" panose="02040503050406030204" pitchFamily="18" charset="0"/>
              </a:rPr>
              <a:t/>
            </a:r>
            <a:br>
              <a:rPr lang="ru-RU" sz="2800" dirty="0" smtClean="0"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ru-RU" sz="2800" dirty="0" smtClean="0">
                <a:latin typeface="Cambria" panose="02040503050406030204" pitchFamily="18" charset="0"/>
                <a:ea typeface="Cambria" panose="02040503050406030204" pitchFamily="18" charset="0"/>
              </a:rPr>
              <a:t/>
            </a:r>
            <a:br>
              <a:rPr lang="ru-RU" sz="2800" dirty="0" smtClean="0"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ru-RU" sz="2800" dirty="0" smtClean="0">
                <a:latin typeface="Cambria" panose="02040503050406030204" pitchFamily="18" charset="0"/>
                <a:ea typeface="Cambria" panose="02040503050406030204" pitchFamily="18" charset="0"/>
              </a:rPr>
              <a:t/>
            </a:r>
            <a:br>
              <a:rPr lang="ru-RU" sz="2800" dirty="0" smtClean="0"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ru-RU" sz="2800" dirty="0" smtClean="0">
                <a:latin typeface="Cambria" panose="02040503050406030204" pitchFamily="18" charset="0"/>
                <a:ea typeface="Cambria" panose="02040503050406030204" pitchFamily="18" charset="0"/>
              </a:rPr>
              <a:t/>
            </a:r>
            <a:br>
              <a:rPr lang="ru-RU" sz="2800" dirty="0" smtClean="0"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ru-RU" sz="2800" dirty="0" smtClean="0">
                <a:latin typeface="Cambria" panose="02040503050406030204" pitchFamily="18" charset="0"/>
                <a:ea typeface="Cambria" panose="02040503050406030204" pitchFamily="18" charset="0"/>
              </a:rPr>
              <a:t/>
            </a:r>
            <a:br>
              <a:rPr lang="ru-RU" sz="2800" dirty="0" smtClean="0"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ru-RU" sz="2800" dirty="0" smtClean="0">
                <a:latin typeface="Cambria" panose="02040503050406030204" pitchFamily="18" charset="0"/>
                <a:ea typeface="Cambria" panose="02040503050406030204" pitchFamily="18" charset="0"/>
              </a:rPr>
              <a:t/>
            </a:r>
            <a:br>
              <a:rPr lang="ru-RU" sz="2800" dirty="0" smtClean="0"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ru-RU" sz="2800" dirty="0" smtClean="0">
                <a:latin typeface="Cambria" panose="02040503050406030204" pitchFamily="18" charset="0"/>
                <a:ea typeface="Cambria" panose="02040503050406030204" pitchFamily="18" charset="0"/>
              </a:rPr>
              <a:t/>
            </a:r>
            <a:br>
              <a:rPr lang="ru-RU" sz="2800" dirty="0" smtClean="0"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ru-RU" sz="2800" dirty="0" smtClean="0">
                <a:latin typeface="Cambria" panose="02040503050406030204" pitchFamily="18" charset="0"/>
                <a:ea typeface="Cambria" panose="02040503050406030204" pitchFamily="18" charset="0"/>
              </a:rPr>
              <a:t/>
            </a:r>
            <a:br>
              <a:rPr lang="ru-RU" sz="2800" dirty="0" smtClean="0"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ru-RU" sz="2800" dirty="0" smtClean="0">
                <a:latin typeface="Cambria" panose="02040503050406030204" pitchFamily="18" charset="0"/>
                <a:ea typeface="Cambria" panose="02040503050406030204" pitchFamily="18" charset="0"/>
              </a:rPr>
              <a:t/>
            </a:r>
            <a:br>
              <a:rPr lang="ru-RU" sz="2800" dirty="0" smtClean="0"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ru-RU" sz="2800" dirty="0" smtClean="0">
                <a:latin typeface="Cambria" panose="02040503050406030204" pitchFamily="18" charset="0"/>
                <a:ea typeface="Cambria" panose="02040503050406030204" pitchFamily="18" charset="0"/>
              </a:rPr>
              <a:t/>
            </a:r>
            <a:br>
              <a:rPr lang="ru-RU" sz="2800" dirty="0" smtClean="0"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ru-RU" sz="2800" dirty="0" smtClean="0">
                <a:latin typeface="Cambria" panose="02040503050406030204" pitchFamily="18" charset="0"/>
                <a:ea typeface="Cambria" panose="02040503050406030204" pitchFamily="18" charset="0"/>
              </a:rPr>
              <a:t>МАГИСТЕРСКАЯ ПРОГРАММА</a:t>
            </a:r>
            <a:br>
              <a:rPr lang="ru-RU" sz="2800" dirty="0" smtClean="0"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ru-RU" sz="2800" dirty="0" smtClean="0">
                <a:latin typeface="Cambria" panose="02040503050406030204" pitchFamily="18" charset="0"/>
                <a:ea typeface="Cambria" panose="02040503050406030204" pitchFamily="18" charset="0"/>
              </a:rPr>
              <a:t/>
            </a:r>
            <a:br>
              <a:rPr lang="ru-RU" sz="2800" dirty="0" smtClean="0"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ru-RU" sz="2800" dirty="0" smtClean="0">
                <a:latin typeface="Cambria" panose="02040503050406030204" pitchFamily="18" charset="0"/>
                <a:ea typeface="Cambria" panose="02040503050406030204" pitchFamily="18" charset="0"/>
              </a:rPr>
              <a:t>38.04.01 КОРПОРАТИВНЫЕ ФИНАНСЫ</a:t>
            </a:r>
            <a:br>
              <a:rPr lang="ru-RU" sz="2800" dirty="0" smtClean="0"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ru-RU" sz="2800" dirty="0" smtClean="0">
                <a:latin typeface="Cambria" panose="02040503050406030204" pitchFamily="18" charset="0"/>
                <a:ea typeface="Cambria" panose="02040503050406030204" pitchFamily="18" charset="0"/>
              </a:rPr>
              <a:t/>
            </a:r>
            <a:br>
              <a:rPr lang="ru-RU" sz="2800" dirty="0" smtClean="0"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ru-RU" sz="2800" dirty="0" smtClean="0">
                <a:latin typeface="Cambria" panose="02040503050406030204" pitchFamily="18" charset="0"/>
                <a:ea typeface="Cambria" panose="02040503050406030204" pitchFamily="18" charset="0"/>
              </a:rPr>
              <a:t>Форма обучения: заочная</a:t>
            </a:r>
            <a:br>
              <a:rPr lang="ru-RU" sz="2800" dirty="0" smtClean="0"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ru-RU" sz="2800" dirty="0" smtClean="0">
                <a:latin typeface="Cambria" panose="02040503050406030204" pitchFamily="18" charset="0"/>
                <a:ea typeface="Cambria" panose="02040503050406030204" pitchFamily="18" charset="0"/>
              </a:rPr>
              <a:t>Длительность обучения: 2,5 года</a:t>
            </a:r>
            <a:br>
              <a:rPr lang="ru-RU" sz="2800" dirty="0" smtClean="0"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ru-RU" sz="2800" dirty="0" smtClean="0">
                <a:latin typeface="Cambria" panose="02040503050406030204" pitchFamily="18" charset="0"/>
                <a:ea typeface="Cambria" panose="02040503050406030204" pitchFamily="18" charset="0"/>
              </a:rPr>
              <a:t/>
            </a:r>
            <a:br>
              <a:rPr lang="ru-RU" sz="2800" dirty="0" smtClean="0"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ru-RU" sz="2800" dirty="0" smtClean="0">
                <a:latin typeface="Cambria" panose="02040503050406030204" pitchFamily="18" charset="0"/>
                <a:ea typeface="Cambria" panose="02040503050406030204" pitchFamily="18" charset="0"/>
              </a:rPr>
              <a:t>2019</a:t>
            </a:r>
            <a:endParaRPr lang="ru-RU" sz="28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875211" y="2337354"/>
            <a:ext cx="5917475" cy="818148"/>
          </a:xfrm>
          <a:prstGeom prst="rect">
            <a:avLst/>
          </a:prstGeom>
        </p:spPr>
        <p:txBody>
          <a:bodyPr anchor="b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1" kern="1200">
                <a:solidFill>
                  <a:schemeClr val="bg1"/>
                </a:solidFill>
                <a:latin typeface="Book Antiqua" panose="02040602050305030304" pitchFamily="18" charset="0"/>
                <a:ea typeface="+mj-ea"/>
                <a:cs typeface="+mj-cs"/>
              </a:defRPr>
            </a:lvl1pPr>
          </a:lstStyle>
          <a:p>
            <a:r>
              <a:rPr lang="ru-RU" sz="2400" dirty="0" smtClean="0">
                <a:solidFill>
                  <a:schemeClr val="bg1">
                    <a:lumMod val="95000"/>
                  </a:schemeClr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Смоленский филиал</a:t>
            </a:r>
            <a:br>
              <a:rPr lang="ru-RU" sz="2400" dirty="0" smtClean="0">
                <a:solidFill>
                  <a:schemeClr val="bg1">
                    <a:lumMod val="95000"/>
                  </a:schemeClr>
                </a:solidFill>
                <a:latin typeface="Cambria" panose="02040503050406030204" pitchFamily="18" charset="0"/>
                <a:cs typeface="Arial" panose="020B0604020202020204" pitchFamily="34" charset="0"/>
              </a:rPr>
            </a:br>
            <a:r>
              <a:rPr lang="ru-RU" sz="2400" dirty="0" smtClean="0">
                <a:solidFill>
                  <a:schemeClr val="bg1">
                    <a:lumMod val="95000"/>
                  </a:schemeClr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кафедра «Экономика и менеджмент»</a:t>
            </a:r>
            <a:endParaRPr lang="ru-RU" sz="24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5977297" y="2090057"/>
            <a:ext cx="5413514" cy="1018902"/>
          </a:xfrm>
          <a:prstGeom prst="rect">
            <a:avLst/>
          </a:prstGeom>
        </p:spPr>
        <p:txBody>
          <a:bodyPr anchor="b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1" kern="1200">
                <a:solidFill>
                  <a:schemeClr val="bg1"/>
                </a:solidFill>
                <a:latin typeface="Book Antiqua" panose="02040602050305030304" pitchFamily="18" charset="0"/>
                <a:ea typeface="+mj-ea"/>
                <a:cs typeface="+mj-cs"/>
              </a:defRPr>
            </a:lvl1pPr>
          </a:lstStyle>
          <a:p>
            <a:pPr algn="r"/>
            <a:r>
              <a:rPr lang="ru-RU" sz="2400" dirty="0" smtClean="0">
                <a:solidFill>
                  <a:schemeClr val="bg1">
                    <a:lumMod val="95000"/>
                  </a:schemeClr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Департамент корпоративных финансов и корпоративного управления</a:t>
            </a:r>
            <a:endParaRPr lang="ru-RU" sz="2400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4722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2"/>
          <p:cNvSpPr>
            <a:spLocks noGrp="1"/>
          </p:cNvSpPr>
          <p:nvPr>
            <p:ph type="title"/>
          </p:nvPr>
        </p:nvSpPr>
        <p:spPr>
          <a:xfrm>
            <a:off x="205337" y="501245"/>
            <a:ext cx="10391775" cy="377403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cap="all" dirty="0">
                <a:solidFill>
                  <a:srgbClr val="FDE57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Финансовый университет </a:t>
            </a:r>
            <a:br>
              <a:rPr lang="ru-RU" cap="all" dirty="0">
                <a:solidFill>
                  <a:srgbClr val="FDE57F"/>
                </a:solidFill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ru-RU" cap="all" dirty="0">
                <a:solidFill>
                  <a:srgbClr val="FDE57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при Правительстве РОССИЙСКОЙ </a:t>
            </a:r>
            <a:r>
              <a:rPr lang="ru-RU" cap="all" dirty="0" smtClean="0">
                <a:solidFill>
                  <a:srgbClr val="FDE57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ФЕДЕРАЦИИ</a:t>
            </a:r>
            <a:br>
              <a:rPr lang="ru-RU" cap="all" dirty="0" smtClean="0">
                <a:solidFill>
                  <a:srgbClr val="FDE57F"/>
                </a:solidFill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ru-RU" cap="all" dirty="0">
                <a:solidFill>
                  <a:srgbClr val="FDE57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/>
            </a:r>
            <a:br>
              <a:rPr lang="ru-RU" cap="all" dirty="0">
                <a:solidFill>
                  <a:srgbClr val="FDE57F"/>
                </a:solidFill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ru-RU" cap="all" dirty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Магистерская </a:t>
            </a:r>
            <a:r>
              <a:rPr lang="ru-RU" cap="all" dirty="0" smtClean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программа «Корпоративные финансы» СМОЛЕНСК</a:t>
            </a:r>
            <a:br>
              <a:rPr lang="ru-RU" cap="all" dirty="0" smtClean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ru-RU" cap="all" dirty="0" smtClean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endParaRPr lang="ru-RU" dirty="0">
              <a:solidFill>
                <a:schemeClr val="tx2">
                  <a:lumMod val="50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4983496" cy="452437"/>
          </a:xfrm>
        </p:spPr>
        <p:txBody>
          <a:bodyPr/>
          <a:lstStyle/>
          <a:p>
            <a:r>
              <a:rPr lang="ru-RU" dirty="0" smtClean="0">
                <a:solidFill>
                  <a:srgbClr val="006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Обязательный модуль</a:t>
            </a:r>
            <a:endParaRPr lang="ru-RU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sz="half" idx="2"/>
          </p:nvPr>
        </p:nvSpPr>
        <p:spPr>
          <a:xfrm>
            <a:off x="839788" y="2133600"/>
            <a:ext cx="5157787" cy="4588042"/>
          </a:xfrm>
        </p:spPr>
        <p:txBody>
          <a:bodyPr>
            <a:normAutofit/>
          </a:bodyPr>
          <a:lstStyle/>
          <a:p>
            <a:pPr marL="342900" indent="-342900" algn="just">
              <a:lnSpc>
                <a:spcPct val="114000"/>
              </a:lnSpc>
              <a:spcBef>
                <a:spcPts val="0"/>
              </a:spcBef>
              <a:buClr>
                <a:srgbClr val="366658">
                  <a:lumMod val="75000"/>
                </a:srgbClr>
              </a:buClr>
              <a:buFont typeface="Wingdings" panose="05000000000000000000" pitchFamily="2" charset="2"/>
              <a:buChar char="v"/>
            </a:pPr>
            <a:r>
              <a:rPr lang="ru-RU" sz="1500" b="1" dirty="0" smtClean="0">
                <a:solidFill>
                  <a:prstClr val="black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Экономика развития</a:t>
            </a:r>
          </a:p>
          <a:p>
            <a:pPr marL="342900" indent="-342900" algn="just">
              <a:lnSpc>
                <a:spcPct val="114000"/>
              </a:lnSpc>
              <a:spcBef>
                <a:spcPts val="0"/>
              </a:spcBef>
              <a:buClr>
                <a:srgbClr val="366658">
                  <a:lumMod val="75000"/>
                </a:srgbClr>
              </a:buClr>
              <a:buFont typeface="Wingdings" panose="05000000000000000000" pitchFamily="2" charset="2"/>
              <a:buChar char="v"/>
            </a:pPr>
            <a:r>
              <a:rPr lang="ru-RU" sz="1500" b="1" dirty="0" smtClean="0">
                <a:solidFill>
                  <a:prstClr val="black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Финансовые и денежно-кредитные методы регулирования экономики</a:t>
            </a:r>
          </a:p>
          <a:p>
            <a:pPr marL="342900" indent="-342900" algn="just">
              <a:lnSpc>
                <a:spcPct val="114000"/>
              </a:lnSpc>
              <a:spcBef>
                <a:spcPts val="0"/>
              </a:spcBef>
              <a:buClr>
                <a:srgbClr val="366658">
                  <a:lumMod val="75000"/>
                </a:srgbClr>
              </a:buClr>
              <a:buFont typeface="Wingdings" panose="05000000000000000000" pitchFamily="2" charset="2"/>
              <a:buChar char="v"/>
            </a:pPr>
            <a:r>
              <a:rPr lang="ru-RU" sz="1500" b="1" dirty="0" smtClean="0">
                <a:solidFill>
                  <a:prstClr val="black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Корпоративные финансы (продвинутый курс)</a:t>
            </a:r>
          </a:p>
          <a:p>
            <a:pPr marL="342900" indent="-342900" algn="just">
              <a:lnSpc>
                <a:spcPct val="114000"/>
              </a:lnSpc>
              <a:spcBef>
                <a:spcPts val="0"/>
              </a:spcBef>
              <a:buClr>
                <a:srgbClr val="366658">
                  <a:lumMod val="75000"/>
                </a:srgbClr>
              </a:buClr>
              <a:buFont typeface="Wingdings" panose="05000000000000000000" pitchFamily="2" charset="2"/>
              <a:buChar char="v"/>
            </a:pPr>
            <a:r>
              <a:rPr lang="ru-RU" sz="1500" b="1" dirty="0" smtClean="0">
                <a:solidFill>
                  <a:prstClr val="black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Маркетинговые исследования на финансовом рынке</a:t>
            </a:r>
          </a:p>
          <a:p>
            <a:pPr marL="342900" indent="-342900" algn="just">
              <a:lnSpc>
                <a:spcPct val="114000"/>
              </a:lnSpc>
              <a:spcBef>
                <a:spcPts val="0"/>
              </a:spcBef>
              <a:buClr>
                <a:srgbClr val="366658">
                  <a:lumMod val="75000"/>
                </a:srgbClr>
              </a:buClr>
              <a:buFont typeface="Wingdings" panose="05000000000000000000" pitchFamily="2" charset="2"/>
              <a:buChar char="v"/>
            </a:pPr>
            <a:r>
              <a:rPr lang="ru-RU" sz="1500" b="1" dirty="0" smtClean="0">
                <a:solidFill>
                  <a:prstClr val="black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Эконометрические исследования</a:t>
            </a:r>
          </a:p>
          <a:p>
            <a:pPr marL="342900" indent="-342900" algn="just">
              <a:lnSpc>
                <a:spcPct val="114000"/>
              </a:lnSpc>
              <a:spcBef>
                <a:spcPts val="0"/>
              </a:spcBef>
              <a:buClr>
                <a:srgbClr val="366658">
                  <a:lumMod val="75000"/>
                </a:srgbClr>
              </a:buClr>
              <a:buFont typeface="Wingdings" panose="05000000000000000000" pitchFamily="2" charset="2"/>
              <a:buChar char="v"/>
            </a:pPr>
            <a:r>
              <a:rPr lang="ru-RU" sz="1500" b="1" dirty="0" smtClean="0">
                <a:solidFill>
                  <a:prstClr val="black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Финансовая стратегия и финансовая политика компании</a:t>
            </a:r>
          </a:p>
          <a:p>
            <a:pPr marL="342900" indent="-342900" algn="just">
              <a:lnSpc>
                <a:spcPct val="114000"/>
              </a:lnSpc>
              <a:spcBef>
                <a:spcPts val="0"/>
              </a:spcBef>
              <a:buClr>
                <a:srgbClr val="366658">
                  <a:lumMod val="75000"/>
                </a:srgbClr>
              </a:buClr>
              <a:buFont typeface="Wingdings" panose="05000000000000000000" pitchFamily="2" charset="2"/>
              <a:buChar char="v"/>
            </a:pPr>
            <a:r>
              <a:rPr lang="ru-RU" sz="1500" b="1" dirty="0" smtClean="0">
                <a:solidFill>
                  <a:prstClr val="black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Финансы организаций в инновационной экономике</a:t>
            </a:r>
          </a:p>
          <a:p>
            <a:pPr marL="342900" indent="-342900" algn="just">
              <a:lnSpc>
                <a:spcPct val="114000"/>
              </a:lnSpc>
              <a:spcBef>
                <a:spcPts val="0"/>
              </a:spcBef>
              <a:buClr>
                <a:srgbClr val="366658">
                  <a:lumMod val="75000"/>
                </a:srgbClr>
              </a:buClr>
              <a:buFont typeface="Wingdings" panose="05000000000000000000" pitchFamily="2" charset="2"/>
              <a:buChar char="v"/>
            </a:pPr>
            <a:r>
              <a:rPr lang="ru-RU" sz="1500" b="1" dirty="0" smtClean="0">
                <a:solidFill>
                  <a:prstClr val="black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Моделирование финансовой устойчивости компании</a:t>
            </a:r>
          </a:p>
          <a:p>
            <a:pPr marL="342900" indent="-342900" algn="just">
              <a:lnSpc>
                <a:spcPct val="114000"/>
              </a:lnSpc>
              <a:spcBef>
                <a:spcPts val="0"/>
              </a:spcBef>
              <a:buClr>
                <a:srgbClr val="366658">
                  <a:lumMod val="75000"/>
                </a:srgbClr>
              </a:buClr>
              <a:buFont typeface="Wingdings" panose="05000000000000000000" pitchFamily="2" charset="2"/>
              <a:buChar char="v"/>
            </a:pPr>
            <a:r>
              <a:rPr lang="ru-RU" sz="1500" b="1" dirty="0" smtClean="0">
                <a:solidFill>
                  <a:prstClr val="black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Моделирование стоимости компании</a:t>
            </a:r>
          </a:p>
          <a:p>
            <a:pPr marL="342900" indent="-342900" algn="just">
              <a:lnSpc>
                <a:spcPct val="114000"/>
              </a:lnSpc>
              <a:spcBef>
                <a:spcPts val="0"/>
              </a:spcBef>
              <a:buClr>
                <a:srgbClr val="366658">
                  <a:lumMod val="75000"/>
                </a:srgbClr>
              </a:buClr>
              <a:buFont typeface="Wingdings" panose="05000000000000000000" pitchFamily="2" charset="2"/>
              <a:buChar char="v"/>
            </a:pPr>
            <a:r>
              <a:rPr lang="ru-RU" sz="1500" b="1" dirty="0" smtClean="0">
                <a:solidFill>
                  <a:prstClr val="black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Стратегический финансовый менеджмент</a:t>
            </a:r>
          </a:p>
          <a:p>
            <a:pPr marL="342900" indent="-342900" algn="just">
              <a:lnSpc>
                <a:spcPct val="114000"/>
              </a:lnSpc>
              <a:spcBef>
                <a:spcPts val="0"/>
              </a:spcBef>
              <a:buClr>
                <a:srgbClr val="366658">
                  <a:lumMod val="75000"/>
                </a:srgbClr>
              </a:buClr>
              <a:buFont typeface="Wingdings" panose="05000000000000000000" pitchFamily="2" charset="2"/>
              <a:buChar char="v"/>
            </a:pPr>
            <a:r>
              <a:rPr lang="ru-RU" sz="1500" b="1" dirty="0" smtClean="0">
                <a:solidFill>
                  <a:prstClr val="black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Финансовое планирование и прогнозирование</a:t>
            </a:r>
          </a:p>
          <a:p>
            <a:pPr marL="342900" indent="-342900" algn="just">
              <a:lnSpc>
                <a:spcPct val="114000"/>
              </a:lnSpc>
              <a:spcBef>
                <a:spcPts val="0"/>
              </a:spcBef>
              <a:buClr>
                <a:srgbClr val="366658">
                  <a:lumMod val="75000"/>
                </a:srgbClr>
              </a:buClr>
              <a:buNone/>
            </a:pPr>
            <a:endParaRPr lang="ru-RU" sz="1500" b="1" dirty="0" smtClean="0">
              <a:solidFill>
                <a:prstClr val="black"/>
              </a:solidFill>
              <a:latin typeface="Cambria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4977063" cy="452437"/>
          </a:xfrm>
        </p:spPr>
        <p:txBody>
          <a:bodyPr/>
          <a:lstStyle/>
          <a:p>
            <a:r>
              <a:rPr lang="ru-RU" dirty="0">
                <a:solidFill>
                  <a:srgbClr val="006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Дисциплины по выбору</a:t>
            </a:r>
            <a:endParaRPr lang="ru-RU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0" name="Объект 9"/>
          <p:cNvSpPr>
            <a:spLocks noGrp="1"/>
          </p:cNvSpPr>
          <p:nvPr>
            <p:ph sz="quarter" idx="4"/>
          </p:nvPr>
        </p:nvSpPr>
        <p:spPr>
          <a:xfrm>
            <a:off x="6172200" y="2133600"/>
            <a:ext cx="5183188" cy="4056063"/>
          </a:xfrm>
        </p:spPr>
        <p:txBody>
          <a:bodyPr>
            <a:noAutofit/>
          </a:bodyPr>
          <a:lstStyle/>
          <a:p>
            <a:pPr marL="342900" indent="-342900" algn="just">
              <a:lnSpc>
                <a:spcPct val="134000"/>
              </a:lnSpc>
              <a:spcBef>
                <a:spcPts val="0"/>
              </a:spcBef>
              <a:buClr>
                <a:srgbClr val="366658">
                  <a:lumMod val="75000"/>
                </a:srgbClr>
              </a:buClr>
              <a:buFont typeface="Wingdings" panose="05000000000000000000" pitchFamily="2" charset="2"/>
              <a:buChar char="v"/>
            </a:pPr>
            <a:r>
              <a:rPr lang="ru-RU" sz="1500" b="1" dirty="0" smtClean="0">
                <a:solidFill>
                  <a:prstClr val="black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Институциональная экономика</a:t>
            </a:r>
          </a:p>
          <a:p>
            <a:pPr marL="342900" indent="-342900" algn="just">
              <a:lnSpc>
                <a:spcPct val="134000"/>
              </a:lnSpc>
              <a:spcBef>
                <a:spcPts val="0"/>
              </a:spcBef>
              <a:buClr>
                <a:srgbClr val="366658">
                  <a:lumMod val="75000"/>
                </a:srgbClr>
              </a:buClr>
              <a:buFont typeface="Wingdings" panose="05000000000000000000" pitchFamily="2" charset="2"/>
              <a:buChar char="v"/>
            </a:pPr>
            <a:r>
              <a:rPr lang="ru-RU" sz="1500" b="1" dirty="0" smtClean="0">
                <a:solidFill>
                  <a:prstClr val="black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Деловой иностранный язык</a:t>
            </a:r>
          </a:p>
          <a:p>
            <a:pPr marL="342900" indent="-342900" algn="just">
              <a:lnSpc>
                <a:spcPct val="134000"/>
              </a:lnSpc>
              <a:spcBef>
                <a:spcPts val="0"/>
              </a:spcBef>
              <a:buClr>
                <a:srgbClr val="366658">
                  <a:lumMod val="75000"/>
                </a:srgbClr>
              </a:buClr>
              <a:buFont typeface="Wingdings" panose="05000000000000000000" pitchFamily="2" charset="2"/>
              <a:buChar char="v"/>
            </a:pPr>
            <a:r>
              <a:rPr lang="ru-RU" sz="1500" b="1" dirty="0" smtClean="0">
                <a:solidFill>
                  <a:prstClr val="black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Финансовые риски корпоративного инвестирования</a:t>
            </a:r>
          </a:p>
          <a:p>
            <a:pPr marL="342900" indent="-342900" algn="just">
              <a:lnSpc>
                <a:spcPct val="134000"/>
              </a:lnSpc>
              <a:spcBef>
                <a:spcPts val="0"/>
              </a:spcBef>
              <a:buClr>
                <a:srgbClr val="366658">
                  <a:lumMod val="75000"/>
                </a:srgbClr>
              </a:buClr>
              <a:buFont typeface="Wingdings" panose="05000000000000000000" pitchFamily="2" charset="2"/>
              <a:buChar char="v"/>
            </a:pPr>
            <a:r>
              <a:rPr lang="ru-RU" sz="1500" b="1" dirty="0" smtClean="0">
                <a:solidFill>
                  <a:prstClr val="black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Анализ устойчивого развития экономического субъекта</a:t>
            </a:r>
          </a:p>
          <a:p>
            <a:pPr marL="342900" indent="-342900" algn="just">
              <a:lnSpc>
                <a:spcPct val="134000"/>
              </a:lnSpc>
              <a:spcBef>
                <a:spcPts val="0"/>
              </a:spcBef>
              <a:buClr>
                <a:srgbClr val="366658">
                  <a:lumMod val="75000"/>
                </a:srgbClr>
              </a:buClr>
              <a:buFont typeface="Wingdings" panose="05000000000000000000" pitchFamily="2" charset="2"/>
              <a:buChar char="v"/>
            </a:pPr>
            <a:r>
              <a:rPr lang="ru-RU" sz="1500" b="1" dirty="0" smtClean="0">
                <a:solidFill>
                  <a:prstClr val="black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Формирование отраслевых рынков</a:t>
            </a:r>
          </a:p>
          <a:p>
            <a:pPr marL="342900" indent="-342900" algn="just">
              <a:lnSpc>
                <a:spcPct val="134000"/>
              </a:lnSpc>
              <a:spcBef>
                <a:spcPts val="0"/>
              </a:spcBef>
              <a:buClr>
                <a:srgbClr val="366658">
                  <a:lumMod val="75000"/>
                </a:srgbClr>
              </a:buClr>
              <a:buFont typeface="Wingdings" panose="05000000000000000000" pitchFamily="2" charset="2"/>
              <a:buChar char="v"/>
            </a:pPr>
            <a:r>
              <a:rPr lang="ru-RU" sz="1500" b="1" dirty="0" smtClean="0">
                <a:solidFill>
                  <a:prstClr val="black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Стратегический управленческий учет и анализ</a:t>
            </a:r>
          </a:p>
          <a:p>
            <a:pPr marL="342900" indent="-342900" algn="just">
              <a:lnSpc>
                <a:spcPct val="134000"/>
              </a:lnSpc>
              <a:spcBef>
                <a:spcPts val="0"/>
              </a:spcBef>
              <a:buClr>
                <a:srgbClr val="366658">
                  <a:lumMod val="75000"/>
                </a:srgbClr>
              </a:buClr>
              <a:buFont typeface="Wingdings" panose="05000000000000000000" pitchFamily="2" charset="2"/>
              <a:buChar char="v"/>
            </a:pPr>
            <a:r>
              <a:rPr lang="ru-RU" sz="1500" b="1" dirty="0" smtClean="0">
                <a:solidFill>
                  <a:prstClr val="black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Корпоративный финансовый контроль</a:t>
            </a:r>
          </a:p>
          <a:p>
            <a:pPr marL="342900" indent="-342900" algn="just">
              <a:lnSpc>
                <a:spcPct val="134000"/>
              </a:lnSpc>
              <a:spcBef>
                <a:spcPts val="0"/>
              </a:spcBef>
              <a:buClr>
                <a:srgbClr val="366658">
                  <a:lumMod val="75000"/>
                </a:srgbClr>
              </a:buClr>
              <a:buFont typeface="Wingdings" panose="05000000000000000000" pitchFamily="2" charset="2"/>
              <a:buChar char="v"/>
            </a:pPr>
            <a:r>
              <a:rPr lang="ru-RU" sz="1500" b="1" dirty="0" smtClean="0">
                <a:solidFill>
                  <a:prstClr val="black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Дивидендная политика организации</a:t>
            </a:r>
          </a:p>
          <a:p>
            <a:pPr marL="342900" indent="-342900" algn="just">
              <a:lnSpc>
                <a:spcPct val="134000"/>
              </a:lnSpc>
              <a:spcBef>
                <a:spcPts val="0"/>
              </a:spcBef>
              <a:buClr>
                <a:srgbClr val="366658">
                  <a:lumMod val="75000"/>
                </a:srgbClr>
              </a:buClr>
              <a:buFont typeface="Wingdings" panose="05000000000000000000" pitchFamily="2" charset="2"/>
              <a:buChar char="v"/>
            </a:pPr>
            <a:r>
              <a:rPr lang="ru-RU" sz="1500" b="1" dirty="0" smtClean="0">
                <a:solidFill>
                  <a:prstClr val="black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Современная портфельная теория в системе управления корпоративными финансами</a:t>
            </a:r>
          </a:p>
          <a:p>
            <a:pPr marL="342900" indent="-342900" algn="just">
              <a:lnSpc>
                <a:spcPct val="134000"/>
              </a:lnSpc>
              <a:spcBef>
                <a:spcPts val="0"/>
              </a:spcBef>
              <a:buClr>
                <a:srgbClr val="366658">
                  <a:lumMod val="75000"/>
                </a:srgbClr>
              </a:buClr>
              <a:buFont typeface="Wingdings" panose="05000000000000000000" pitchFamily="2" charset="2"/>
              <a:buChar char="v"/>
            </a:pPr>
            <a:r>
              <a:rPr lang="ru-RU" sz="1500" b="1" dirty="0" smtClean="0">
                <a:solidFill>
                  <a:prstClr val="black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Интегрированная отчетность</a:t>
            </a:r>
          </a:p>
          <a:p>
            <a:pPr marL="342900" indent="-342900" algn="just">
              <a:lnSpc>
                <a:spcPct val="134000"/>
              </a:lnSpc>
              <a:spcBef>
                <a:spcPts val="0"/>
              </a:spcBef>
              <a:buClr>
                <a:srgbClr val="366658">
                  <a:lumMod val="75000"/>
                </a:srgbClr>
              </a:buClr>
              <a:buFont typeface="Wingdings" panose="05000000000000000000" pitchFamily="2" charset="2"/>
              <a:buChar char="v"/>
            </a:pPr>
            <a:r>
              <a:rPr lang="ru-RU" sz="1500" b="1" dirty="0" smtClean="0">
                <a:solidFill>
                  <a:prstClr val="black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Управление денежными потоками</a:t>
            </a:r>
          </a:p>
          <a:p>
            <a:pPr marL="342900" indent="-342900" algn="just">
              <a:lnSpc>
                <a:spcPct val="134000"/>
              </a:lnSpc>
              <a:spcBef>
                <a:spcPts val="0"/>
              </a:spcBef>
              <a:buClr>
                <a:srgbClr val="366658">
                  <a:lumMod val="75000"/>
                </a:srgbClr>
              </a:buClr>
              <a:buFont typeface="Wingdings" panose="05000000000000000000" pitchFamily="2" charset="2"/>
              <a:buChar char="v"/>
            </a:pPr>
            <a:endParaRPr lang="ru-RU" sz="1500" b="1" dirty="0" smtClean="0">
              <a:solidFill>
                <a:prstClr val="black"/>
              </a:solidFill>
              <a:latin typeface="Cambria" panose="020405030504060302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9960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" y="1825625"/>
            <a:ext cx="11353800" cy="4591217"/>
          </a:xfrm>
        </p:spPr>
        <p:txBody>
          <a:bodyPr>
            <a:normAutofit/>
          </a:bodyPr>
          <a:lstStyle/>
          <a:p>
            <a:pPr marL="360000" indent="0">
              <a:spcBef>
                <a:spcPts val="0"/>
              </a:spcBef>
              <a:buNone/>
              <a:defRPr/>
            </a:pPr>
            <a:endParaRPr lang="en-US" sz="2400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360000" indent="0">
              <a:spcBef>
                <a:spcPts val="0"/>
              </a:spcBef>
              <a:buNone/>
              <a:defRPr/>
            </a:pPr>
            <a:endParaRPr lang="en-US" sz="2400" dirty="0">
              <a:solidFill>
                <a:schemeClr val="tx2">
                  <a:lumMod val="50000"/>
                </a:schemeClr>
              </a:solidFill>
            </a:endParaRPr>
          </a:p>
          <a:p>
            <a:pPr marL="360000" indent="0">
              <a:spcBef>
                <a:spcPts val="0"/>
              </a:spcBef>
              <a:buNone/>
              <a:defRPr/>
            </a:pPr>
            <a:endParaRPr lang="en-US" sz="2400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360000" indent="0">
              <a:spcBef>
                <a:spcPts val="0"/>
              </a:spcBef>
              <a:buNone/>
              <a:defRPr/>
            </a:pPr>
            <a:endParaRPr lang="en-US" sz="2400" dirty="0">
              <a:solidFill>
                <a:schemeClr val="tx2">
                  <a:lumMod val="50000"/>
                </a:schemeClr>
              </a:solidFill>
            </a:endParaRPr>
          </a:p>
          <a:p>
            <a:pPr marL="360000" indent="0">
              <a:spcBef>
                <a:spcPts val="0"/>
              </a:spcBef>
              <a:buNone/>
              <a:defRPr/>
            </a:pPr>
            <a:endParaRPr lang="en-US" sz="2400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360000" indent="0">
              <a:spcBef>
                <a:spcPts val="0"/>
              </a:spcBef>
              <a:buNone/>
              <a:defRPr/>
            </a:pPr>
            <a:endParaRPr lang="en-US" sz="4000" dirty="0" smtClean="0">
              <a:solidFill>
                <a:srgbClr val="006000"/>
              </a:solidFill>
            </a:endParaRPr>
          </a:p>
          <a:p>
            <a:pPr marL="360000" indent="0">
              <a:spcBef>
                <a:spcPts val="0"/>
              </a:spcBef>
              <a:buNone/>
              <a:defRPr/>
            </a:pPr>
            <a:endParaRPr lang="ru-RU" sz="4000" dirty="0" err="1" smtClean="0">
              <a:solidFill>
                <a:srgbClr val="006000"/>
              </a:solidFill>
            </a:endParaRPr>
          </a:p>
        </p:txBody>
      </p:sp>
      <p:sp>
        <p:nvSpPr>
          <p:cNvPr id="13" name="Заголовок 2"/>
          <p:cNvSpPr>
            <a:spLocks noGrp="1"/>
          </p:cNvSpPr>
          <p:nvPr>
            <p:ph type="title"/>
          </p:nvPr>
        </p:nvSpPr>
        <p:spPr>
          <a:xfrm>
            <a:off x="120084" y="441158"/>
            <a:ext cx="10391775" cy="377403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cap="all" dirty="0">
                <a:solidFill>
                  <a:srgbClr val="FDE57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Финансовый университет </a:t>
            </a:r>
            <a:br>
              <a:rPr lang="ru-RU" cap="all" dirty="0">
                <a:solidFill>
                  <a:srgbClr val="FDE57F"/>
                </a:solidFill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ru-RU" cap="all" dirty="0">
                <a:solidFill>
                  <a:srgbClr val="FDE57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при Правительстве РОССИЙСКОЙ </a:t>
            </a:r>
            <a:r>
              <a:rPr lang="ru-RU" cap="all" dirty="0" smtClean="0">
                <a:solidFill>
                  <a:srgbClr val="FDE57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ФЕДЕРАЦИИ</a:t>
            </a:r>
            <a:br>
              <a:rPr lang="ru-RU" cap="all" dirty="0" smtClean="0">
                <a:solidFill>
                  <a:srgbClr val="FDE57F"/>
                </a:solidFill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ru-RU" cap="all" dirty="0">
                <a:solidFill>
                  <a:srgbClr val="FDE57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/>
            </a:r>
            <a:br>
              <a:rPr lang="ru-RU" cap="all" dirty="0">
                <a:solidFill>
                  <a:srgbClr val="FDE57F"/>
                </a:solidFill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ru-RU" cap="all" dirty="0" smtClean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Магистерская программа «Корпоративные финансы» СМОЛЕНСК</a:t>
            </a:r>
            <a:r>
              <a:rPr lang="ru-RU" cap="all" dirty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/>
            </a:r>
            <a:br>
              <a:rPr lang="ru-RU" cap="all" dirty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</a:br>
            <a:endParaRPr lang="ru-RU" dirty="0">
              <a:solidFill>
                <a:schemeClr val="tx2">
                  <a:lumMod val="50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93558" y="1782396"/>
            <a:ext cx="11202202" cy="44955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600" dirty="0">
                <a:latin typeface="Cambria" panose="02040503050406030204" pitchFamily="18" charset="0"/>
                <a:ea typeface="Cambria" panose="02040503050406030204" pitchFamily="18" charset="0"/>
              </a:rPr>
              <a:t>Магистерская программа предусматривает </a:t>
            </a:r>
            <a:r>
              <a:rPr lang="ru-RU" sz="2600" dirty="0" smtClean="0">
                <a:latin typeface="Cambria" panose="02040503050406030204" pitchFamily="18" charset="0"/>
                <a:ea typeface="Cambria" panose="02040503050406030204" pitchFamily="18" charset="0"/>
              </a:rPr>
              <a:t>интерактивные виды занятий:</a:t>
            </a:r>
            <a:r>
              <a:rPr lang="ru-RU" sz="3600" b="1" dirty="0" smtClean="0">
                <a:solidFill>
                  <a:srgbClr val="3366CC"/>
                </a:solidFill>
              </a:rPr>
              <a:t> </a:t>
            </a:r>
          </a:p>
          <a:p>
            <a:pPr indent="261938">
              <a:spcBef>
                <a:spcPct val="50000"/>
              </a:spcBef>
              <a:buFontTx/>
              <a:buChar char="•"/>
            </a:pPr>
            <a:r>
              <a:rPr lang="ru-RU" sz="2600" dirty="0" smtClean="0">
                <a:latin typeface="Cambria" panose="02040503050406030204" pitchFamily="18" charset="0"/>
                <a:ea typeface="Cambria" panose="02040503050406030204" pitchFamily="18" charset="0"/>
              </a:rPr>
              <a:t>Работа с кейсами</a:t>
            </a:r>
          </a:p>
          <a:p>
            <a:pPr indent="261938">
              <a:spcBef>
                <a:spcPct val="50000"/>
              </a:spcBef>
              <a:buFontTx/>
              <a:buChar char="•"/>
            </a:pPr>
            <a:r>
              <a:rPr lang="ru-RU" sz="2600" dirty="0" smtClean="0">
                <a:latin typeface="Cambria" panose="02040503050406030204" pitchFamily="18" charset="0"/>
                <a:ea typeface="Cambria" panose="02040503050406030204" pitchFamily="18" charset="0"/>
              </a:rPr>
              <a:t>Деловые игры</a:t>
            </a:r>
          </a:p>
          <a:p>
            <a:pPr indent="261938">
              <a:spcBef>
                <a:spcPct val="50000"/>
              </a:spcBef>
              <a:buFontTx/>
              <a:buChar char="•"/>
            </a:pPr>
            <a:r>
              <a:rPr lang="ru-RU" sz="2600" dirty="0" smtClean="0">
                <a:latin typeface="Cambria" panose="02040503050406030204" pitchFamily="18" charset="0"/>
                <a:ea typeface="Cambria" panose="02040503050406030204" pitchFamily="18" charset="0"/>
              </a:rPr>
              <a:t>Дискуссии</a:t>
            </a:r>
          </a:p>
          <a:p>
            <a:pPr indent="261938">
              <a:spcBef>
                <a:spcPct val="50000"/>
              </a:spcBef>
              <a:buFontTx/>
              <a:buChar char="•"/>
            </a:pPr>
            <a:r>
              <a:rPr lang="ru-RU" sz="2600" dirty="0" smtClean="0">
                <a:latin typeface="Cambria" panose="02040503050406030204" pitchFamily="18" charset="0"/>
                <a:ea typeface="Cambria" panose="02040503050406030204" pitchFamily="18" charset="0"/>
              </a:rPr>
              <a:t>Круглые столы</a:t>
            </a:r>
          </a:p>
          <a:p>
            <a:pPr indent="261938">
              <a:spcBef>
                <a:spcPct val="50000"/>
              </a:spcBef>
              <a:buFontTx/>
              <a:buChar char="•"/>
            </a:pPr>
            <a:r>
              <a:rPr lang="ru-RU" sz="2600" dirty="0" smtClean="0">
                <a:latin typeface="Cambria" panose="02040503050406030204" pitchFamily="18" charset="0"/>
                <a:ea typeface="Cambria" panose="02040503050406030204" pitchFamily="18" charset="0"/>
              </a:rPr>
              <a:t>Компьютерные тренажеры и практикумы</a:t>
            </a:r>
          </a:p>
          <a:p>
            <a:pPr marL="228600" indent="-228600">
              <a:lnSpc>
                <a:spcPct val="80000"/>
              </a:lnSpc>
              <a:spcBef>
                <a:spcPts val="1000"/>
              </a:spcBef>
              <a:buClr>
                <a:srgbClr val="C00000"/>
              </a:buClr>
              <a:defRPr/>
            </a:pPr>
            <a:r>
              <a:rPr lang="ru-RU" sz="2600" dirty="0" smtClean="0">
                <a:latin typeface="Cambria" panose="02040503050406030204" pitchFamily="18" charset="0"/>
                <a:ea typeface="Cambria" panose="02040503050406030204" pitchFamily="18" charset="0"/>
              </a:rPr>
              <a:t>и </a:t>
            </a:r>
            <a:r>
              <a:rPr lang="ru-RU" sz="2600" dirty="0">
                <a:latin typeface="Cambria" panose="02040503050406030204" pitchFamily="18" charset="0"/>
                <a:ea typeface="Cambria" panose="02040503050406030204" pitchFamily="18" charset="0"/>
              </a:rPr>
              <a:t>др.</a:t>
            </a:r>
          </a:p>
        </p:txBody>
      </p:sp>
    </p:spTree>
    <p:extLst>
      <p:ext uri="{BB962C8B-B14F-4D97-AF65-F5344CB8AC3E}">
        <p14:creationId xmlns:p14="http://schemas.microsoft.com/office/powerpoint/2010/main" val="1124650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 bwMode="auto">
          <a:xfrm>
            <a:off x="1847528" y="620688"/>
            <a:ext cx="8606160" cy="576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5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9pPr>
          </a:lstStyle>
          <a:p>
            <a:pPr algn="ctr" eaLnBrk="1" hangingPunct="1">
              <a:defRPr/>
            </a:pPr>
            <a:r>
              <a:rPr lang="ru-RU" sz="2800" b="1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itchFamily="34" charset="0"/>
              </a:rPr>
              <a:t>Наши к</a:t>
            </a:r>
            <a:r>
              <a:rPr lang="ru-RU" sz="2800" b="1" dirty="0" err="1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itchFamily="34" charset="0"/>
              </a:rPr>
              <a:t>онтакты</a:t>
            </a:r>
            <a:endParaRPr lang="ru-RU" sz="2800" b="1" dirty="0">
              <a:solidFill>
                <a:srgbClr val="C00000"/>
              </a:solidFill>
              <a:latin typeface="Cambria" panose="02040503050406030204" pitchFamily="18" charset="0"/>
              <a:ea typeface="Cambria" panose="02040503050406030204" pitchFamily="18" charset="0"/>
              <a:cs typeface="Arial" pitchFamily="34" charset="0"/>
            </a:endParaRPr>
          </a:p>
        </p:txBody>
      </p:sp>
      <p:sp>
        <p:nvSpPr>
          <p:cNvPr id="16406" name="Rectangle 22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438" name="Rectangle 54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4623" name="Rectangle 47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4692" name="Rectangle 116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4761" name="Rectangle 185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8934" name="Rectangle 22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9232" name="Rectangle 16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3" name="Объект 8"/>
          <p:cNvSpPr txBox="1">
            <a:spLocks/>
          </p:cNvSpPr>
          <p:nvPr/>
        </p:nvSpPr>
        <p:spPr>
          <a:xfrm>
            <a:off x="1991544" y="1268760"/>
            <a:ext cx="8277784" cy="532859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None/>
              <a:defRPr sz="1600" kern="1200" cap="all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6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</a:pPr>
            <a:r>
              <a:rPr lang="ru-RU" sz="2000" b="1" u="sng" cap="none" dirty="0">
                <a:solidFill>
                  <a:schemeClr val="accent3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Адрес:</a:t>
            </a:r>
          </a:p>
          <a:p>
            <a:pPr algn="just">
              <a:spcBef>
                <a:spcPts val="6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</a:pPr>
            <a:r>
              <a:rPr lang="ru-RU" sz="1900" b="1" cap="none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214018, г. Смоленск, пр-т Гагарина, д. 22 </a:t>
            </a:r>
            <a:endParaRPr lang="ru-RU" sz="1900" b="1" cap="none" dirty="0" smtClean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algn="just">
              <a:spcBef>
                <a:spcPts val="6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</a:pPr>
            <a:r>
              <a:rPr lang="ru-RU" sz="1900" b="1" cap="none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Телефон</a:t>
            </a:r>
            <a:r>
              <a:rPr lang="ru-RU" sz="1900" b="1" cap="none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: 8 (4812) 35 - 88 - 99</a:t>
            </a:r>
          </a:p>
          <a:p>
            <a:pPr algn="just">
              <a:spcBef>
                <a:spcPts val="6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</a:pPr>
            <a:r>
              <a:rPr lang="en-US" sz="1900" b="1" cap="none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E-mail</a:t>
            </a:r>
            <a:r>
              <a:rPr lang="ru-RU" sz="1900" b="1" cap="none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: </a:t>
            </a:r>
            <a:r>
              <a:rPr lang="en-US" sz="1900" b="1" cap="none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  <a:hlinkClick r:id="rId3"/>
              </a:rPr>
              <a:t>smolensk@fa.ru</a:t>
            </a:r>
            <a:endParaRPr lang="en-US" sz="1900" b="1" cap="none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algn="just">
              <a:spcBef>
                <a:spcPts val="6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</a:pPr>
            <a:r>
              <a:rPr lang="ru-RU" sz="1900" b="1" cap="none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Официальный сайт: </a:t>
            </a:r>
            <a:r>
              <a:rPr lang="en-US" sz="1900" b="1" cap="none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http://www.fa.ru/fil/smolensk/Pages/Home.aspx</a:t>
            </a:r>
            <a:endParaRPr lang="ru-RU" sz="1800" b="1" cap="none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algn="just">
              <a:spcBef>
                <a:spcPts val="6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</a:pPr>
            <a:r>
              <a:rPr lang="ru-RU" sz="1800" b="1" u="sng" cap="none" dirty="0">
                <a:solidFill>
                  <a:schemeClr val="accent3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Приемная комиссия:</a:t>
            </a:r>
            <a:endParaRPr lang="en-US" sz="1800" b="1" u="sng" cap="none" dirty="0">
              <a:solidFill>
                <a:schemeClr val="accent3">
                  <a:lumMod val="50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algn="just">
              <a:spcBef>
                <a:spcPts val="6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</a:pPr>
            <a:r>
              <a:rPr lang="ru-RU" sz="1800" b="1" cap="none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График работы: Понедельник-четверг: 10:00 – 17:00</a:t>
            </a:r>
          </a:p>
          <a:p>
            <a:pPr algn="just">
              <a:spcBef>
                <a:spcPts val="6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</a:pPr>
            <a:r>
              <a:rPr lang="ru-RU" sz="1800" b="1" cap="none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				Пятница: 10:00 – 16:45</a:t>
            </a:r>
          </a:p>
          <a:p>
            <a:pPr algn="just">
              <a:spcBef>
                <a:spcPts val="6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</a:pPr>
            <a:r>
              <a:rPr lang="ru-RU" sz="1800" b="1" cap="none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				Суббота, воскресенье: выходной</a:t>
            </a:r>
          </a:p>
          <a:p>
            <a:pPr algn="just">
              <a:spcBef>
                <a:spcPts val="600"/>
              </a:spcBef>
              <a:spcAft>
                <a:spcPts val="0"/>
              </a:spcAft>
              <a:buClr>
                <a:srgbClr val="366658">
                  <a:lumMod val="75000"/>
                </a:srgbClr>
              </a:buClr>
              <a:buSzTx/>
            </a:pPr>
            <a:r>
              <a:rPr lang="ru-RU" sz="1900" b="1" cap="none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Телефон: 8 (4812) 35 - 88 – 99</a:t>
            </a:r>
          </a:p>
          <a:p>
            <a:pPr algn="just">
              <a:spcBef>
                <a:spcPts val="600"/>
              </a:spcBef>
              <a:spcAft>
                <a:spcPts val="0"/>
              </a:spcAft>
              <a:buClr>
                <a:srgbClr val="366658">
                  <a:lumMod val="75000"/>
                </a:srgbClr>
              </a:buClr>
              <a:buSzTx/>
            </a:pPr>
            <a:r>
              <a:rPr lang="ru-RU" sz="1900" b="1" cap="none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		    8 (4812) 35 - 89 – 33</a:t>
            </a:r>
          </a:p>
          <a:p>
            <a:pPr algn="just">
              <a:spcBef>
                <a:spcPts val="600"/>
              </a:spcBef>
              <a:spcAft>
                <a:spcPts val="0"/>
              </a:spcAft>
              <a:buClr>
                <a:srgbClr val="366658">
                  <a:lumMod val="75000"/>
                </a:srgbClr>
              </a:buClr>
              <a:buSzTx/>
            </a:pPr>
            <a:r>
              <a:rPr lang="ru-RU" sz="1900" b="1" cap="none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		    8 (4812) 55 - 27 - 77</a:t>
            </a:r>
          </a:p>
          <a:p>
            <a:pPr algn="just">
              <a:spcBef>
                <a:spcPts val="600"/>
              </a:spcBef>
              <a:spcAft>
                <a:spcPts val="0"/>
              </a:spcAft>
              <a:buClr>
                <a:srgbClr val="366658">
                  <a:lumMod val="75000"/>
                </a:srgbClr>
              </a:buClr>
              <a:buSzTx/>
            </a:pPr>
            <a:r>
              <a:rPr lang="en-US" sz="1900" b="1" cap="none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E-mail</a:t>
            </a:r>
            <a:r>
              <a:rPr lang="ru-RU" sz="1900" b="1" cap="none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: </a:t>
            </a:r>
            <a:r>
              <a:rPr lang="en-US" sz="1900" b="1" cap="none" dirty="0" err="1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  <a:hlinkClick r:id="rId4"/>
              </a:rPr>
              <a:t>priem.smolensk@gmail,com</a:t>
            </a:r>
            <a:endParaRPr lang="en-US" sz="1900" b="1" cap="none" dirty="0">
              <a:solidFill>
                <a:prstClr val="black"/>
              </a:solidFill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algn="just">
              <a:spcBef>
                <a:spcPts val="600"/>
              </a:spcBef>
              <a:spcAft>
                <a:spcPts val="0"/>
              </a:spcAft>
              <a:buClr>
                <a:srgbClr val="366658">
                  <a:lumMod val="75000"/>
                </a:srgbClr>
              </a:buClr>
              <a:buSzTx/>
            </a:pPr>
            <a:endParaRPr lang="en-US" sz="1900" b="1" cap="none" dirty="0">
              <a:solidFill>
                <a:prstClr val="black"/>
              </a:solidFill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algn="just">
              <a:spcBef>
                <a:spcPts val="600"/>
              </a:spcBef>
              <a:spcAft>
                <a:spcPts val="0"/>
              </a:spcAft>
              <a:buClr>
                <a:srgbClr val="366658">
                  <a:lumMod val="75000"/>
                </a:srgbClr>
              </a:buClr>
              <a:buSzTx/>
            </a:pPr>
            <a:endParaRPr lang="ru-RU" sz="1900" b="1" cap="none" dirty="0">
              <a:solidFill>
                <a:prstClr val="black"/>
              </a:solidFill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algn="just">
              <a:spcBef>
                <a:spcPts val="600"/>
              </a:spcBef>
              <a:spcAft>
                <a:spcPts val="0"/>
              </a:spcAft>
              <a:buClr>
                <a:srgbClr val="366658">
                  <a:lumMod val="75000"/>
                </a:srgbClr>
              </a:buClr>
              <a:buSzTx/>
            </a:pPr>
            <a:endParaRPr lang="ru-RU" sz="1900" b="1" cap="none" dirty="0">
              <a:solidFill>
                <a:prstClr val="black"/>
              </a:solidFill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algn="just">
              <a:spcBef>
                <a:spcPts val="6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</a:pPr>
            <a:endParaRPr lang="ru-RU" sz="1800" cap="none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marL="342900" indent="-342900" algn="just">
              <a:spcBef>
                <a:spcPts val="6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</a:pPr>
            <a:endParaRPr lang="ru-RU" sz="1800" cap="none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5548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0" y="1825625"/>
            <a:ext cx="6781800" cy="4351337"/>
          </a:xfrm>
        </p:spPr>
        <p:txBody>
          <a:bodyPr>
            <a:normAutofit fontScale="92500" lnSpcReduction="20000"/>
          </a:bodyPr>
          <a:lstStyle/>
          <a:p>
            <a:pPr marL="0" indent="0" algn="ctr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3000" b="1" dirty="0">
                <a:solidFill>
                  <a:srgbClr val="014B0D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Научный руководитель магистерской программы</a:t>
            </a:r>
            <a:r>
              <a:rPr lang="ru-RU" sz="3000" b="1" dirty="0" smtClean="0">
                <a:solidFill>
                  <a:srgbClr val="014B0D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:</a:t>
            </a:r>
          </a:p>
          <a:p>
            <a:pPr marL="0" indent="0" algn="ctr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ru-RU" sz="2200" b="1" dirty="0" smtClean="0">
              <a:solidFill>
                <a:srgbClr val="014B0D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 algn="ctr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4000" b="1" dirty="0" smtClean="0">
                <a:solidFill>
                  <a:srgbClr val="014B0D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МИНГАЛИЕВ </a:t>
            </a:r>
          </a:p>
          <a:p>
            <a:pPr marL="0" indent="0" algn="ctr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4000" dirty="0" smtClean="0"/>
              <a:t>  </a:t>
            </a:r>
            <a:r>
              <a:rPr lang="ru-RU" sz="4000" b="1" dirty="0" err="1" smtClean="0">
                <a:solidFill>
                  <a:srgbClr val="014B0D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Камиль</a:t>
            </a:r>
            <a:r>
              <a:rPr lang="ru-RU" sz="4000" b="1" dirty="0" smtClean="0">
                <a:solidFill>
                  <a:srgbClr val="014B0D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4000" b="1" dirty="0" err="1" smtClean="0">
                <a:solidFill>
                  <a:srgbClr val="014B0D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Нарзаватович</a:t>
            </a:r>
            <a:endParaRPr lang="ru-RU" sz="4000" b="1" dirty="0">
              <a:solidFill>
                <a:srgbClr val="014B0D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доктор экономических наук,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профессор</a:t>
            </a:r>
          </a:p>
          <a:p>
            <a:pPr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профессор департамента «Корпоративные финансы и корпоративное управление»</a:t>
            </a:r>
          </a:p>
          <a:p>
            <a:pPr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 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действительный член Академии военных наук Российской Федерации</a:t>
            </a:r>
            <a:endParaRPr lang="ru-RU" dirty="0">
              <a:solidFill>
                <a:schemeClr val="tx2">
                  <a:lumMod val="50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37420" y="533329"/>
            <a:ext cx="10391775" cy="1006713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cap="all" dirty="0">
                <a:solidFill>
                  <a:srgbClr val="FDE57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Финансовый университет </a:t>
            </a:r>
            <a:br>
              <a:rPr lang="ru-RU" cap="all" dirty="0">
                <a:solidFill>
                  <a:srgbClr val="FDE57F"/>
                </a:solidFill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ru-RU" cap="all" dirty="0">
                <a:solidFill>
                  <a:srgbClr val="FDE57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при Правительстве РОССИЙСКОЙ </a:t>
            </a:r>
            <a:r>
              <a:rPr lang="ru-RU" cap="all" dirty="0" smtClean="0">
                <a:solidFill>
                  <a:srgbClr val="FDE57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ФЕДЕРАЦИИ</a:t>
            </a:r>
            <a:br>
              <a:rPr lang="ru-RU" cap="all" dirty="0" smtClean="0">
                <a:solidFill>
                  <a:srgbClr val="FDE57F"/>
                </a:solidFill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ru-RU" cap="all" dirty="0">
                <a:solidFill>
                  <a:srgbClr val="FDE57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/>
            </a:r>
            <a:br>
              <a:rPr lang="ru-RU" cap="all" dirty="0">
                <a:solidFill>
                  <a:srgbClr val="FDE57F"/>
                </a:solidFill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ru-RU" cap="all" dirty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Магистерская </a:t>
            </a:r>
            <a:r>
              <a:rPr lang="ru-RU" cap="all" dirty="0" smtClean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программа «КОРПОРАТИВНЫЕ ФИНАНСЫ»</a:t>
            </a:r>
            <a:endParaRPr lang="ru-RU" dirty="0">
              <a:solidFill>
                <a:schemeClr val="tx2">
                  <a:lumMod val="50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pic>
        <p:nvPicPr>
          <p:cNvPr id="12290" name="Picture 2" descr="ÐÐµÑ ÑÐ¾ÑÐ¾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9712" y="1841863"/>
            <a:ext cx="3384459" cy="427155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369981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5003074" y="2588465"/>
            <a:ext cx="6134595" cy="3979195"/>
          </a:xfrm>
        </p:spPr>
        <p:txBody>
          <a:bodyPr>
            <a:normAutofit fontScale="92500" lnSpcReduction="10000"/>
          </a:bodyPr>
          <a:lstStyle/>
          <a:p>
            <a:pPr marL="0" indent="0" algn="ctr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3000" b="1" dirty="0">
                <a:solidFill>
                  <a:srgbClr val="014B0D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Научный </a:t>
            </a:r>
            <a:r>
              <a:rPr lang="ru-RU" sz="3000" b="1" dirty="0" smtClean="0">
                <a:solidFill>
                  <a:srgbClr val="014B0D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руководитель </a:t>
            </a:r>
            <a:r>
              <a:rPr lang="ru-RU" sz="3000" b="1" dirty="0">
                <a:solidFill>
                  <a:srgbClr val="014B0D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магистерской </a:t>
            </a:r>
            <a:r>
              <a:rPr lang="ru-RU" sz="3000" b="1" dirty="0" smtClean="0">
                <a:solidFill>
                  <a:srgbClr val="014B0D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программы в Смоленском филиале:</a:t>
            </a:r>
          </a:p>
          <a:p>
            <a:pPr marL="0" indent="0" algn="ctr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ru-RU" sz="3500" b="1" dirty="0" smtClean="0">
              <a:solidFill>
                <a:srgbClr val="014B0D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 algn="ctr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3500" b="1" dirty="0" err="1" smtClean="0">
                <a:solidFill>
                  <a:srgbClr val="014B0D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Киященко</a:t>
            </a:r>
            <a:r>
              <a:rPr lang="ru-RU" sz="3500" b="1" dirty="0" smtClean="0">
                <a:solidFill>
                  <a:srgbClr val="014B0D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Людмила Тимофеевна</a:t>
            </a:r>
            <a:endParaRPr lang="ru-RU" sz="3500" b="1" dirty="0">
              <a:solidFill>
                <a:srgbClr val="014B0D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600" b="1" i="1" dirty="0">
              <a:solidFill>
                <a:schemeClr val="tx2">
                  <a:lumMod val="50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Кандидат экономических наук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доцент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Доцент кафедры «Экономика и менеджмент»</a:t>
            </a:r>
            <a:endParaRPr lang="ru-RU" dirty="0">
              <a:solidFill>
                <a:schemeClr val="tx2">
                  <a:lumMod val="50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69505" y="565413"/>
            <a:ext cx="10391775" cy="958587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cap="all" dirty="0">
                <a:solidFill>
                  <a:srgbClr val="FDE57F"/>
                </a:solidFill>
              </a:rPr>
              <a:t>Финансовый </a:t>
            </a:r>
            <a:r>
              <a:rPr lang="ru-RU" cap="all" dirty="0">
                <a:solidFill>
                  <a:srgbClr val="FDE57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университет</a:t>
            </a:r>
            <a:r>
              <a:rPr lang="ru-RU" cap="all" dirty="0">
                <a:solidFill>
                  <a:srgbClr val="FDE57F"/>
                </a:solidFill>
              </a:rPr>
              <a:t> </a:t>
            </a:r>
            <a:br>
              <a:rPr lang="ru-RU" cap="all" dirty="0">
                <a:solidFill>
                  <a:srgbClr val="FDE57F"/>
                </a:solidFill>
              </a:rPr>
            </a:br>
            <a:r>
              <a:rPr lang="ru-RU" cap="all" dirty="0">
                <a:solidFill>
                  <a:srgbClr val="FDE57F"/>
                </a:solidFill>
              </a:rPr>
              <a:t>при Правительстве РОССИЙСКОЙ ФЕДЕРАЦИИ</a:t>
            </a:r>
            <a:br>
              <a:rPr lang="ru-RU" cap="all" dirty="0">
                <a:solidFill>
                  <a:srgbClr val="FDE57F"/>
                </a:solidFill>
              </a:rPr>
            </a:br>
            <a:r>
              <a:rPr lang="ru-RU" cap="all" dirty="0" smtClean="0">
                <a:solidFill>
                  <a:srgbClr val="FDE57F"/>
                </a:solidFill>
              </a:rPr>
              <a:t/>
            </a:r>
            <a:br>
              <a:rPr lang="ru-RU" cap="all" dirty="0" smtClean="0">
                <a:solidFill>
                  <a:srgbClr val="FDE57F"/>
                </a:solidFill>
              </a:rPr>
            </a:br>
            <a:r>
              <a:rPr lang="ru-RU" cap="all" dirty="0" smtClean="0">
                <a:solidFill>
                  <a:schemeClr val="tx2">
                    <a:lumMod val="50000"/>
                  </a:schemeClr>
                </a:solidFill>
              </a:rPr>
              <a:t>Магистерская программа «КОРПОРАТИВНЫЕ ФИНАНСЫ»</a:t>
            </a:r>
            <a:br>
              <a:rPr lang="ru-RU" cap="all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cap="all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ru-RU" cap="all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cap="all" dirty="0" err="1" smtClean="0">
                <a:solidFill>
                  <a:schemeClr val="tx2">
                    <a:lumMod val="50000"/>
                  </a:schemeClr>
                </a:solidFill>
              </a:rPr>
              <a:t>смоленск</a:t>
            </a:r>
            <a:r>
              <a:rPr lang="ru-RU" cap="all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ru-RU" cap="all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cap="all" dirty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ru-RU" cap="all" dirty="0">
                <a:solidFill>
                  <a:schemeClr val="tx2">
                    <a:lumMod val="50000"/>
                  </a:schemeClr>
                </a:solidFill>
              </a:rPr>
            </a:b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11266" name="Picture 2" descr="http://old.fa.ru/fil/chair-smolensk-ekfin/pps/PublishingImages/%D0%9A%D0%B8%D1%8F%D1%89%D0%B5%D0%BD%D0%BA%D0%BE%20%D0%9B%D1%8E%D0%B4%D0%BC%D0%B8%D0%BB%D0%B0%20%D0%A2%D0%B8%D0%BC%D0%BE%D1%84%D0%B5%D0%B5%D0%B2%D0%BD%D0%B0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26729" y="2481943"/>
            <a:ext cx="2822758" cy="36576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122550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" y="1825625"/>
            <a:ext cx="11353800" cy="4591217"/>
          </a:xfrm>
        </p:spPr>
        <p:txBody>
          <a:bodyPr>
            <a:normAutofit/>
          </a:bodyPr>
          <a:lstStyle/>
          <a:p>
            <a:pPr marL="360000" indent="0">
              <a:spcBef>
                <a:spcPts val="0"/>
              </a:spcBef>
              <a:buNone/>
              <a:defRPr/>
            </a:pPr>
            <a:endParaRPr lang="en-US" sz="2400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360000" indent="0">
              <a:spcBef>
                <a:spcPts val="0"/>
              </a:spcBef>
              <a:buNone/>
              <a:defRPr/>
            </a:pPr>
            <a:endParaRPr lang="en-US" sz="2400" dirty="0">
              <a:solidFill>
                <a:schemeClr val="tx2">
                  <a:lumMod val="50000"/>
                </a:schemeClr>
              </a:solidFill>
            </a:endParaRPr>
          </a:p>
          <a:p>
            <a:pPr marL="360000" indent="0">
              <a:spcBef>
                <a:spcPts val="0"/>
              </a:spcBef>
              <a:buNone/>
              <a:defRPr/>
            </a:pPr>
            <a:endParaRPr lang="en-US" sz="2400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360000" indent="0">
              <a:spcBef>
                <a:spcPts val="0"/>
              </a:spcBef>
              <a:buNone/>
              <a:defRPr/>
            </a:pPr>
            <a:endParaRPr lang="en-US" sz="2400" dirty="0">
              <a:solidFill>
                <a:schemeClr val="tx2">
                  <a:lumMod val="50000"/>
                </a:schemeClr>
              </a:solidFill>
            </a:endParaRPr>
          </a:p>
          <a:p>
            <a:pPr marL="360000" indent="0">
              <a:spcBef>
                <a:spcPts val="0"/>
              </a:spcBef>
              <a:buNone/>
              <a:defRPr/>
            </a:pPr>
            <a:endParaRPr lang="en-US" sz="2400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360000" indent="0">
              <a:spcBef>
                <a:spcPts val="0"/>
              </a:spcBef>
              <a:buNone/>
              <a:defRPr/>
            </a:pPr>
            <a:endParaRPr lang="en-US" sz="4000" dirty="0" smtClean="0">
              <a:solidFill>
                <a:srgbClr val="006000"/>
              </a:solidFill>
            </a:endParaRPr>
          </a:p>
          <a:p>
            <a:pPr marL="360000" indent="0">
              <a:spcBef>
                <a:spcPts val="0"/>
              </a:spcBef>
              <a:buNone/>
              <a:defRPr/>
            </a:pPr>
            <a:endParaRPr lang="ru-RU" sz="4000" dirty="0" err="1" smtClean="0">
              <a:solidFill>
                <a:srgbClr val="00600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306285" y="467450"/>
            <a:ext cx="9085489" cy="1006713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cap="all" dirty="0" smtClean="0">
                <a:solidFill>
                  <a:srgbClr val="FDE57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Финансовый университет </a:t>
            </a:r>
            <a:br>
              <a:rPr lang="ru-RU" cap="all" dirty="0" smtClean="0">
                <a:solidFill>
                  <a:srgbClr val="FDE57F"/>
                </a:solidFill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ru-RU" cap="all" dirty="0" smtClean="0">
                <a:solidFill>
                  <a:srgbClr val="FDE57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при Правительстве РОССИЙСКОЙ ФЕДЕРАЦИИ</a:t>
            </a:r>
            <a:br>
              <a:rPr lang="ru-RU" cap="all" dirty="0" smtClean="0">
                <a:solidFill>
                  <a:srgbClr val="FDE57F"/>
                </a:solidFill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ru-RU" cap="all" dirty="0" smtClean="0">
                <a:solidFill>
                  <a:srgbClr val="FDE57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/>
            </a:r>
            <a:br>
              <a:rPr lang="ru-RU" cap="all" dirty="0" smtClean="0">
                <a:solidFill>
                  <a:srgbClr val="FDE57F"/>
                </a:solidFill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ru-RU" cap="all" dirty="0" smtClean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Магистерская программа «Корпоративные </a:t>
            </a:r>
            <a:r>
              <a:rPr lang="ru-RU" cap="all" dirty="0" err="1" smtClean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финаНСЫ</a:t>
            </a:r>
            <a:r>
              <a:rPr lang="ru-RU" cap="all" dirty="0" smtClean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»</a:t>
            </a:r>
            <a:br>
              <a:rPr lang="ru-RU" cap="all" dirty="0" smtClean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ru-RU" cap="all" dirty="0" smtClean="0">
                <a:solidFill>
                  <a:srgbClr val="256569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ВЕДУЩИЕ ПРЕПОДАВТЕЛИ (г. Москва)</a:t>
            </a:r>
            <a:r>
              <a:rPr lang="ru-RU" sz="2400" cap="all" dirty="0" smtClean="0">
                <a:solidFill>
                  <a:srgbClr val="256569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/>
            </a:r>
            <a:br>
              <a:rPr lang="ru-RU" sz="2400" cap="all" dirty="0" smtClean="0">
                <a:solidFill>
                  <a:srgbClr val="256569"/>
                </a:solidFill>
                <a:latin typeface="Cambria" panose="02040503050406030204" pitchFamily="18" charset="0"/>
                <a:ea typeface="Cambria" panose="02040503050406030204" pitchFamily="18" charset="0"/>
              </a:rPr>
            </a:br>
            <a:endParaRPr lang="ru-RU" sz="2400" dirty="0">
              <a:solidFill>
                <a:srgbClr val="256569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53589" y="1750423"/>
            <a:ext cx="10306594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err="1" smtClean="0">
                <a:latin typeface="Times New Roman" pitchFamily="18" charset="0"/>
                <a:cs typeface="Times New Roman" pitchFamily="18" charset="0"/>
                <a:hlinkClick r:id="rId2"/>
              </a:rPr>
              <a:t>Черникова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  <a:hlinkClick r:id="rId2"/>
              </a:rPr>
              <a:t> Людмила Ивановна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доктор экономических наук, профессор, заместитель руководителя департамента «Корпоративные финансы и корпоративное управление».</a:t>
            </a:r>
          </a:p>
          <a:p>
            <a:pPr algn="just"/>
            <a:r>
              <a:rPr lang="ru-RU" u="sng" dirty="0" smtClean="0">
                <a:latin typeface="Times New Roman" pitchFamily="18" charset="0"/>
                <a:cs typeface="Times New Roman" pitchFamily="18" charset="0"/>
                <a:hlinkClick r:id="rId3"/>
              </a:rPr>
              <a:t>Гапоненко Владимир </a:t>
            </a:r>
            <a:r>
              <a:rPr lang="ru-RU" u="sng" dirty="0" err="1" smtClean="0">
                <a:latin typeface="Times New Roman" pitchFamily="18" charset="0"/>
                <a:cs typeface="Times New Roman" pitchFamily="18" charset="0"/>
                <a:hlinkClick r:id="rId3"/>
              </a:rPr>
              <a:t>Федосович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доктор экономических наук, профессор, профессор департамента «Корпоративные финансы и корпоративное управление».</a:t>
            </a:r>
          </a:p>
          <a:p>
            <a:pPr algn="just"/>
            <a:r>
              <a:rPr lang="ru-RU" u="sng" dirty="0" err="1" smtClean="0">
                <a:latin typeface="Times New Roman" pitchFamily="18" charset="0"/>
                <a:cs typeface="Times New Roman" pitchFamily="18" charset="0"/>
                <a:hlinkClick r:id="rId3"/>
              </a:rPr>
              <a:t>Морозко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  <a:hlinkClick r:id="rId3"/>
              </a:rPr>
              <a:t> Наталья Иосифовна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доктор экономических наук, профессор, профессор департамента «Корпоративные финансы и корпоративное управление».</a:t>
            </a:r>
          </a:p>
          <a:p>
            <a:pPr algn="just"/>
            <a:r>
              <a:rPr lang="ru-RU" dirty="0" err="1" smtClean="0">
                <a:latin typeface="Times New Roman" pitchFamily="18" charset="0"/>
                <a:cs typeface="Times New Roman" pitchFamily="18" charset="0"/>
                <a:hlinkClick r:id="rId4"/>
              </a:rPr>
              <a:t>Хотинская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  <a:hlinkClick r:id="rId4"/>
              </a:rPr>
              <a:t> Галина Игоревна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доктор экономических наук, профессор, профессор департамента «Корпоративные финансы и корпоративное управление».</a:t>
            </a:r>
          </a:p>
          <a:p>
            <a:pPr algn="just"/>
            <a:r>
              <a:rPr lang="ru-RU" u="sng" dirty="0" err="1" smtClean="0">
                <a:latin typeface="Times New Roman" pitchFamily="18" charset="0"/>
                <a:cs typeface="Times New Roman" pitchFamily="18" charset="0"/>
                <a:hlinkClick r:id="rId3"/>
              </a:rPr>
              <a:t>Гребеник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  <a:hlinkClick r:id="rId3"/>
              </a:rPr>
              <a:t> Виктор Васильевич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доктор экономических наук, доцент, профессор департамента «Корпоративные финансы и корпоративное управление».</a:t>
            </a:r>
          </a:p>
          <a:p>
            <a:pPr algn="just"/>
            <a:r>
              <a:rPr lang="ru-RU" dirty="0" err="1" smtClean="0">
                <a:latin typeface="Times New Roman" pitchFamily="18" charset="0"/>
                <a:cs typeface="Times New Roman" pitchFamily="18" charset="0"/>
                <a:hlinkClick r:id="rId5"/>
              </a:rPr>
              <a:t>Древинг</a:t>
            </a:r>
            <a:r>
              <a:rPr lang="ru-RU" dirty="0" smtClean="0">
                <a:latin typeface="Times New Roman" pitchFamily="18" charset="0"/>
                <a:cs typeface="Times New Roman" pitchFamily="18" charset="0"/>
                <a:hlinkClick r:id="rId5"/>
              </a:rPr>
              <a:t> Светлана Робертовна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доктор экономических наук, доцент, профессор департамента «Корпоративные финансы и корпоративное управление».</a:t>
            </a:r>
          </a:p>
          <a:p>
            <a:pPr algn="just"/>
            <a:r>
              <a:rPr lang="ru-RU" dirty="0" err="1" smtClean="0">
                <a:latin typeface="Times New Roman" pitchFamily="18" charset="0"/>
                <a:cs typeface="Times New Roman" pitchFamily="18" charset="0"/>
                <a:hlinkClick r:id="rId6"/>
              </a:rPr>
              <a:t>Незамайкин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  <a:hlinkClick r:id="rId6"/>
              </a:rPr>
              <a:t> Валерий Николаевич 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доктор экономических наук, доцент, профессор департамента «Корпоративные финансы и корпоративное управление».</a:t>
            </a:r>
          </a:p>
          <a:p>
            <a:pPr algn="just"/>
            <a:r>
              <a:rPr lang="ru-RU" u="sng" dirty="0" err="1" smtClean="0">
                <a:latin typeface="Times New Roman" pitchFamily="18" charset="0"/>
                <a:cs typeface="Times New Roman" pitchFamily="18" charset="0"/>
                <a:hlinkClick r:id="rId3"/>
              </a:rPr>
              <a:t>Паштова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  <a:hlinkClick r:id="rId3"/>
              </a:rPr>
              <a:t> Леля Германовна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доктор экономических наук, доцент, профессор департамента «Корпоративные финансы и корпоративное управление».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  <a:hlinkClick r:id="rId7"/>
              </a:rPr>
              <a:t>Лахметкина Наталия Ивановна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кандидат экономических наук, доцент, профессор департамента «Корпоративные финансы и корпоративное управление».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 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4625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" y="1825625"/>
            <a:ext cx="11353800" cy="4591217"/>
          </a:xfrm>
        </p:spPr>
        <p:txBody>
          <a:bodyPr>
            <a:normAutofit/>
          </a:bodyPr>
          <a:lstStyle/>
          <a:p>
            <a:pPr marL="360000" indent="0">
              <a:spcBef>
                <a:spcPts val="0"/>
              </a:spcBef>
              <a:buNone/>
              <a:defRPr/>
            </a:pPr>
            <a:endParaRPr lang="en-US" sz="1200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360000" indent="0">
              <a:spcBef>
                <a:spcPts val="0"/>
              </a:spcBef>
              <a:buNone/>
              <a:defRPr/>
            </a:pPr>
            <a:endParaRPr lang="en-US" sz="2400" dirty="0">
              <a:solidFill>
                <a:schemeClr val="tx2">
                  <a:lumMod val="50000"/>
                </a:schemeClr>
              </a:solidFill>
            </a:endParaRPr>
          </a:p>
          <a:p>
            <a:pPr marL="360000" indent="0">
              <a:spcBef>
                <a:spcPts val="0"/>
              </a:spcBef>
              <a:buNone/>
              <a:defRPr/>
            </a:pPr>
            <a:endParaRPr lang="en-US" sz="2400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360000" indent="0">
              <a:spcBef>
                <a:spcPts val="0"/>
              </a:spcBef>
              <a:buNone/>
              <a:defRPr/>
            </a:pPr>
            <a:endParaRPr lang="en-US" sz="2400" dirty="0">
              <a:solidFill>
                <a:schemeClr val="tx2">
                  <a:lumMod val="50000"/>
                </a:schemeClr>
              </a:solidFill>
            </a:endParaRPr>
          </a:p>
          <a:p>
            <a:pPr marL="360000" indent="0">
              <a:spcBef>
                <a:spcPts val="0"/>
              </a:spcBef>
              <a:buNone/>
              <a:defRPr/>
            </a:pPr>
            <a:endParaRPr lang="en-US" sz="2400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360000" indent="0">
              <a:spcBef>
                <a:spcPts val="0"/>
              </a:spcBef>
              <a:buNone/>
              <a:defRPr/>
            </a:pPr>
            <a:endParaRPr lang="en-US" sz="4000" dirty="0" smtClean="0">
              <a:solidFill>
                <a:srgbClr val="006000"/>
              </a:solidFill>
            </a:endParaRPr>
          </a:p>
          <a:p>
            <a:pPr marL="360000" indent="0">
              <a:spcBef>
                <a:spcPts val="0"/>
              </a:spcBef>
              <a:buNone/>
              <a:defRPr/>
            </a:pPr>
            <a:endParaRPr lang="ru-RU" sz="4000" dirty="0" err="1" smtClean="0">
              <a:solidFill>
                <a:srgbClr val="00600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44137" y="467450"/>
            <a:ext cx="9313817" cy="1006713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cap="all" dirty="0" smtClean="0">
                <a:solidFill>
                  <a:srgbClr val="FDE57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Финансовый университет </a:t>
            </a:r>
            <a:br>
              <a:rPr lang="ru-RU" cap="all" dirty="0" smtClean="0">
                <a:solidFill>
                  <a:srgbClr val="FDE57F"/>
                </a:solidFill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ru-RU" cap="all" dirty="0" smtClean="0">
                <a:solidFill>
                  <a:srgbClr val="FDE57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при Правительстве РОССИЙСКОЙ ФЕДЕРАЦИИ</a:t>
            </a:r>
            <a:br>
              <a:rPr lang="ru-RU" cap="all" dirty="0" smtClean="0">
                <a:solidFill>
                  <a:srgbClr val="FDE57F"/>
                </a:solidFill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ru-RU" cap="all" dirty="0" smtClean="0">
                <a:solidFill>
                  <a:srgbClr val="FDE57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/>
            </a:r>
            <a:br>
              <a:rPr lang="ru-RU" cap="all" dirty="0" smtClean="0">
                <a:solidFill>
                  <a:srgbClr val="FDE57F"/>
                </a:solidFill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ru-RU" cap="all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Магистерская программа «Корпоративные </a:t>
            </a:r>
            <a:r>
              <a:rPr lang="ru-RU" cap="all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финаНСЫ</a:t>
            </a:r>
            <a:r>
              <a:rPr lang="ru-RU" cap="all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»</a:t>
            </a:r>
            <a:r>
              <a:rPr lang="ru-RU" cap="all" dirty="0" smtClean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/>
            </a:r>
            <a:br>
              <a:rPr lang="ru-RU" cap="all" dirty="0" smtClean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ru-RU" cap="all" dirty="0" smtClean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/>
            </a:r>
            <a:br>
              <a:rPr lang="ru-RU" cap="all" dirty="0" smtClean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ru-RU" cap="all" dirty="0" smtClean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/>
            </a:r>
            <a:br>
              <a:rPr lang="ru-RU" cap="all" dirty="0" smtClean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solidFill>
                  <a:srgbClr val="2A7478"/>
                </a:solidFill>
                <a:latin typeface="Times New Roman" pitchFamily="18" charset="0"/>
                <a:cs typeface="Times New Roman" pitchFamily="18" charset="0"/>
              </a:rPr>
              <a:t>ПРОФЕССИОНАЛЬНЫЕ УЧАСТНИКИ ПРОГРАММЫ </a:t>
            </a:r>
            <a:r>
              <a:rPr lang="ru-RU" cap="all" dirty="0" smtClean="0">
                <a:solidFill>
                  <a:srgbClr val="256569"/>
                </a:solidFill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(г. СМОЛЕНСК)</a:t>
            </a:r>
            <a:r>
              <a:rPr lang="ru-RU" cap="all" dirty="0" smtClean="0">
                <a:solidFill>
                  <a:srgbClr val="256569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/>
            </a:r>
            <a:br>
              <a:rPr lang="ru-RU" cap="all" dirty="0" smtClean="0">
                <a:solidFill>
                  <a:srgbClr val="256569"/>
                </a:solidFill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ru-RU" sz="2400" cap="all" dirty="0" smtClean="0">
                <a:solidFill>
                  <a:srgbClr val="256569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/>
            </a:r>
            <a:br>
              <a:rPr lang="ru-RU" sz="2400" cap="all" dirty="0" smtClean="0">
                <a:solidFill>
                  <a:srgbClr val="256569"/>
                </a:solidFill>
                <a:latin typeface="Cambria" panose="02040503050406030204" pitchFamily="18" charset="0"/>
                <a:ea typeface="Cambria" panose="02040503050406030204" pitchFamily="18" charset="0"/>
              </a:rPr>
            </a:br>
            <a:endParaRPr lang="ru-RU" sz="2400" dirty="0">
              <a:solidFill>
                <a:srgbClr val="256569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75210" y="2403566"/>
            <a:ext cx="10254343" cy="58631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ru-RU" sz="26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Николенко</a:t>
            </a:r>
            <a:r>
              <a:rPr lang="ru-RU" sz="2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Александр Васильевич</a:t>
            </a:r>
            <a:r>
              <a:rPr lang="ru-RU" sz="2600" b="1" i="1" dirty="0" smtClean="0">
                <a:solidFill>
                  <a:srgbClr val="2A7478"/>
                </a:solidFill>
                <a:latin typeface="Times New Roman" pitchFamily="18" charset="0"/>
                <a:cs typeface="Times New Roman" pitchFamily="18" charset="0"/>
              </a:rPr>
              <a:t> -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директор ГК «Транзит»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ru-RU" sz="26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Чунихина</a:t>
            </a:r>
            <a:r>
              <a:rPr lang="ru-RU" sz="2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Марина Александровна </a:t>
            </a:r>
            <a:r>
              <a:rPr lang="ru-RU" sz="2600" b="1" i="1" dirty="0" smtClean="0">
                <a:solidFill>
                  <a:srgbClr val="2A7478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начальник финансово- экономического    отдела ООО «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Горспецстрой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ru-RU" sz="2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Сенина Ирина Игоревна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b="1" i="1" smtClean="0">
                <a:solidFill>
                  <a:srgbClr val="2A7478"/>
                </a:solidFill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ru-RU" sz="2600" b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smtClean="0">
                <a:latin typeface="Times New Roman" pitchFamily="18" charset="0"/>
                <a:cs typeface="Times New Roman" pitchFamily="18" charset="0"/>
              </a:rPr>
              <a:t>заместитель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директора, руководитель </a:t>
            </a:r>
            <a:r>
              <a:rPr lang="ru-RU" sz="2600" smtClean="0">
                <a:latin typeface="Times New Roman" pitchFamily="18" charset="0"/>
                <a:cs typeface="Times New Roman" pitchFamily="18" charset="0"/>
              </a:rPr>
              <a:t>блока корпоративных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продаж АО «Альфа Страхование»</a:t>
            </a:r>
          </a:p>
          <a:p>
            <a:pPr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4625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796833" y="1825625"/>
            <a:ext cx="10556967" cy="4591217"/>
          </a:xfrm>
        </p:spPr>
        <p:txBody>
          <a:bodyPr>
            <a:normAutofit/>
          </a:bodyPr>
          <a:lstStyle/>
          <a:p>
            <a:pPr marL="360000" indent="0">
              <a:spcBef>
                <a:spcPts val="0"/>
              </a:spcBef>
              <a:buNone/>
              <a:defRPr/>
            </a:pPr>
            <a:endParaRPr lang="en-US" sz="2400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360000" indent="0">
              <a:spcBef>
                <a:spcPts val="0"/>
              </a:spcBef>
              <a:buNone/>
              <a:defRPr/>
            </a:pPr>
            <a:endParaRPr lang="en-US" sz="2400" dirty="0">
              <a:solidFill>
                <a:schemeClr val="tx2">
                  <a:lumMod val="50000"/>
                </a:schemeClr>
              </a:solidFill>
            </a:endParaRPr>
          </a:p>
          <a:p>
            <a:pPr marL="360000" indent="0">
              <a:spcBef>
                <a:spcPts val="0"/>
              </a:spcBef>
              <a:buNone/>
              <a:defRPr/>
            </a:pPr>
            <a:endParaRPr lang="en-US" sz="2400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360000" indent="0">
              <a:spcBef>
                <a:spcPts val="0"/>
              </a:spcBef>
              <a:buNone/>
              <a:defRPr/>
            </a:pPr>
            <a:endParaRPr lang="en-US" sz="2400" dirty="0">
              <a:solidFill>
                <a:schemeClr val="tx2">
                  <a:lumMod val="50000"/>
                </a:schemeClr>
              </a:solidFill>
            </a:endParaRPr>
          </a:p>
          <a:p>
            <a:pPr marL="360000" indent="0">
              <a:spcBef>
                <a:spcPts val="0"/>
              </a:spcBef>
              <a:buNone/>
              <a:defRPr/>
            </a:pPr>
            <a:endParaRPr lang="en-US" sz="2400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360000" indent="0">
              <a:spcBef>
                <a:spcPts val="0"/>
              </a:spcBef>
              <a:buNone/>
              <a:defRPr/>
            </a:pPr>
            <a:endParaRPr lang="en-US" sz="4000" dirty="0" smtClean="0">
              <a:solidFill>
                <a:srgbClr val="006000"/>
              </a:solidFill>
            </a:endParaRPr>
          </a:p>
          <a:p>
            <a:pPr marL="360000" indent="0">
              <a:spcBef>
                <a:spcPts val="0"/>
              </a:spcBef>
              <a:buNone/>
              <a:defRPr/>
            </a:pPr>
            <a:endParaRPr lang="ru-RU" sz="4000" dirty="0" err="1" smtClean="0">
              <a:solidFill>
                <a:srgbClr val="00600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85554" y="415199"/>
            <a:ext cx="9677350" cy="1374412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cap="all" dirty="0">
                <a:solidFill>
                  <a:srgbClr val="FDE57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Финансовый университет </a:t>
            </a:r>
            <a:br>
              <a:rPr lang="ru-RU" cap="all" dirty="0">
                <a:solidFill>
                  <a:srgbClr val="FDE57F"/>
                </a:solidFill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ru-RU" cap="all" dirty="0">
                <a:solidFill>
                  <a:srgbClr val="FDE57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при Правительстве РОССИЙСКОЙ </a:t>
            </a:r>
            <a:r>
              <a:rPr lang="ru-RU" cap="all" dirty="0" smtClean="0">
                <a:solidFill>
                  <a:srgbClr val="FDE57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ФЕДЕРАЦИИ</a:t>
            </a:r>
            <a:br>
              <a:rPr lang="ru-RU" cap="all" dirty="0" smtClean="0">
                <a:solidFill>
                  <a:srgbClr val="FDE57F"/>
                </a:solidFill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ru-RU" cap="all" dirty="0">
                <a:solidFill>
                  <a:srgbClr val="FDE57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/>
            </a:r>
            <a:br>
              <a:rPr lang="ru-RU" cap="all" dirty="0">
                <a:solidFill>
                  <a:srgbClr val="FDE57F"/>
                </a:solidFill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ru-RU" cap="all" dirty="0" smtClean="0">
                <a:solidFill>
                  <a:srgbClr val="FDE57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/>
            </a:r>
            <a:br>
              <a:rPr lang="ru-RU" cap="all" dirty="0" smtClean="0">
                <a:solidFill>
                  <a:srgbClr val="FDE57F"/>
                </a:solidFill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ru-RU" cap="all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Магистерская программа «Корпоративные финансы»</a:t>
            </a:r>
            <a:br>
              <a:rPr lang="ru-RU" cap="all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</a:br>
            <a:r>
              <a:rPr lang="ru-RU" cap="all" dirty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/>
            </a:r>
            <a:br>
              <a:rPr lang="ru-RU" cap="all" dirty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</a:br>
            <a:endParaRPr lang="ru-RU" dirty="0">
              <a:solidFill>
                <a:schemeClr val="tx2">
                  <a:lumMod val="50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37716" y="1815735"/>
            <a:ext cx="11707673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Программа нацелена на подготовку экономистов нового поколения, владеющих теоретическими знаниями и практическими навыками в области корпоративных финансов; приобретение глубоких знаний в области управления корпоративными финансами, овладение необходимыми навыками информационной поддержки инвестиционных и финансовых управленческих решений, финансовых измерений, технологий формализации финансовой политики компаний; способных применить свои знания в сфере государственных и корпоративных финансов, в банковской, страховой и инвестиционной деятельности.</a:t>
            </a:r>
          </a:p>
          <a:p>
            <a:endParaRPr lang="ru-RU" sz="2400" dirty="0" smtClean="0">
              <a:solidFill>
                <a:srgbClr val="00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ru-RU" sz="2400" dirty="0" smtClean="0">
              <a:solidFill>
                <a:srgbClr val="00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ru-RU" sz="2400" dirty="0" smtClean="0">
              <a:solidFill>
                <a:srgbClr val="00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ru-RU" sz="2400" dirty="0" smtClean="0">
              <a:solidFill>
                <a:srgbClr val="00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4625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796833" y="1825625"/>
            <a:ext cx="10556967" cy="4591217"/>
          </a:xfrm>
        </p:spPr>
        <p:txBody>
          <a:bodyPr>
            <a:normAutofit/>
          </a:bodyPr>
          <a:lstStyle/>
          <a:p>
            <a:pPr marL="360000" indent="0">
              <a:spcBef>
                <a:spcPts val="0"/>
              </a:spcBef>
              <a:buNone/>
              <a:defRPr/>
            </a:pPr>
            <a:endParaRPr lang="en-US" sz="2400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360000" indent="0">
              <a:spcBef>
                <a:spcPts val="0"/>
              </a:spcBef>
              <a:buNone/>
              <a:defRPr/>
            </a:pPr>
            <a:endParaRPr lang="en-US" sz="2400" dirty="0">
              <a:solidFill>
                <a:schemeClr val="tx2">
                  <a:lumMod val="50000"/>
                </a:schemeClr>
              </a:solidFill>
            </a:endParaRPr>
          </a:p>
          <a:p>
            <a:pPr marL="360000" indent="0">
              <a:spcBef>
                <a:spcPts val="0"/>
              </a:spcBef>
              <a:buNone/>
              <a:defRPr/>
            </a:pPr>
            <a:endParaRPr lang="en-US" sz="2400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360000" indent="0">
              <a:spcBef>
                <a:spcPts val="0"/>
              </a:spcBef>
              <a:buNone/>
              <a:defRPr/>
            </a:pPr>
            <a:endParaRPr lang="en-US" sz="2400" dirty="0">
              <a:solidFill>
                <a:schemeClr val="tx2">
                  <a:lumMod val="50000"/>
                </a:schemeClr>
              </a:solidFill>
            </a:endParaRPr>
          </a:p>
          <a:p>
            <a:pPr marL="360000" indent="0">
              <a:spcBef>
                <a:spcPts val="0"/>
              </a:spcBef>
              <a:buNone/>
              <a:defRPr/>
            </a:pPr>
            <a:endParaRPr lang="en-US" sz="2400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360000" indent="0">
              <a:spcBef>
                <a:spcPts val="0"/>
              </a:spcBef>
              <a:buNone/>
              <a:defRPr/>
            </a:pPr>
            <a:endParaRPr lang="en-US" sz="4000" dirty="0" smtClean="0">
              <a:solidFill>
                <a:srgbClr val="006000"/>
              </a:solidFill>
            </a:endParaRPr>
          </a:p>
          <a:p>
            <a:pPr marL="360000" indent="0">
              <a:spcBef>
                <a:spcPts val="0"/>
              </a:spcBef>
              <a:buNone/>
              <a:defRPr/>
            </a:pPr>
            <a:endParaRPr lang="ru-RU" sz="4000" dirty="0" err="1" smtClean="0">
              <a:solidFill>
                <a:srgbClr val="00600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85554" y="415199"/>
            <a:ext cx="9677350" cy="1006713"/>
          </a:xfrm>
        </p:spPr>
        <p:txBody>
          <a:bodyPr/>
          <a:lstStyle/>
          <a:p>
            <a:pPr algn="ctr">
              <a:defRPr/>
            </a:pPr>
            <a:r>
              <a:rPr lang="ru-RU" cap="all" dirty="0">
                <a:solidFill>
                  <a:srgbClr val="FDE57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Финансовый университет </a:t>
            </a:r>
            <a:br>
              <a:rPr lang="ru-RU" cap="all" dirty="0">
                <a:solidFill>
                  <a:srgbClr val="FDE57F"/>
                </a:solidFill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ru-RU" cap="all" dirty="0">
                <a:solidFill>
                  <a:srgbClr val="FDE57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при Правительстве РОССИЙСКОЙ </a:t>
            </a:r>
            <a:r>
              <a:rPr lang="ru-RU" cap="all" dirty="0" smtClean="0">
                <a:solidFill>
                  <a:srgbClr val="FDE57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ФЕДЕРАЦИИ</a:t>
            </a:r>
            <a:br>
              <a:rPr lang="ru-RU" cap="all" dirty="0" smtClean="0">
                <a:solidFill>
                  <a:srgbClr val="FDE57F"/>
                </a:solidFill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ru-RU" cap="all" dirty="0">
                <a:solidFill>
                  <a:srgbClr val="FDE57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/>
            </a:r>
            <a:br>
              <a:rPr lang="ru-RU" cap="all" dirty="0">
                <a:solidFill>
                  <a:srgbClr val="FDE57F"/>
                </a:solidFill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ru-RU" cap="all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Магистерская программа «Корпоративные финансы»</a:t>
            </a:r>
            <a:br>
              <a:rPr lang="ru-RU" cap="all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rgbClr val="225D60"/>
                </a:solidFill>
                <a:latin typeface="Times New Roman" pitchFamily="18" charset="0"/>
                <a:cs typeface="Times New Roman" pitchFamily="18" charset="0"/>
              </a:rPr>
              <a:t>Конкурентные преимущества программы</a:t>
            </a:r>
            <a:r>
              <a:rPr lang="ru-RU" b="0" dirty="0" smtClean="0"/>
              <a:t/>
            </a:r>
            <a:br>
              <a:rPr lang="ru-RU" b="0" dirty="0" smtClean="0"/>
            </a:br>
            <a:r>
              <a:rPr lang="ru-RU" cap="all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/>
            </a:r>
            <a:br>
              <a:rPr lang="ru-RU" cap="all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</a:br>
            <a:r>
              <a:rPr lang="ru-RU" cap="all" dirty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/>
            </a:r>
            <a:br>
              <a:rPr lang="ru-RU" cap="all" dirty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</a:br>
            <a:endParaRPr lang="ru-RU" dirty="0">
              <a:solidFill>
                <a:schemeClr val="tx2">
                  <a:lumMod val="50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37716" y="1815735"/>
            <a:ext cx="11707673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Магистерская программа «Корпоративные финансы» является образовательной программой, реализуемой профессорско-преподавательским составом, обладающими высоким научным потенциалом и методическим мастерством, имеющими многолетний опыт подготовки студентов к профессиональной деятельности в области управления финансами коммерческих организаций, проведения научных исследований, экспертной деятельности в данной сфере. В реализации программы также принимают активное участие представители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бизнес-структур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Преподаваемые дисциплины востребованы в практической деятельности выпускников т.к. магистерская программа нацелена на тесную связь дисциплин курса с реальным бизнесом. Программа готовит выпускников к успешной деятельности на наиболее востребованных направлениях организации финансов компаний и корпораций в реальном бизнесе.</a:t>
            </a:r>
            <a:endParaRPr lang="ru-RU" sz="2400" dirty="0" smtClean="0">
              <a:solidFill>
                <a:srgbClr val="000000"/>
              </a:solidFill>
              <a:latin typeface="Times New Roman" pitchFamily="18" charset="0"/>
              <a:ea typeface="Cambria" panose="02040503050406030204" pitchFamily="18" charset="0"/>
              <a:cs typeface="Times New Roman" pitchFamily="18" charset="0"/>
            </a:endParaRPr>
          </a:p>
          <a:p>
            <a:endParaRPr lang="ru-RU" sz="2400" dirty="0" smtClean="0">
              <a:solidFill>
                <a:srgbClr val="00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ru-RU" sz="2400" dirty="0" smtClean="0">
              <a:solidFill>
                <a:srgbClr val="00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ru-RU" sz="2400" dirty="0" smtClean="0">
              <a:solidFill>
                <a:srgbClr val="00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4625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5211" y="1825625"/>
            <a:ext cx="10478590" cy="4875621"/>
          </a:xfrm>
        </p:spPr>
        <p:txBody>
          <a:bodyPr>
            <a:normAutofit fontScale="25000" lnSpcReduction="20000"/>
          </a:bodyPr>
          <a:lstStyle/>
          <a:p>
            <a:pPr marL="360000" indent="0">
              <a:spcBef>
                <a:spcPts val="0"/>
              </a:spcBef>
              <a:buNone/>
              <a:defRPr/>
            </a:pPr>
            <a:endParaRPr lang="en-US" sz="2400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360000" indent="0">
              <a:spcBef>
                <a:spcPts val="0"/>
              </a:spcBef>
              <a:buNone/>
              <a:defRPr/>
            </a:pPr>
            <a:endParaRPr lang="en-US" sz="2400" dirty="0">
              <a:solidFill>
                <a:schemeClr val="tx2">
                  <a:lumMod val="50000"/>
                </a:schemeClr>
              </a:solidFill>
            </a:endParaRPr>
          </a:p>
          <a:p>
            <a:pPr marL="360000" indent="0">
              <a:spcBef>
                <a:spcPts val="0"/>
              </a:spcBef>
              <a:buNone/>
              <a:defRPr/>
            </a:pPr>
            <a:endParaRPr lang="en-US" sz="2400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360000" indent="0">
              <a:spcBef>
                <a:spcPts val="0"/>
              </a:spcBef>
              <a:buNone/>
              <a:defRPr/>
            </a:pPr>
            <a:endParaRPr lang="en-US" sz="2400" dirty="0">
              <a:solidFill>
                <a:schemeClr val="tx2">
                  <a:lumMod val="50000"/>
                </a:schemeClr>
              </a:solidFill>
            </a:endParaRPr>
          </a:p>
          <a:p>
            <a:pPr marL="360000" indent="0">
              <a:spcBef>
                <a:spcPts val="0"/>
              </a:spcBef>
              <a:buNone/>
              <a:defRPr/>
            </a:pPr>
            <a:endParaRPr lang="en-US" sz="2400" dirty="0" smtClean="0">
              <a:solidFill>
                <a:schemeClr val="tx2">
                  <a:lumMod val="50000"/>
                </a:schemeClr>
              </a:solidFill>
            </a:endParaRPr>
          </a:p>
          <a:p>
            <a:pPr>
              <a:lnSpc>
                <a:spcPct val="120000"/>
              </a:lnSpc>
            </a:pPr>
            <a:r>
              <a:rPr lang="ru-RU" sz="8000" dirty="0" smtClean="0">
                <a:solidFill>
                  <a:srgbClr val="007D8C"/>
                </a:solidFill>
                <a:latin typeface="Cambria" panose="02040503050406030204" pitchFamily="18" charset="0"/>
                <a:ea typeface="Cambria" panose="02040503050406030204" pitchFamily="18" charset="0"/>
                <a:hlinkClick r:id="rId2"/>
              </a:rPr>
              <a:t>Счетная палата Российской Федерации</a:t>
            </a:r>
            <a:endParaRPr lang="ru-RU" sz="8000" dirty="0" smtClean="0">
              <a:solidFill>
                <a:srgbClr val="007D8C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>
              <a:lnSpc>
                <a:spcPct val="120000"/>
              </a:lnSpc>
            </a:pPr>
            <a:r>
              <a:rPr lang="ru-RU" sz="8000" dirty="0" smtClean="0">
                <a:solidFill>
                  <a:srgbClr val="007D8C"/>
                </a:solidFill>
                <a:latin typeface="Cambria" panose="02040503050406030204" pitchFamily="18" charset="0"/>
                <a:ea typeface="Cambria" panose="02040503050406030204" pitchFamily="18" charset="0"/>
                <a:hlinkClick r:id="rId3"/>
              </a:rPr>
              <a:t>Управление финансов, бухгалтерского учета и отчетности Федерального агентства воздушного транспорта</a:t>
            </a:r>
            <a:endParaRPr lang="ru-RU" sz="8000" dirty="0" smtClean="0">
              <a:solidFill>
                <a:srgbClr val="007D8C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>
              <a:lnSpc>
                <a:spcPct val="120000"/>
              </a:lnSpc>
            </a:pPr>
            <a:r>
              <a:rPr lang="ru-RU" sz="8000" dirty="0" smtClean="0">
                <a:solidFill>
                  <a:srgbClr val="007D8C"/>
                </a:solidFill>
                <a:latin typeface="Cambria" panose="02040503050406030204" pitchFamily="18" charset="0"/>
                <a:ea typeface="Cambria" panose="02040503050406030204" pitchFamily="18" charset="0"/>
                <a:hlinkClick r:id="rId4"/>
              </a:rPr>
              <a:t>Акционерная аудиторская фирма «</a:t>
            </a:r>
            <a:r>
              <a:rPr lang="ru-RU" sz="8000" dirty="0" err="1" smtClean="0">
                <a:solidFill>
                  <a:srgbClr val="007D8C"/>
                </a:solidFill>
                <a:latin typeface="Cambria" panose="02040503050406030204" pitchFamily="18" charset="0"/>
                <a:ea typeface="Cambria" panose="02040503050406030204" pitchFamily="18" charset="0"/>
                <a:hlinkClick r:id="rId4"/>
              </a:rPr>
              <a:t>Аудитинформ</a:t>
            </a:r>
            <a:r>
              <a:rPr lang="ru-RU" sz="8000" dirty="0" smtClean="0">
                <a:solidFill>
                  <a:srgbClr val="007D8C"/>
                </a:solidFill>
                <a:latin typeface="Cambria" panose="02040503050406030204" pitchFamily="18" charset="0"/>
                <a:ea typeface="Cambria" panose="02040503050406030204" pitchFamily="18" charset="0"/>
                <a:hlinkClick r:id="rId4"/>
              </a:rPr>
              <a:t>»</a:t>
            </a:r>
            <a:endParaRPr lang="ru-RU" sz="8000" dirty="0" smtClean="0">
              <a:solidFill>
                <a:srgbClr val="007D8C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>
              <a:lnSpc>
                <a:spcPct val="120000"/>
              </a:lnSpc>
            </a:pPr>
            <a:r>
              <a:rPr lang="ru-RU" sz="8000" dirty="0" smtClean="0">
                <a:solidFill>
                  <a:srgbClr val="007D8C"/>
                </a:solidFill>
                <a:latin typeface="Cambria" panose="02040503050406030204" pitchFamily="18" charset="0"/>
                <a:ea typeface="Cambria" panose="02040503050406030204" pitchFamily="18" charset="0"/>
                <a:hlinkClick r:id="rId5"/>
              </a:rPr>
              <a:t>ОАО Банк ВТБ</a:t>
            </a:r>
            <a:endParaRPr lang="ru-RU" sz="8000" dirty="0" smtClean="0">
              <a:solidFill>
                <a:srgbClr val="007D8C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>
              <a:lnSpc>
                <a:spcPct val="120000"/>
              </a:lnSpc>
            </a:pPr>
            <a:r>
              <a:rPr lang="ru-RU" sz="8000" dirty="0" smtClean="0">
                <a:solidFill>
                  <a:srgbClr val="007D8C"/>
                </a:solidFill>
                <a:latin typeface="Cambria" panose="02040503050406030204" pitchFamily="18" charset="0"/>
                <a:ea typeface="Cambria" panose="02040503050406030204" pitchFamily="18" charset="0"/>
                <a:hlinkClick r:id="rId6"/>
              </a:rPr>
              <a:t>ЗАО ВТБ 24</a:t>
            </a:r>
            <a:endParaRPr lang="ru-RU" sz="8000" dirty="0" smtClean="0">
              <a:solidFill>
                <a:srgbClr val="007D8C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>
              <a:lnSpc>
                <a:spcPct val="120000"/>
              </a:lnSpc>
            </a:pPr>
            <a:r>
              <a:rPr lang="ru-RU" sz="8000" dirty="0" smtClean="0">
                <a:solidFill>
                  <a:srgbClr val="007D8C"/>
                </a:solidFill>
                <a:latin typeface="Cambria" panose="02040503050406030204" pitchFamily="18" charset="0"/>
                <a:ea typeface="Cambria" panose="02040503050406030204" pitchFamily="18" charset="0"/>
                <a:hlinkClick r:id="rId7"/>
              </a:rPr>
              <a:t>Некоммерческое партнерство «Издательский дом «Время»</a:t>
            </a:r>
            <a:endParaRPr lang="ru-RU" sz="8000" dirty="0" smtClean="0">
              <a:solidFill>
                <a:srgbClr val="007D8C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>
              <a:lnSpc>
                <a:spcPct val="120000"/>
              </a:lnSpc>
            </a:pPr>
            <a:r>
              <a:rPr lang="ru-RU" sz="8000" dirty="0" smtClean="0">
                <a:solidFill>
                  <a:srgbClr val="007D8C"/>
                </a:solidFill>
                <a:latin typeface="Cambria" panose="02040503050406030204" pitchFamily="18" charset="0"/>
                <a:ea typeface="Cambria" panose="02040503050406030204" pitchFamily="18" charset="0"/>
                <a:hlinkClick r:id="rId8"/>
              </a:rPr>
              <a:t>Федеральное государственное казенное военное образовательное учреждение «Военный университет»</a:t>
            </a:r>
            <a:endParaRPr lang="ru-RU" sz="8000" dirty="0" smtClean="0">
              <a:solidFill>
                <a:srgbClr val="007D8C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>
              <a:lnSpc>
                <a:spcPct val="120000"/>
              </a:lnSpc>
            </a:pPr>
            <a:r>
              <a:rPr lang="ru-RU" sz="8000" dirty="0" smtClean="0">
                <a:solidFill>
                  <a:srgbClr val="007D8C"/>
                </a:solidFill>
                <a:latin typeface="Cambria" panose="02040503050406030204" pitchFamily="18" charset="0"/>
                <a:ea typeface="Cambria" panose="02040503050406030204" pitchFamily="18" charset="0"/>
                <a:hlinkClick r:id="rId9"/>
              </a:rPr>
              <a:t>Федеральное государственное образовательное бюджетное учреждение «Московский авиационный институт»</a:t>
            </a:r>
            <a:endParaRPr lang="ru-RU" sz="8000" dirty="0" smtClean="0">
              <a:solidFill>
                <a:srgbClr val="007D8C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360000" indent="0">
              <a:spcBef>
                <a:spcPts val="0"/>
              </a:spcBef>
              <a:buNone/>
              <a:defRPr/>
            </a:pPr>
            <a:endParaRPr lang="en-US" sz="4000" dirty="0" smtClean="0">
              <a:solidFill>
                <a:srgbClr val="006000"/>
              </a:solidFill>
            </a:endParaRPr>
          </a:p>
          <a:p>
            <a:pPr marL="360000" indent="0">
              <a:spcBef>
                <a:spcPts val="0"/>
              </a:spcBef>
              <a:buNone/>
              <a:defRPr/>
            </a:pPr>
            <a:endParaRPr lang="ru-RU" sz="4000" dirty="0" err="1" smtClean="0">
              <a:solidFill>
                <a:srgbClr val="00600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1168" y="517286"/>
            <a:ext cx="10391775" cy="1006713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cap="all" dirty="0">
                <a:solidFill>
                  <a:srgbClr val="FDE57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Финансовый университет </a:t>
            </a:r>
            <a:br>
              <a:rPr lang="ru-RU" cap="all" dirty="0">
                <a:solidFill>
                  <a:srgbClr val="FDE57F"/>
                </a:solidFill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ru-RU" cap="all" dirty="0">
                <a:solidFill>
                  <a:srgbClr val="FDE57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при Правительстве РОССИЙСКОЙ </a:t>
            </a:r>
            <a:r>
              <a:rPr lang="ru-RU" cap="all" dirty="0" smtClean="0">
                <a:solidFill>
                  <a:srgbClr val="FDE57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ФЕДЕРАЦИИ</a:t>
            </a:r>
            <a:br>
              <a:rPr lang="ru-RU" cap="all" dirty="0" smtClean="0">
                <a:solidFill>
                  <a:srgbClr val="FDE57F"/>
                </a:solidFill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ru-RU" cap="all" dirty="0">
                <a:solidFill>
                  <a:srgbClr val="FDE57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/>
            </a:r>
            <a:br>
              <a:rPr lang="ru-RU" cap="all" dirty="0">
                <a:solidFill>
                  <a:srgbClr val="FDE57F"/>
                </a:solidFill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ru-RU" cap="all" dirty="0" smtClean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Магистерская программа «Корпоративные финансы» Москва</a:t>
            </a:r>
            <a:r>
              <a:rPr lang="ru-RU" cap="all" dirty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/>
            </a:r>
            <a:br>
              <a:rPr lang="ru-RU" cap="all" dirty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</a:br>
            <a:endParaRPr lang="ru-RU" dirty="0">
              <a:solidFill>
                <a:schemeClr val="tx2">
                  <a:lumMod val="50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108526" y="1685110"/>
            <a:ext cx="576651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>
                <a:solidFill>
                  <a:srgbClr val="007D8C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Работодатели и партнеры</a:t>
            </a:r>
            <a:endParaRPr lang="ru-RU" sz="3200" b="0" i="0" dirty="0">
              <a:solidFill>
                <a:srgbClr val="007D8C"/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0909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" y="1825625"/>
            <a:ext cx="11353800" cy="4591217"/>
          </a:xfrm>
        </p:spPr>
        <p:txBody>
          <a:bodyPr>
            <a:normAutofit/>
          </a:bodyPr>
          <a:lstStyle/>
          <a:p>
            <a:pPr marL="360000" indent="0">
              <a:spcBef>
                <a:spcPts val="0"/>
              </a:spcBef>
              <a:buNone/>
              <a:defRPr/>
            </a:pPr>
            <a:endParaRPr lang="en-US" sz="2400" dirty="0" smtClean="0">
              <a:solidFill>
                <a:schemeClr val="tx2">
                  <a:lumMod val="50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360000" indent="0">
              <a:spcBef>
                <a:spcPts val="0"/>
              </a:spcBef>
              <a:buNone/>
              <a:defRPr/>
            </a:pPr>
            <a:endParaRPr lang="en-US" sz="2400" dirty="0">
              <a:solidFill>
                <a:schemeClr val="tx2">
                  <a:lumMod val="50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360000" indent="0">
              <a:spcBef>
                <a:spcPts val="0"/>
              </a:spcBef>
              <a:buNone/>
              <a:defRPr/>
            </a:pPr>
            <a:endParaRPr lang="en-US" sz="2400" dirty="0" smtClean="0">
              <a:solidFill>
                <a:schemeClr val="tx2">
                  <a:lumMod val="50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360000" indent="0">
              <a:spcBef>
                <a:spcPts val="0"/>
              </a:spcBef>
              <a:buNone/>
              <a:defRPr/>
            </a:pPr>
            <a:endParaRPr lang="en-US" sz="2400" dirty="0">
              <a:solidFill>
                <a:schemeClr val="tx2">
                  <a:lumMod val="50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360000" indent="0">
              <a:spcBef>
                <a:spcPts val="0"/>
              </a:spcBef>
              <a:buNone/>
              <a:defRPr/>
            </a:pPr>
            <a:endParaRPr lang="en-US" sz="2400" dirty="0" smtClean="0">
              <a:solidFill>
                <a:schemeClr val="tx2">
                  <a:lumMod val="50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360000" indent="0">
              <a:spcBef>
                <a:spcPts val="0"/>
              </a:spcBef>
              <a:buNone/>
              <a:defRPr/>
            </a:pPr>
            <a:endParaRPr lang="en-US" sz="4000" dirty="0" smtClean="0">
              <a:solidFill>
                <a:srgbClr val="006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360000" indent="0">
              <a:spcBef>
                <a:spcPts val="0"/>
              </a:spcBef>
              <a:buNone/>
              <a:defRPr/>
            </a:pPr>
            <a:endParaRPr lang="ru-RU" sz="4000" dirty="0" err="1" smtClean="0">
              <a:solidFill>
                <a:srgbClr val="006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944973" y="1502459"/>
            <a:ext cx="576651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600" dirty="0" smtClean="0">
                <a:solidFill>
                  <a:srgbClr val="007D8C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Работодатели и партнеры</a:t>
            </a:r>
            <a:endParaRPr lang="ru-RU" sz="3600" b="0" i="0" dirty="0">
              <a:solidFill>
                <a:srgbClr val="007D8C"/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40837" y="1964353"/>
            <a:ext cx="10672128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v"/>
            </a:pPr>
            <a:r>
              <a:rPr lang="ru-RU" sz="2400" dirty="0">
                <a:latin typeface="Cambria" panose="02040503050406030204" pitchFamily="18" charset="0"/>
                <a:ea typeface="Cambria" panose="02040503050406030204" pitchFamily="18" charset="0"/>
              </a:rPr>
              <a:t>Департамент инвестиционного развития Смоленской </a:t>
            </a:r>
            <a:r>
              <a:rPr lang="ru-RU" sz="2400" dirty="0" smtClean="0">
                <a:latin typeface="Cambria" panose="02040503050406030204" pitchFamily="18" charset="0"/>
                <a:ea typeface="Cambria" panose="02040503050406030204" pitchFamily="18" charset="0"/>
              </a:rPr>
              <a:t>области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ru-RU" sz="2400" dirty="0" smtClean="0">
                <a:latin typeface="Cambria" panose="02040503050406030204" pitchFamily="18" charset="0"/>
                <a:ea typeface="Cambria" panose="02040503050406030204" pitchFamily="18" charset="0"/>
              </a:rPr>
              <a:t>Управление </a:t>
            </a:r>
            <a:r>
              <a:rPr lang="ru-RU" sz="2400" dirty="0">
                <a:latin typeface="Cambria" panose="02040503050406030204" pitchFamily="18" charset="0"/>
                <a:ea typeface="Cambria" panose="02040503050406030204" pitchFamily="18" charset="0"/>
              </a:rPr>
              <a:t>Федерального казначейства по Смоленской области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ru-RU" sz="2400" dirty="0">
                <a:latin typeface="Cambria" panose="02040503050406030204" pitchFamily="18" charset="0"/>
                <a:ea typeface="Cambria" panose="02040503050406030204" pitchFamily="18" charset="0"/>
              </a:rPr>
              <a:t>Смоленская торгово-промышленная палата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ru-RU" sz="2400" dirty="0" smtClean="0">
                <a:latin typeface="Cambria" panose="02040503050406030204" pitchFamily="18" charset="0"/>
                <a:ea typeface="Cambria" panose="02040503050406030204" pitchFamily="18" charset="0"/>
              </a:rPr>
              <a:t>ПАО Сбербанк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ru-RU" sz="2400" dirty="0" smtClean="0">
                <a:latin typeface="Cambria" panose="02040503050406030204" pitchFamily="18" charset="0"/>
                <a:ea typeface="Cambria" panose="02040503050406030204" pitchFamily="18" charset="0"/>
              </a:rPr>
              <a:t>ПАО ВТБ-24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ru-RU" sz="2400" dirty="0" smtClean="0">
                <a:latin typeface="Cambria" panose="02040503050406030204" pitchFamily="18" charset="0"/>
                <a:ea typeface="Cambria" panose="02040503050406030204" pitchFamily="18" charset="0"/>
              </a:rPr>
              <a:t>АО </a:t>
            </a:r>
            <a:r>
              <a:rPr lang="ru-RU" sz="2400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Россельхозбанк</a:t>
            </a:r>
            <a:endParaRPr lang="ru-RU" sz="2400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ru-RU" sz="2400" dirty="0" smtClean="0">
                <a:latin typeface="Cambria" panose="02040503050406030204" pitchFamily="18" charset="0"/>
                <a:ea typeface="Cambria" panose="02040503050406030204" pitchFamily="18" charset="0"/>
              </a:rPr>
              <a:t>ФГУП </a:t>
            </a:r>
            <a:r>
              <a:rPr lang="ru-RU" sz="2400" dirty="0">
                <a:latin typeface="Cambria" panose="02040503050406030204" pitchFamily="18" charset="0"/>
                <a:ea typeface="Cambria" panose="02040503050406030204" pitchFamily="18" charset="0"/>
              </a:rPr>
              <a:t>«СПО «</a:t>
            </a:r>
            <a:r>
              <a:rPr lang="ru-RU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Аналитприбор</a:t>
            </a:r>
            <a:r>
              <a:rPr lang="ru-RU" sz="2400" dirty="0" smtClean="0">
                <a:latin typeface="Cambria" panose="02040503050406030204" pitchFamily="18" charset="0"/>
                <a:ea typeface="Cambria" panose="02040503050406030204" pitchFamily="18" charset="0"/>
              </a:rPr>
              <a:t>»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ru-RU" sz="2400" dirty="0" smtClean="0">
                <a:latin typeface="Cambria" panose="02040503050406030204" pitchFamily="18" charset="0"/>
                <a:ea typeface="Cambria" panose="02040503050406030204" pitchFamily="18" charset="0"/>
              </a:rPr>
              <a:t>ОАО </a:t>
            </a:r>
            <a:r>
              <a:rPr lang="ru-RU" sz="2400" dirty="0">
                <a:latin typeface="Cambria" panose="02040503050406030204" pitchFamily="18" charset="0"/>
                <a:ea typeface="Cambria" panose="02040503050406030204" pitchFamily="18" charset="0"/>
              </a:rPr>
              <a:t>«Дорогобуж</a:t>
            </a:r>
            <a:r>
              <a:rPr lang="ru-RU" sz="2400" dirty="0" smtClean="0">
                <a:latin typeface="Cambria" panose="02040503050406030204" pitchFamily="18" charset="0"/>
                <a:ea typeface="Cambria" panose="02040503050406030204" pitchFamily="18" charset="0"/>
              </a:rPr>
              <a:t>»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ru-RU" sz="2400" dirty="0" smtClean="0">
                <a:latin typeface="Cambria" panose="02040503050406030204" pitchFamily="18" charset="0"/>
                <a:ea typeface="Cambria" panose="02040503050406030204" pitchFamily="18" charset="0"/>
              </a:rPr>
              <a:t>ООО </a:t>
            </a:r>
            <a:r>
              <a:rPr lang="ru-RU" sz="2400" dirty="0">
                <a:latin typeface="Cambria" panose="02040503050406030204" pitchFamily="18" charset="0"/>
                <a:ea typeface="Cambria" panose="02040503050406030204" pitchFamily="18" charset="0"/>
              </a:rPr>
              <a:t>«Смоленский электротехнический </a:t>
            </a:r>
            <a:r>
              <a:rPr lang="ru-RU" sz="2400" dirty="0" smtClean="0">
                <a:latin typeface="Cambria" panose="02040503050406030204" pitchFamily="18" charset="0"/>
                <a:ea typeface="Cambria" panose="02040503050406030204" pitchFamily="18" charset="0"/>
              </a:rPr>
              <a:t>завод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ru-RU" sz="2400" dirty="0" smtClean="0">
                <a:latin typeface="Cambria" panose="02040503050406030204" pitchFamily="18" charset="0"/>
                <a:ea typeface="Cambria" panose="02040503050406030204" pitchFamily="18" charset="0"/>
              </a:rPr>
              <a:t>АО </a:t>
            </a:r>
            <a:r>
              <a:rPr lang="ru-RU" sz="2400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Ледванс</a:t>
            </a:r>
            <a:endParaRPr lang="ru-RU" sz="2400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ru-RU" sz="2400" dirty="0" smtClean="0">
                <a:latin typeface="Cambria" panose="02040503050406030204" pitchFamily="18" charset="0"/>
                <a:ea typeface="Cambria" panose="02040503050406030204" pitchFamily="18" charset="0"/>
              </a:rPr>
              <a:t>ОАО </a:t>
            </a:r>
            <a:r>
              <a:rPr lang="ru-RU" sz="2400" dirty="0">
                <a:latin typeface="Cambria" panose="02040503050406030204" pitchFamily="18" charset="0"/>
                <a:ea typeface="Cambria" panose="02040503050406030204" pitchFamily="18" charset="0"/>
              </a:rPr>
              <a:t>«ПО «Кристалл</a:t>
            </a:r>
            <a:r>
              <a:rPr lang="ru-RU" sz="2400" dirty="0" smtClean="0">
                <a:latin typeface="Cambria" panose="02040503050406030204" pitchFamily="18" charset="0"/>
                <a:ea typeface="Cambria" panose="02040503050406030204" pitchFamily="18" charset="0"/>
              </a:rPr>
              <a:t>»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ru-RU" sz="2400" dirty="0" smtClean="0">
                <a:latin typeface="Cambria" panose="02040503050406030204" pitchFamily="18" charset="0"/>
                <a:ea typeface="Cambria" panose="02040503050406030204" pitchFamily="18" charset="0"/>
              </a:rPr>
              <a:t>Ассоциация </a:t>
            </a:r>
            <a:r>
              <a:rPr lang="ru-RU" sz="2400" dirty="0">
                <a:latin typeface="Cambria" panose="02040503050406030204" pitchFamily="18" charset="0"/>
                <a:ea typeface="Cambria" panose="02040503050406030204" pitchFamily="18" charset="0"/>
              </a:rPr>
              <a:t>предпринимателей «Смоленский бизнес-клуб</a:t>
            </a:r>
            <a:r>
              <a:rPr lang="ru-RU" sz="2400" dirty="0" smtClean="0">
                <a:latin typeface="Cambria" panose="02040503050406030204" pitchFamily="18" charset="0"/>
                <a:ea typeface="Cambria" panose="02040503050406030204" pitchFamily="18" charset="0"/>
              </a:rPr>
              <a:t>»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ru-RU" sz="2400" dirty="0" smtClean="0">
                <a:latin typeface="Cambria" panose="02040503050406030204" pitchFamily="18" charset="0"/>
                <a:ea typeface="Cambria" panose="02040503050406030204" pitchFamily="18" charset="0"/>
              </a:rPr>
              <a:t>ООО </a:t>
            </a:r>
            <a:r>
              <a:rPr lang="ru-RU" sz="2400" dirty="0">
                <a:latin typeface="Cambria" panose="02040503050406030204" pitchFamily="18" charset="0"/>
                <a:ea typeface="Cambria" panose="02040503050406030204" pitchFamily="18" charset="0"/>
              </a:rPr>
              <a:t>«Диалог-Центр» и др</a:t>
            </a:r>
            <a:r>
              <a:rPr lang="ru-RU" sz="2400" dirty="0" smtClean="0"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</a:p>
        </p:txBody>
      </p:sp>
      <p:sp>
        <p:nvSpPr>
          <p:cNvPr id="13" name="Заголовок 2"/>
          <p:cNvSpPr>
            <a:spLocks noGrp="1"/>
          </p:cNvSpPr>
          <p:nvPr>
            <p:ph type="title"/>
          </p:nvPr>
        </p:nvSpPr>
        <p:spPr>
          <a:xfrm>
            <a:off x="120084" y="441158"/>
            <a:ext cx="10391775" cy="377403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cap="all" dirty="0">
                <a:solidFill>
                  <a:srgbClr val="FDE57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Финансовый университет </a:t>
            </a:r>
            <a:br>
              <a:rPr lang="ru-RU" cap="all" dirty="0">
                <a:solidFill>
                  <a:srgbClr val="FDE57F"/>
                </a:solidFill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ru-RU" cap="all" dirty="0">
                <a:solidFill>
                  <a:srgbClr val="FDE57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при Правительстве РОССИЙСКОЙ </a:t>
            </a:r>
            <a:r>
              <a:rPr lang="ru-RU" cap="all" dirty="0" smtClean="0">
                <a:solidFill>
                  <a:srgbClr val="FDE57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ФЕДЕРАЦИИ</a:t>
            </a:r>
            <a:br>
              <a:rPr lang="ru-RU" cap="all" dirty="0" smtClean="0">
                <a:solidFill>
                  <a:srgbClr val="FDE57F"/>
                </a:solidFill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ru-RU" cap="all" dirty="0">
                <a:solidFill>
                  <a:srgbClr val="FDE57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/>
            </a:r>
            <a:br>
              <a:rPr lang="ru-RU" cap="all" dirty="0">
                <a:solidFill>
                  <a:srgbClr val="FDE57F"/>
                </a:solidFill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ru-RU" cap="all" dirty="0" smtClean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Магистерская программа «Корпоративные финансы» СМОЛЕНСК</a:t>
            </a:r>
            <a:r>
              <a:rPr lang="ru-RU" cap="all" dirty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/>
            </a:r>
            <a:br>
              <a:rPr lang="ru-RU" cap="all" dirty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</a:br>
            <a:endParaRPr lang="ru-RU" dirty="0">
              <a:solidFill>
                <a:schemeClr val="tx2">
                  <a:lumMod val="50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6848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Шаблон Финансовый Университет">
  <a:themeElements>
    <a:clrScheme name="Финансовый Университет">
      <a:dk1>
        <a:sysClr val="windowText" lastClr="000000"/>
      </a:dk1>
      <a:lt1>
        <a:sysClr val="window" lastClr="FFFFFF"/>
      </a:lt1>
      <a:dk2>
        <a:srgbClr val="373545"/>
      </a:dk2>
      <a:lt2>
        <a:srgbClr val="A5A5A5"/>
      </a:lt2>
      <a:accent1>
        <a:srgbClr val="256569"/>
      </a:accent1>
      <a:accent2>
        <a:srgbClr val="AFAFAF"/>
      </a:accent2>
      <a:accent3>
        <a:srgbClr val="5BBFC5"/>
      </a:accent3>
      <a:accent4>
        <a:srgbClr val="7B7B7B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Шаблон Финансовый Университет" id="{B61C6C59-7E8E-44EC-9D0A-175FD0FD7AA0}" vid="{4B9A828B-7C95-4D9C-8B7B-426AD85F4798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Шаблон Финансовый Университет</Template>
  <TotalTime>353</TotalTime>
  <Words>1018</Words>
  <Application>Microsoft Office PowerPoint</Application>
  <PresentationFormat>Широкоэкранный</PresentationFormat>
  <Paragraphs>158</Paragraphs>
  <Slides>12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20" baseType="lpstr">
      <vt:lpstr>Arial</vt:lpstr>
      <vt:lpstr>Book Antiqua</vt:lpstr>
      <vt:lpstr>Calibri</vt:lpstr>
      <vt:lpstr>Cambria</vt:lpstr>
      <vt:lpstr>Times New Roman</vt:lpstr>
      <vt:lpstr>Wingdings</vt:lpstr>
      <vt:lpstr>Wingdings 2</vt:lpstr>
      <vt:lpstr>Шаблон Финансовый Университет</vt:lpstr>
      <vt:lpstr>                  МАГИСТЕРСКАЯ ПРОГРАММА  38.04.01 КОРПОРАТИВНЫЕ ФИНАНСЫ  Форма обучения: заочная Длительность обучения: 2,5 года  2019</vt:lpstr>
      <vt:lpstr>Финансовый университет  при Правительстве РОССИЙСКОЙ ФЕДЕРАЦИИ  Магистерская программа «КОРПОРАТИВНЫЕ ФИНАНСЫ»</vt:lpstr>
      <vt:lpstr>Финансовый университет  при Правительстве РОССИЙСКОЙ ФЕДЕРАЦИИ  Магистерская программа «КОРПОРАТИВНЫЕ ФИНАНСЫ»  смоленск  </vt:lpstr>
      <vt:lpstr>Финансовый университет  при Правительстве РОССИЙСКОЙ ФЕДЕРАЦИИ  Магистерская программа «Корпоративные финаНСЫ» ВЕДУЩИЕ ПРЕПОДАВТЕЛИ (г. Москва) </vt:lpstr>
      <vt:lpstr>Финансовый университет  при Правительстве РОССИЙСКОЙ ФЕДЕРАЦИИ  Магистерская программа «Корпоративные финаНСЫ»    ПРОФЕССИОНАЛЬНЫЕ УЧАСТНИКИ ПРОГРАММЫ (г. СМОЛЕНСК)  </vt:lpstr>
      <vt:lpstr>Финансовый университет  при Правительстве РОССИЙСКОЙ ФЕДЕРАЦИИ   Магистерская программа «Корпоративные финансы»  </vt:lpstr>
      <vt:lpstr>Финансовый университет  при Правительстве РОССИЙСКОЙ ФЕДЕРАЦИИ  Магистерская программа «Корпоративные финансы» Конкурентные преимущества программы   </vt:lpstr>
      <vt:lpstr>Финансовый университет  при Правительстве РОССИЙСКОЙ ФЕДЕРАЦИИ  Магистерская программа «Корпоративные финансы» Москва </vt:lpstr>
      <vt:lpstr>Финансовый университет  при Правительстве РОССИЙСКОЙ ФЕДЕРАЦИИ  Магистерская программа «Корпоративные финансы» СМОЛЕНСК </vt:lpstr>
      <vt:lpstr>Финансовый университет  при Правительстве РОССИЙСКОЙ ФЕДЕРАЦИИ  Магистерская программа «Корпоративные финансы» СМОЛЕНСК  </vt:lpstr>
      <vt:lpstr>Финансовый университет  при Правительстве РОССИЙСКОЙ ФЕДЕРАЦИИ  Магистерская программа «Корпоративные финансы» СМОЛЕНСК </vt:lpstr>
      <vt:lpstr>Презентация PowerPoint</vt:lpstr>
    </vt:vector>
  </TitlesOfParts>
  <Company>GUMF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AYVoronina</dc:creator>
  <cp:lastModifiedBy>Комаров Богдан Романович</cp:lastModifiedBy>
  <cp:revision>40</cp:revision>
  <cp:lastPrinted>2019-01-16T12:46:41Z</cp:lastPrinted>
  <dcterms:created xsi:type="dcterms:W3CDTF">2018-04-06T11:52:35Z</dcterms:created>
  <dcterms:modified xsi:type="dcterms:W3CDTF">2022-09-15T09:05:10Z</dcterms:modified>
</cp:coreProperties>
</file>