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1" r:id="rId2"/>
    <p:sldId id="272" r:id="rId3"/>
    <p:sldId id="259" r:id="rId4"/>
    <p:sldId id="274" r:id="rId5"/>
    <p:sldId id="276" r:id="rId6"/>
    <p:sldId id="282" r:id="rId7"/>
    <p:sldId id="283" r:id="rId8"/>
    <p:sldId id="284" r:id="rId9"/>
    <p:sldId id="285" r:id="rId10"/>
    <p:sldId id="286" r:id="rId11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6569"/>
    <a:srgbClr val="0F3A3D"/>
    <a:srgbClr val="225D60"/>
    <a:srgbClr val="2A7478"/>
    <a:srgbClr val="595959"/>
    <a:srgbClr val="59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6404" autoAdjust="0"/>
  </p:normalViewPr>
  <p:slideViewPr>
    <p:cSldViewPr snapToGrid="0">
      <p:cViewPr varScale="1">
        <p:scale>
          <a:sx n="73" d="100"/>
          <a:sy n="73" d="100"/>
        </p:scale>
        <p:origin x="76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86B0D9-408E-420E-8FAB-22EDBD33AC72}" type="doc">
      <dgm:prSet loTypeId="urn:microsoft.com/office/officeart/2005/8/layout/hierarchy3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E4A5FF7-F8DB-42D3-BA02-20796AB235EA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1">
            <a:alpha val="50000"/>
          </a:schemeClr>
        </a:solidFill>
        <a:ln>
          <a:noFill/>
        </a:ln>
      </dgm:spPr>
      <dgm:t>
        <a:bodyPr/>
        <a:lstStyle/>
        <a:p>
          <a:pPr rtl="0"/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Вступительные испытания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2FEA394-BF7E-4612-9A08-E21E18256353}" type="parTrans" cxnId="{91EAAE30-671C-466A-813B-D0CA42A03377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F2E1418-BFC3-40AF-8556-C9FB8C22061D}" type="sibTrans" cxnId="{91EAAE30-671C-466A-813B-D0CA42A03377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4497A63-8480-4337-AD65-601D95679724}">
      <dgm:prSet/>
      <dgm:spPr/>
      <dgm:t>
        <a:bodyPr/>
        <a:lstStyle/>
        <a:p>
          <a:pPr rtl="0"/>
          <a:r>
            <a:rPr lang="ru-RU" smtClean="0">
              <a:latin typeface="Cambria" panose="02040503050406030204" pitchFamily="18" charset="0"/>
              <a:ea typeface="Cambria" panose="02040503050406030204" pitchFamily="18" charset="0"/>
            </a:rPr>
            <a:t>Экономическая теория</a:t>
          </a:r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E4EF823-93AB-433C-80D1-81AF86E00CC6}" type="parTrans" cxnId="{9971D80C-D5DB-4E10-B05D-ADCC9F983283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5AA8E30-4003-441D-A2C8-501BCA1EF679}" type="sibTrans" cxnId="{9971D80C-D5DB-4E10-B05D-ADCC9F983283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3699FE4-532F-4826-962D-E97CCEE089F7}">
      <dgm:prSet/>
      <dgm:spPr/>
      <dgm:t>
        <a:bodyPr/>
        <a:lstStyle/>
        <a:p>
          <a:pPr rtl="0"/>
          <a:r>
            <a:rPr lang="ru-RU" smtClean="0">
              <a:latin typeface="Cambria" panose="02040503050406030204" pitchFamily="18" charset="0"/>
              <a:ea typeface="Cambria" panose="02040503050406030204" pitchFamily="18" charset="0"/>
            </a:rPr>
            <a:t>Иностранный язык</a:t>
          </a:r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34EDC9B-6BC8-4FCF-B8D9-768EB76A5913}" type="parTrans" cxnId="{1FC94BB2-2558-4BF6-98C6-986FB1AF64A9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0F8EEB2-B485-4669-AE45-C9539E3B711F}" type="sibTrans" cxnId="{1FC94BB2-2558-4BF6-98C6-986FB1AF64A9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BAD1094-A49E-4C6B-B516-50729BA68563}" type="pres">
      <dgm:prSet presAssocID="{EF86B0D9-408E-420E-8FAB-22EDBD33AC7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0C6A47D-006B-4D54-AB52-16AF456EA21C}" type="pres">
      <dgm:prSet presAssocID="{2E4A5FF7-F8DB-42D3-BA02-20796AB235EA}" presName="root" presStyleCnt="0"/>
      <dgm:spPr/>
    </dgm:pt>
    <dgm:pt modelId="{7AF01062-E6FF-499B-8B44-651E0FC614F7}" type="pres">
      <dgm:prSet presAssocID="{2E4A5FF7-F8DB-42D3-BA02-20796AB235EA}" presName="rootComposite" presStyleCnt="0"/>
      <dgm:spPr/>
    </dgm:pt>
    <dgm:pt modelId="{23CA7270-C509-486B-868D-B9E0F86AEC50}" type="pres">
      <dgm:prSet presAssocID="{2E4A5FF7-F8DB-42D3-BA02-20796AB235EA}" presName="rootText" presStyleLbl="node1" presStyleIdx="0" presStyleCnt="1"/>
      <dgm:spPr/>
      <dgm:t>
        <a:bodyPr/>
        <a:lstStyle/>
        <a:p>
          <a:endParaRPr lang="ru-RU"/>
        </a:p>
      </dgm:t>
    </dgm:pt>
    <dgm:pt modelId="{63CE2E60-00E1-465A-8519-E5164A9C7239}" type="pres">
      <dgm:prSet presAssocID="{2E4A5FF7-F8DB-42D3-BA02-20796AB235EA}" presName="rootConnector" presStyleLbl="node1" presStyleIdx="0" presStyleCnt="1"/>
      <dgm:spPr/>
      <dgm:t>
        <a:bodyPr/>
        <a:lstStyle/>
        <a:p>
          <a:endParaRPr lang="ru-RU"/>
        </a:p>
      </dgm:t>
    </dgm:pt>
    <dgm:pt modelId="{16330D5A-B574-4EED-85E6-2B3C29644656}" type="pres">
      <dgm:prSet presAssocID="{2E4A5FF7-F8DB-42D3-BA02-20796AB235EA}" presName="childShape" presStyleCnt="0"/>
      <dgm:spPr/>
    </dgm:pt>
    <dgm:pt modelId="{CD4D9CF3-23CE-449D-9EE7-F9BF3A5A5A3E}" type="pres">
      <dgm:prSet presAssocID="{DE4EF823-93AB-433C-80D1-81AF86E00CC6}" presName="Name13" presStyleLbl="parChTrans1D2" presStyleIdx="0" presStyleCnt="2"/>
      <dgm:spPr/>
      <dgm:t>
        <a:bodyPr/>
        <a:lstStyle/>
        <a:p>
          <a:endParaRPr lang="ru-RU"/>
        </a:p>
      </dgm:t>
    </dgm:pt>
    <dgm:pt modelId="{BCE24C5A-FF79-4F71-B1D2-9DC7833017BC}" type="pres">
      <dgm:prSet presAssocID="{54497A63-8480-4337-AD65-601D95679724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FDF465-0158-4D58-9109-F707D6C2C555}" type="pres">
      <dgm:prSet presAssocID="{D34EDC9B-6BC8-4FCF-B8D9-768EB76A5913}" presName="Name13" presStyleLbl="parChTrans1D2" presStyleIdx="1" presStyleCnt="2"/>
      <dgm:spPr/>
      <dgm:t>
        <a:bodyPr/>
        <a:lstStyle/>
        <a:p>
          <a:endParaRPr lang="ru-RU"/>
        </a:p>
      </dgm:t>
    </dgm:pt>
    <dgm:pt modelId="{786B0A40-8E1F-4CD8-A359-FEE257AFF5B4}" type="pres">
      <dgm:prSet presAssocID="{53699FE4-532F-4826-962D-E97CCEE089F7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4A8C50-CDC6-47C3-940C-92DAE51012EF}" type="presOf" srcId="{54497A63-8480-4337-AD65-601D95679724}" destId="{BCE24C5A-FF79-4F71-B1D2-9DC7833017BC}" srcOrd="0" destOrd="0" presId="urn:microsoft.com/office/officeart/2005/8/layout/hierarchy3"/>
    <dgm:cxn modelId="{A4CB34AA-7C05-42E6-8776-6B6638D5CAF3}" type="presOf" srcId="{D34EDC9B-6BC8-4FCF-B8D9-768EB76A5913}" destId="{D6FDF465-0158-4D58-9109-F707D6C2C555}" srcOrd="0" destOrd="0" presId="urn:microsoft.com/office/officeart/2005/8/layout/hierarchy3"/>
    <dgm:cxn modelId="{B57994B9-87FA-44DE-8B1E-4AF94FB7CA7E}" type="presOf" srcId="{53699FE4-532F-4826-962D-E97CCEE089F7}" destId="{786B0A40-8E1F-4CD8-A359-FEE257AFF5B4}" srcOrd="0" destOrd="0" presId="urn:microsoft.com/office/officeart/2005/8/layout/hierarchy3"/>
    <dgm:cxn modelId="{98873FDF-47D1-4688-8747-EF646DD990FC}" type="presOf" srcId="{2E4A5FF7-F8DB-42D3-BA02-20796AB235EA}" destId="{63CE2E60-00E1-465A-8519-E5164A9C7239}" srcOrd="1" destOrd="0" presId="urn:microsoft.com/office/officeart/2005/8/layout/hierarchy3"/>
    <dgm:cxn modelId="{0F420017-4096-4DD4-99E9-71BD53047313}" type="presOf" srcId="{DE4EF823-93AB-433C-80D1-81AF86E00CC6}" destId="{CD4D9CF3-23CE-449D-9EE7-F9BF3A5A5A3E}" srcOrd="0" destOrd="0" presId="urn:microsoft.com/office/officeart/2005/8/layout/hierarchy3"/>
    <dgm:cxn modelId="{541C4AC4-28DE-43CA-8FA6-451040EB4447}" type="presOf" srcId="{EF86B0D9-408E-420E-8FAB-22EDBD33AC72}" destId="{DBAD1094-A49E-4C6B-B516-50729BA68563}" srcOrd="0" destOrd="0" presId="urn:microsoft.com/office/officeart/2005/8/layout/hierarchy3"/>
    <dgm:cxn modelId="{9971D80C-D5DB-4E10-B05D-ADCC9F983283}" srcId="{2E4A5FF7-F8DB-42D3-BA02-20796AB235EA}" destId="{54497A63-8480-4337-AD65-601D95679724}" srcOrd="0" destOrd="0" parTransId="{DE4EF823-93AB-433C-80D1-81AF86E00CC6}" sibTransId="{25AA8E30-4003-441D-A2C8-501BCA1EF679}"/>
    <dgm:cxn modelId="{91EAAE30-671C-466A-813B-D0CA42A03377}" srcId="{EF86B0D9-408E-420E-8FAB-22EDBD33AC72}" destId="{2E4A5FF7-F8DB-42D3-BA02-20796AB235EA}" srcOrd="0" destOrd="0" parTransId="{32FEA394-BF7E-4612-9A08-E21E18256353}" sibTransId="{2F2E1418-BFC3-40AF-8556-C9FB8C22061D}"/>
    <dgm:cxn modelId="{4795204A-9191-425E-AF06-7814F4E28616}" type="presOf" srcId="{2E4A5FF7-F8DB-42D3-BA02-20796AB235EA}" destId="{23CA7270-C509-486B-868D-B9E0F86AEC50}" srcOrd="0" destOrd="0" presId="urn:microsoft.com/office/officeart/2005/8/layout/hierarchy3"/>
    <dgm:cxn modelId="{1FC94BB2-2558-4BF6-98C6-986FB1AF64A9}" srcId="{2E4A5FF7-F8DB-42D3-BA02-20796AB235EA}" destId="{53699FE4-532F-4826-962D-E97CCEE089F7}" srcOrd="1" destOrd="0" parTransId="{D34EDC9B-6BC8-4FCF-B8D9-768EB76A5913}" sibTransId="{E0F8EEB2-B485-4669-AE45-C9539E3B711F}"/>
    <dgm:cxn modelId="{09AE4ACB-0D8A-4843-A836-1175533B0BD6}" type="presParOf" srcId="{DBAD1094-A49E-4C6B-B516-50729BA68563}" destId="{60C6A47D-006B-4D54-AB52-16AF456EA21C}" srcOrd="0" destOrd="0" presId="urn:microsoft.com/office/officeart/2005/8/layout/hierarchy3"/>
    <dgm:cxn modelId="{A6415BDE-692F-4A0A-9AFD-8393EFC422D0}" type="presParOf" srcId="{60C6A47D-006B-4D54-AB52-16AF456EA21C}" destId="{7AF01062-E6FF-499B-8B44-651E0FC614F7}" srcOrd="0" destOrd="0" presId="urn:microsoft.com/office/officeart/2005/8/layout/hierarchy3"/>
    <dgm:cxn modelId="{65DA21AD-F3FF-4B4E-85CD-29C4F51F5D6A}" type="presParOf" srcId="{7AF01062-E6FF-499B-8B44-651E0FC614F7}" destId="{23CA7270-C509-486B-868D-B9E0F86AEC50}" srcOrd="0" destOrd="0" presId="urn:microsoft.com/office/officeart/2005/8/layout/hierarchy3"/>
    <dgm:cxn modelId="{0AD2C47D-329C-44AC-9B29-3D772F157E8A}" type="presParOf" srcId="{7AF01062-E6FF-499B-8B44-651E0FC614F7}" destId="{63CE2E60-00E1-465A-8519-E5164A9C7239}" srcOrd="1" destOrd="0" presId="urn:microsoft.com/office/officeart/2005/8/layout/hierarchy3"/>
    <dgm:cxn modelId="{1B49736E-24D8-472A-AD80-B7A146B3E328}" type="presParOf" srcId="{60C6A47D-006B-4D54-AB52-16AF456EA21C}" destId="{16330D5A-B574-4EED-85E6-2B3C29644656}" srcOrd="1" destOrd="0" presId="urn:microsoft.com/office/officeart/2005/8/layout/hierarchy3"/>
    <dgm:cxn modelId="{FF981390-D482-4321-B8C6-823386DF06F8}" type="presParOf" srcId="{16330D5A-B574-4EED-85E6-2B3C29644656}" destId="{CD4D9CF3-23CE-449D-9EE7-F9BF3A5A5A3E}" srcOrd="0" destOrd="0" presId="urn:microsoft.com/office/officeart/2005/8/layout/hierarchy3"/>
    <dgm:cxn modelId="{C07AEF8C-7521-43C7-ABDF-E3E57006C38E}" type="presParOf" srcId="{16330D5A-B574-4EED-85E6-2B3C29644656}" destId="{BCE24C5A-FF79-4F71-B1D2-9DC7833017BC}" srcOrd="1" destOrd="0" presId="urn:microsoft.com/office/officeart/2005/8/layout/hierarchy3"/>
    <dgm:cxn modelId="{6A6D26E0-89AE-44EE-AD44-870A53505627}" type="presParOf" srcId="{16330D5A-B574-4EED-85E6-2B3C29644656}" destId="{D6FDF465-0158-4D58-9109-F707D6C2C555}" srcOrd="2" destOrd="0" presId="urn:microsoft.com/office/officeart/2005/8/layout/hierarchy3"/>
    <dgm:cxn modelId="{607DDE8D-B801-4576-8EA0-25F939E82765}" type="presParOf" srcId="{16330D5A-B574-4EED-85E6-2B3C29644656}" destId="{786B0A40-8E1F-4CD8-A359-FEE257AFF5B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BF118D-C7D4-4AC0-A3C3-5401C7AD46D4}" type="doc">
      <dgm:prSet loTypeId="urn:microsoft.com/office/officeart/2008/layout/PictureStrips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BEE4A6-DD84-4325-8F6D-E907E9470EF1}">
      <dgm:prSet custT="1"/>
      <dgm:spPr/>
      <dgm:t>
        <a:bodyPr/>
        <a:lstStyle/>
        <a:p>
          <a:r>
            <a:rPr lang="ru-RU" sz="1600" b="1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Финансовый учет (продвинутый курс)</a:t>
          </a:r>
          <a:endParaRPr lang="ru-RU" sz="1600" b="1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5DFBCAD-CE7D-4CA0-A050-73282D53F3DB}" type="parTrans" cxnId="{DE061560-9961-4F2E-BC8D-4BA94EB5631A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D1D76EB-3FAC-478B-9512-B471F173F823}" type="sibTrans" cxnId="{DE061560-9961-4F2E-BC8D-4BA94EB5631A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2B84D327-E7CF-4871-87C6-B2F163C3A38A}">
      <dgm:prSet custT="1"/>
      <dgm:spPr/>
      <dgm:t>
        <a:bodyPr/>
        <a:lstStyle/>
        <a:p>
          <a:r>
            <a:rPr lang="ru-RU" sz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 системе бухгалтерского учета и аудита дисциплина «Финансовый учет (продвинутый курс)» занимает ведущее место, являясь одной из профилирующих фундаментальных дисциплин. Полученные студентами знания являются базой для изучения других специальных дисциплин.</a:t>
          </a:r>
          <a:endParaRPr lang="ru-RU" sz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84045CF-E041-48AA-9291-99FB6DD448A2}" type="parTrans" cxnId="{38E23C26-BC2B-4905-8C10-FFFA5D8A59C1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39CFB02-20AC-4640-8B8F-7A1B3972B591}" type="sibTrans" cxnId="{38E23C26-BC2B-4905-8C10-FFFA5D8A59C1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13DA77B-8358-42DF-863C-8BF04194CB64}">
      <dgm:prSet custT="1"/>
      <dgm:spPr/>
      <dgm:t>
        <a:bodyPr/>
        <a:lstStyle/>
        <a:p>
          <a:r>
            <a:rPr lang="ru-RU" sz="1600" b="1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Бухгалтерский учет и финансовая отчетность в отдельных сферах экономики</a:t>
          </a:r>
          <a:endParaRPr lang="ru-RU" sz="1600" b="1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C273399-6B4D-4EE7-8584-B1CC58364375}" type="parTrans" cxnId="{D7021B90-22FC-46F1-9ED8-0B020806B25F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EAD0321-2C87-4A28-9933-5C016B94C9D9}" type="sibTrans" cxnId="{D7021B90-22FC-46F1-9ED8-0B020806B25F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196EC7F-89BC-43F6-B27F-D689FD442EF8}">
      <dgm:prSet custT="1"/>
      <dgm:spPr/>
      <dgm:t>
        <a:bodyPr/>
        <a:lstStyle/>
        <a:p>
          <a:r>
            <a:rPr lang="ru-RU" sz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Изучаются особенности ведения учета и раскрытия в бухгалтерской отчетности информации в организациях, относящихся к различным сферам деятельности, включая бюджетные организации.</a:t>
          </a:r>
          <a:endParaRPr lang="ru-RU" sz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0070601-435A-4467-B891-16FC2CB567BE}" type="parTrans" cxnId="{CA4D4FD6-D129-4990-82F0-796F831C6D42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A6A0FE58-1DDB-4A91-BE4D-79176F41E063}" type="sibTrans" cxnId="{CA4D4FD6-D129-4990-82F0-796F831C6D42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5CF5C6F-ABD2-47F8-A359-E884129FEF1B}">
      <dgm:prSet custT="1"/>
      <dgm:spPr/>
      <dgm:t>
        <a:bodyPr/>
        <a:lstStyle/>
        <a:p>
          <a:r>
            <a:rPr lang="ru-RU" sz="1600" b="1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Договорное право</a:t>
          </a:r>
          <a:endParaRPr lang="ru-RU" sz="1600" b="1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ADD18AB-45AA-490B-818B-6BBCDB139270}" type="parTrans" cxnId="{412A32F1-7C61-4D8A-AEBA-07954F517D14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21BC47DA-7529-48AE-9A43-39D2E4BFA5A6}" type="sibTrans" cxnId="{412A32F1-7C61-4D8A-AEBA-07954F517D14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EFC11C4-5C00-4BDD-808E-A825D8193C4C}">
      <dgm:prSet custT="1"/>
      <dgm:spPr/>
      <dgm:t>
        <a:bodyPr/>
        <a:lstStyle/>
        <a:p>
          <a:r>
            <a:rPr lang="ru-RU" sz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Изучаются современное гражданское законодательство, регулирующее договорные отношения, толкование и применение норм законодательства о заключении, исполнении и расторжении гражданско-правовых договоров, касающихся учетной сферы.</a:t>
          </a:r>
          <a:endParaRPr lang="ru-RU" sz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53F96F5-28E8-4C8A-B09F-8880921FF638}" type="parTrans" cxnId="{289A30D6-1D2E-4593-90FE-124D6EB1EB94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2998BE07-F38A-45FA-935F-DBF074B4AAEC}" type="sibTrans" cxnId="{289A30D6-1D2E-4593-90FE-124D6EB1EB94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2D2BEC4-5A29-49D6-831C-BF82A4C82FC9}">
      <dgm:prSet custT="1"/>
      <dgm:spPr/>
      <dgm:t>
        <a:bodyPr/>
        <a:lstStyle/>
        <a:p>
          <a:r>
            <a:rPr lang="ru-RU" sz="1600" b="1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Международные стандарты финансовой отчетности (продвинутый курс)</a:t>
          </a:r>
          <a:endParaRPr lang="ru-RU" sz="1600" b="1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0F833B1-6E28-42A3-AD60-9278DA7192D5}" type="parTrans" cxnId="{DFE23D8E-0B7C-4415-8DA0-D8B4834C371F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FDF2603-B216-48E8-A94A-31BB6B13CD3F}" type="sibTrans" cxnId="{DFE23D8E-0B7C-4415-8DA0-D8B4834C371F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24626C5A-EBBC-4C5B-B9D3-95D86FD31E0F}">
      <dgm:prSet custT="1"/>
      <dgm:spPr/>
      <dgm:t>
        <a:bodyPr/>
        <a:lstStyle/>
        <a:p>
          <a:r>
            <a:rPr lang="ru-RU" sz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Изучение международных стандартов финансовой отчетности с целью формирования знаний и навыков интерпретации и анализа финансовой отчетности для принятия управленческих решений.</a:t>
          </a:r>
          <a:endParaRPr lang="ru-RU" sz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7BDD13F-6AF6-4E61-ABB1-55C65EB1A4B1}" type="parTrans" cxnId="{7C18DA60-37DE-4A2D-98E0-B5EEE698F2A9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127BADC0-0E5C-42EF-8D24-D4C7AA377E70}" type="sibTrans" cxnId="{7C18DA60-37DE-4A2D-98E0-B5EEE698F2A9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1F44FE5-A54A-47CF-838F-542EA577E0C3}">
      <dgm:prSet custT="1"/>
      <dgm:spPr/>
      <dgm:t>
        <a:bodyPr/>
        <a:lstStyle/>
        <a:p>
          <a:r>
            <a:rPr lang="ru-RU" sz="1600" b="1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Консолидация и трансформация финансовой отчетности</a:t>
          </a:r>
          <a:endParaRPr lang="ru-RU" sz="1600" b="1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5DC7AD6-E319-4635-B005-F3F6EE7D4C37}" type="parTrans" cxnId="{E70A6E31-A54C-4C41-AEB4-462C48BDA0BD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78C92F4-C6BF-4BAA-AB7F-0CDAC44B8119}" type="sibTrans" cxnId="{E70A6E31-A54C-4C41-AEB4-462C48BDA0BD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8B818F5-CA3A-4248-98D0-CC329596D7B1}">
      <dgm:prSet custT="1"/>
      <dgm:spPr/>
      <dgm:t>
        <a:bodyPr/>
        <a:lstStyle/>
        <a:p>
          <a:r>
            <a:rPr lang="ru-RU" sz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 учебной дисциплине довольно обстоятельно излагаются действующие методики консолидации и трансформации финансовой отчетности компаний.</a:t>
          </a:r>
          <a:endParaRPr lang="ru-RU" sz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456D5607-6C9C-4AEC-B5E1-71622B43E694}" type="parTrans" cxnId="{961689C2-8806-424A-B6F6-6A86219BB8EF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A47B0CB0-0BDC-41D5-8363-84584ECAB525}" type="sibTrans" cxnId="{961689C2-8806-424A-B6F6-6A86219BB8EF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703628F-CC47-4D80-9992-6E28B4B79EA0}">
      <dgm:prSet custT="1"/>
      <dgm:spPr/>
      <dgm:t>
        <a:bodyPr/>
        <a:lstStyle/>
        <a:p>
          <a:r>
            <a:rPr lang="ru-RU" sz="1600" b="1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Налоговое право</a:t>
          </a:r>
          <a:endParaRPr lang="ru-RU" sz="1600" b="1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8F37AD6-C4D6-4FF1-9384-56A831277A4B}" type="parTrans" cxnId="{2E514688-3960-45F8-8590-B7B1F6D4EA64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FE8264B1-D37B-4EE2-9162-896899AF7766}" type="sibTrans" cxnId="{2E514688-3960-45F8-8590-B7B1F6D4EA64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069615A-6366-42A9-B99C-8C3217517903}">
      <dgm:prSet custT="1"/>
      <dgm:spPr/>
      <dgm:t>
        <a:bodyPr/>
        <a:lstStyle/>
        <a:p>
          <a:r>
            <a:rPr lang="ru-RU" sz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Изучаются налоговые правоотношения, их структура и субъекты; Налоговая система Российской Федерации; правовые основы налогового контроля; способы защиты прав налогоплательщиков.</a:t>
          </a:r>
          <a:endParaRPr lang="ru-RU" sz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A664AF6-6B48-4A85-A24C-885DD801A40A}" type="parTrans" cxnId="{1E16FC4C-3E44-48C7-BC71-772F00DB3495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682906AF-E4AE-406B-9A32-C5BE5EA24DEA}" type="sibTrans" cxnId="{1E16FC4C-3E44-48C7-BC71-772F00DB3495}">
      <dgm:prSet/>
      <dgm:spPr/>
      <dgm:t>
        <a:bodyPr/>
        <a:lstStyle/>
        <a:p>
          <a:endParaRPr lang="ru-RU" sz="200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061776D-92CF-4A05-A78F-073A3F3399AD}" type="pres">
      <dgm:prSet presAssocID="{00BF118D-C7D4-4AC0-A3C3-5401C7AD46D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399B067-E668-4666-B1AC-021F6569F03E}" type="pres">
      <dgm:prSet presAssocID="{ECBEE4A6-DD84-4325-8F6D-E907E9470EF1}" presName="composite" presStyleCnt="0"/>
      <dgm:spPr/>
    </dgm:pt>
    <dgm:pt modelId="{6B5271DF-CF0C-4111-9579-93B8D77BA9A3}" type="pres">
      <dgm:prSet presAssocID="{ECBEE4A6-DD84-4325-8F6D-E907E9470EF1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4D0A98-BE26-4B35-99A1-311A5CE8AAD0}" type="pres">
      <dgm:prSet presAssocID="{ECBEE4A6-DD84-4325-8F6D-E907E9470EF1}" presName="rect2" presStyleLbl="fgImgPlace1" presStyleIdx="0" presStyleCnt="6"/>
      <dgm:spPr/>
    </dgm:pt>
    <dgm:pt modelId="{432B26E7-670C-4A68-93FB-8FABFF1EE5C2}" type="pres">
      <dgm:prSet presAssocID="{DD1D76EB-3FAC-478B-9512-B471F173F823}" presName="sibTrans" presStyleCnt="0"/>
      <dgm:spPr/>
    </dgm:pt>
    <dgm:pt modelId="{FD78FB50-06DF-41F0-98F8-82E3987A7B8F}" type="pres">
      <dgm:prSet presAssocID="{B13DA77B-8358-42DF-863C-8BF04194CB64}" presName="composite" presStyleCnt="0"/>
      <dgm:spPr/>
    </dgm:pt>
    <dgm:pt modelId="{838A1266-CB0C-410A-9862-A2E80DF49DE5}" type="pres">
      <dgm:prSet presAssocID="{B13DA77B-8358-42DF-863C-8BF04194CB64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E07C71-AE87-46D7-B014-59AB479F4159}" type="pres">
      <dgm:prSet presAssocID="{B13DA77B-8358-42DF-863C-8BF04194CB64}" presName="rect2" presStyleLbl="fgImgPlace1" presStyleIdx="1" presStyleCnt="6"/>
      <dgm:spPr/>
    </dgm:pt>
    <dgm:pt modelId="{2B805943-BD32-4FF3-92F8-4AFA869613E7}" type="pres">
      <dgm:prSet presAssocID="{7EAD0321-2C87-4A28-9933-5C016B94C9D9}" presName="sibTrans" presStyleCnt="0"/>
      <dgm:spPr/>
    </dgm:pt>
    <dgm:pt modelId="{FAE4D0D8-0CE6-4DEF-BF32-3BCCE115F26E}" type="pres">
      <dgm:prSet presAssocID="{E5CF5C6F-ABD2-47F8-A359-E884129FEF1B}" presName="composite" presStyleCnt="0"/>
      <dgm:spPr/>
    </dgm:pt>
    <dgm:pt modelId="{58D04E36-77AF-44E5-B2A0-3D643FA7AB37}" type="pres">
      <dgm:prSet presAssocID="{E5CF5C6F-ABD2-47F8-A359-E884129FEF1B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20DCC1-CAC2-4BBB-A8DB-1A46339F8F84}" type="pres">
      <dgm:prSet presAssocID="{E5CF5C6F-ABD2-47F8-A359-E884129FEF1B}" presName="rect2" presStyleLbl="fgImgPlace1" presStyleIdx="2" presStyleCnt="6"/>
      <dgm:spPr/>
    </dgm:pt>
    <dgm:pt modelId="{B58C3787-32B3-48BE-A291-6690906F61B9}" type="pres">
      <dgm:prSet presAssocID="{21BC47DA-7529-48AE-9A43-39D2E4BFA5A6}" presName="sibTrans" presStyleCnt="0"/>
      <dgm:spPr/>
    </dgm:pt>
    <dgm:pt modelId="{1F7D74E4-468A-4B25-A477-F27B1A412568}" type="pres">
      <dgm:prSet presAssocID="{D2D2BEC4-5A29-49D6-831C-BF82A4C82FC9}" presName="composite" presStyleCnt="0"/>
      <dgm:spPr/>
    </dgm:pt>
    <dgm:pt modelId="{38F0E7B8-0109-45D5-B70E-EEB891AC2C75}" type="pres">
      <dgm:prSet presAssocID="{D2D2BEC4-5A29-49D6-831C-BF82A4C82FC9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CE37A7-0F4C-4D0F-9BC6-EE4E1914542F}" type="pres">
      <dgm:prSet presAssocID="{D2D2BEC4-5A29-49D6-831C-BF82A4C82FC9}" presName="rect2" presStyleLbl="fgImgPlace1" presStyleIdx="3" presStyleCnt="6"/>
      <dgm:spPr/>
    </dgm:pt>
    <dgm:pt modelId="{8AB27852-ABD8-4720-B162-EEC4799336BC}" type="pres">
      <dgm:prSet presAssocID="{5FDF2603-B216-48E8-A94A-31BB6B13CD3F}" presName="sibTrans" presStyleCnt="0"/>
      <dgm:spPr/>
    </dgm:pt>
    <dgm:pt modelId="{BC5214F1-5CD4-4BAC-B7A7-D50420942F74}" type="pres">
      <dgm:prSet presAssocID="{C1F44FE5-A54A-47CF-838F-542EA577E0C3}" presName="composite" presStyleCnt="0"/>
      <dgm:spPr/>
    </dgm:pt>
    <dgm:pt modelId="{7EEE0478-6C99-42E9-91D0-E3489734EDDA}" type="pres">
      <dgm:prSet presAssocID="{C1F44FE5-A54A-47CF-838F-542EA577E0C3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731A5-AA01-4205-98E8-0802AFB4AB6D}" type="pres">
      <dgm:prSet presAssocID="{C1F44FE5-A54A-47CF-838F-542EA577E0C3}" presName="rect2" presStyleLbl="fgImgPlace1" presStyleIdx="4" presStyleCnt="6"/>
      <dgm:spPr/>
    </dgm:pt>
    <dgm:pt modelId="{7208CE92-9989-42CC-969E-4141CFD2F8DD}" type="pres">
      <dgm:prSet presAssocID="{578C92F4-C6BF-4BAA-AB7F-0CDAC44B8119}" presName="sibTrans" presStyleCnt="0"/>
      <dgm:spPr/>
    </dgm:pt>
    <dgm:pt modelId="{AD2EC831-94E9-4AD6-B9B7-76AFE03684BA}" type="pres">
      <dgm:prSet presAssocID="{9703628F-CC47-4D80-9992-6E28B4B79EA0}" presName="composite" presStyleCnt="0"/>
      <dgm:spPr/>
    </dgm:pt>
    <dgm:pt modelId="{6F6F35F6-BA3D-40EB-A5FD-B68F383D499B}" type="pres">
      <dgm:prSet presAssocID="{9703628F-CC47-4D80-9992-6E28B4B79EA0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83C8E0-9C6F-43FA-A849-4F89517CC6F8}" type="pres">
      <dgm:prSet presAssocID="{9703628F-CC47-4D80-9992-6E28B4B79EA0}" presName="rect2" presStyleLbl="fgImgPlace1" presStyleIdx="5" presStyleCnt="6"/>
      <dgm:spPr/>
    </dgm:pt>
  </dgm:ptLst>
  <dgm:cxnLst>
    <dgm:cxn modelId="{DFE23D8E-0B7C-4415-8DA0-D8B4834C371F}" srcId="{00BF118D-C7D4-4AC0-A3C3-5401C7AD46D4}" destId="{D2D2BEC4-5A29-49D6-831C-BF82A4C82FC9}" srcOrd="3" destOrd="0" parTransId="{C0F833B1-6E28-42A3-AD60-9278DA7192D5}" sibTransId="{5FDF2603-B216-48E8-A94A-31BB6B13CD3F}"/>
    <dgm:cxn modelId="{412A32F1-7C61-4D8A-AEBA-07954F517D14}" srcId="{00BF118D-C7D4-4AC0-A3C3-5401C7AD46D4}" destId="{E5CF5C6F-ABD2-47F8-A359-E884129FEF1B}" srcOrd="2" destOrd="0" parTransId="{7ADD18AB-45AA-490B-818B-6BBCDB139270}" sibTransId="{21BC47DA-7529-48AE-9A43-39D2E4BFA5A6}"/>
    <dgm:cxn modelId="{B4441AF0-D179-43C0-BC06-207707532A6A}" type="presOf" srcId="{C1F44FE5-A54A-47CF-838F-542EA577E0C3}" destId="{7EEE0478-6C99-42E9-91D0-E3489734EDDA}" srcOrd="0" destOrd="0" presId="urn:microsoft.com/office/officeart/2008/layout/PictureStrips"/>
    <dgm:cxn modelId="{7C18DA60-37DE-4A2D-98E0-B5EEE698F2A9}" srcId="{D2D2BEC4-5A29-49D6-831C-BF82A4C82FC9}" destId="{24626C5A-EBBC-4C5B-B9D3-95D86FD31E0F}" srcOrd="0" destOrd="0" parTransId="{07BDD13F-6AF6-4E61-ABB1-55C65EB1A4B1}" sibTransId="{127BADC0-0E5C-42EF-8D24-D4C7AA377E70}"/>
    <dgm:cxn modelId="{D7021B90-22FC-46F1-9ED8-0B020806B25F}" srcId="{00BF118D-C7D4-4AC0-A3C3-5401C7AD46D4}" destId="{B13DA77B-8358-42DF-863C-8BF04194CB64}" srcOrd="1" destOrd="0" parTransId="{EC273399-6B4D-4EE7-8584-B1CC58364375}" sibTransId="{7EAD0321-2C87-4A28-9933-5C016B94C9D9}"/>
    <dgm:cxn modelId="{5000D1FD-0662-4BEC-AC3B-28BA6C9BA35C}" type="presOf" srcId="{0069615A-6366-42A9-B99C-8C3217517903}" destId="{6F6F35F6-BA3D-40EB-A5FD-B68F383D499B}" srcOrd="0" destOrd="1" presId="urn:microsoft.com/office/officeart/2008/layout/PictureStrips"/>
    <dgm:cxn modelId="{961689C2-8806-424A-B6F6-6A86219BB8EF}" srcId="{C1F44FE5-A54A-47CF-838F-542EA577E0C3}" destId="{98B818F5-CA3A-4248-98D0-CC329596D7B1}" srcOrd="0" destOrd="0" parTransId="{456D5607-6C9C-4AEC-B5E1-71622B43E694}" sibTransId="{A47B0CB0-0BDC-41D5-8363-84584ECAB525}"/>
    <dgm:cxn modelId="{8216DFA5-9FE1-4BA2-84E4-1647D8021066}" type="presOf" srcId="{B13DA77B-8358-42DF-863C-8BF04194CB64}" destId="{838A1266-CB0C-410A-9862-A2E80DF49DE5}" srcOrd="0" destOrd="0" presId="urn:microsoft.com/office/officeart/2008/layout/PictureStrips"/>
    <dgm:cxn modelId="{48F068E5-41C6-407B-A197-A9BA2C8F30B6}" type="presOf" srcId="{9703628F-CC47-4D80-9992-6E28B4B79EA0}" destId="{6F6F35F6-BA3D-40EB-A5FD-B68F383D499B}" srcOrd="0" destOrd="0" presId="urn:microsoft.com/office/officeart/2008/layout/PictureStrips"/>
    <dgm:cxn modelId="{1E16FC4C-3E44-48C7-BC71-772F00DB3495}" srcId="{9703628F-CC47-4D80-9992-6E28B4B79EA0}" destId="{0069615A-6366-42A9-B99C-8C3217517903}" srcOrd="0" destOrd="0" parTransId="{BA664AF6-6B48-4A85-A24C-885DD801A40A}" sibTransId="{682906AF-E4AE-406B-9A32-C5BE5EA24DEA}"/>
    <dgm:cxn modelId="{DE061560-9961-4F2E-BC8D-4BA94EB5631A}" srcId="{00BF118D-C7D4-4AC0-A3C3-5401C7AD46D4}" destId="{ECBEE4A6-DD84-4325-8F6D-E907E9470EF1}" srcOrd="0" destOrd="0" parTransId="{95DFBCAD-CE7D-4CA0-A050-73282D53F3DB}" sibTransId="{DD1D76EB-3FAC-478B-9512-B471F173F823}"/>
    <dgm:cxn modelId="{38408864-2212-4D15-925F-28B46CFF5CE3}" type="presOf" srcId="{7196EC7F-89BC-43F6-B27F-D689FD442EF8}" destId="{838A1266-CB0C-410A-9862-A2E80DF49DE5}" srcOrd="0" destOrd="1" presId="urn:microsoft.com/office/officeart/2008/layout/PictureStrips"/>
    <dgm:cxn modelId="{EF666057-C952-41C8-BFDC-D6B57424A32C}" type="presOf" srcId="{E5CF5C6F-ABD2-47F8-A359-E884129FEF1B}" destId="{58D04E36-77AF-44E5-B2A0-3D643FA7AB37}" srcOrd="0" destOrd="0" presId="urn:microsoft.com/office/officeart/2008/layout/PictureStrips"/>
    <dgm:cxn modelId="{836F34DA-EF12-4D37-89BE-F5230B635431}" type="presOf" srcId="{24626C5A-EBBC-4C5B-B9D3-95D86FD31E0F}" destId="{38F0E7B8-0109-45D5-B70E-EEB891AC2C75}" srcOrd="0" destOrd="1" presId="urn:microsoft.com/office/officeart/2008/layout/PictureStrips"/>
    <dgm:cxn modelId="{D3DCAB10-10C3-4D0D-A593-E017E90D7EBE}" type="presOf" srcId="{00BF118D-C7D4-4AC0-A3C3-5401C7AD46D4}" destId="{E061776D-92CF-4A05-A78F-073A3F3399AD}" srcOrd="0" destOrd="0" presId="urn:microsoft.com/office/officeart/2008/layout/PictureStrips"/>
    <dgm:cxn modelId="{289A30D6-1D2E-4593-90FE-124D6EB1EB94}" srcId="{E5CF5C6F-ABD2-47F8-A359-E884129FEF1B}" destId="{EEFC11C4-5C00-4BDD-808E-A825D8193C4C}" srcOrd="0" destOrd="0" parTransId="{053F96F5-28E8-4C8A-B09F-8880921FF638}" sibTransId="{2998BE07-F38A-45FA-935F-DBF074B4AAEC}"/>
    <dgm:cxn modelId="{51185C21-8C43-4B23-A55D-B47346680F3E}" type="presOf" srcId="{98B818F5-CA3A-4248-98D0-CC329596D7B1}" destId="{7EEE0478-6C99-42E9-91D0-E3489734EDDA}" srcOrd="0" destOrd="1" presId="urn:microsoft.com/office/officeart/2008/layout/PictureStrips"/>
    <dgm:cxn modelId="{38E23C26-BC2B-4905-8C10-FFFA5D8A59C1}" srcId="{ECBEE4A6-DD84-4325-8F6D-E907E9470EF1}" destId="{2B84D327-E7CF-4871-87C6-B2F163C3A38A}" srcOrd="0" destOrd="0" parTransId="{384045CF-E041-48AA-9291-99FB6DD448A2}" sibTransId="{339CFB02-20AC-4640-8B8F-7A1B3972B591}"/>
    <dgm:cxn modelId="{DE91B2FB-6D87-4D6A-9B85-9F5C0588C445}" type="presOf" srcId="{2B84D327-E7CF-4871-87C6-B2F163C3A38A}" destId="{6B5271DF-CF0C-4111-9579-93B8D77BA9A3}" srcOrd="0" destOrd="1" presId="urn:microsoft.com/office/officeart/2008/layout/PictureStrips"/>
    <dgm:cxn modelId="{47D2AF99-10CD-435E-9E47-6E2A60355FB6}" type="presOf" srcId="{EEFC11C4-5C00-4BDD-808E-A825D8193C4C}" destId="{58D04E36-77AF-44E5-B2A0-3D643FA7AB37}" srcOrd="0" destOrd="1" presId="urn:microsoft.com/office/officeart/2008/layout/PictureStrips"/>
    <dgm:cxn modelId="{EF443E24-7499-43E4-A082-F139F1B53086}" type="presOf" srcId="{D2D2BEC4-5A29-49D6-831C-BF82A4C82FC9}" destId="{38F0E7B8-0109-45D5-B70E-EEB891AC2C75}" srcOrd="0" destOrd="0" presId="urn:microsoft.com/office/officeart/2008/layout/PictureStrips"/>
    <dgm:cxn modelId="{2E514688-3960-45F8-8590-B7B1F6D4EA64}" srcId="{00BF118D-C7D4-4AC0-A3C3-5401C7AD46D4}" destId="{9703628F-CC47-4D80-9992-6E28B4B79EA0}" srcOrd="5" destOrd="0" parTransId="{58F37AD6-C4D6-4FF1-9384-56A831277A4B}" sibTransId="{FE8264B1-D37B-4EE2-9162-896899AF7766}"/>
    <dgm:cxn modelId="{CA4D4FD6-D129-4990-82F0-796F831C6D42}" srcId="{B13DA77B-8358-42DF-863C-8BF04194CB64}" destId="{7196EC7F-89BC-43F6-B27F-D689FD442EF8}" srcOrd="0" destOrd="0" parTransId="{90070601-435A-4467-B891-16FC2CB567BE}" sibTransId="{A6A0FE58-1DDB-4A91-BE4D-79176F41E063}"/>
    <dgm:cxn modelId="{8F540E39-804A-452C-9295-0A5DDE83312D}" type="presOf" srcId="{ECBEE4A6-DD84-4325-8F6D-E907E9470EF1}" destId="{6B5271DF-CF0C-4111-9579-93B8D77BA9A3}" srcOrd="0" destOrd="0" presId="urn:microsoft.com/office/officeart/2008/layout/PictureStrips"/>
    <dgm:cxn modelId="{E70A6E31-A54C-4C41-AEB4-462C48BDA0BD}" srcId="{00BF118D-C7D4-4AC0-A3C3-5401C7AD46D4}" destId="{C1F44FE5-A54A-47CF-838F-542EA577E0C3}" srcOrd="4" destOrd="0" parTransId="{D5DC7AD6-E319-4635-B005-F3F6EE7D4C37}" sibTransId="{578C92F4-C6BF-4BAA-AB7F-0CDAC44B8119}"/>
    <dgm:cxn modelId="{7AB2F1D3-7B0A-4A16-8D5B-6F1494DDE599}" type="presParOf" srcId="{E061776D-92CF-4A05-A78F-073A3F3399AD}" destId="{1399B067-E668-4666-B1AC-021F6569F03E}" srcOrd="0" destOrd="0" presId="urn:microsoft.com/office/officeart/2008/layout/PictureStrips"/>
    <dgm:cxn modelId="{A94A3338-9D57-4D68-A0E1-DC642773F901}" type="presParOf" srcId="{1399B067-E668-4666-B1AC-021F6569F03E}" destId="{6B5271DF-CF0C-4111-9579-93B8D77BA9A3}" srcOrd="0" destOrd="0" presId="urn:microsoft.com/office/officeart/2008/layout/PictureStrips"/>
    <dgm:cxn modelId="{E5441635-EB76-47C1-95A3-C421DB54A464}" type="presParOf" srcId="{1399B067-E668-4666-B1AC-021F6569F03E}" destId="{A94D0A98-BE26-4B35-99A1-311A5CE8AAD0}" srcOrd="1" destOrd="0" presId="urn:microsoft.com/office/officeart/2008/layout/PictureStrips"/>
    <dgm:cxn modelId="{AA30CD9D-3939-440A-9458-438253A8A8D1}" type="presParOf" srcId="{E061776D-92CF-4A05-A78F-073A3F3399AD}" destId="{432B26E7-670C-4A68-93FB-8FABFF1EE5C2}" srcOrd="1" destOrd="0" presId="urn:microsoft.com/office/officeart/2008/layout/PictureStrips"/>
    <dgm:cxn modelId="{67683EF1-6BF0-40E9-BC46-785EF9924293}" type="presParOf" srcId="{E061776D-92CF-4A05-A78F-073A3F3399AD}" destId="{FD78FB50-06DF-41F0-98F8-82E3987A7B8F}" srcOrd="2" destOrd="0" presId="urn:microsoft.com/office/officeart/2008/layout/PictureStrips"/>
    <dgm:cxn modelId="{7A147E97-547E-460E-95EC-14D4F7A18BFB}" type="presParOf" srcId="{FD78FB50-06DF-41F0-98F8-82E3987A7B8F}" destId="{838A1266-CB0C-410A-9862-A2E80DF49DE5}" srcOrd="0" destOrd="0" presId="urn:microsoft.com/office/officeart/2008/layout/PictureStrips"/>
    <dgm:cxn modelId="{5BADE5C1-BA01-40FD-B7B4-083E34F519D7}" type="presParOf" srcId="{FD78FB50-06DF-41F0-98F8-82E3987A7B8F}" destId="{7CE07C71-AE87-46D7-B014-59AB479F4159}" srcOrd="1" destOrd="0" presId="urn:microsoft.com/office/officeart/2008/layout/PictureStrips"/>
    <dgm:cxn modelId="{82514648-2409-4390-89D6-014888B83638}" type="presParOf" srcId="{E061776D-92CF-4A05-A78F-073A3F3399AD}" destId="{2B805943-BD32-4FF3-92F8-4AFA869613E7}" srcOrd="3" destOrd="0" presId="urn:microsoft.com/office/officeart/2008/layout/PictureStrips"/>
    <dgm:cxn modelId="{F7F990E0-CB3C-49A8-BF88-8B0C1A622EA7}" type="presParOf" srcId="{E061776D-92CF-4A05-A78F-073A3F3399AD}" destId="{FAE4D0D8-0CE6-4DEF-BF32-3BCCE115F26E}" srcOrd="4" destOrd="0" presId="urn:microsoft.com/office/officeart/2008/layout/PictureStrips"/>
    <dgm:cxn modelId="{3166FD49-5A3E-434F-B2BF-8EEF28199E5B}" type="presParOf" srcId="{FAE4D0D8-0CE6-4DEF-BF32-3BCCE115F26E}" destId="{58D04E36-77AF-44E5-B2A0-3D643FA7AB37}" srcOrd="0" destOrd="0" presId="urn:microsoft.com/office/officeart/2008/layout/PictureStrips"/>
    <dgm:cxn modelId="{4B07CAD5-BE1F-49B0-AE8F-D799C379F492}" type="presParOf" srcId="{FAE4D0D8-0CE6-4DEF-BF32-3BCCE115F26E}" destId="{3520DCC1-CAC2-4BBB-A8DB-1A46339F8F84}" srcOrd="1" destOrd="0" presId="urn:microsoft.com/office/officeart/2008/layout/PictureStrips"/>
    <dgm:cxn modelId="{EA963D8D-85B0-49E9-922A-0C5B86EEDC9E}" type="presParOf" srcId="{E061776D-92CF-4A05-A78F-073A3F3399AD}" destId="{B58C3787-32B3-48BE-A291-6690906F61B9}" srcOrd="5" destOrd="0" presId="urn:microsoft.com/office/officeart/2008/layout/PictureStrips"/>
    <dgm:cxn modelId="{81ADC11D-AF2C-47E5-912D-C1058713D630}" type="presParOf" srcId="{E061776D-92CF-4A05-A78F-073A3F3399AD}" destId="{1F7D74E4-468A-4B25-A477-F27B1A412568}" srcOrd="6" destOrd="0" presId="urn:microsoft.com/office/officeart/2008/layout/PictureStrips"/>
    <dgm:cxn modelId="{E83DCEA2-76FC-40FE-9C05-5AC12FABB79A}" type="presParOf" srcId="{1F7D74E4-468A-4B25-A477-F27B1A412568}" destId="{38F0E7B8-0109-45D5-B70E-EEB891AC2C75}" srcOrd="0" destOrd="0" presId="urn:microsoft.com/office/officeart/2008/layout/PictureStrips"/>
    <dgm:cxn modelId="{9A172AC8-D355-4875-BD66-CAC54C85916F}" type="presParOf" srcId="{1F7D74E4-468A-4B25-A477-F27B1A412568}" destId="{18CE37A7-0F4C-4D0F-9BC6-EE4E1914542F}" srcOrd="1" destOrd="0" presId="urn:microsoft.com/office/officeart/2008/layout/PictureStrips"/>
    <dgm:cxn modelId="{E977AAFE-7E47-49E6-BF71-2585C345B47C}" type="presParOf" srcId="{E061776D-92CF-4A05-A78F-073A3F3399AD}" destId="{8AB27852-ABD8-4720-B162-EEC4799336BC}" srcOrd="7" destOrd="0" presId="urn:microsoft.com/office/officeart/2008/layout/PictureStrips"/>
    <dgm:cxn modelId="{1A11D4F1-EE4F-4723-A111-FDA2F816C200}" type="presParOf" srcId="{E061776D-92CF-4A05-A78F-073A3F3399AD}" destId="{BC5214F1-5CD4-4BAC-B7A7-D50420942F74}" srcOrd="8" destOrd="0" presId="urn:microsoft.com/office/officeart/2008/layout/PictureStrips"/>
    <dgm:cxn modelId="{CA34E158-4FA3-48AA-A7FE-05038542A6C8}" type="presParOf" srcId="{BC5214F1-5CD4-4BAC-B7A7-D50420942F74}" destId="{7EEE0478-6C99-42E9-91D0-E3489734EDDA}" srcOrd="0" destOrd="0" presId="urn:microsoft.com/office/officeart/2008/layout/PictureStrips"/>
    <dgm:cxn modelId="{696EED14-6BCC-415F-B0C7-9E0BD4B56650}" type="presParOf" srcId="{BC5214F1-5CD4-4BAC-B7A7-D50420942F74}" destId="{269731A5-AA01-4205-98E8-0802AFB4AB6D}" srcOrd="1" destOrd="0" presId="urn:microsoft.com/office/officeart/2008/layout/PictureStrips"/>
    <dgm:cxn modelId="{F9301231-A530-472D-B0FB-5C2984756651}" type="presParOf" srcId="{E061776D-92CF-4A05-A78F-073A3F3399AD}" destId="{7208CE92-9989-42CC-969E-4141CFD2F8DD}" srcOrd="9" destOrd="0" presId="urn:microsoft.com/office/officeart/2008/layout/PictureStrips"/>
    <dgm:cxn modelId="{576F93E1-C40E-46A4-9D9F-7817DC88525E}" type="presParOf" srcId="{E061776D-92CF-4A05-A78F-073A3F3399AD}" destId="{AD2EC831-94E9-4AD6-B9B7-76AFE03684BA}" srcOrd="10" destOrd="0" presId="urn:microsoft.com/office/officeart/2008/layout/PictureStrips"/>
    <dgm:cxn modelId="{7E6187D6-16A9-459C-88B3-48356736EEF1}" type="presParOf" srcId="{AD2EC831-94E9-4AD6-B9B7-76AFE03684BA}" destId="{6F6F35F6-BA3D-40EB-A5FD-B68F383D499B}" srcOrd="0" destOrd="0" presId="urn:microsoft.com/office/officeart/2008/layout/PictureStrips"/>
    <dgm:cxn modelId="{F6CFD82E-9A5C-4808-B4F1-B46EEE2BCA8C}" type="presParOf" srcId="{AD2EC831-94E9-4AD6-B9B7-76AFE03684BA}" destId="{A583C8E0-9C6F-43FA-A849-4F89517CC6F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EBC81A-47B9-47D0-A7C2-4E62A094B58F}" type="doc">
      <dgm:prSet loTypeId="urn:microsoft.com/office/officeart/2005/8/layout/vList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5A7A86FD-A967-4610-9BDB-8CA01ECE8D51}">
      <dgm:prSet/>
      <dgm:spPr/>
      <dgm:t>
        <a:bodyPr/>
        <a:lstStyle/>
        <a:p>
          <a:pPr rtl="0"/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Карьерно: 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Специалист, владеющий смежными специальностями, имеет несомненные карьерные преимущества как в государственном секторе, так и в бизнес сообществе, особенно с учетом перспектив цифровой революции;</a:t>
          </a:r>
          <a:endParaRPr lang="ru-RU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177B909-29FC-4E95-B665-F9AA635A113E}" type="parTrans" cxnId="{D09DD7CC-44D3-4EA3-8F56-0B5803BD22E5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E2C9105-1681-4BE6-AF14-9DCE7DD79F8C}" type="sibTrans" cxnId="{D09DD7CC-44D3-4EA3-8F56-0B5803BD22E5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6F1FA4B6-D13B-40D4-B0BA-B97F424C0539}">
      <dgm:prSet/>
      <dgm:spPr/>
      <dgm:t>
        <a:bodyPr/>
        <a:lstStyle/>
        <a:p>
          <a:pPr rtl="0"/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Комплексно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: навыки анализа финансовой отчетности в соответствие с национальными и международными стандартами финансового учета и владение технологиями правового обеспечения деятельности организаций различных форм собственности предоставляет выпускнику возможность существенно сократить необходимое время и ресурсы для получения различных профессиональных лицензий и сертификатов;</a:t>
          </a:r>
          <a:endParaRPr lang="ru-RU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EB997C35-A435-4E0A-B777-3747EC9E86ED}" type="parTrans" cxnId="{108D66CD-5CDF-4D08-ABC1-D36341817062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DFF9E3F-C018-4FD0-8AAF-BF34E37674E6}" type="sibTrans" cxnId="{108D66CD-5CDF-4D08-ABC1-D36341817062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B9065155-47CA-4C74-9231-B4D07838A287}">
      <dgm:prSet/>
      <dgm:spPr/>
      <dgm:t>
        <a:bodyPr/>
        <a:lstStyle/>
        <a:p>
          <a:pPr rtl="0"/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Увлекательно: 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реализация инновационных методик преподавания позволяет слушателю, владеющему бухгалтерским учетом на уровне бакалавриата, существенно повысить уровень профессиональной осведомленности через дискуссии, увлекательные кейс-задания, проблемный и проектный подходы;</a:t>
          </a:r>
          <a:endParaRPr lang="ru-RU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B5997B8-9221-4ADD-B9F3-294D095D2CE9}" type="parTrans" cxnId="{00C9DE42-5AA1-4356-BB30-807AA25C5051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C6A5BE22-8CC5-4D8E-9C8D-F20012D719A7}" type="sibTrans" cxnId="{00C9DE42-5AA1-4356-BB30-807AA25C5051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06099E1-340E-4DDB-9A4A-ABEE228B9C96}">
      <dgm:prSet/>
      <dgm:spPr/>
      <dgm:t>
        <a:bodyPr/>
        <a:lstStyle/>
        <a:p>
          <a:pPr rtl="0"/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Актуально: 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участие в программе предоставляет слушателю дополнительные горизонты профессионального роста и совершенствования; возможность совместной деятельности с лицами, которым в недалеком будущем предстоит принимать на себя ответственность за реализацию стратегических решений в различных сферах государственной и общественной деятельности;</a:t>
          </a:r>
          <a:endParaRPr lang="ru-RU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E7AB2D6-2902-416F-A410-DBDEA9864284}" type="parTrans" cxnId="{539327DE-2D8D-48EE-B90E-87DCFB65D6FA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76B91744-7E96-4D54-87CD-6A746F622F7A}" type="sibTrans" cxnId="{539327DE-2D8D-48EE-B90E-87DCFB65D6FA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0401B1F5-ED30-4802-8114-C0475980C5A3}">
      <dgm:prSet/>
      <dgm:spPr/>
      <dgm:t>
        <a:bodyPr/>
        <a:lstStyle/>
        <a:p>
          <a:pPr rtl="0"/>
          <a:r>
            <a:rPr lang="ru-RU" b="1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5. Интеллектуально: </a:t>
          </a:r>
          <a:r>
            <a:rPr lang="ru-RU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слушателям помогут сформировать навыки реализации одного из важнейших методов учета и отчетности – профессионального суждения, так как от выбора релевантной информации и алгоритмов ее обработки, форм и содержания выносимых решений и отражения этих решений в учете и отчетности зависит деятельность учреждений и организаций вне зависимости от форм собственности.</a:t>
          </a:r>
          <a:endParaRPr lang="ru-RU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8B9C352C-B558-4D02-99C5-D69FD6BA233D}" type="parTrans" cxnId="{0FD668C7-97D9-4525-8644-8184F4738D26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355F901B-F9E0-49F4-86F0-1145BCF873C4}" type="sibTrans" cxnId="{0FD668C7-97D9-4525-8644-8184F4738D26}">
      <dgm:prSet/>
      <dgm:spPr/>
      <dgm:t>
        <a:bodyPr/>
        <a:lstStyle/>
        <a:p>
          <a:endParaRPr lang="ru-RU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9D1520E0-C11C-4A27-BE3A-02DD3B9FB1D9}" type="pres">
      <dgm:prSet presAssocID="{62EBC81A-47B9-47D0-A7C2-4E62A094B58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04CC7E-5276-4210-A0E0-16B05305A466}" type="pres">
      <dgm:prSet presAssocID="{5A7A86FD-A967-4610-9BDB-8CA01ECE8D51}" presName="parentText" presStyleLbl="node1" presStyleIdx="0" presStyleCnt="5" custScaleY="751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F3DCE7-0F5E-43E6-A5C9-C559B020C13E}" type="pres">
      <dgm:prSet presAssocID="{DE2C9105-1681-4BE6-AF14-9DCE7DD79F8C}" presName="spacer" presStyleCnt="0"/>
      <dgm:spPr/>
    </dgm:pt>
    <dgm:pt modelId="{DDB5D611-7B07-444D-B0E3-DF50B17A9C13}" type="pres">
      <dgm:prSet presAssocID="{6F1FA4B6-D13B-40D4-B0BA-B97F424C053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C78053-F238-4990-8801-939966C4D49C}" type="pres">
      <dgm:prSet presAssocID="{DDFF9E3F-C018-4FD0-8AAF-BF34E37674E6}" presName="spacer" presStyleCnt="0"/>
      <dgm:spPr/>
    </dgm:pt>
    <dgm:pt modelId="{ED0312D4-A980-4A81-97C3-A94423DBB7B4}" type="pres">
      <dgm:prSet presAssocID="{B9065155-47CA-4C74-9231-B4D07838A287}" presName="parentText" presStyleLbl="node1" presStyleIdx="2" presStyleCnt="5" custScaleY="7865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CE6D9D-AE39-4DCA-99CA-2CA9626D1433}" type="pres">
      <dgm:prSet presAssocID="{C6A5BE22-8CC5-4D8E-9C8D-F20012D719A7}" presName="spacer" presStyleCnt="0"/>
      <dgm:spPr/>
    </dgm:pt>
    <dgm:pt modelId="{D5FDBE74-8452-4788-ADDE-95D4A7690C6D}" type="pres">
      <dgm:prSet presAssocID="{506099E1-340E-4DDB-9A4A-ABEE228B9C9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74E5BF-2F43-412B-B99E-63A084240E4D}" type="pres">
      <dgm:prSet presAssocID="{76B91744-7E96-4D54-87CD-6A746F622F7A}" presName="spacer" presStyleCnt="0"/>
      <dgm:spPr/>
    </dgm:pt>
    <dgm:pt modelId="{97092EEF-6733-496D-97B7-6DF1F7980D8C}" type="pres">
      <dgm:prSet presAssocID="{0401B1F5-ED30-4802-8114-C0475980C5A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8D66CD-5CDF-4D08-ABC1-D36341817062}" srcId="{62EBC81A-47B9-47D0-A7C2-4E62A094B58F}" destId="{6F1FA4B6-D13B-40D4-B0BA-B97F424C0539}" srcOrd="1" destOrd="0" parTransId="{EB997C35-A435-4E0A-B777-3747EC9E86ED}" sibTransId="{DDFF9E3F-C018-4FD0-8AAF-BF34E37674E6}"/>
    <dgm:cxn modelId="{DE3C5DE1-64D8-415C-9052-000A200A5D92}" type="presOf" srcId="{5A7A86FD-A967-4610-9BDB-8CA01ECE8D51}" destId="{4D04CC7E-5276-4210-A0E0-16B05305A466}" srcOrd="0" destOrd="0" presId="urn:microsoft.com/office/officeart/2005/8/layout/vList2"/>
    <dgm:cxn modelId="{FED8B0C5-E93E-44EC-9DE2-6D875517FF78}" type="presOf" srcId="{506099E1-340E-4DDB-9A4A-ABEE228B9C96}" destId="{D5FDBE74-8452-4788-ADDE-95D4A7690C6D}" srcOrd="0" destOrd="0" presId="urn:microsoft.com/office/officeart/2005/8/layout/vList2"/>
    <dgm:cxn modelId="{539327DE-2D8D-48EE-B90E-87DCFB65D6FA}" srcId="{62EBC81A-47B9-47D0-A7C2-4E62A094B58F}" destId="{506099E1-340E-4DDB-9A4A-ABEE228B9C96}" srcOrd="3" destOrd="0" parTransId="{5E7AB2D6-2902-416F-A410-DBDEA9864284}" sibTransId="{76B91744-7E96-4D54-87CD-6A746F622F7A}"/>
    <dgm:cxn modelId="{D09DD7CC-44D3-4EA3-8F56-0B5803BD22E5}" srcId="{62EBC81A-47B9-47D0-A7C2-4E62A094B58F}" destId="{5A7A86FD-A967-4610-9BDB-8CA01ECE8D51}" srcOrd="0" destOrd="0" parTransId="{9177B909-29FC-4E95-B665-F9AA635A113E}" sibTransId="{DE2C9105-1681-4BE6-AF14-9DCE7DD79F8C}"/>
    <dgm:cxn modelId="{E65C2F03-F6F5-4EA6-A919-F7FEF3B37AC3}" type="presOf" srcId="{0401B1F5-ED30-4802-8114-C0475980C5A3}" destId="{97092EEF-6733-496D-97B7-6DF1F7980D8C}" srcOrd="0" destOrd="0" presId="urn:microsoft.com/office/officeart/2005/8/layout/vList2"/>
    <dgm:cxn modelId="{205677DF-1857-48DF-B3F6-C5CB3FAF2A6F}" type="presOf" srcId="{6F1FA4B6-D13B-40D4-B0BA-B97F424C0539}" destId="{DDB5D611-7B07-444D-B0E3-DF50B17A9C13}" srcOrd="0" destOrd="0" presId="urn:microsoft.com/office/officeart/2005/8/layout/vList2"/>
    <dgm:cxn modelId="{85035864-E7E4-43AD-BAC4-DC711E4C719A}" type="presOf" srcId="{B9065155-47CA-4C74-9231-B4D07838A287}" destId="{ED0312D4-A980-4A81-97C3-A94423DBB7B4}" srcOrd="0" destOrd="0" presId="urn:microsoft.com/office/officeart/2005/8/layout/vList2"/>
    <dgm:cxn modelId="{00C9DE42-5AA1-4356-BB30-807AA25C5051}" srcId="{62EBC81A-47B9-47D0-A7C2-4E62A094B58F}" destId="{B9065155-47CA-4C74-9231-B4D07838A287}" srcOrd="2" destOrd="0" parTransId="{9B5997B8-9221-4ADD-B9F3-294D095D2CE9}" sibTransId="{C6A5BE22-8CC5-4D8E-9C8D-F20012D719A7}"/>
    <dgm:cxn modelId="{0FD668C7-97D9-4525-8644-8184F4738D26}" srcId="{62EBC81A-47B9-47D0-A7C2-4E62A094B58F}" destId="{0401B1F5-ED30-4802-8114-C0475980C5A3}" srcOrd="4" destOrd="0" parTransId="{8B9C352C-B558-4D02-99C5-D69FD6BA233D}" sibTransId="{355F901B-F9E0-49F4-86F0-1145BCF873C4}"/>
    <dgm:cxn modelId="{7AB06B62-69A3-4A43-AEB3-D473D484FB9B}" type="presOf" srcId="{62EBC81A-47B9-47D0-A7C2-4E62A094B58F}" destId="{9D1520E0-C11C-4A27-BE3A-02DD3B9FB1D9}" srcOrd="0" destOrd="0" presId="urn:microsoft.com/office/officeart/2005/8/layout/vList2"/>
    <dgm:cxn modelId="{09BD3AAA-6319-47C8-A434-5C1F9D07BBAD}" type="presParOf" srcId="{9D1520E0-C11C-4A27-BE3A-02DD3B9FB1D9}" destId="{4D04CC7E-5276-4210-A0E0-16B05305A466}" srcOrd="0" destOrd="0" presId="urn:microsoft.com/office/officeart/2005/8/layout/vList2"/>
    <dgm:cxn modelId="{75301135-26CB-4D52-AED5-A3049717B3AA}" type="presParOf" srcId="{9D1520E0-C11C-4A27-BE3A-02DD3B9FB1D9}" destId="{15F3DCE7-0F5E-43E6-A5C9-C559B020C13E}" srcOrd="1" destOrd="0" presId="urn:microsoft.com/office/officeart/2005/8/layout/vList2"/>
    <dgm:cxn modelId="{ADED6447-C949-4515-BECF-E591A40CA761}" type="presParOf" srcId="{9D1520E0-C11C-4A27-BE3A-02DD3B9FB1D9}" destId="{DDB5D611-7B07-444D-B0E3-DF50B17A9C13}" srcOrd="2" destOrd="0" presId="urn:microsoft.com/office/officeart/2005/8/layout/vList2"/>
    <dgm:cxn modelId="{5D0C474D-55B7-42EA-8685-D0A131316437}" type="presParOf" srcId="{9D1520E0-C11C-4A27-BE3A-02DD3B9FB1D9}" destId="{B6C78053-F238-4990-8801-939966C4D49C}" srcOrd="3" destOrd="0" presId="urn:microsoft.com/office/officeart/2005/8/layout/vList2"/>
    <dgm:cxn modelId="{6D7F26AB-E26B-48AF-8D99-BF45DB83789B}" type="presParOf" srcId="{9D1520E0-C11C-4A27-BE3A-02DD3B9FB1D9}" destId="{ED0312D4-A980-4A81-97C3-A94423DBB7B4}" srcOrd="4" destOrd="0" presId="urn:microsoft.com/office/officeart/2005/8/layout/vList2"/>
    <dgm:cxn modelId="{19E371FB-7295-4060-AA63-33203AE01BDC}" type="presParOf" srcId="{9D1520E0-C11C-4A27-BE3A-02DD3B9FB1D9}" destId="{6DCE6D9D-AE39-4DCA-99CA-2CA9626D1433}" srcOrd="5" destOrd="0" presId="urn:microsoft.com/office/officeart/2005/8/layout/vList2"/>
    <dgm:cxn modelId="{210BA8B6-FB29-40D7-929C-7B8DAE6E049D}" type="presParOf" srcId="{9D1520E0-C11C-4A27-BE3A-02DD3B9FB1D9}" destId="{D5FDBE74-8452-4788-ADDE-95D4A7690C6D}" srcOrd="6" destOrd="0" presId="urn:microsoft.com/office/officeart/2005/8/layout/vList2"/>
    <dgm:cxn modelId="{EF831265-B350-4FA9-807F-145E19B2ABBF}" type="presParOf" srcId="{9D1520E0-C11C-4A27-BE3A-02DD3B9FB1D9}" destId="{6274E5BF-2F43-412B-B99E-63A084240E4D}" srcOrd="7" destOrd="0" presId="urn:microsoft.com/office/officeart/2005/8/layout/vList2"/>
    <dgm:cxn modelId="{40FE8F03-6C63-406B-880B-B329FA14878B}" type="presParOf" srcId="{9D1520E0-C11C-4A27-BE3A-02DD3B9FB1D9}" destId="{97092EEF-6733-496D-97B7-6DF1F7980D8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D34D14-DC84-438E-A4E7-902E72A16423}" type="doc">
      <dgm:prSet loTypeId="urn:microsoft.com/office/officeart/2005/8/layout/hProcess11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ru-RU"/>
        </a:p>
      </dgm:t>
    </dgm:pt>
    <dgm:pt modelId="{51E59A5D-7755-4D2F-9A7F-8AAEDF37C301}">
      <dgm:prSet custT="1"/>
      <dgm:spPr/>
      <dgm:t>
        <a:bodyPr/>
        <a:lstStyle/>
        <a:p>
          <a:pPr rtl="0"/>
          <a:r>
            <a:rPr lang="ru-RU" sz="2000" dirty="0" smtClean="0">
              <a:latin typeface="Cambria" panose="02040503050406030204" pitchFamily="18" charset="0"/>
              <a:ea typeface="Cambria" panose="02040503050406030204" pitchFamily="18" charset="0"/>
            </a:rPr>
            <a:t>Выбрать программу магистратуры</a:t>
          </a:r>
          <a:endParaRPr lang="ru-RU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CE7DD1E-6CC1-4A21-B653-3F0DF874B3F1}" type="parTrans" cxnId="{966D7B46-D40E-4832-9400-59A87BB7F0A4}">
      <dgm:prSet/>
      <dgm:spPr/>
      <dgm:t>
        <a:bodyPr/>
        <a:lstStyle/>
        <a:p>
          <a:endParaRPr lang="ru-RU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31B2BD8-335E-4F9B-8A45-86403C2D512C}" type="sibTrans" cxnId="{966D7B46-D40E-4832-9400-59A87BB7F0A4}">
      <dgm:prSet/>
      <dgm:spPr/>
      <dgm:t>
        <a:bodyPr/>
        <a:lstStyle/>
        <a:p>
          <a:endParaRPr lang="ru-RU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5B8CCAB-9C45-4B25-A857-B8A425549228}">
      <dgm:prSet custT="1"/>
      <dgm:spPr/>
      <dgm:t>
        <a:bodyPr/>
        <a:lstStyle/>
        <a:p>
          <a:pPr rtl="0"/>
          <a:r>
            <a:rPr lang="ru-RU" sz="2000" dirty="0" smtClean="0">
              <a:latin typeface="Cambria" panose="02040503050406030204" pitchFamily="18" charset="0"/>
              <a:ea typeface="Cambria" panose="02040503050406030204" pitchFamily="18" charset="0"/>
            </a:rPr>
            <a:t>Собрать документы/ Заполнить электронную анкету</a:t>
          </a:r>
          <a:endParaRPr lang="ru-RU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E33116A-C499-43CE-9E26-91E506089F4B}" type="parTrans" cxnId="{F589C09D-27B0-4DA0-AEFC-186A09A02AB3}">
      <dgm:prSet/>
      <dgm:spPr/>
      <dgm:t>
        <a:bodyPr/>
        <a:lstStyle/>
        <a:p>
          <a:endParaRPr lang="ru-RU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E68E75E-B085-4B3D-BD74-253B621BDCFF}" type="sibTrans" cxnId="{F589C09D-27B0-4DA0-AEFC-186A09A02AB3}">
      <dgm:prSet/>
      <dgm:spPr/>
      <dgm:t>
        <a:bodyPr/>
        <a:lstStyle/>
        <a:p>
          <a:endParaRPr lang="ru-RU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B5BE53D-FAF1-44A7-8301-B6894C96A7FB}">
      <dgm:prSet custT="1"/>
      <dgm:spPr/>
      <dgm:t>
        <a:bodyPr/>
        <a:lstStyle/>
        <a:p>
          <a:pPr rtl="0"/>
          <a:r>
            <a:rPr lang="ru-RU" sz="2000" smtClean="0">
              <a:latin typeface="Cambria" panose="02040503050406030204" pitchFamily="18" charset="0"/>
              <a:ea typeface="Cambria" panose="02040503050406030204" pitchFamily="18" charset="0"/>
            </a:rPr>
            <a:t>Написать заявление</a:t>
          </a:r>
          <a:endParaRPr lang="ru-RU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352A9C0-5C11-4EA7-A23C-EF7BB8273621}" type="parTrans" cxnId="{AE10181A-8889-4FD3-86F0-FFCE5125D711}">
      <dgm:prSet/>
      <dgm:spPr/>
      <dgm:t>
        <a:bodyPr/>
        <a:lstStyle/>
        <a:p>
          <a:endParaRPr lang="ru-RU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0E15AB3-60B9-4CC7-9717-F4FE71FEEE67}" type="sibTrans" cxnId="{AE10181A-8889-4FD3-86F0-FFCE5125D711}">
      <dgm:prSet/>
      <dgm:spPr/>
      <dgm:t>
        <a:bodyPr/>
        <a:lstStyle/>
        <a:p>
          <a:endParaRPr lang="ru-RU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99345B0-759B-413B-8E80-D8ABCE146CD1}">
      <dgm:prSet custT="1"/>
      <dgm:spPr/>
      <dgm:t>
        <a:bodyPr/>
        <a:lstStyle/>
        <a:p>
          <a:pPr rtl="0"/>
          <a:r>
            <a:rPr lang="ru-RU" sz="2000" dirty="0" smtClean="0">
              <a:latin typeface="Cambria" panose="02040503050406030204" pitchFamily="18" charset="0"/>
              <a:ea typeface="Cambria" panose="02040503050406030204" pitchFamily="18" charset="0"/>
            </a:rPr>
            <a:t>Пройти вступительные испытания</a:t>
          </a:r>
          <a:endParaRPr lang="ru-RU" sz="200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6FBC2B6-593A-470C-B3A5-C8801BB04D47}" type="parTrans" cxnId="{E9D85999-5695-4A39-B940-F7B0AFE61FE9}">
      <dgm:prSet/>
      <dgm:spPr/>
      <dgm:t>
        <a:bodyPr/>
        <a:lstStyle/>
        <a:p>
          <a:endParaRPr lang="ru-RU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EF05C3F-AB5A-4B50-8CFC-E5D9CF69CAB5}" type="sibTrans" cxnId="{E9D85999-5695-4A39-B940-F7B0AFE61FE9}">
      <dgm:prSet/>
      <dgm:spPr/>
      <dgm:t>
        <a:bodyPr/>
        <a:lstStyle/>
        <a:p>
          <a:endParaRPr lang="ru-RU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AD95977-A76C-429A-B8F3-3316D9CFDD98}">
      <dgm:prSet custT="1"/>
      <dgm:spPr/>
      <dgm:t>
        <a:bodyPr/>
        <a:lstStyle/>
        <a:p>
          <a:pPr rtl="0"/>
          <a:r>
            <a:rPr lang="ru-RU" sz="2000" smtClean="0">
              <a:latin typeface="Cambria" panose="02040503050406030204" pitchFamily="18" charset="0"/>
              <a:ea typeface="Cambria" panose="02040503050406030204" pitchFamily="18" charset="0"/>
            </a:rPr>
            <a:t>Начать обучение</a:t>
          </a:r>
          <a:endParaRPr lang="ru-RU" sz="20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32342EF-DEB9-478B-81B8-A7EB9B57903B}" type="parTrans" cxnId="{DA60CB96-1360-485C-983C-199E579F6E76}">
      <dgm:prSet/>
      <dgm:spPr/>
      <dgm:t>
        <a:bodyPr/>
        <a:lstStyle/>
        <a:p>
          <a:endParaRPr lang="ru-RU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488DC0E-5F0E-4792-8058-E6E95B125967}" type="sibTrans" cxnId="{DA60CB96-1360-485C-983C-199E579F6E76}">
      <dgm:prSet/>
      <dgm:spPr/>
      <dgm:t>
        <a:bodyPr/>
        <a:lstStyle/>
        <a:p>
          <a:endParaRPr lang="ru-RU" sz="240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F9847F6-1D73-4875-8A41-72D41ECE521B}" type="pres">
      <dgm:prSet presAssocID="{64D34D14-DC84-438E-A4E7-902E72A1642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2184FB-9EF9-42B3-8E15-CD4E7F14130E}" type="pres">
      <dgm:prSet presAssocID="{64D34D14-DC84-438E-A4E7-902E72A16423}" presName="arrow" presStyleLbl="bgShp" presStyleIdx="0" presStyleCnt="1"/>
      <dgm:spPr/>
    </dgm:pt>
    <dgm:pt modelId="{648F8899-C8ED-462F-948A-5C300C1E4B4F}" type="pres">
      <dgm:prSet presAssocID="{64D34D14-DC84-438E-A4E7-902E72A16423}" presName="points" presStyleCnt="0"/>
      <dgm:spPr/>
    </dgm:pt>
    <dgm:pt modelId="{1BCEEF1E-98BF-460E-BFCB-1FD4DD686501}" type="pres">
      <dgm:prSet presAssocID="{51E59A5D-7755-4D2F-9A7F-8AAEDF37C301}" presName="compositeA" presStyleCnt="0"/>
      <dgm:spPr/>
    </dgm:pt>
    <dgm:pt modelId="{1B63BA9F-EDAE-4AE7-9E1F-0010E147A6B0}" type="pres">
      <dgm:prSet presAssocID="{51E59A5D-7755-4D2F-9A7F-8AAEDF37C301}" presName="textA" presStyleLbl="revTx" presStyleIdx="0" presStyleCnt="5" custScaleX="118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0ADFF2-173C-415E-B3D3-57430F1398EE}" type="pres">
      <dgm:prSet presAssocID="{51E59A5D-7755-4D2F-9A7F-8AAEDF37C301}" presName="circleA" presStyleLbl="node1" presStyleIdx="0" presStyleCnt="5"/>
      <dgm:spPr/>
    </dgm:pt>
    <dgm:pt modelId="{2C98610C-582C-49C8-9C04-569693C5E776}" type="pres">
      <dgm:prSet presAssocID="{51E59A5D-7755-4D2F-9A7F-8AAEDF37C301}" presName="spaceA" presStyleCnt="0"/>
      <dgm:spPr/>
    </dgm:pt>
    <dgm:pt modelId="{E962B71C-B756-4F25-BC38-E34C4D981DEE}" type="pres">
      <dgm:prSet presAssocID="{F31B2BD8-335E-4F9B-8A45-86403C2D512C}" presName="space" presStyleCnt="0"/>
      <dgm:spPr/>
    </dgm:pt>
    <dgm:pt modelId="{BB6757FB-4A55-4802-B00C-D2E30DF5F2FF}" type="pres">
      <dgm:prSet presAssocID="{15B8CCAB-9C45-4B25-A857-B8A425549228}" presName="compositeB" presStyleCnt="0"/>
      <dgm:spPr/>
    </dgm:pt>
    <dgm:pt modelId="{D5DBE42F-8841-4661-8FAB-06969C170381}" type="pres">
      <dgm:prSet presAssocID="{15B8CCAB-9C45-4B25-A857-B8A425549228}" presName="textB" presStyleLbl="revTx" presStyleIdx="1" presStyleCnt="5" custScaleX="1155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850ED7-4D7C-40AF-B32A-19E7C62D00F5}" type="pres">
      <dgm:prSet presAssocID="{15B8CCAB-9C45-4B25-A857-B8A425549228}" presName="circleB" presStyleLbl="node1" presStyleIdx="1" presStyleCnt="5"/>
      <dgm:spPr/>
    </dgm:pt>
    <dgm:pt modelId="{836FAD50-B999-4B3E-AA97-C378EAE1DA76}" type="pres">
      <dgm:prSet presAssocID="{15B8CCAB-9C45-4B25-A857-B8A425549228}" presName="spaceB" presStyleCnt="0"/>
      <dgm:spPr/>
    </dgm:pt>
    <dgm:pt modelId="{E492B99B-49A5-4538-BB8D-99B59E180BB8}" type="pres">
      <dgm:prSet presAssocID="{7E68E75E-B085-4B3D-BD74-253B621BDCFF}" presName="space" presStyleCnt="0"/>
      <dgm:spPr/>
    </dgm:pt>
    <dgm:pt modelId="{5D5F781C-4CE7-47A0-8B53-D167E01B6455}" type="pres">
      <dgm:prSet presAssocID="{1B5BE53D-FAF1-44A7-8301-B6894C96A7FB}" presName="compositeA" presStyleCnt="0"/>
      <dgm:spPr/>
    </dgm:pt>
    <dgm:pt modelId="{FF8394A3-CEC8-428A-81F2-827BE9450ECC}" type="pres">
      <dgm:prSet presAssocID="{1B5BE53D-FAF1-44A7-8301-B6894C96A7FB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E49DCB-3A6B-4E57-8A17-896D9C0C43A4}" type="pres">
      <dgm:prSet presAssocID="{1B5BE53D-FAF1-44A7-8301-B6894C96A7FB}" presName="circleA" presStyleLbl="node1" presStyleIdx="2" presStyleCnt="5"/>
      <dgm:spPr/>
    </dgm:pt>
    <dgm:pt modelId="{B252F9E5-DDA1-458D-8BD1-108CBACAF03B}" type="pres">
      <dgm:prSet presAssocID="{1B5BE53D-FAF1-44A7-8301-B6894C96A7FB}" presName="spaceA" presStyleCnt="0"/>
      <dgm:spPr/>
    </dgm:pt>
    <dgm:pt modelId="{DFF27ABE-B656-4F85-BC5D-69AFAC1AE0C0}" type="pres">
      <dgm:prSet presAssocID="{20E15AB3-60B9-4CC7-9717-F4FE71FEEE67}" presName="space" presStyleCnt="0"/>
      <dgm:spPr/>
    </dgm:pt>
    <dgm:pt modelId="{FCCB829E-CF26-4B47-85EF-C4020DA6693A}" type="pres">
      <dgm:prSet presAssocID="{499345B0-759B-413B-8E80-D8ABCE146CD1}" presName="compositeB" presStyleCnt="0"/>
      <dgm:spPr/>
    </dgm:pt>
    <dgm:pt modelId="{19160D74-0B5B-49AE-AE9C-BD22155C175D}" type="pres">
      <dgm:prSet presAssocID="{499345B0-759B-413B-8E80-D8ABCE146CD1}" presName="textB" presStyleLbl="revTx" presStyleIdx="3" presStyleCnt="5" custScaleX="1221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5B5826-59A7-453A-B5FC-C7D74067F33E}" type="pres">
      <dgm:prSet presAssocID="{499345B0-759B-413B-8E80-D8ABCE146CD1}" presName="circleB" presStyleLbl="node1" presStyleIdx="3" presStyleCnt="5"/>
      <dgm:spPr/>
    </dgm:pt>
    <dgm:pt modelId="{9BED3A94-A07F-4904-A10B-C9DC6450EB16}" type="pres">
      <dgm:prSet presAssocID="{499345B0-759B-413B-8E80-D8ABCE146CD1}" presName="spaceB" presStyleCnt="0"/>
      <dgm:spPr/>
    </dgm:pt>
    <dgm:pt modelId="{17598E5B-8CFD-4A9D-8326-2C2313B98A7F}" type="pres">
      <dgm:prSet presAssocID="{BEF05C3F-AB5A-4B50-8CFC-E5D9CF69CAB5}" presName="space" presStyleCnt="0"/>
      <dgm:spPr/>
    </dgm:pt>
    <dgm:pt modelId="{4C9DC774-31CE-4158-AA44-68CB649D6D2A}" type="pres">
      <dgm:prSet presAssocID="{4AD95977-A76C-429A-B8F3-3316D9CFDD98}" presName="compositeA" presStyleCnt="0"/>
      <dgm:spPr/>
    </dgm:pt>
    <dgm:pt modelId="{DA999207-9D2D-4721-8E17-BE5323ACDCF5}" type="pres">
      <dgm:prSet presAssocID="{4AD95977-A76C-429A-B8F3-3316D9CFDD98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27B6EE-BA97-42CA-B4C5-4D1F9FEF1C8F}" type="pres">
      <dgm:prSet presAssocID="{4AD95977-A76C-429A-B8F3-3316D9CFDD98}" presName="circleA" presStyleLbl="node1" presStyleIdx="4" presStyleCnt="5"/>
      <dgm:spPr/>
    </dgm:pt>
    <dgm:pt modelId="{560FF3B9-3F15-4955-B44D-0E3047F210D8}" type="pres">
      <dgm:prSet presAssocID="{4AD95977-A76C-429A-B8F3-3316D9CFDD98}" presName="spaceA" presStyleCnt="0"/>
      <dgm:spPr/>
    </dgm:pt>
  </dgm:ptLst>
  <dgm:cxnLst>
    <dgm:cxn modelId="{966D7B46-D40E-4832-9400-59A87BB7F0A4}" srcId="{64D34D14-DC84-438E-A4E7-902E72A16423}" destId="{51E59A5D-7755-4D2F-9A7F-8AAEDF37C301}" srcOrd="0" destOrd="0" parTransId="{FCE7DD1E-6CC1-4A21-B653-3F0DF874B3F1}" sibTransId="{F31B2BD8-335E-4F9B-8A45-86403C2D512C}"/>
    <dgm:cxn modelId="{E9D85999-5695-4A39-B940-F7B0AFE61FE9}" srcId="{64D34D14-DC84-438E-A4E7-902E72A16423}" destId="{499345B0-759B-413B-8E80-D8ABCE146CD1}" srcOrd="3" destOrd="0" parTransId="{06FBC2B6-593A-470C-B3A5-C8801BB04D47}" sibTransId="{BEF05C3F-AB5A-4B50-8CFC-E5D9CF69CAB5}"/>
    <dgm:cxn modelId="{62AA205D-9D8C-4675-BB3A-C9DD6AA96403}" type="presOf" srcId="{499345B0-759B-413B-8E80-D8ABCE146CD1}" destId="{19160D74-0B5B-49AE-AE9C-BD22155C175D}" srcOrd="0" destOrd="0" presId="urn:microsoft.com/office/officeart/2005/8/layout/hProcess11"/>
    <dgm:cxn modelId="{69BA839C-8C0E-44F9-9856-0554AF4F3563}" type="presOf" srcId="{1B5BE53D-FAF1-44A7-8301-B6894C96A7FB}" destId="{FF8394A3-CEC8-428A-81F2-827BE9450ECC}" srcOrd="0" destOrd="0" presId="urn:microsoft.com/office/officeart/2005/8/layout/hProcess11"/>
    <dgm:cxn modelId="{DBE394A6-CFF1-4EA5-8F4D-16E4D9720222}" type="presOf" srcId="{51E59A5D-7755-4D2F-9A7F-8AAEDF37C301}" destId="{1B63BA9F-EDAE-4AE7-9E1F-0010E147A6B0}" srcOrd="0" destOrd="0" presId="urn:microsoft.com/office/officeart/2005/8/layout/hProcess11"/>
    <dgm:cxn modelId="{DA60CB96-1360-485C-983C-199E579F6E76}" srcId="{64D34D14-DC84-438E-A4E7-902E72A16423}" destId="{4AD95977-A76C-429A-B8F3-3316D9CFDD98}" srcOrd="4" destOrd="0" parTransId="{332342EF-DEB9-478B-81B8-A7EB9B57903B}" sibTransId="{E488DC0E-5F0E-4792-8058-E6E95B125967}"/>
    <dgm:cxn modelId="{63A82558-DB0C-40FF-86B5-AE1737D4986D}" type="presOf" srcId="{64D34D14-DC84-438E-A4E7-902E72A16423}" destId="{EF9847F6-1D73-4875-8A41-72D41ECE521B}" srcOrd="0" destOrd="0" presId="urn:microsoft.com/office/officeart/2005/8/layout/hProcess11"/>
    <dgm:cxn modelId="{AE10181A-8889-4FD3-86F0-FFCE5125D711}" srcId="{64D34D14-DC84-438E-A4E7-902E72A16423}" destId="{1B5BE53D-FAF1-44A7-8301-B6894C96A7FB}" srcOrd="2" destOrd="0" parTransId="{9352A9C0-5C11-4EA7-A23C-EF7BB8273621}" sibTransId="{20E15AB3-60B9-4CC7-9717-F4FE71FEEE67}"/>
    <dgm:cxn modelId="{BB8B91E5-2B3E-4262-A253-B1DF3DD878A7}" type="presOf" srcId="{4AD95977-A76C-429A-B8F3-3316D9CFDD98}" destId="{DA999207-9D2D-4721-8E17-BE5323ACDCF5}" srcOrd="0" destOrd="0" presId="urn:microsoft.com/office/officeart/2005/8/layout/hProcess11"/>
    <dgm:cxn modelId="{F589C09D-27B0-4DA0-AEFC-186A09A02AB3}" srcId="{64D34D14-DC84-438E-A4E7-902E72A16423}" destId="{15B8CCAB-9C45-4B25-A857-B8A425549228}" srcOrd="1" destOrd="0" parTransId="{CE33116A-C499-43CE-9E26-91E506089F4B}" sibTransId="{7E68E75E-B085-4B3D-BD74-253B621BDCFF}"/>
    <dgm:cxn modelId="{0CEB970F-54D1-4DED-8ED6-E4D41837376A}" type="presOf" srcId="{15B8CCAB-9C45-4B25-A857-B8A425549228}" destId="{D5DBE42F-8841-4661-8FAB-06969C170381}" srcOrd="0" destOrd="0" presId="urn:microsoft.com/office/officeart/2005/8/layout/hProcess11"/>
    <dgm:cxn modelId="{0037F815-BA0D-40E4-A7D9-6CB6DDAE1113}" type="presParOf" srcId="{EF9847F6-1D73-4875-8A41-72D41ECE521B}" destId="{9F2184FB-9EF9-42B3-8E15-CD4E7F14130E}" srcOrd="0" destOrd="0" presId="urn:microsoft.com/office/officeart/2005/8/layout/hProcess11"/>
    <dgm:cxn modelId="{E83338F6-9B55-4249-BC65-BFF57384E09B}" type="presParOf" srcId="{EF9847F6-1D73-4875-8A41-72D41ECE521B}" destId="{648F8899-C8ED-462F-948A-5C300C1E4B4F}" srcOrd="1" destOrd="0" presId="urn:microsoft.com/office/officeart/2005/8/layout/hProcess11"/>
    <dgm:cxn modelId="{E36217F4-2573-441D-8263-B47920CBA058}" type="presParOf" srcId="{648F8899-C8ED-462F-948A-5C300C1E4B4F}" destId="{1BCEEF1E-98BF-460E-BFCB-1FD4DD686501}" srcOrd="0" destOrd="0" presId="urn:microsoft.com/office/officeart/2005/8/layout/hProcess11"/>
    <dgm:cxn modelId="{4F1295C9-D37B-44D2-A2C2-C6209FC86EFD}" type="presParOf" srcId="{1BCEEF1E-98BF-460E-BFCB-1FD4DD686501}" destId="{1B63BA9F-EDAE-4AE7-9E1F-0010E147A6B0}" srcOrd="0" destOrd="0" presId="urn:microsoft.com/office/officeart/2005/8/layout/hProcess11"/>
    <dgm:cxn modelId="{8034577A-F4EA-4CF4-BA24-579D66915B39}" type="presParOf" srcId="{1BCEEF1E-98BF-460E-BFCB-1FD4DD686501}" destId="{8A0ADFF2-173C-415E-B3D3-57430F1398EE}" srcOrd="1" destOrd="0" presId="urn:microsoft.com/office/officeart/2005/8/layout/hProcess11"/>
    <dgm:cxn modelId="{2C7F6F88-2A5C-43AA-B0FC-57D292957329}" type="presParOf" srcId="{1BCEEF1E-98BF-460E-BFCB-1FD4DD686501}" destId="{2C98610C-582C-49C8-9C04-569693C5E776}" srcOrd="2" destOrd="0" presId="urn:microsoft.com/office/officeart/2005/8/layout/hProcess11"/>
    <dgm:cxn modelId="{247CF38E-053F-4F16-8562-20E1B49DAE0C}" type="presParOf" srcId="{648F8899-C8ED-462F-948A-5C300C1E4B4F}" destId="{E962B71C-B756-4F25-BC38-E34C4D981DEE}" srcOrd="1" destOrd="0" presId="urn:microsoft.com/office/officeart/2005/8/layout/hProcess11"/>
    <dgm:cxn modelId="{928C2A64-EFC8-4A04-8654-D46CC5A9307F}" type="presParOf" srcId="{648F8899-C8ED-462F-948A-5C300C1E4B4F}" destId="{BB6757FB-4A55-4802-B00C-D2E30DF5F2FF}" srcOrd="2" destOrd="0" presId="urn:microsoft.com/office/officeart/2005/8/layout/hProcess11"/>
    <dgm:cxn modelId="{51D9593A-0E4E-4DFB-B3B2-5B8C7BDAE620}" type="presParOf" srcId="{BB6757FB-4A55-4802-B00C-D2E30DF5F2FF}" destId="{D5DBE42F-8841-4661-8FAB-06969C170381}" srcOrd="0" destOrd="0" presId="urn:microsoft.com/office/officeart/2005/8/layout/hProcess11"/>
    <dgm:cxn modelId="{7364FB62-AD85-4998-89F8-2F4285F6722F}" type="presParOf" srcId="{BB6757FB-4A55-4802-B00C-D2E30DF5F2FF}" destId="{E8850ED7-4D7C-40AF-B32A-19E7C62D00F5}" srcOrd="1" destOrd="0" presId="urn:microsoft.com/office/officeart/2005/8/layout/hProcess11"/>
    <dgm:cxn modelId="{1569535A-9536-42BB-B008-D4C4A519CEF7}" type="presParOf" srcId="{BB6757FB-4A55-4802-B00C-D2E30DF5F2FF}" destId="{836FAD50-B999-4B3E-AA97-C378EAE1DA76}" srcOrd="2" destOrd="0" presId="urn:microsoft.com/office/officeart/2005/8/layout/hProcess11"/>
    <dgm:cxn modelId="{968B5394-94F8-4582-9A56-C4C8F3942FBB}" type="presParOf" srcId="{648F8899-C8ED-462F-948A-5C300C1E4B4F}" destId="{E492B99B-49A5-4538-BB8D-99B59E180BB8}" srcOrd="3" destOrd="0" presId="urn:microsoft.com/office/officeart/2005/8/layout/hProcess11"/>
    <dgm:cxn modelId="{1B36F90C-452A-4102-8B4D-CFED539F6D21}" type="presParOf" srcId="{648F8899-C8ED-462F-948A-5C300C1E4B4F}" destId="{5D5F781C-4CE7-47A0-8B53-D167E01B6455}" srcOrd="4" destOrd="0" presId="urn:microsoft.com/office/officeart/2005/8/layout/hProcess11"/>
    <dgm:cxn modelId="{442928BE-8942-4543-9E9C-F16C436181B0}" type="presParOf" srcId="{5D5F781C-4CE7-47A0-8B53-D167E01B6455}" destId="{FF8394A3-CEC8-428A-81F2-827BE9450ECC}" srcOrd="0" destOrd="0" presId="urn:microsoft.com/office/officeart/2005/8/layout/hProcess11"/>
    <dgm:cxn modelId="{336FA20F-F2E9-4EA7-A90B-E4706B51D5C7}" type="presParOf" srcId="{5D5F781C-4CE7-47A0-8B53-D167E01B6455}" destId="{0DE49DCB-3A6B-4E57-8A17-896D9C0C43A4}" srcOrd="1" destOrd="0" presId="urn:microsoft.com/office/officeart/2005/8/layout/hProcess11"/>
    <dgm:cxn modelId="{E9116371-DF78-4351-A0F6-1D5D2A7D2769}" type="presParOf" srcId="{5D5F781C-4CE7-47A0-8B53-D167E01B6455}" destId="{B252F9E5-DDA1-458D-8BD1-108CBACAF03B}" srcOrd="2" destOrd="0" presId="urn:microsoft.com/office/officeart/2005/8/layout/hProcess11"/>
    <dgm:cxn modelId="{FAE32FDD-4B87-49EC-93B1-25B182F478D8}" type="presParOf" srcId="{648F8899-C8ED-462F-948A-5C300C1E4B4F}" destId="{DFF27ABE-B656-4F85-BC5D-69AFAC1AE0C0}" srcOrd="5" destOrd="0" presId="urn:microsoft.com/office/officeart/2005/8/layout/hProcess11"/>
    <dgm:cxn modelId="{254EFADF-22B5-408E-AA53-87065EC7F87B}" type="presParOf" srcId="{648F8899-C8ED-462F-948A-5C300C1E4B4F}" destId="{FCCB829E-CF26-4B47-85EF-C4020DA6693A}" srcOrd="6" destOrd="0" presId="urn:microsoft.com/office/officeart/2005/8/layout/hProcess11"/>
    <dgm:cxn modelId="{4346A5C9-E296-445D-BA94-CE3991D4DA0F}" type="presParOf" srcId="{FCCB829E-CF26-4B47-85EF-C4020DA6693A}" destId="{19160D74-0B5B-49AE-AE9C-BD22155C175D}" srcOrd="0" destOrd="0" presId="urn:microsoft.com/office/officeart/2005/8/layout/hProcess11"/>
    <dgm:cxn modelId="{43F0B272-3B73-4A23-B904-9C563402F8F6}" type="presParOf" srcId="{FCCB829E-CF26-4B47-85EF-C4020DA6693A}" destId="{855B5826-59A7-453A-B5FC-C7D74067F33E}" srcOrd="1" destOrd="0" presId="urn:microsoft.com/office/officeart/2005/8/layout/hProcess11"/>
    <dgm:cxn modelId="{C6FB1ED7-64AD-4643-80DF-F42AC42937DF}" type="presParOf" srcId="{FCCB829E-CF26-4B47-85EF-C4020DA6693A}" destId="{9BED3A94-A07F-4904-A10B-C9DC6450EB16}" srcOrd="2" destOrd="0" presId="urn:microsoft.com/office/officeart/2005/8/layout/hProcess11"/>
    <dgm:cxn modelId="{79619DEB-11F2-4706-9A38-E9EB7FA662DC}" type="presParOf" srcId="{648F8899-C8ED-462F-948A-5C300C1E4B4F}" destId="{17598E5B-8CFD-4A9D-8326-2C2313B98A7F}" srcOrd="7" destOrd="0" presId="urn:microsoft.com/office/officeart/2005/8/layout/hProcess11"/>
    <dgm:cxn modelId="{3350E6F9-4934-459A-9ABE-5283D01BAA7A}" type="presParOf" srcId="{648F8899-C8ED-462F-948A-5C300C1E4B4F}" destId="{4C9DC774-31CE-4158-AA44-68CB649D6D2A}" srcOrd="8" destOrd="0" presId="urn:microsoft.com/office/officeart/2005/8/layout/hProcess11"/>
    <dgm:cxn modelId="{0CB0D6FB-8614-4CD7-82B7-AAE83975AFF3}" type="presParOf" srcId="{4C9DC774-31CE-4158-AA44-68CB649D6D2A}" destId="{DA999207-9D2D-4721-8E17-BE5323ACDCF5}" srcOrd="0" destOrd="0" presId="urn:microsoft.com/office/officeart/2005/8/layout/hProcess11"/>
    <dgm:cxn modelId="{9E2CB2BA-72C9-48C0-B7EB-26996E9D125A}" type="presParOf" srcId="{4C9DC774-31CE-4158-AA44-68CB649D6D2A}" destId="{9F27B6EE-BA97-42CA-B4C5-4D1F9FEF1C8F}" srcOrd="1" destOrd="0" presId="urn:microsoft.com/office/officeart/2005/8/layout/hProcess11"/>
    <dgm:cxn modelId="{85F337BA-55AD-4464-A184-5EC883AA1FCB}" type="presParOf" srcId="{4C9DC774-31CE-4158-AA44-68CB649D6D2A}" destId="{560FF3B9-3F15-4955-B44D-0E3047F210D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A9D66E-FF71-4A04-B9E4-5148B12AFDEE}" type="doc">
      <dgm:prSet loTypeId="urn:microsoft.com/office/officeart/2005/8/layout/lProcess3" loCatId="process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885074B2-561C-4335-AF10-67D500ECDBCC}">
      <dgm:prSet custT="1"/>
      <dgm:spPr/>
      <dgm:t>
        <a:bodyPr/>
        <a:lstStyle/>
        <a:p>
          <a:pPr rtl="0"/>
          <a:r>
            <a:rPr lang="ru-RU" sz="1600" b="1" dirty="0" smtClean="0">
              <a:latin typeface="Cambria" panose="02040503050406030204" pitchFamily="18" charset="0"/>
              <a:ea typeface="Cambria" panose="02040503050406030204" pitchFamily="18" charset="0"/>
            </a:rPr>
            <a:t>Государственный ВУЗ</a:t>
          </a:r>
          <a:endParaRPr lang="ru-RU" sz="16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454BF4E-90FE-4B2C-A626-9CE67DEC952B}" type="parTrans" cxnId="{BE859733-22BA-4873-8A18-F91FB961B7DF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47D13D9-FE32-4AEB-8F1E-06243FAF6751}" type="sibTrans" cxnId="{BE859733-22BA-4873-8A18-F91FB961B7DF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2AB3DCE-B71E-4319-8C5A-73D7ABCF4E4E}">
      <dgm:prSet custT="1"/>
      <dgm:spPr/>
      <dgm:t>
        <a:bodyPr/>
        <a:lstStyle/>
        <a:p>
          <a:pPr rtl="0"/>
          <a:r>
            <a:rPr lang="ru-RU" sz="1600" b="1" smtClean="0">
              <a:latin typeface="Cambria" panose="02040503050406030204" pitchFamily="18" charset="0"/>
              <a:ea typeface="Cambria" panose="02040503050406030204" pitchFamily="18" charset="0"/>
            </a:rPr>
            <a:t>Наличие бюджетных мест</a:t>
          </a:r>
          <a:endParaRPr lang="ru-RU" sz="16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B03E26B-3281-450E-B6C2-E9BCB7D74F24}" type="parTrans" cxnId="{C4001E33-13B6-420E-A51D-89B398D2BE36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03A98DD-1394-4B0B-A108-3B483185D2AD}" type="sibTrans" cxnId="{C4001E33-13B6-420E-A51D-89B398D2BE36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7F567EE-0B43-497A-AEF7-88CAAEF1E3F4}">
      <dgm:prSet custT="1"/>
      <dgm:spPr/>
      <dgm:t>
        <a:bodyPr/>
        <a:lstStyle/>
        <a:p>
          <a:pPr rtl="0"/>
          <a:r>
            <a:rPr lang="ru-RU" sz="1600" b="1" smtClean="0">
              <a:latin typeface="Cambria" panose="02040503050406030204" pitchFamily="18" charset="0"/>
              <a:ea typeface="Cambria" panose="02040503050406030204" pitchFamily="18" charset="0"/>
            </a:rPr>
            <a:t>Эксперты-практики</a:t>
          </a:r>
          <a:endParaRPr lang="ru-RU" sz="16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E982DBB-807A-4FB9-A26F-6605E5513D11}" type="parTrans" cxnId="{E713EDD3-BE2C-445D-9D62-76C77B2FC907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0D0692C-1D93-4790-B6DD-09554129DF03}" type="sibTrans" cxnId="{E713EDD3-BE2C-445D-9D62-76C77B2FC907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6DF29DB-A62E-4CAC-93DA-E4F83BB849DF}">
      <dgm:prSet custT="1"/>
      <dgm:spPr/>
      <dgm:t>
        <a:bodyPr/>
        <a:lstStyle/>
        <a:p>
          <a:pPr rtl="0"/>
          <a:r>
            <a:rPr lang="ru-RU" sz="1600" b="1" smtClean="0">
              <a:latin typeface="Cambria" panose="02040503050406030204" pitchFamily="18" charset="0"/>
              <a:ea typeface="Cambria" panose="02040503050406030204" pitchFamily="18" charset="0"/>
            </a:rPr>
            <a:t>Нетворкинг</a:t>
          </a:r>
          <a:endParaRPr lang="ru-RU" sz="16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8A53730-CC41-40D7-BF5D-03AF21C4496B}" type="parTrans" cxnId="{6E2D113F-29DC-4EFC-8BE7-C3438575EBF8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DCD374E-262E-4834-BAF0-BE32EDB3EEB0}" type="sibTrans" cxnId="{6E2D113F-29DC-4EFC-8BE7-C3438575EBF8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EFDF13A-CE06-45C5-B025-20F46AD64522}">
      <dgm:prSet custT="1"/>
      <dgm:spPr/>
      <dgm:t>
        <a:bodyPr/>
        <a:lstStyle/>
        <a:p>
          <a:pPr rtl="0"/>
          <a:r>
            <a:rPr lang="ru-RU" sz="1600" b="1" smtClean="0">
              <a:latin typeface="Cambria" panose="02040503050406030204" pitchFamily="18" charset="0"/>
              <a:ea typeface="Cambria" panose="02040503050406030204" pitchFamily="18" charset="0"/>
            </a:rPr>
            <a:t>Развитая инфраструктура</a:t>
          </a:r>
          <a:endParaRPr lang="ru-RU" sz="16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D334F30-AE64-456D-9273-A5B92EAB3C55}" type="parTrans" cxnId="{2EA146A2-8A1B-4791-9B8C-CAA9AACE2DC4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5C15D86-CB67-49AC-A981-C0040FD9A167}" type="sibTrans" cxnId="{2EA146A2-8A1B-4791-9B8C-CAA9AACE2DC4}">
      <dgm:prSet/>
      <dgm:spPr/>
      <dgm:t>
        <a:bodyPr/>
        <a:lstStyle/>
        <a:p>
          <a:endParaRPr lang="ru-RU" sz="2000" b="1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87C58FC-0F31-43C8-A8FC-6A6E495616CE}" type="pres">
      <dgm:prSet presAssocID="{EAA9D66E-FF71-4A04-B9E4-5148B12AFDEE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CADAF15-1DA1-41BF-836F-85389124791F}" type="pres">
      <dgm:prSet presAssocID="{885074B2-561C-4335-AF10-67D500ECDBCC}" presName="horFlow" presStyleCnt="0"/>
      <dgm:spPr/>
      <dgm:t>
        <a:bodyPr/>
        <a:lstStyle/>
        <a:p>
          <a:endParaRPr lang="ru-RU"/>
        </a:p>
      </dgm:t>
    </dgm:pt>
    <dgm:pt modelId="{5B60833A-E1BB-4417-A675-62F79FABA8D5}" type="pres">
      <dgm:prSet presAssocID="{885074B2-561C-4335-AF10-67D500ECDBCC}" presName="bigChev" presStyleLbl="node1" presStyleIdx="0" presStyleCnt="5" custScaleX="123088"/>
      <dgm:spPr/>
      <dgm:t>
        <a:bodyPr/>
        <a:lstStyle/>
        <a:p>
          <a:endParaRPr lang="ru-RU"/>
        </a:p>
      </dgm:t>
    </dgm:pt>
    <dgm:pt modelId="{531D19E3-4411-4F0C-B112-4A3D1FE07780}" type="pres">
      <dgm:prSet presAssocID="{885074B2-561C-4335-AF10-67D500ECDBCC}" presName="vSp" presStyleCnt="0"/>
      <dgm:spPr/>
      <dgm:t>
        <a:bodyPr/>
        <a:lstStyle/>
        <a:p>
          <a:endParaRPr lang="ru-RU"/>
        </a:p>
      </dgm:t>
    </dgm:pt>
    <dgm:pt modelId="{A6397B33-7D4E-439C-9DC5-D5066D0BFEB6}" type="pres">
      <dgm:prSet presAssocID="{72AB3DCE-B71E-4319-8C5A-73D7ABCF4E4E}" presName="horFlow" presStyleCnt="0"/>
      <dgm:spPr/>
      <dgm:t>
        <a:bodyPr/>
        <a:lstStyle/>
        <a:p>
          <a:endParaRPr lang="ru-RU"/>
        </a:p>
      </dgm:t>
    </dgm:pt>
    <dgm:pt modelId="{B9D2197D-C08B-4BC8-A165-A91E3CCAD996}" type="pres">
      <dgm:prSet presAssocID="{72AB3DCE-B71E-4319-8C5A-73D7ABCF4E4E}" presName="bigChev" presStyleLbl="node1" presStyleIdx="1" presStyleCnt="5" custScaleX="123088"/>
      <dgm:spPr/>
      <dgm:t>
        <a:bodyPr/>
        <a:lstStyle/>
        <a:p>
          <a:endParaRPr lang="ru-RU"/>
        </a:p>
      </dgm:t>
    </dgm:pt>
    <dgm:pt modelId="{7EBC7654-38E5-49F8-BB60-EB270C8A22BA}" type="pres">
      <dgm:prSet presAssocID="{72AB3DCE-B71E-4319-8C5A-73D7ABCF4E4E}" presName="vSp" presStyleCnt="0"/>
      <dgm:spPr/>
      <dgm:t>
        <a:bodyPr/>
        <a:lstStyle/>
        <a:p>
          <a:endParaRPr lang="ru-RU"/>
        </a:p>
      </dgm:t>
    </dgm:pt>
    <dgm:pt modelId="{BC12F7E2-BB5A-40BE-BA13-265176B772DD}" type="pres">
      <dgm:prSet presAssocID="{97F567EE-0B43-497A-AEF7-88CAAEF1E3F4}" presName="horFlow" presStyleCnt="0"/>
      <dgm:spPr/>
      <dgm:t>
        <a:bodyPr/>
        <a:lstStyle/>
        <a:p>
          <a:endParaRPr lang="ru-RU"/>
        </a:p>
      </dgm:t>
    </dgm:pt>
    <dgm:pt modelId="{96504AF9-AB49-4519-B059-76883E340FC9}" type="pres">
      <dgm:prSet presAssocID="{97F567EE-0B43-497A-AEF7-88CAAEF1E3F4}" presName="bigChev" presStyleLbl="node1" presStyleIdx="2" presStyleCnt="5" custScaleX="123088"/>
      <dgm:spPr/>
      <dgm:t>
        <a:bodyPr/>
        <a:lstStyle/>
        <a:p>
          <a:endParaRPr lang="ru-RU"/>
        </a:p>
      </dgm:t>
    </dgm:pt>
    <dgm:pt modelId="{48F93647-0A30-4672-A5DF-55B6D60A6E09}" type="pres">
      <dgm:prSet presAssocID="{97F567EE-0B43-497A-AEF7-88CAAEF1E3F4}" presName="vSp" presStyleCnt="0"/>
      <dgm:spPr/>
      <dgm:t>
        <a:bodyPr/>
        <a:lstStyle/>
        <a:p>
          <a:endParaRPr lang="ru-RU"/>
        </a:p>
      </dgm:t>
    </dgm:pt>
    <dgm:pt modelId="{B0486945-BF7D-47A3-9B4A-6BA166740714}" type="pres">
      <dgm:prSet presAssocID="{B6DF29DB-A62E-4CAC-93DA-E4F83BB849DF}" presName="horFlow" presStyleCnt="0"/>
      <dgm:spPr/>
      <dgm:t>
        <a:bodyPr/>
        <a:lstStyle/>
        <a:p>
          <a:endParaRPr lang="ru-RU"/>
        </a:p>
      </dgm:t>
    </dgm:pt>
    <dgm:pt modelId="{D041B45E-77C6-403B-A0C0-3C3213B2D9F7}" type="pres">
      <dgm:prSet presAssocID="{B6DF29DB-A62E-4CAC-93DA-E4F83BB849DF}" presName="bigChev" presStyleLbl="node1" presStyleIdx="3" presStyleCnt="5" custScaleX="123088"/>
      <dgm:spPr/>
      <dgm:t>
        <a:bodyPr/>
        <a:lstStyle/>
        <a:p>
          <a:endParaRPr lang="ru-RU"/>
        </a:p>
      </dgm:t>
    </dgm:pt>
    <dgm:pt modelId="{24869B11-F9EB-4E4D-9911-ABFCE8FA24F6}" type="pres">
      <dgm:prSet presAssocID="{B6DF29DB-A62E-4CAC-93DA-E4F83BB849DF}" presName="vSp" presStyleCnt="0"/>
      <dgm:spPr/>
      <dgm:t>
        <a:bodyPr/>
        <a:lstStyle/>
        <a:p>
          <a:endParaRPr lang="ru-RU"/>
        </a:p>
      </dgm:t>
    </dgm:pt>
    <dgm:pt modelId="{E36C5C52-480D-4CBC-9866-51B08FC09B98}" type="pres">
      <dgm:prSet presAssocID="{CEFDF13A-CE06-45C5-B025-20F46AD64522}" presName="horFlow" presStyleCnt="0"/>
      <dgm:spPr/>
      <dgm:t>
        <a:bodyPr/>
        <a:lstStyle/>
        <a:p>
          <a:endParaRPr lang="ru-RU"/>
        </a:p>
      </dgm:t>
    </dgm:pt>
    <dgm:pt modelId="{21CF4C2A-E255-4394-BCCE-BA315C1603FD}" type="pres">
      <dgm:prSet presAssocID="{CEFDF13A-CE06-45C5-B025-20F46AD64522}" presName="bigChev" presStyleLbl="node1" presStyleIdx="4" presStyleCnt="5" custScaleX="123088"/>
      <dgm:spPr/>
      <dgm:t>
        <a:bodyPr/>
        <a:lstStyle/>
        <a:p>
          <a:endParaRPr lang="ru-RU"/>
        </a:p>
      </dgm:t>
    </dgm:pt>
  </dgm:ptLst>
  <dgm:cxnLst>
    <dgm:cxn modelId="{BE859733-22BA-4873-8A18-F91FB961B7DF}" srcId="{EAA9D66E-FF71-4A04-B9E4-5148B12AFDEE}" destId="{885074B2-561C-4335-AF10-67D500ECDBCC}" srcOrd="0" destOrd="0" parTransId="{D454BF4E-90FE-4B2C-A626-9CE67DEC952B}" sibTransId="{E47D13D9-FE32-4AEB-8F1E-06243FAF6751}"/>
    <dgm:cxn modelId="{F69BB834-E2EF-4701-85FA-F705AE9B455C}" type="presOf" srcId="{CEFDF13A-CE06-45C5-B025-20F46AD64522}" destId="{21CF4C2A-E255-4394-BCCE-BA315C1603FD}" srcOrd="0" destOrd="0" presId="urn:microsoft.com/office/officeart/2005/8/layout/lProcess3"/>
    <dgm:cxn modelId="{102DE1F0-7CC8-4AA4-9CB9-313DB9860525}" type="presOf" srcId="{885074B2-561C-4335-AF10-67D500ECDBCC}" destId="{5B60833A-E1BB-4417-A675-62F79FABA8D5}" srcOrd="0" destOrd="0" presId="urn:microsoft.com/office/officeart/2005/8/layout/lProcess3"/>
    <dgm:cxn modelId="{C4001E33-13B6-420E-A51D-89B398D2BE36}" srcId="{EAA9D66E-FF71-4A04-B9E4-5148B12AFDEE}" destId="{72AB3DCE-B71E-4319-8C5A-73D7ABCF4E4E}" srcOrd="1" destOrd="0" parTransId="{7B03E26B-3281-450E-B6C2-E9BCB7D74F24}" sibTransId="{803A98DD-1394-4B0B-A108-3B483185D2AD}"/>
    <dgm:cxn modelId="{E742EF38-18A5-44DF-B550-A7E66DC6A8FE}" type="presOf" srcId="{97F567EE-0B43-497A-AEF7-88CAAEF1E3F4}" destId="{96504AF9-AB49-4519-B059-76883E340FC9}" srcOrd="0" destOrd="0" presId="urn:microsoft.com/office/officeart/2005/8/layout/lProcess3"/>
    <dgm:cxn modelId="{6E2D113F-29DC-4EFC-8BE7-C3438575EBF8}" srcId="{EAA9D66E-FF71-4A04-B9E4-5148B12AFDEE}" destId="{B6DF29DB-A62E-4CAC-93DA-E4F83BB849DF}" srcOrd="3" destOrd="0" parTransId="{68A53730-CC41-40D7-BF5D-03AF21C4496B}" sibTransId="{2DCD374E-262E-4834-BAF0-BE32EDB3EEB0}"/>
    <dgm:cxn modelId="{DEFCD07F-2729-4AA5-BD22-B79F1B2E9D1E}" type="presOf" srcId="{72AB3DCE-B71E-4319-8C5A-73D7ABCF4E4E}" destId="{B9D2197D-C08B-4BC8-A165-A91E3CCAD996}" srcOrd="0" destOrd="0" presId="urn:microsoft.com/office/officeart/2005/8/layout/lProcess3"/>
    <dgm:cxn modelId="{EBE56F08-8E6D-4594-B97C-6C2ECF05BFFC}" type="presOf" srcId="{EAA9D66E-FF71-4A04-B9E4-5148B12AFDEE}" destId="{387C58FC-0F31-43C8-A8FC-6A6E495616CE}" srcOrd="0" destOrd="0" presId="urn:microsoft.com/office/officeart/2005/8/layout/lProcess3"/>
    <dgm:cxn modelId="{E713EDD3-BE2C-445D-9D62-76C77B2FC907}" srcId="{EAA9D66E-FF71-4A04-B9E4-5148B12AFDEE}" destId="{97F567EE-0B43-497A-AEF7-88CAAEF1E3F4}" srcOrd="2" destOrd="0" parTransId="{6E982DBB-807A-4FB9-A26F-6605E5513D11}" sibTransId="{20D0692C-1D93-4790-B6DD-09554129DF03}"/>
    <dgm:cxn modelId="{03F48905-4D18-42C1-8E43-393E1EF0370D}" type="presOf" srcId="{B6DF29DB-A62E-4CAC-93DA-E4F83BB849DF}" destId="{D041B45E-77C6-403B-A0C0-3C3213B2D9F7}" srcOrd="0" destOrd="0" presId="urn:microsoft.com/office/officeart/2005/8/layout/lProcess3"/>
    <dgm:cxn modelId="{2EA146A2-8A1B-4791-9B8C-CAA9AACE2DC4}" srcId="{EAA9D66E-FF71-4A04-B9E4-5148B12AFDEE}" destId="{CEFDF13A-CE06-45C5-B025-20F46AD64522}" srcOrd="4" destOrd="0" parTransId="{6D334F30-AE64-456D-9273-A5B92EAB3C55}" sibTransId="{D5C15D86-CB67-49AC-A981-C0040FD9A167}"/>
    <dgm:cxn modelId="{FEBFF31E-3324-4899-B6C8-5C634345982B}" type="presParOf" srcId="{387C58FC-0F31-43C8-A8FC-6A6E495616CE}" destId="{3CADAF15-1DA1-41BF-836F-85389124791F}" srcOrd="0" destOrd="0" presId="urn:microsoft.com/office/officeart/2005/8/layout/lProcess3"/>
    <dgm:cxn modelId="{B601485D-089A-4D81-9D73-A2E4C7EE9431}" type="presParOf" srcId="{3CADAF15-1DA1-41BF-836F-85389124791F}" destId="{5B60833A-E1BB-4417-A675-62F79FABA8D5}" srcOrd="0" destOrd="0" presId="urn:microsoft.com/office/officeart/2005/8/layout/lProcess3"/>
    <dgm:cxn modelId="{543752AF-69F3-4288-9A8D-6D1F7DA5EADD}" type="presParOf" srcId="{387C58FC-0F31-43C8-A8FC-6A6E495616CE}" destId="{531D19E3-4411-4F0C-B112-4A3D1FE07780}" srcOrd="1" destOrd="0" presId="urn:microsoft.com/office/officeart/2005/8/layout/lProcess3"/>
    <dgm:cxn modelId="{81166495-D496-416A-AE40-11A9BFEA9243}" type="presParOf" srcId="{387C58FC-0F31-43C8-A8FC-6A6E495616CE}" destId="{A6397B33-7D4E-439C-9DC5-D5066D0BFEB6}" srcOrd="2" destOrd="0" presId="urn:microsoft.com/office/officeart/2005/8/layout/lProcess3"/>
    <dgm:cxn modelId="{C1425C1A-85EF-45D1-8932-10F29138ADCA}" type="presParOf" srcId="{A6397B33-7D4E-439C-9DC5-D5066D0BFEB6}" destId="{B9D2197D-C08B-4BC8-A165-A91E3CCAD996}" srcOrd="0" destOrd="0" presId="urn:microsoft.com/office/officeart/2005/8/layout/lProcess3"/>
    <dgm:cxn modelId="{B5E13432-4245-4CB7-BE9F-4F72A0259AB1}" type="presParOf" srcId="{387C58FC-0F31-43C8-A8FC-6A6E495616CE}" destId="{7EBC7654-38E5-49F8-BB60-EB270C8A22BA}" srcOrd="3" destOrd="0" presId="urn:microsoft.com/office/officeart/2005/8/layout/lProcess3"/>
    <dgm:cxn modelId="{75DE91B6-FFEA-433D-A257-4F07BEE589DE}" type="presParOf" srcId="{387C58FC-0F31-43C8-A8FC-6A6E495616CE}" destId="{BC12F7E2-BB5A-40BE-BA13-265176B772DD}" srcOrd="4" destOrd="0" presId="urn:microsoft.com/office/officeart/2005/8/layout/lProcess3"/>
    <dgm:cxn modelId="{58B52E86-5A9F-4A8F-B218-38CC59EF3490}" type="presParOf" srcId="{BC12F7E2-BB5A-40BE-BA13-265176B772DD}" destId="{96504AF9-AB49-4519-B059-76883E340FC9}" srcOrd="0" destOrd="0" presId="urn:microsoft.com/office/officeart/2005/8/layout/lProcess3"/>
    <dgm:cxn modelId="{F860E81E-461C-4689-BE53-64713D771B68}" type="presParOf" srcId="{387C58FC-0F31-43C8-A8FC-6A6E495616CE}" destId="{48F93647-0A30-4672-A5DF-55B6D60A6E09}" srcOrd="5" destOrd="0" presId="urn:microsoft.com/office/officeart/2005/8/layout/lProcess3"/>
    <dgm:cxn modelId="{2DE95FA3-F9AC-484F-89E6-FE2433A6C39D}" type="presParOf" srcId="{387C58FC-0F31-43C8-A8FC-6A6E495616CE}" destId="{B0486945-BF7D-47A3-9B4A-6BA166740714}" srcOrd="6" destOrd="0" presId="urn:microsoft.com/office/officeart/2005/8/layout/lProcess3"/>
    <dgm:cxn modelId="{994224FD-9064-41FA-87E7-D1CFFF4A86FC}" type="presParOf" srcId="{B0486945-BF7D-47A3-9B4A-6BA166740714}" destId="{D041B45E-77C6-403B-A0C0-3C3213B2D9F7}" srcOrd="0" destOrd="0" presId="urn:microsoft.com/office/officeart/2005/8/layout/lProcess3"/>
    <dgm:cxn modelId="{9675248A-4457-4E11-8FE3-83B5E50FB401}" type="presParOf" srcId="{387C58FC-0F31-43C8-A8FC-6A6E495616CE}" destId="{24869B11-F9EB-4E4D-9911-ABFCE8FA24F6}" srcOrd="7" destOrd="0" presId="urn:microsoft.com/office/officeart/2005/8/layout/lProcess3"/>
    <dgm:cxn modelId="{2E335158-6CD1-434A-AD1B-56D0E8BA137F}" type="presParOf" srcId="{387C58FC-0F31-43C8-A8FC-6A6E495616CE}" destId="{E36C5C52-480D-4CBC-9866-51B08FC09B98}" srcOrd="8" destOrd="0" presId="urn:microsoft.com/office/officeart/2005/8/layout/lProcess3"/>
    <dgm:cxn modelId="{ED9DE219-BF1D-4A55-ABD0-7C4867E957A4}" type="presParOf" srcId="{E36C5C52-480D-4CBC-9866-51B08FC09B98}" destId="{21CF4C2A-E255-4394-BCCE-BA315C1603F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BB93A8-3755-4180-82A4-FA69C7255136}" type="doc">
      <dgm:prSet loTypeId="urn:microsoft.com/office/officeart/2005/8/layout/vList3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B984A0-3ED1-47C4-8769-4D2468A9976B}">
      <dgm:prSet custT="1"/>
      <dgm:spPr/>
      <dgm:t>
        <a:bodyPr/>
        <a:lstStyle/>
        <a:p>
          <a:pPr algn="ctr" rtl="0"/>
          <a:r>
            <a:rPr lang="ru-RU" sz="2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Адрес: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8682ABB-B23C-4A47-B107-1B0C9945FC4B}" type="parTrans" cxnId="{3D91240B-682A-45FE-BC48-F848338D635F}">
      <dgm:prSet/>
      <dgm:spPr/>
      <dgm:t>
        <a:bodyPr/>
        <a:lstStyle/>
        <a:p>
          <a:pPr algn="l"/>
          <a:endParaRPr lang="ru-RU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4C18F93-EBA6-49CF-9F70-BE220107D945}" type="sibTrans" cxnId="{3D91240B-682A-45FE-BC48-F848338D635F}">
      <dgm:prSet/>
      <dgm:spPr/>
      <dgm:t>
        <a:bodyPr/>
        <a:lstStyle/>
        <a:p>
          <a:pPr algn="l"/>
          <a:endParaRPr lang="ru-RU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7E9C196-2E64-4721-8E97-0C07CA478C8F}">
      <dgm:prSet custT="1"/>
      <dgm:spPr/>
      <dgm:t>
        <a:bodyPr/>
        <a:lstStyle/>
        <a:p>
          <a:pPr algn="l" rtl="0"/>
          <a:r>
            <a:rPr lang="ru-RU" sz="14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214018, г. Смоленск, пр-т Гагарина, д. 22 </a:t>
          </a:r>
          <a:endParaRPr lang="ru-RU" sz="1400" dirty="0"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D91E0FC5-5953-4825-BF09-A762F7628072}" type="parTrans" cxnId="{9006091E-212F-4321-9367-DE2B6ADE5CEA}">
      <dgm:prSet/>
      <dgm:spPr/>
      <dgm:t>
        <a:bodyPr/>
        <a:lstStyle/>
        <a:p>
          <a:pPr algn="l"/>
          <a:endParaRPr lang="ru-RU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E683F00-CA06-49DD-AD2F-2F43DD3944F0}" type="sibTrans" cxnId="{9006091E-212F-4321-9367-DE2B6ADE5CEA}">
      <dgm:prSet/>
      <dgm:spPr/>
      <dgm:t>
        <a:bodyPr/>
        <a:lstStyle/>
        <a:p>
          <a:pPr algn="l"/>
          <a:endParaRPr lang="ru-RU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FC151F8-EC68-42DF-A71A-DA573386AEDF}">
      <dgm:prSet custT="1"/>
      <dgm:spPr/>
      <dgm:t>
        <a:bodyPr/>
        <a:lstStyle/>
        <a:p>
          <a:pPr algn="l" rtl="0"/>
          <a:r>
            <a:rPr lang="ru-RU" sz="14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Телефон: 8 (4812) 35 - 88 - 99</a:t>
          </a:r>
          <a:endParaRPr lang="ru-RU" sz="1400" dirty="0"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AD664EF4-0882-4C1B-BB46-DC4CA2E6A866}" type="parTrans" cxnId="{FE2C1841-CD5E-4D5E-9766-3EE9437D005E}">
      <dgm:prSet/>
      <dgm:spPr/>
      <dgm:t>
        <a:bodyPr/>
        <a:lstStyle/>
        <a:p>
          <a:pPr algn="l"/>
          <a:endParaRPr lang="ru-RU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E8A6219-6C31-4197-90E4-FD5C89B14B07}" type="sibTrans" cxnId="{FE2C1841-CD5E-4D5E-9766-3EE9437D005E}">
      <dgm:prSet/>
      <dgm:spPr/>
      <dgm:t>
        <a:bodyPr/>
        <a:lstStyle/>
        <a:p>
          <a:pPr algn="l"/>
          <a:endParaRPr lang="ru-RU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FAE580F-AABD-4E1E-AAE2-141F186D1D0C}">
      <dgm:prSet custT="1"/>
      <dgm:spPr/>
      <dgm:t>
        <a:bodyPr/>
        <a:lstStyle/>
        <a:p>
          <a:pPr algn="l" rtl="0"/>
          <a:r>
            <a:rPr lang="en-US" sz="14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E-mail</a:t>
          </a:r>
          <a:r>
            <a:rPr lang="ru-RU" sz="14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: </a:t>
          </a:r>
        </a:p>
        <a:p>
          <a:pPr algn="l" rtl="0"/>
          <a:r>
            <a:rPr lang="en-US" sz="14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smolensk@fa.ru</a:t>
          </a:r>
          <a:r>
            <a:rPr lang="ru-RU" sz="14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</a:p>
      </dgm:t>
    </dgm:pt>
    <dgm:pt modelId="{9806D6B0-4FCE-4E8A-8D65-E6F216B3E8ED}" type="parTrans" cxnId="{FC1D9C03-720B-4F54-9BB9-C86C417869F3}">
      <dgm:prSet/>
      <dgm:spPr/>
      <dgm:t>
        <a:bodyPr/>
        <a:lstStyle/>
        <a:p>
          <a:pPr algn="l"/>
          <a:endParaRPr lang="ru-RU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5846639-F22B-43EA-8792-2662B6B5EA90}" type="sibTrans" cxnId="{FC1D9C03-720B-4F54-9BB9-C86C417869F3}">
      <dgm:prSet/>
      <dgm:spPr/>
      <dgm:t>
        <a:bodyPr/>
        <a:lstStyle/>
        <a:p>
          <a:pPr algn="l"/>
          <a:endParaRPr lang="ru-RU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24DF3EC-CF8A-433F-ABF0-5C232C722730}">
      <dgm:prSet custT="1"/>
      <dgm:spPr/>
      <dgm:t>
        <a:bodyPr/>
        <a:lstStyle/>
        <a:p>
          <a:pPr algn="l" rtl="0"/>
          <a:r>
            <a:rPr lang="ru-RU" sz="14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Официальный сайт:</a:t>
          </a:r>
        </a:p>
        <a:p>
          <a:pPr algn="l" rtl="0"/>
          <a:r>
            <a:rPr lang="en-US" sz="1400" b="1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http://www.fa.ru/fil/smolensk/Pages/Home.aspx</a:t>
          </a:r>
          <a:endParaRPr lang="ru-RU" sz="1400" b="1" dirty="0" smtClean="0"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gm:t>
    </dgm:pt>
    <dgm:pt modelId="{5D6E297D-50E1-4F01-8EE9-4E4233421BB1}" type="parTrans" cxnId="{5BFD298C-6190-45F3-9084-8CFEB11E67D4}">
      <dgm:prSet/>
      <dgm:spPr/>
      <dgm:t>
        <a:bodyPr/>
        <a:lstStyle/>
        <a:p>
          <a:pPr algn="l"/>
          <a:endParaRPr lang="ru-RU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5BC3DFA-E917-40A6-9234-BB52E17B6DCA}" type="sibTrans" cxnId="{5BFD298C-6190-45F3-9084-8CFEB11E67D4}">
      <dgm:prSet/>
      <dgm:spPr/>
      <dgm:t>
        <a:bodyPr/>
        <a:lstStyle/>
        <a:p>
          <a:pPr algn="l"/>
          <a:endParaRPr lang="ru-RU">
            <a:solidFill>
              <a:schemeClr val="bg1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1B95947-5F10-4613-A053-3F74E04E76FD}" type="pres">
      <dgm:prSet presAssocID="{2ABB93A8-3755-4180-82A4-FA69C725513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7C58D2-8A31-429D-A818-AE5ECECCB730}" type="pres">
      <dgm:prSet presAssocID="{D1B984A0-3ED1-47C4-8769-4D2468A9976B}" presName="composite" presStyleCnt="0"/>
      <dgm:spPr/>
      <dgm:t>
        <a:bodyPr/>
        <a:lstStyle/>
        <a:p>
          <a:endParaRPr lang="ru-RU"/>
        </a:p>
      </dgm:t>
    </dgm:pt>
    <dgm:pt modelId="{0D8DC97B-B046-4F9A-B37E-671C697888BF}" type="pres">
      <dgm:prSet presAssocID="{D1B984A0-3ED1-47C4-8769-4D2468A9976B}" presName="imgShp" presStyleLbl="fgImgPlace1" presStyleIdx="0" presStyleCnt="1" custScaleX="141977" custScaleY="110000"/>
      <dgm:spPr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9F8434D-6E7E-4786-95D6-9DB75844F32A}" type="pres">
      <dgm:prSet presAssocID="{D1B984A0-3ED1-47C4-8769-4D2468A9976B}" presName="txShp" presStyleLbl="node1" presStyleIdx="0" presStyleCnt="1" custLinFactNeighborX="6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F33D31-8F14-4F88-A71E-77B50BCB40B4}" type="presOf" srcId="{7FAE580F-AABD-4E1E-AAE2-141F186D1D0C}" destId="{79F8434D-6E7E-4786-95D6-9DB75844F32A}" srcOrd="0" destOrd="3" presId="urn:microsoft.com/office/officeart/2005/8/layout/vList3"/>
    <dgm:cxn modelId="{9006091E-212F-4321-9367-DE2B6ADE5CEA}" srcId="{D1B984A0-3ED1-47C4-8769-4D2468A9976B}" destId="{B7E9C196-2E64-4721-8E97-0C07CA478C8F}" srcOrd="0" destOrd="0" parTransId="{D91E0FC5-5953-4825-BF09-A762F7628072}" sibTransId="{BE683F00-CA06-49DD-AD2F-2F43DD3944F0}"/>
    <dgm:cxn modelId="{98CCA17B-EBC3-44E0-874B-525B1D3C884E}" type="presOf" srcId="{D1B984A0-3ED1-47C4-8769-4D2468A9976B}" destId="{79F8434D-6E7E-4786-95D6-9DB75844F32A}" srcOrd="0" destOrd="0" presId="urn:microsoft.com/office/officeart/2005/8/layout/vList3"/>
    <dgm:cxn modelId="{FE2C1841-CD5E-4D5E-9766-3EE9437D005E}" srcId="{D1B984A0-3ED1-47C4-8769-4D2468A9976B}" destId="{AFC151F8-EC68-42DF-A71A-DA573386AEDF}" srcOrd="1" destOrd="0" parTransId="{AD664EF4-0882-4C1B-BB46-DC4CA2E6A866}" sibTransId="{3E8A6219-6C31-4197-90E4-FD5C89B14B07}"/>
    <dgm:cxn modelId="{1FCBC0B3-C58D-4B65-B5AF-99F4F56D69AB}" type="presOf" srcId="{224DF3EC-CF8A-433F-ABF0-5C232C722730}" destId="{79F8434D-6E7E-4786-95D6-9DB75844F32A}" srcOrd="0" destOrd="4" presId="urn:microsoft.com/office/officeart/2005/8/layout/vList3"/>
    <dgm:cxn modelId="{BD00AF20-E6D7-4359-8B0E-958E119AB7CA}" type="presOf" srcId="{B7E9C196-2E64-4721-8E97-0C07CA478C8F}" destId="{79F8434D-6E7E-4786-95D6-9DB75844F32A}" srcOrd="0" destOrd="1" presId="urn:microsoft.com/office/officeart/2005/8/layout/vList3"/>
    <dgm:cxn modelId="{FC1D9C03-720B-4F54-9BB9-C86C417869F3}" srcId="{D1B984A0-3ED1-47C4-8769-4D2468A9976B}" destId="{7FAE580F-AABD-4E1E-AAE2-141F186D1D0C}" srcOrd="2" destOrd="0" parTransId="{9806D6B0-4FCE-4E8A-8D65-E6F216B3E8ED}" sibTransId="{75846639-F22B-43EA-8792-2662B6B5EA90}"/>
    <dgm:cxn modelId="{A08D4266-0689-493E-A8A9-0B012619CD35}" type="presOf" srcId="{AFC151F8-EC68-42DF-A71A-DA573386AEDF}" destId="{79F8434D-6E7E-4786-95D6-9DB75844F32A}" srcOrd="0" destOrd="2" presId="urn:microsoft.com/office/officeart/2005/8/layout/vList3"/>
    <dgm:cxn modelId="{3D91240B-682A-45FE-BC48-F848338D635F}" srcId="{2ABB93A8-3755-4180-82A4-FA69C7255136}" destId="{D1B984A0-3ED1-47C4-8769-4D2468A9976B}" srcOrd="0" destOrd="0" parTransId="{58682ABB-B23C-4A47-B107-1B0C9945FC4B}" sibTransId="{74C18F93-EBA6-49CF-9F70-BE220107D945}"/>
    <dgm:cxn modelId="{D989B628-2852-4B24-B313-B2C79555B26C}" type="presOf" srcId="{2ABB93A8-3755-4180-82A4-FA69C7255136}" destId="{31B95947-5F10-4613-A053-3F74E04E76FD}" srcOrd="0" destOrd="0" presId="urn:microsoft.com/office/officeart/2005/8/layout/vList3"/>
    <dgm:cxn modelId="{5BFD298C-6190-45F3-9084-8CFEB11E67D4}" srcId="{D1B984A0-3ED1-47C4-8769-4D2468A9976B}" destId="{224DF3EC-CF8A-433F-ABF0-5C232C722730}" srcOrd="3" destOrd="0" parTransId="{5D6E297D-50E1-4F01-8EE9-4E4233421BB1}" sibTransId="{55BC3DFA-E917-40A6-9234-BB52E17B6DCA}"/>
    <dgm:cxn modelId="{BC760898-38DD-4647-87DB-9A65A8182537}" type="presParOf" srcId="{31B95947-5F10-4613-A053-3F74E04E76FD}" destId="{967C58D2-8A31-429D-A818-AE5ECECCB730}" srcOrd="0" destOrd="0" presId="urn:microsoft.com/office/officeart/2005/8/layout/vList3"/>
    <dgm:cxn modelId="{FAF6C4BE-8ECA-4C3C-9755-BBC8887A1D18}" type="presParOf" srcId="{967C58D2-8A31-429D-A818-AE5ECECCB730}" destId="{0D8DC97B-B046-4F9A-B37E-671C697888BF}" srcOrd="0" destOrd="0" presId="urn:microsoft.com/office/officeart/2005/8/layout/vList3"/>
    <dgm:cxn modelId="{56E29160-77D7-4D53-8600-571BB0A29671}" type="presParOf" srcId="{967C58D2-8A31-429D-A818-AE5ECECCB730}" destId="{79F8434D-6E7E-4786-95D6-9DB75844F32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5CF84-CA28-4A8B-9903-103B893E8982}" type="doc">
      <dgm:prSet loTypeId="urn:microsoft.com/office/officeart/2005/8/layout/vList3" loCatId="list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7FB0590E-FAA5-4AEC-B65F-046FFB6469EF}">
      <dgm:prSet custT="1"/>
      <dgm:spPr/>
      <dgm:t>
        <a:bodyPr/>
        <a:lstStyle/>
        <a:p>
          <a:pPr algn="ctr" rtl="0"/>
          <a:r>
            <a: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Приемная комиссия:</a:t>
          </a:r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График работы: </a:t>
          </a:r>
          <a:b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Понедельник-пятница: 09:00 – 19:00 </a:t>
          </a:r>
          <a:b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Суббота: 10:00 – 16:00 </a:t>
          </a:r>
          <a:b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Воскресенье: 10:00 – 14:00</a:t>
          </a:r>
          <a:endParaRPr lang="ru-RU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 rtl="0"/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Телефон: 8 915 650 18 73</a:t>
          </a:r>
          <a:b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8 (4812) 55 - 27 - 77</a:t>
          </a:r>
          <a:endParaRPr lang="ru-RU" sz="20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 rtl="0"/>
          <a:r>
            <a: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E-mail</a:t>
          </a:r>
          <a:r>
            <a: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priem.smolensk@gmail.com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B32181-B1CB-4009-8FCF-42DA81B978E5}" type="parTrans" cxnId="{BF3499ED-64A7-4EFA-8FD9-DCAA002067EB}">
      <dgm:prSet/>
      <dgm:spPr/>
      <dgm:t>
        <a:bodyPr/>
        <a:lstStyle/>
        <a:p>
          <a:endParaRPr lang="ru-RU"/>
        </a:p>
      </dgm:t>
    </dgm:pt>
    <dgm:pt modelId="{38DCA653-8DCC-4253-A70A-078D91F88CA1}" type="sibTrans" cxnId="{BF3499ED-64A7-4EFA-8FD9-DCAA002067EB}">
      <dgm:prSet/>
      <dgm:spPr/>
      <dgm:t>
        <a:bodyPr/>
        <a:lstStyle/>
        <a:p>
          <a:endParaRPr lang="ru-RU"/>
        </a:p>
      </dgm:t>
    </dgm:pt>
    <dgm:pt modelId="{1E2B0147-3F13-4D33-8B6D-5862EE701382}">
      <dgm:prSet custT="1"/>
      <dgm:spPr/>
      <dgm:t>
        <a:bodyPr/>
        <a:lstStyle/>
        <a:p>
          <a:pPr algn="l"/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CB7D6B-40DD-4F10-8C71-3223B36CDF20}" type="parTrans" cxnId="{D4F928DA-9708-4496-A80A-19DF1DBF4991}">
      <dgm:prSet/>
      <dgm:spPr/>
      <dgm:t>
        <a:bodyPr/>
        <a:lstStyle/>
        <a:p>
          <a:endParaRPr lang="ru-RU"/>
        </a:p>
      </dgm:t>
    </dgm:pt>
    <dgm:pt modelId="{597918C5-9149-4150-A77E-999DBC45BD1A}" type="sibTrans" cxnId="{D4F928DA-9708-4496-A80A-19DF1DBF4991}">
      <dgm:prSet/>
      <dgm:spPr/>
      <dgm:t>
        <a:bodyPr/>
        <a:lstStyle/>
        <a:p>
          <a:endParaRPr lang="ru-RU"/>
        </a:p>
      </dgm:t>
    </dgm:pt>
    <dgm:pt modelId="{9823239E-55AF-465E-9151-CC6B7523EEEC}" type="pres">
      <dgm:prSet presAssocID="{E7D5CF84-CA28-4A8B-9903-103B893E898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CA9D21-D3F5-4F69-86BD-378167260F69}" type="pres">
      <dgm:prSet presAssocID="{7FB0590E-FAA5-4AEC-B65F-046FFB6469EF}" presName="composite" presStyleCnt="0"/>
      <dgm:spPr/>
      <dgm:t>
        <a:bodyPr/>
        <a:lstStyle/>
        <a:p>
          <a:endParaRPr lang="ru-RU"/>
        </a:p>
      </dgm:t>
    </dgm:pt>
    <dgm:pt modelId="{E11D42F5-02AA-4B8E-BAA1-4535656B49F2}" type="pres">
      <dgm:prSet presAssocID="{7FB0590E-FAA5-4AEC-B65F-046FFB6469EF}" presName="imgShp" presStyleLbl="fgImgPlace1" presStyleIdx="0" presStyleCnt="1" custScaleX="116988" custScaleY="92113" custLinFactNeighborX="-9430" custLinFactNeighborY="57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3D48B1C-DDDB-4ACE-AC4D-1F09163DAD17}" type="pres">
      <dgm:prSet presAssocID="{7FB0590E-FAA5-4AEC-B65F-046FFB6469EF}" presName="txShp" presStyleLbl="node1" presStyleIdx="0" presStyleCnt="1" custScaleX="111778" custLinFactNeighborX="4665" custLinFactNeighborY="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DBAD7C4-DE3E-48D4-8B1A-E125893A5E69}" type="presOf" srcId="{E7D5CF84-CA28-4A8B-9903-103B893E8982}" destId="{9823239E-55AF-465E-9151-CC6B7523EEEC}" srcOrd="0" destOrd="0" presId="urn:microsoft.com/office/officeart/2005/8/layout/vList3"/>
    <dgm:cxn modelId="{9811DF75-2C20-4F1B-91A3-9CC377B83483}" type="presOf" srcId="{1E2B0147-3F13-4D33-8B6D-5862EE701382}" destId="{73D48B1C-DDDB-4ACE-AC4D-1F09163DAD17}" srcOrd="0" destOrd="1" presId="urn:microsoft.com/office/officeart/2005/8/layout/vList3"/>
    <dgm:cxn modelId="{BF3499ED-64A7-4EFA-8FD9-DCAA002067EB}" srcId="{E7D5CF84-CA28-4A8B-9903-103B893E8982}" destId="{7FB0590E-FAA5-4AEC-B65F-046FFB6469EF}" srcOrd="0" destOrd="0" parTransId="{E8B32181-B1CB-4009-8FCF-42DA81B978E5}" sibTransId="{38DCA653-8DCC-4253-A70A-078D91F88CA1}"/>
    <dgm:cxn modelId="{02B190F9-59D7-4549-A96E-BEB060E822D7}" type="presOf" srcId="{7FB0590E-FAA5-4AEC-B65F-046FFB6469EF}" destId="{73D48B1C-DDDB-4ACE-AC4D-1F09163DAD17}" srcOrd="0" destOrd="0" presId="urn:microsoft.com/office/officeart/2005/8/layout/vList3"/>
    <dgm:cxn modelId="{D4F928DA-9708-4496-A80A-19DF1DBF4991}" srcId="{7FB0590E-FAA5-4AEC-B65F-046FFB6469EF}" destId="{1E2B0147-3F13-4D33-8B6D-5862EE701382}" srcOrd="0" destOrd="0" parTransId="{05CB7D6B-40DD-4F10-8C71-3223B36CDF20}" sibTransId="{597918C5-9149-4150-A77E-999DBC45BD1A}"/>
    <dgm:cxn modelId="{142BC6E2-F85A-4A68-A73D-43DD6DC35892}" type="presParOf" srcId="{9823239E-55AF-465E-9151-CC6B7523EEEC}" destId="{B7CA9D21-D3F5-4F69-86BD-378167260F69}" srcOrd="0" destOrd="0" presId="urn:microsoft.com/office/officeart/2005/8/layout/vList3"/>
    <dgm:cxn modelId="{52EC3AC2-B3D1-46DB-A9DA-77931E22E235}" type="presParOf" srcId="{B7CA9D21-D3F5-4F69-86BD-378167260F69}" destId="{E11D42F5-02AA-4B8E-BAA1-4535656B49F2}" srcOrd="0" destOrd="0" presId="urn:microsoft.com/office/officeart/2005/8/layout/vList3"/>
    <dgm:cxn modelId="{1A38D97F-392A-453A-903A-26E52129144F}" type="presParOf" srcId="{B7CA9D21-D3F5-4F69-86BD-378167260F69}" destId="{73D48B1C-DDDB-4ACE-AC4D-1F09163DAD1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A7270-C509-486B-868D-B9E0F86AEC50}">
      <dsp:nvSpPr>
        <dsp:cNvPr id="0" name=""/>
        <dsp:cNvSpPr/>
      </dsp:nvSpPr>
      <dsp:spPr>
        <a:xfrm>
          <a:off x="0" y="329415"/>
          <a:ext cx="2892277" cy="1446138"/>
        </a:xfrm>
        <a:prstGeom prst="roundRect">
          <a:avLst>
            <a:gd name="adj" fmla="val 10000"/>
          </a:avLst>
        </a:prstGeom>
        <a:solidFill>
          <a:schemeClr val="accent1">
            <a:alpha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rPr>
            <a:t>Вступительные испытания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2356" y="371771"/>
        <a:ext cx="2807565" cy="1361426"/>
      </dsp:txXfrm>
    </dsp:sp>
    <dsp:sp modelId="{CD4D9CF3-23CE-449D-9EE7-F9BF3A5A5A3E}">
      <dsp:nvSpPr>
        <dsp:cNvPr id="0" name=""/>
        <dsp:cNvSpPr/>
      </dsp:nvSpPr>
      <dsp:spPr>
        <a:xfrm>
          <a:off x="289227" y="1775554"/>
          <a:ext cx="289227" cy="1084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84603"/>
              </a:lnTo>
              <a:lnTo>
                <a:pt x="289227" y="10846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E24C5A-FF79-4F71-B1D2-9DC7833017BC}">
      <dsp:nvSpPr>
        <dsp:cNvPr id="0" name=""/>
        <dsp:cNvSpPr/>
      </dsp:nvSpPr>
      <dsp:spPr>
        <a:xfrm>
          <a:off x="578455" y="2137088"/>
          <a:ext cx="2313821" cy="1446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>
              <a:latin typeface="Cambria" panose="02040503050406030204" pitchFamily="18" charset="0"/>
              <a:ea typeface="Cambria" panose="02040503050406030204" pitchFamily="18" charset="0"/>
            </a:rPr>
            <a:t>Экономическая теория</a:t>
          </a:r>
          <a:endParaRPr lang="ru-RU" sz="23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20811" y="2179444"/>
        <a:ext cx="2229109" cy="1361426"/>
      </dsp:txXfrm>
    </dsp:sp>
    <dsp:sp modelId="{D6FDF465-0158-4D58-9109-F707D6C2C555}">
      <dsp:nvSpPr>
        <dsp:cNvPr id="0" name=""/>
        <dsp:cNvSpPr/>
      </dsp:nvSpPr>
      <dsp:spPr>
        <a:xfrm>
          <a:off x="289227" y="1775554"/>
          <a:ext cx="289227" cy="28922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2276"/>
              </a:lnTo>
              <a:lnTo>
                <a:pt x="289227" y="28922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6B0A40-8E1F-4CD8-A359-FEE257AFF5B4}">
      <dsp:nvSpPr>
        <dsp:cNvPr id="0" name=""/>
        <dsp:cNvSpPr/>
      </dsp:nvSpPr>
      <dsp:spPr>
        <a:xfrm>
          <a:off x="578455" y="3944761"/>
          <a:ext cx="2313821" cy="144613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smtClean="0">
              <a:latin typeface="Cambria" panose="02040503050406030204" pitchFamily="18" charset="0"/>
              <a:ea typeface="Cambria" panose="02040503050406030204" pitchFamily="18" charset="0"/>
            </a:rPr>
            <a:t>Иностранный язык</a:t>
          </a:r>
          <a:endParaRPr lang="ru-RU" sz="23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20811" y="3987117"/>
        <a:ext cx="2229109" cy="13614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271DF-CF0C-4111-9579-93B8D77BA9A3}">
      <dsp:nvSpPr>
        <dsp:cNvPr id="0" name=""/>
        <dsp:cNvSpPr/>
      </dsp:nvSpPr>
      <dsp:spPr>
        <a:xfrm>
          <a:off x="1766543" y="243767"/>
          <a:ext cx="4624543" cy="14451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862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Финансовый учет (продвинутый курс)</a:t>
          </a:r>
          <a:endParaRPr lang="ru-RU" sz="1600" b="1" kern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 системе бухгалтерского учета и аудита дисциплина «Финансовый учет (продвинутый курс)» занимает ведущее место, являясь одной из профилирующих фундаментальных дисциплин. Полученные студентами знания являются базой для изучения других специальных дисциплин.</a:t>
          </a:r>
          <a:endParaRPr lang="ru-RU" sz="1200" kern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1766543" y="243767"/>
        <a:ext cx="4624543" cy="1445169"/>
      </dsp:txXfrm>
    </dsp:sp>
    <dsp:sp modelId="{A94D0A98-BE26-4B35-99A1-311A5CE8AAD0}">
      <dsp:nvSpPr>
        <dsp:cNvPr id="0" name=""/>
        <dsp:cNvSpPr/>
      </dsp:nvSpPr>
      <dsp:spPr>
        <a:xfrm>
          <a:off x="1573853" y="35020"/>
          <a:ext cx="1011618" cy="151742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38A1266-CB0C-410A-9862-A2E80DF49DE5}">
      <dsp:nvSpPr>
        <dsp:cNvPr id="0" name=""/>
        <dsp:cNvSpPr/>
      </dsp:nvSpPr>
      <dsp:spPr>
        <a:xfrm>
          <a:off x="6782777" y="243767"/>
          <a:ext cx="4624543" cy="14451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862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Бухгалтерский учет и финансовая отчетность в отдельных сферах экономики</a:t>
          </a:r>
          <a:endParaRPr lang="ru-RU" sz="1600" b="1" kern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Изучаются особенности ведения учета и раскрытия в бухгалтерской отчетности информации в организациях, относящихся к различным сферам деятельности, включая бюджетные организации.</a:t>
          </a:r>
          <a:endParaRPr lang="ru-RU" sz="1200" kern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6782777" y="243767"/>
        <a:ext cx="4624543" cy="1445169"/>
      </dsp:txXfrm>
    </dsp:sp>
    <dsp:sp modelId="{7CE07C71-AE87-46D7-B014-59AB479F4159}">
      <dsp:nvSpPr>
        <dsp:cNvPr id="0" name=""/>
        <dsp:cNvSpPr/>
      </dsp:nvSpPr>
      <dsp:spPr>
        <a:xfrm>
          <a:off x="6590088" y="35020"/>
          <a:ext cx="1011618" cy="151742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8D04E36-77AF-44E5-B2A0-3D643FA7AB37}">
      <dsp:nvSpPr>
        <dsp:cNvPr id="0" name=""/>
        <dsp:cNvSpPr/>
      </dsp:nvSpPr>
      <dsp:spPr>
        <a:xfrm>
          <a:off x="1766543" y="2063075"/>
          <a:ext cx="4624543" cy="14451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862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Договорное право</a:t>
          </a:r>
          <a:endParaRPr lang="ru-RU" sz="1600" b="1" kern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Изучаются современное гражданское законодательство, регулирующее договорные отношения, толкование и применение норм законодательства о заключении, исполнении и расторжении гражданско-правовых договоров, касающихся учетной сферы.</a:t>
          </a:r>
          <a:endParaRPr lang="ru-RU" sz="1200" kern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1766543" y="2063075"/>
        <a:ext cx="4624543" cy="1445169"/>
      </dsp:txXfrm>
    </dsp:sp>
    <dsp:sp modelId="{3520DCC1-CAC2-4BBB-A8DB-1A46339F8F84}">
      <dsp:nvSpPr>
        <dsp:cNvPr id="0" name=""/>
        <dsp:cNvSpPr/>
      </dsp:nvSpPr>
      <dsp:spPr>
        <a:xfrm>
          <a:off x="1573853" y="1854329"/>
          <a:ext cx="1011618" cy="151742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8F0E7B8-0109-45D5-B70E-EEB891AC2C75}">
      <dsp:nvSpPr>
        <dsp:cNvPr id="0" name=""/>
        <dsp:cNvSpPr/>
      </dsp:nvSpPr>
      <dsp:spPr>
        <a:xfrm>
          <a:off x="6782777" y="2063075"/>
          <a:ext cx="4624543" cy="14451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862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Международные стандарты финансовой отчетности (продвинутый курс)</a:t>
          </a:r>
          <a:endParaRPr lang="ru-RU" sz="1600" b="1" kern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Изучение международных стандартов финансовой отчетности с целью формирования знаний и навыков интерпретации и анализа финансовой отчетности для принятия управленческих решений.</a:t>
          </a:r>
          <a:endParaRPr lang="ru-RU" sz="1200" kern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6782777" y="2063075"/>
        <a:ext cx="4624543" cy="1445169"/>
      </dsp:txXfrm>
    </dsp:sp>
    <dsp:sp modelId="{18CE37A7-0F4C-4D0F-9BC6-EE4E1914542F}">
      <dsp:nvSpPr>
        <dsp:cNvPr id="0" name=""/>
        <dsp:cNvSpPr/>
      </dsp:nvSpPr>
      <dsp:spPr>
        <a:xfrm>
          <a:off x="6590088" y="1854329"/>
          <a:ext cx="1011618" cy="151742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EE0478-6C99-42E9-91D0-E3489734EDDA}">
      <dsp:nvSpPr>
        <dsp:cNvPr id="0" name=""/>
        <dsp:cNvSpPr/>
      </dsp:nvSpPr>
      <dsp:spPr>
        <a:xfrm>
          <a:off x="1766543" y="3882384"/>
          <a:ext cx="4624543" cy="14451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862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Консолидация и трансформация финансовой отчетности</a:t>
          </a:r>
          <a:endParaRPr lang="ru-RU" sz="1600" b="1" kern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В учебной дисциплине довольно обстоятельно излагаются действующие методики консолидации и трансформации финансовой отчетности компаний.</a:t>
          </a:r>
          <a:endParaRPr lang="ru-RU" sz="1200" kern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1766543" y="3882384"/>
        <a:ext cx="4624543" cy="1445169"/>
      </dsp:txXfrm>
    </dsp:sp>
    <dsp:sp modelId="{269731A5-AA01-4205-98E8-0802AFB4AB6D}">
      <dsp:nvSpPr>
        <dsp:cNvPr id="0" name=""/>
        <dsp:cNvSpPr/>
      </dsp:nvSpPr>
      <dsp:spPr>
        <a:xfrm>
          <a:off x="1573853" y="3673637"/>
          <a:ext cx="1011618" cy="151742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F6F35F6-BA3D-40EB-A5FD-B68F383D499B}">
      <dsp:nvSpPr>
        <dsp:cNvPr id="0" name=""/>
        <dsp:cNvSpPr/>
      </dsp:nvSpPr>
      <dsp:spPr>
        <a:xfrm>
          <a:off x="6782777" y="3882384"/>
          <a:ext cx="4624543" cy="144516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8862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Налоговое право</a:t>
          </a:r>
          <a:endParaRPr lang="ru-RU" sz="1600" b="1" kern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 smtClean="0">
              <a:solidFill>
                <a:srgbClr val="0F3A3D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Изучаются налоговые правоотношения, их структура и субъекты; Налоговая система Российской Федерации; правовые основы налогового контроля; способы защиты прав налогоплательщиков.</a:t>
          </a:r>
          <a:endParaRPr lang="ru-RU" sz="1200" kern="1200" dirty="0">
            <a:solidFill>
              <a:srgbClr val="0F3A3D"/>
            </a:solidFill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6782777" y="3882384"/>
        <a:ext cx="4624543" cy="1445169"/>
      </dsp:txXfrm>
    </dsp:sp>
    <dsp:sp modelId="{A583C8E0-9C6F-43FA-A849-4F89517CC6F8}">
      <dsp:nvSpPr>
        <dsp:cNvPr id="0" name=""/>
        <dsp:cNvSpPr/>
      </dsp:nvSpPr>
      <dsp:spPr>
        <a:xfrm>
          <a:off x="6590088" y="3673637"/>
          <a:ext cx="1011618" cy="151742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4CC7E-5276-4210-A0E0-16B05305A466}">
      <dsp:nvSpPr>
        <dsp:cNvPr id="0" name=""/>
        <dsp:cNvSpPr/>
      </dsp:nvSpPr>
      <dsp:spPr>
        <a:xfrm>
          <a:off x="0" y="41883"/>
          <a:ext cx="11344978" cy="827049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Карьерно: </a:t>
          </a:r>
          <a:r>
            <a:rPr lang="ru-RU" sz="1600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Специалист, владеющий смежными специальностями, имеет несомненные карьерные преимущества как в государственном секторе, так и в бизнес сообществе, особенно с учетом перспектив цифровой революции;</a:t>
          </a:r>
          <a:endParaRPr lang="ru-RU" sz="1600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40373" y="82256"/>
        <a:ext cx="11264232" cy="746303"/>
      </dsp:txXfrm>
    </dsp:sp>
    <dsp:sp modelId="{DDB5D611-7B07-444D-B0E3-DF50B17A9C13}">
      <dsp:nvSpPr>
        <dsp:cNvPr id="0" name=""/>
        <dsp:cNvSpPr/>
      </dsp:nvSpPr>
      <dsp:spPr>
        <a:xfrm>
          <a:off x="0" y="915013"/>
          <a:ext cx="11344978" cy="1100385"/>
        </a:xfrm>
        <a:prstGeom prst="roundRect">
          <a:avLst/>
        </a:prstGeom>
        <a:solidFill>
          <a:schemeClr val="accent1">
            <a:shade val="80000"/>
            <a:hueOff val="23578"/>
            <a:satOff val="-9872"/>
            <a:lumOff val="95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Комплексно</a:t>
          </a:r>
          <a:r>
            <a:rPr lang="ru-RU" sz="1600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: навыки анализа финансовой отчетности в соответствие с национальными и международными стандартами финансового учета и владение технологиями правового обеспечения деятельности организаций различных форм собственности предоставляет выпускнику возможность существенно сократить необходимое время и ресурсы для получения различных профессиональных лицензий и сертификатов;</a:t>
          </a:r>
          <a:endParaRPr lang="ru-RU" sz="1600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53716" y="968729"/>
        <a:ext cx="11237546" cy="992953"/>
      </dsp:txXfrm>
    </dsp:sp>
    <dsp:sp modelId="{ED0312D4-A980-4A81-97C3-A94423DBB7B4}">
      <dsp:nvSpPr>
        <dsp:cNvPr id="0" name=""/>
        <dsp:cNvSpPr/>
      </dsp:nvSpPr>
      <dsp:spPr>
        <a:xfrm>
          <a:off x="0" y="2061478"/>
          <a:ext cx="11344978" cy="865518"/>
        </a:xfrm>
        <a:prstGeom prst="roundRect">
          <a:avLst/>
        </a:prstGeom>
        <a:solidFill>
          <a:schemeClr val="accent1">
            <a:shade val="80000"/>
            <a:hueOff val="47155"/>
            <a:satOff val="-19744"/>
            <a:lumOff val="190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Увлекательно: </a:t>
          </a:r>
          <a:r>
            <a:rPr lang="ru-RU" sz="1600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реализация инновационных методик преподавания позволяет слушателю, владеющему бухгалтерским учетом на уровне бакалавриата, существенно повысить уровень профессиональной осведомленности через дискуссии, увлекательные кейс-задания, проблемный и проектный подходы;</a:t>
          </a:r>
          <a:endParaRPr lang="ru-RU" sz="1600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42251" y="2103729"/>
        <a:ext cx="11260476" cy="781016"/>
      </dsp:txXfrm>
    </dsp:sp>
    <dsp:sp modelId="{D5FDBE74-8452-4788-ADDE-95D4A7690C6D}">
      <dsp:nvSpPr>
        <dsp:cNvPr id="0" name=""/>
        <dsp:cNvSpPr/>
      </dsp:nvSpPr>
      <dsp:spPr>
        <a:xfrm>
          <a:off x="0" y="2973077"/>
          <a:ext cx="11344978" cy="1100385"/>
        </a:xfrm>
        <a:prstGeom prst="roundRect">
          <a:avLst/>
        </a:prstGeom>
        <a:solidFill>
          <a:schemeClr val="accent1">
            <a:shade val="80000"/>
            <a:hueOff val="70733"/>
            <a:satOff val="-29615"/>
            <a:lumOff val="285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Актуально: </a:t>
          </a:r>
          <a:r>
            <a:rPr lang="ru-RU" sz="1600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участие в программе предоставляет слушателю дополнительные горизонты профессионального роста и совершенствования; возможность совместной деятельности с лицами, которым в недалеком будущем предстоит принимать на себя ответственность за реализацию стратегических решений в различных сферах государственной и общественной деятельности;</a:t>
          </a:r>
          <a:endParaRPr lang="ru-RU" sz="1600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53716" y="3026793"/>
        <a:ext cx="11237546" cy="992953"/>
      </dsp:txXfrm>
    </dsp:sp>
    <dsp:sp modelId="{97092EEF-6733-496D-97B7-6DF1F7980D8C}">
      <dsp:nvSpPr>
        <dsp:cNvPr id="0" name=""/>
        <dsp:cNvSpPr/>
      </dsp:nvSpPr>
      <dsp:spPr>
        <a:xfrm>
          <a:off x="0" y="4119542"/>
          <a:ext cx="11344978" cy="1100385"/>
        </a:xfrm>
        <a:prstGeom prst="roundRect">
          <a:avLst/>
        </a:prstGeom>
        <a:solidFill>
          <a:schemeClr val="accent1">
            <a:shade val="80000"/>
            <a:hueOff val="94310"/>
            <a:satOff val="-39487"/>
            <a:lumOff val="380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5. Интеллектуально: </a:t>
          </a:r>
          <a:r>
            <a:rPr lang="ru-RU" sz="1600" kern="1200" dirty="0" smtClean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слушателям помогут сформировать навыки реализации одного из важнейших методов учета и отчетности – профессионального суждения, так как от выбора релевантной информации и алгоритмов ее обработки, форм и содержания выносимых решений и отражения этих решений в учете и отчетности зависит деятельность учреждений и организаций вне зависимости от форм собственности.</a:t>
          </a:r>
          <a:endParaRPr lang="ru-RU" sz="1600" kern="1200" dirty="0">
            <a:latin typeface="Cambria" panose="020405030504060302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>
        <a:off x="53716" y="4173258"/>
        <a:ext cx="11237546" cy="99295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184FB-9EF9-42B3-8E15-CD4E7F14130E}">
      <dsp:nvSpPr>
        <dsp:cNvPr id="0" name=""/>
        <dsp:cNvSpPr/>
      </dsp:nvSpPr>
      <dsp:spPr>
        <a:xfrm>
          <a:off x="0" y="1200397"/>
          <a:ext cx="10905314" cy="1600529"/>
        </a:xfrm>
        <a:prstGeom prst="notchedRight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63BA9F-EDAE-4AE7-9E1F-0010E147A6B0}">
      <dsp:nvSpPr>
        <dsp:cNvPr id="0" name=""/>
        <dsp:cNvSpPr/>
      </dsp:nvSpPr>
      <dsp:spPr>
        <a:xfrm>
          <a:off x="2691" y="0"/>
          <a:ext cx="2012329" cy="160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Выбрать программу магистратуры</a:t>
          </a:r>
          <a:endParaRPr lang="ru-RU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691" y="0"/>
        <a:ext cx="2012329" cy="1600529"/>
      </dsp:txXfrm>
    </dsp:sp>
    <dsp:sp modelId="{8A0ADFF2-173C-415E-B3D3-57430F1398EE}">
      <dsp:nvSpPr>
        <dsp:cNvPr id="0" name=""/>
        <dsp:cNvSpPr/>
      </dsp:nvSpPr>
      <dsp:spPr>
        <a:xfrm>
          <a:off x="808790" y="1800595"/>
          <a:ext cx="400132" cy="400132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DBE42F-8841-4661-8FAB-06969C170381}">
      <dsp:nvSpPr>
        <dsp:cNvPr id="0" name=""/>
        <dsp:cNvSpPr/>
      </dsp:nvSpPr>
      <dsp:spPr>
        <a:xfrm>
          <a:off x="2100205" y="2400794"/>
          <a:ext cx="1968663" cy="160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Собрать документы/ Заполнить электронную анкету</a:t>
          </a:r>
          <a:endParaRPr lang="ru-RU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100205" y="2400794"/>
        <a:ext cx="1968663" cy="1600529"/>
      </dsp:txXfrm>
    </dsp:sp>
    <dsp:sp modelId="{E8850ED7-4D7C-40AF-B32A-19E7C62D00F5}">
      <dsp:nvSpPr>
        <dsp:cNvPr id="0" name=""/>
        <dsp:cNvSpPr/>
      </dsp:nvSpPr>
      <dsp:spPr>
        <a:xfrm>
          <a:off x="2884471" y="1800595"/>
          <a:ext cx="400132" cy="400132"/>
        </a:xfrm>
        <a:prstGeom prst="ellipse">
          <a:avLst/>
        </a:prstGeom>
        <a:solidFill>
          <a:schemeClr val="accent1">
            <a:shade val="50000"/>
            <a:hueOff val="41056"/>
            <a:satOff val="-17180"/>
            <a:lumOff val="214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394A3-CEC8-428A-81F2-827BE9450ECC}">
      <dsp:nvSpPr>
        <dsp:cNvPr id="0" name=""/>
        <dsp:cNvSpPr/>
      </dsp:nvSpPr>
      <dsp:spPr>
        <a:xfrm>
          <a:off x="4154054" y="0"/>
          <a:ext cx="1703689" cy="160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Cambria" panose="02040503050406030204" pitchFamily="18" charset="0"/>
              <a:ea typeface="Cambria" panose="02040503050406030204" pitchFamily="18" charset="0"/>
            </a:rPr>
            <a:t>Написать заявление</a:t>
          </a:r>
          <a:endParaRPr lang="ru-RU" sz="20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154054" y="0"/>
        <a:ext cx="1703689" cy="1600529"/>
      </dsp:txXfrm>
    </dsp:sp>
    <dsp:sp modelId="{0DE49DCB-3A6B-4E57-8A17-896D9C0C43A4}">
      <dsp:nvSpPr>
        <dsp:cNvPr id="0" name=""/>
        <dsp:cNvSpPr/>
      </dsp:nvSpPr>
      <dsp:spPr>
        <a:xfrm>
          <a:off x="4805832" y="1800595"/>
          <a:ext cx="400132" cy="400132"/>
        </a:xfrm>
        <a:prstGeom prst="ellipse">
          <a:avLst/>
        </a:prstGeom>
        <a:solidFill>
          <a:schemeClr val="accent1">
            <a:shade val="50000"/>
            <a:hueOff val="82113"/>
            <a:satOff val="-34361"/>
            <a:lumOff val="428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60D74-0B5B-49AE-AE9C-BD22155C175D}">
      <dsp:nvSpPr>
        <dsp:cNvPr id="0" name=""/>
        <dsp:cNvSpPr/>
      </dsp:nvSpPr>
      <dsp:spPr>
        <a:xfrm>
          <a:off x="5942927" y="2400794"/>
          <a:ext cx="2080289" cy="160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Пройти вступительные испытания</a:t>
          </a:r>
          <a:endParaRPr lang="ru-RU" sz="2000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942927" y="2400794"/>
        <a:ext cx="2080289" cy="1600529"/>
      </dsp:txXfrm>
    </dsp:sp>
    <dsp:sp modelId="{855B5826-59A7-453A-B5FC-C7D74067F33E}">
      <dsp:nvSpPr>
        <dsp:cNvPr id="0" name=""/>
        <dsp:cNvSpPr/>
      </dsp:nvSpPr>
      <dsp:spPr>
        <a:xfrm>
          <a:off x="6783006" y="1800595"/>
          <a:ext cx="400132" cy="400132"/>
        </a:xfrm>
        <a:prstGeom prst="ellipse">
          <a:avLst/>
        </a:prstGeom>
        <a:solidFill>
          <a:schemeClr val="accent1">
            <a:shade val="50000"/>
            <a:hueOff val="82113"/>
            <a:satOff val="-34361"/>
            <a:lumOff val="4288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99207-9D2D-4721-8E17-BE5323ACDCF5}">
      <dsp:nvSpPr>
        <dsp:cNvPr id="0" name=""/>
        <dsp:cNvSpPr/>
      </dsp:nvSpPr>
      <dsp:spPr>
        <a:xfrm>
          <a:off x="8108401" y="0"/>
          <a:ext cx="1703689" cy="16005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Cambria" panose="02040503050406030204" pitchFamily="18" charset="0"/>
              <a:ea typeface="Cambria" panose="02040503050406030204" pitchFamily="18" charset="0"/>
            </a:rPr>
            <a:t>Начать обучение</a:t>
          </a:r>
          <a:endParaRPr lang="ru-RU" sz="2000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8108401" y="0"/>
        <a:ext cx="1703689" cy="1600529"/>
      </dsp:txXfrm>
    </dsp:sp>
    <dsp:sp modelId="{9F27B6EE-BA97-42CA-B4C5-4D1F9FEF1C8F}">
      <dsp:nvSpPr>
        <dsp:cNvPr id="0" name=""/>
        <dsp:cNvSpPr/>
      </dsp:nvSpPr>
      <dsp:spPr>
        <a:xfrm>
          <a:off x="8760179" y="1800595"/>
          <a:ext cx="400132" cy="400132"/>
        </a:xfrm>
        <a:prstGeom prst="ellipse">
          <a:avLst/>
        </a:prstGeom>
        <a:solidFill>
          <a:schemeClr val="accent1">
            <a:shade val="50000"/>
            <a:hueOff val="41056"/>
            <a:satOff val="-17180"/>
            <a:lumOff val="2144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0833A-E1BB-4417-A675-62F79FABA8D5}">
      <dsp:nvSpPr>
        <dsp:cNvPr id="0" name=""/>
        <dsp:cNvSpPr/>
      </dsp:nvSpPr>
      <dsp:spPr>
        <a:xfrm>
          <a:off x="1427750" y="2767"/>
          <a:ext cx="2862890" cy="930355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Государственный ВУЗ</a:t>
          </a:r>
          <a:endParaRPr lang="ru-RU" sz="16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892928" y="2767"/>
        <a:ext cx="1932535" cy="930355"/>
      </dsp:txXfrm>
    </dsp:sp>
    <dsp:sp modelId="{B9D2197D-C08B-4BC8-A165-A91E3CCAD996}">
      <dsp:nvSpPr>
        <dsp:cNvPr id="0" name=""/>
        <dsp:cNvSpPr/>
      </dsp:nvSpPr>
      <dsp:spPr>
        <a:xfrm>
          <a:off x="1427750" y="1063372"/>
          <a:ext cx="2862890" cy="930355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23578"/>
                <a:satOff val="-9872"/>
                <a:lumOff val="95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23578"/>
                <a:satOff val="-9872"/>
                <a:lumOff val="95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23578"/>
                <a:satOff val="-9872"/>
                <a:lumOff val="95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Cambria" panose="02040503050406030204" pitchFamily="18" charset="0"/>
              <a:ea typeface="Cambria" panose="02040503050406030204" pitchFamily="18" charset="0"/>
            </a:rPr>
            <a:t>Наличие бюджетных мест</a:t>
          </a:r>
          <a:endParaRPr lang="ru-RU" sz="16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892928" y="1063372"/>
        <a:ext cx="1932535" cy="930355"/>
      </dsp:txXfrm>
    </dsp:sp>
    <dsp:sp modelId="{96504AF9-AB49-4519-B059-76883E340FC9}">
      <dsp:nvSpPr>
        <dsp:cNvPr id="0" name=""/>
        <dsp:cNvSpPr/>
      </dsp:nvSpPr>
      <dsp:spPr>
        <a:xfrm>
          <a:off x="1427750" y="2123977"/>
          <a:ext cx="2862890" cy="930355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47155"/>
                <a:satOff val="-19744"/>
                <a:lumOff val="190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47155"/>
                <a:satOff val="-19744"/>
                <a:lumOff val="190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47155"/>
                <a:satOff val="-19744"/>
                <a:lumOff val="190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Cambria" panose="02040503050406030204" pitchFamily="18" charset="0"/>
              <a:ea typeface="Cambria" panose="02040503050406030204" pitchFamily="18" charset="0"/>
            </a:rPr>
            <a:t>Эксперты-практики</a:t>
          </a:r>
          <a:endParaRPr lang="ru-RU" sz="16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892928" y="2123977"/>
        <a:ext cx="1932535" cy="930355"/>
      </dsp:txXfrm>
    </dsp:sp>
    <dsp:sp modelId="{D041B45E-77C6-403B-A0C0-3C3213B2D9F7}">
      <dsp:nvSpPr>
        <dsp:cNvPr id="0" name=""/>
        <dsp:cNvSpPr/>
      </dsp:nvSpPr>
      <dsp:spPr>
        <a:xfrm>
          <a:off x="1427750" y="3184583"/>
          <a:ext cx="2862890" cy="930355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70733"/>
                <a:satOff val="-29615"/>
                <a:lumOff val="285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70733"/>
                <a:satOff val="-29615"/>
                <a:lumOff val="285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70733"/>
                <a:satOff val="-29615"/>
                <a:lumOff val="285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Cambria" panose="02040503050406030204" pitchFamily="18" charset="0"/>
              <a:ea typeface="Cambria" panose="02040503050406030204" pitchFamily="18" charset="0"/>
            </a:rPr>
            <a:t>Нетворкинг</a:t>
          </a:r>
          <a:endParaRPr lang="ru-RU" sz="16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892928" y="3184583"/>
        <a:ext cx="1932535" cy="930355"/>
      </dsp:txXfrm>
    </dsp:sp>
    <dsp:sp modelId="{21CF4C2A-E255-4394-BCCE-BA315C1603FD}">
      <dsp:nvSpPr>
        <dsp:cNvPr id="0" name=""/>
        <dsp:cNvSpPr/>
      </dsp:nvSpPr>
      <dsp:spPr>
        <a:xfrm>
          <a:off x="1427750" y="4245188"/>
          <a:ext cx="2862890" cy="930355"/>
        </a:xfrm>
        <a:prstGeom prst="chevron">
          <a:avLst/>
        </a:prstGeom>
        <a:gradFill rotWithShape="0">
          <a:gsLst>
            <a:gs pos="0">
              <a:schemeClr val="accent1">
                <a:shade val="80000"/>
                <a:hueOff val="94310"/>
                <a:satOff val="-39487"/>
                <a:lumOff val="3809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hueOff val="94310"/>
                <a:satOff val="-39487"/>
                <a:lumOff val="3809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hueOff val="94310"/>
                <a:satOff val="-39487"/>
                <a:lumOff val="3809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10160" rIns="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latin typeface="Cambria" panose="02040503050406030204" pitchFamily="18" charset="0"/>
              <a:ea typeface="Cambria" panose="02040503050406030204" pitchFamily="18" charset="0"/>
            </a:rPr>
            <a:t>Развитая инфраструктура</a:t>
          </a:r>
          <a:endParaRPr lang="ru-RU" sz="1600" b="1" kern="120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892928" y="4245188"/>
        <a:ext cx="1932535" cy="9303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8434D-6E7E-4786-95D6-9DB75844F32A}">
      <dsp:nvSpPr>
        <dsp:cNvPr id="0" name=""/>
        <dsp:cNvSpPr/>
      </dsp:nvSpPr>
      <dsp:spPr>
        <a:xfrm rot="10800000">
          <a:off x="2784440" y="107386"/>
          <a:ext cx="6453574" cy="2124887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37016" tIns="91440" rIns="170688" bIns="91440" numCol="1" spcCol="1270" anchor="t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Адрес:</a:t>
          </a:r>
          <a:endParaRPr lang="ru-RU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214018, г. Смоленск, пр-т Гагарина, д. 22 </a:t>
          </a:r>
          <a:endParaRPr lang="ru-RU" sz="1400" kern="1200" dirty="0"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Телефон: 8 (4812) 35 - 88 - 99</a:t>
          </a:r>
          <a:endParaRPr lang="ru-RU" sz="1400" kern="1200" dirty="0"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E-mail</a:t>
          </a:r>
          <a:r>
            <a:rPr lang="ru-RU" sz="1400" b="1" kern="12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: 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smolensk@fa.ru</a:t>
          </a:r>
          <a:r>
            <a:rPr lang="ru-RU" sz="1400" b="1" kern="12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Официальный сайт:</a:t>
          </a:r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http://www.fa.ru/fil/smolensk/Pages/Home.aspx</a:t>
          </a:r>
          <a:endParaRPr lang="ru-RU" sz="1400" b="1" kern="1200" dirty="0" smtClean="0">
            <a:latin typeface="Times New Roman" panose="02020603050405020304" pitchFamily="18" charset="0"/>
            <a:ea typeface="Cambria" panose="02040503050406030204" pitchFamily="18" charset="0"/>
            <a:cs typeface="Times New Roman" panose="02020603050405020304" pitchFamily="18" charset="0"/>
          </a:endParaRPr>
        </a:p>
      </dsp:txBody>
      <dsp:txXfrm rot="10800000">
        <a:off x="3315662" y="107386"/>
        <a:ext cx="5922352" cy="2124887"/>
      </dsp:txXfrm>
    </dsp:sp>
    <dsp:sp modelId="{0D8DC97B-B046-4F9A-B37E-671C697888BF}">
      <dsp:nvSpPr>
        <dsp:cNvPr id="0" name=""/>
        <dsp:cNvSpPr/>
      </dsp:nvSpPr>
      <dsp:spPr>
        <a:xfrm>
          <a:off x="871311" y="1142"/>
          <a:ext cx="3016851" cy="233737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D48B1C-DDDB-4ACE-AC4D-1F09163DAD17}">
      <dsp:nvSpPr>
        <dsp:cNvPr id="0" name=""/>
        <dsp:cNvSpPr/>
      </dsp:nvSpPr>
      <dsp:spPr>
        <a:xfrm rot="10800000">
          <a:off x="1998945" y="2470"/>
          <a:ext cx="6699661" cy="2527085"/>
        </a:xfrm>
        <a:prstGeom prst="homePlat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14375" tIns="76200" rIns="142240" bIns="76200" numCol="1" spcCol="1270" anchor="t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Приемная комиссия:</a:t>
          </a: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График работы: </a:t>
          </a:r>
          <a:b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Понедельник-пятница: 09:00 – 19:00 </a:t>
          </a:r>
          <a:b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Суббота: 10:00 – 16:00 </a:t>
          </a:r>
          <a:b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Воскресенье: 10:00 – 14:00</a:t>
          </a:r>
          <a:endParaRPr lang="ru-RU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Телефон: 8 915 650 18 73</a:t>
          </a:r>
          <a:b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          8 (4812) 55 - 27 - 77</a:t>
          </a:r>
          <a:endParaRPr lang="ru-RU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E-mail</a:t>
          </a:r>
          <a:r>
            <a:rPr lang="ru-RU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priem.smolensk@gmail.com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30716" y="2470"/>
        <a:ext cx="6067890" cy="2527085"/>
      </dsp:txXfrm>
    </dsp:sp>
    <dsp:sp modelId="{E11D42F5-02AA-4B8E-BAA1-4535656B49F2}">
      <dsp:nvSpPr>
        <dsp:cNvPr id="0" name=""/>
        <dsp:cNvSpPr/>
      </dsp:nvSpPr>
      <dsp:spPr>
        <a:xfrm>
          <a:off x="355810" y="115370"/>
          <a:ext cx="2956387" cy="232777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8D157-DB26-4474-BFA9-A1A6A3DFEDCA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835A0-2C2A-446D-9D13-35BB212BDE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77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 flip="none" rotWithShape="1">
          <a:gsLst>
            <a:gs pos="1000">
              <a:srgbClr val="0F3A3D"/>
            </a:gs>
            <a:gs pos="50000">
              <a:srgbClr val="256569"/>
            </a:gs>
            <a:gs pos="98000">
              <a:srgbClr val="2A7478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Работа\100 лет\100лет копияv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35" y="699311"/>
            <a:ext cx="3810309" cy="1409000"/>
          </a:xfrm>
          <a:prstGeom prst="rect">
            <a:avLst/>
          </a:prstGeom>
          <a:noFill/>
          <a:effectLst>
            <a:outerShdw blurRad="304800" dist="38100" dir="600000" sx="94000" sy="94000" algn="ctr" rotWithShape="0">
              <a:schemeClr val="tx1">
                <a:alpha val="73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95" y="0"/>
            <a:ext cx="653940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1850" y="2334219"/>
            <a:ext cx="10515600" cy="2636032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75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ятиугольник 8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2" name="Picture 4" descr="D:\Работа\100 лет\100лет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84" y="362355"/>
            <a:ext cx="2186341" cy="8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6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246903"/>
            <a:ext cx="7734300" cy="49300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ятиугольник 8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2" name="Picture 4" descr="D:\Работа\100 лет\100лет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84" y="362355"/>
            <a:ext cx="2186341" cy="8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024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F2C6-7C20-44EF-AA53-7E9037C55335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91190-BD8E-47A4-A70D-6F03D7192B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49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Работа\100 лет\100лет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84" y="362355"/>
            <a:ext cx="2186341" cy="8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319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gradFill flip="none" rotWithShape="1">
          <a:gsLst>
            <a:gs pos="1000">
              <a:schemeClr val="bg1">
                <a:lumMod val="95000"/>
              </a:schemeClr>
            </a:gs>
            <a:gs pos="26000">
              <a:schemeClr val="bg1">
                <a:lumMod val="65000"/>
              </a:schemeClr>
            </a:gs>
            <a:gs pos="9000">
              <a:schemeClr val="bg1">
                <a:lumMod val="85000"/>
              </a:schemeClr>
            </a:gs>
            <a:gs pos="94000">
              <a:srgbClr val="25656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Работа\100 лет\100лет копияv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947" y="339306"/>
            <a:ext cx="2249173" cy="83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851" y="572013"/>
            <a:ext cx="10515600" cy="404133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03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ятиугольник 7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3" name="Picture 4" descr="D:\Работа\100 лет\100лет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84" y="362355"/>
            <a:ext cx="2186341" cy="8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88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5" name="Picture 4" descr="D:\Работа\100 лет\100лет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84" y="362355"/>
            <a:ext cx="2186341" cy="8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67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ятиугольник 7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0" name="Picture 4" descr="D:\Работа\100 лет\100лет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84" y="362355"/>
            <a:ext cx="2186341" cy="8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088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ятиугольник 6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10" name="Picture 4" descr="D:\Работа\100 лет\100лет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84" y="362355"/>
            <a:ext cx="2186341" cy="8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05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ятиугольник 13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9" y="642938"/>
            <a:ext cx="5729286" cy="344486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D:\Работа\100 лет\100лет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84" y="362355"/>
            <a:ext cx="2186341" cy="8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71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ятиугольник 9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654" y="509428"/>
            <a:ext cx="8514860" cy="501651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61417" y="12469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2413" y="244713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D:\Работа\100 лет\100лет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184" y="362355"/>
            <a:ext cx="2186341" cy="8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96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95000"/>
              </a:schemeClr>
            </a:gs>
            <a:gs pos="86000">
              <a:schemeClr val="bg1">
                <a:lumMod val="85000"/>
              </a:schemeClr>
            </a:gs>
            <a:gs pos="29000">
              <a:schemeClr val="bg1">
                <a:lumMod val="95000"/>
              </a:schemeClr>
            </a:gs>
            <a:gs pos="98000">
              <a:srgbClr val="25656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30AB-7E7F-42A0-9819-35D12B816B3C}" type="datetimeFigureOut">
              <a:rPr lang="ru-RU" smtClean="0"/>
              <a:t>27.06.2023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ook Antiqua" panose="0204060205030503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912B7-E224-4081-8122-29E446CEC7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80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panose="05000000000000000000" pitchFamily="2" charset="2"/>
        <a:buChar char="ü"/>
        <a:defRPr sz="2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4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0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9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t="4393" b="13016"/>
          <a:stretch/>
        </p:blipFill>
        <p:spPr>
          <a:xfrm>
            <a:off x="0" y="0"/>
            <a:ext cx="12192000" cy="67858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691865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40661" y="60656"/>
            <a:ext cx="7818476" cy="6858000"/>
          </a:xfrm>
          <a:prstGeom prst="rect">
            <a:avLst/>
          </a:prstGeom>
          <a:solidFill>
            <a:srgbClr val="225D60">
              <a:alpha val="50000"/>
            </a:srgbClr>
          </a:solidFill>
          <a:ln>
            <a:noFill/>
          </a:ln>
          <a:effectLst>
            <a:softEdge rad="3175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7460" y="255180"/>
            <a:ext cx="3423684" cy="57415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7460" y="202016"/>
            <a:ext cx="3423683" cy="56296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Book Antiqua" panose="020406020503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МАГИСТРАТУРА</a:t>
            </a:r>
            <a:endParaRPr lang="ru-RU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3032" y="1084519"/>
            <a:ext cx="43304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Направление: Экономика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3032" y="2067945"/>
            <a:ext cx="105335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Бухгалтерский учет и правовое обеспечение бизнеса</a:t>
            </a:r>
            <a:endParaRPr lang="ru-RU" sz="5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3032" y="3809240"/>
            <a:ext cx="6599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Факультет налогов, аудита и бизнес-анализа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779970"/>
              </p:ext>
            </p:extLst>
          </p:nvPr>
        </p:nvGraphicFramePr>
        <p:xfrm>
          <a:off x="237460" y="5762847"/>
          <a:ext cx="5472224" cy="83697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736112">
                  <a:extLst>
                    <a:ext uri="{9D8B030D-6E8A-4147-A177-3AD203B41FA5}">
                      <a16:colId xmlns:a16="http://schemas.microsoft.com/office/drawing/2014/main" val="509149825"/>
                    </a:ext>
                  </a:extLst>
                </a:gridCol>
                <a:gridCol w="2736112">
                  <a:extLst>
                    <a:ext uri="{9D8B030D-6E8A-4147-A177-3AD203B41FA5}">
                      <a16:colId xmlns:a16="http://schemas.microsoft.com/office/drawing/2014/main" val="1386241924"/>
                    </a:ext>
                  </a:extLst>
                </a:gridCol>
              </a:tblGrid>
              <a:tr h="83697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Форма обучения: заочная</a:t>
                      </a:r>
                      <a:endParaRPr lang="ru-RU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Срок обучения: </a:t>
                      </a:r>
                      <a:br>
                        <a:rPr lang="ru-RU" sz="20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</a:br>
                      <a:r>
                        <a:rPr lang="ru-RU" sz="200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</a:rPr>
                        <a:t>2,5 года</a:t>
                      </a:r>
                      <a:endParaRPr lang="ru-RU" sz="20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8203503"/>
                  </a:ext>
                </a:extLst>
              </a:tr>
            </a:tbl>
          </a:graphicData>
        </a:graphic>
      </p:graphicFrame>
      <p:sp>
        <p:nvSpPr>
          <p:cNvPr id="14" name="Пятиугольник 13"/>
          <p:cNvSpPr/>
          <p:nvPr/>
        </p:nvSpPr>
        <p:spPr>
          <a:xfrm>
            <a:off x="5840820" y="5879758"/>
            <a:ext cx="886205" cy="603153"/>
          </a:xfrm>
          <a:prstGeom prst="homePlat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35173" y="5950501"/>
            <a:ext cx="587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cap="all" dirty="0">
                <a:latin typeface="Cambria" panose="02040503050406030204" pitchFamily="18" charset="0"/>
                <a:ea typeface="Cambria" panose="02040503050406030204" pitchFamily="18" charset="0"/>
              </a:rPr>
              <a:t>RU</a:t>
            </a:r>
            <a:endParaRPr lang="en-US" sz="3200" b="1" cap="all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8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6976" y="522883"/>
            <a:ext cx="8938290" cy="497843"/>
          </a:xfrm>
        </p:spPr>
        <p:txBody>
          <a:bodyPr/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Наши контакты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4" name="Объект 8"/>
          <p:cNvSpPr txBox="1">
            <a:spLocks/>
          </p:cNvSpPr>
          <p:nvPr/>
        </p:nvSpPr>
        <p:spPr>
          <a:xfrm>
            <a:off x="3914216" y="4051004"/>
            <a:ext cx="8277784" cy="3163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spcAft>
                <a:spcPts val="0"/>
              </a:spcAft>
              <a:buClr>
                <a:srgbClr val="366658">
                  <a:lumMod val="75000"/>
                </a:srgbClr>
              </a:buClr>
              <a:buSzTx/>
            </a:pPr>
            <a:endParaRPr lang="en-US" sz="1900" b="1" cap="none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Clr>
                <a:srgbClr val="366658">
                  <a:lumMod val="75000"/>
                </a:srgbClr>
              </a:buClr>
              <a:buSzTx/>
            </a:pPr>
            <a:endParaRPr lang="ru-RU" sz="1900" b="1" cap="none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Clr>
                <a:srgbClr val="366658">
                  <a:lumMod val="75000"/>
                </a:srgbClr>
              </a:buClr>
              <a:buSzTx/>
            </a:pPr>
            <a:endParaRPr lang="ru-RU" sz="1900" b="1" cap="none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</a:pPr>
            <a:endParaRPr lang="ru-RU" sz="1800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1800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/>
          </p:nvPr>
        </p:nvGraphicFramePr>
        <p:xfrm>
          <a:off x="-389709" y="1360668"/>
          <a:ext cx="9704623" cy="2339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2" name="Схема 41"/>
          <p:cNvGraphicFramePr/>
          <p:nvPr>
            <p:extLst>
              <p:ext uri="{D42A27DB-BD31-4B8C-83A1-F6EECF244321}">
                <p14:modId xmlns:p14="http://schemas.microsoft.com/office/powerpoint/2010/main" val="3283806658"/>
              </p:ext>
            </p:extLst>
          </p:nvPr>
        </p:nvGraphicFramePr>
        <p:xfrm>
          <a:off x="2356966" y="4040271"/>
          <a:ext cx="9013115" cy="2529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0506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12605887"/>
              </p:ext>
            </p:extLst>
          </p:nvPr>
        </p:nvGraphicFramePr>
        <p:xfrm>
          <a:off x="223063" y="1137684"/>
          <a:ext cx="2892277" cy="572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522883"/>
            <a:ext cx="9250326" cy="377403"/>
          </a:xfrm>
        </p:spPr>
        <p:txBody>
          <a:bodyPr/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ИНФОРМАЦИЯ О ПОСТУПЛЕНИИ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Загнутый угол 8"/>
          <p:cNvSpPr/>
          <p:nvPr/>
        </p:nvSpPr>
        <p:spPr>
          <a:xfrm>
            <a:off x="3411901" y="1464117"/>
            <a:ext cx="4126177" cy="2943464"/>
          </a:xfrm>
          <a:prstGeom prst="foldedCorner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7633673" y="1464117"/>
            <a:ext cx="4311470" cy="2943464"/>
          </a:xfrm>
          <a:prstGeom prst="foldedCorner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89359" y="1468400"/>
            <a:ext cx="39712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Количество мест</a:t>
            </a:r>
          </a:p>
        </p:txBody>
      </p:sp>
      <p:sp>
        <p:nvSpPr>
          <p:cNvPr id="13" name="Пятиугольник 12"/>
          <p:cNvSpPr/>
          <p:nvPr/>
        </p:nvSpPr>
        <p:spPr>
          <a:xfrm>
            <a:off x="3562853" y="2121158"/>
            <a:ext cx="2357868" cy="609147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Бюджетные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места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562853" y="3452757"/>
            <a:ext cx="2357868" cy="609147"/>
          </a:xfrm>
          <a:prstGeom prst="homePlat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Платные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места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39410" y="2902189"/>
            <a:ext cx="2376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т</a:t>
            </a:r>
            <a:r>
              <a:rPr lang="ru-RU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ч</a:t>
            </a:r>
            <a:r>
              <a:rPr lang="ru-RU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целевой прием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20721" y="2026836"/>
            <a:ext cx="16173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=0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61110" y="3342713"/>
            <a:ext cx="1576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61109" y="2663957"/>
            <a:ext cx="15769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=0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674062" y="1468400"/>
            <a:ext cx="43485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Стоимость обучения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33671" y="2157027"/>
            <a:ext cx="4311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ru-RU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74 469₽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Волна 26"/>
          <p:cNvSpPr/>
          <p:nvPr/>
        </p:nvSpPr>
        <p:spPr>
          <a:xfrm>
            <a:off x="7633673" y="3259538"/>
            <a:ext cx="2855399" cy="930718"/>
          </a:xfrm>
          <a:prstGeom prst="wave">
            <a:avLst>
              <a:gd name="adj1" fmla="val 6279"/>
              <a:gd name="adj2" fmla="val 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674062" y="3463287"/>
            <a:ext cx="26436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скидка </a:t>
            </a:r>
            <a:r>
              <a:rPr lang="ru-RU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30%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ttps://xn--80aaakbsncgiprfi3agmjbso.xn--p1ai/images/news/blogi/ctydentgoda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49501"/>
          <a:stretch/>
        </p:blipFill>
        <p:spPr bwMode="auto">
          <a:xfrm>
            <a:off x="3411901" y="4579465"/>
            <a:ext cx="8562730" cy="210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99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77516"/>
            <a:ext cx="9303488" cy="48574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НАУЧНЫЙ РУКОВОДИТЕЛЬ МАГИСТЕРСКОЙ ПРОГРАММЫ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3339" y="1857825"/>
            <a:ext cx="69291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800" b="1" dirty="0" smtClean="0">
                <a:solidFill>
                  <a:srgbClr val="225D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Тищенкова Галина Зинуллаевна</a:t>
            </a:r>
            <a:endParaRPr lang="ru-RU" sz="4800" b="1" dirty="0">
              <a:solidFill>
                <a:srgbClr val="225D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Объект 5"/>
          <p:cNvSpPr txBox="1">
            <a:spLocks/>
          </p:cNvSpPr>
          <p:nvPr/>
        </p:nvSpPr>
        <p:spPr>
          <a:xfrm>
            <a:off x="5183943" y="3933296"/>
            <a:ext cx="6127979" cy="2242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4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20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ü"/>
              <a:defRPr sz="1800" kern="1200">
                <a:solidFill>
                  <a:srgbClr val="595959"/>
                </a:solidFill>
                <a:latin typeface="Book Antiqua" panose="020406020503050303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 smtClean="0">
                <a:solidFill>
                  <a:srgbClr val="225D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Доктор </a:t>
            </a:r>
            <a:r>
              <a:rPr lang="ru-RU" dirty="0">
                <a:solidFill>
                  <a:srgbClr val="225D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экономических наук, доцент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225D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dirty="0" smtClean="0">
                <a:solidFill>
                  <a:srgbClr val="225D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кафедры </a:t>
            </a:r>
            <a:r>
              <a:rPr lang="ru-RU" dirty="0">
                <a:solidFill>
                  <a:srgbClr val="225D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«Экономика и менеджмент» Смоленского филиала Финуниверситета</a:t>
            </a:r>
          </a:p>
        </p:txBody>
      </p:sp>
      <p:pic>
        <p:nvPicPr>
          <p:cNvPr id="1026" name="Picture 2" descr="https://finuniversmolensk.ru/wp-content/uploads/2023/04/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0" y="1416244"/>
            <a:ext cx="4181294" cy="482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55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66087459"/>
              </p:ext>
            </p:extLst>
          </p:nvPr>
        </p:nvGraphicFramePr>
        <p:xfrm>
          <a:off x="-1261084" y="1287407"/>
          <a:ext cx="12981175" cy="5362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0455" y="508263"/>
            <a:ext cx="8988795" cy="377403"/>
          </a:xfrm>
        </p:spPr>
        <p:txBody>
          <a:bodyPr/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ДИСЦИПЛИНЫ ПРОГРАММЫ 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602;p38"/>
          <p:cNvGrpSpPr/>
          <p:nvPr/>
        </p:nvGrpSpPr>
        <p:grpSpPr>
          <a:xfrm>
            <a:off x="5467539" y="1664459"/>
            <a:ext cx="694233" cy="820633"/>
            <a:chOff x="3932350" y="3714775"/>
            <a:chExt cx="439650" cy="319075"/>
          </a:xfrm>
        </p:grpSpPr>
        <p:sp>
          <p:nvSpPr>
            <p:cNvPr id="7" name="Google Shape;603;p38"/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Google Shape;604;p38"/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Google Shape;605;p38"/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Google Shape;606;p38"/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Google Shape;607;p38"/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oogle Shape;598;p38"/>
          <p:cNvGrpSpPr/>
          <p:nvPr/>
        </p:nvGrpSpPr>
        <p:grpSpPr>
          <a:xfrm>
            <a:off x="471394" y="5295894"/>
            <a:ext cx="715889" cy="815181"/>
            <a:chOff x="3292425" y="3664250"/>
            <a:chExt cx="397025" cy="391525"/>
          </a:xfrm>
        </p:grpSpPr>
        <p:sp>
          <p:nvSpPr>
            <p:cNvPr id="13" name="Google Shape;599;p38"/>
            <p:cNvSpPr/>
            <p:nvPr/>
          </p:nvSpPr>
          <p:spPr>
            <a:xfrm>
              <a:off x="3292425" y="3680675"/>
              <a:ext cx="375100" cy="375100"/>
            </a:xfrm>
            <a:custGeom>
              <a:avLst/>
              <a:gdLst/>
              <a:ahLst/>
              <a:cxnLst/>
              <a:rect l="l" t="t" r="r" b="b"/>
              <a:pathLst>
                <a:path w="15004" h="15004" fill="none" extrusionOk="0">
                  <a:moveTo>
                    <a:pt x="7502" y="1"/>
                  </a:moveTo>
                  <a:lnTo>
                    <a:pt x="7502" y="1"/>
                  </a:lnTo>
                  <a:lnTo>
                    <a:pt x="7112" y="1"/>
                  </a:lnTo>
                  <a:lnTo>
                    <a:pt x="6747" y="50"/>
                  </a:lnTo>
                  <a:lnTo>
                    <a:pt x="6357" y="98"/>
                  </a:lnTo>
                  <a:lnTo>
                    <a:pt x="5992" y="147"/>
                  </a:lnTo>
                  <a:lnTo>
                    <a:pt x="5627" y="244"/>
                  </a:lnTo>
                  <a:lnTo>
                    <a:pt x="5261" y="342"/>
                  </a:lnTo>
                  <a:lnTo>
                    <a:pt x="4921" y="464"/>
                  </a:lnTo>
                  <a:lnTo>
                    <a:pt x="4580" y="585"/>
                  </a:lnTo>
                  <a:lnTo>
                    <a:pt x="4239" y="732"/>
                  </a:lnTo>
                  <a:lnTo>
                    <a:pt x="3922" y="902"/>
                  </a:lnTo>
                  <a:lnTo>
                    <a:pt x="3605" y="1097"/>
                  </a:lnTo>
                  <a:lnTo>
                    <a:pt x="3313" y="1292"/>
                  </a:lnTo>
                  <a:lnTo>
                    <a:pt x="3021" y="1487"/>
                  </a:lnTo>
                  <a:lnTo>
                    <a:pt x="2729" y="1706"/>
                  </a:lnTo>
                  <a:lnTo>
                    <a:pt x="2461" y="1949"/>
                  </a:lnTo>
                  <a:lnTo>
                    <a:pt x="2193" y="2193"/>
                  </a:lnTo>
                  <a:lnTo>
                    <a:pt x="1949" y="2461"/>
                  </a:lnTo>
                  <a:lnTo>
                    <a:pt x="1706" y="2729"/>
                  </a:lnTo>
                  <a:lnTo>
                    <a:pt x="1486" y="3021"/>
                  </a:lnTo>
                  <a:lnTo>
                    <a:pt x="1292" y="3313"/>
                  </a:lnTo>
                  <a:lnTo>
                    <a:pt x="1097" y="3605"/>
                  </a:lnTo>
                  <a:lnTo>
                    <a:pt x="902" y="3922"/>
                  </a:lnTo>
                  <a:lnTo>
                    <a:pt x="731" y="4239"/>
                  </a:lnTo>
                  <a:lnTo>
                    <a:pt x="585" y="4580"/>
                  </a:lnTo>
                  <a:lnTo>
                    <a:pt x="464" y="4921"/>
                  </a:lnTo>
                  <a:lnTo>
                    <a:pt x="342" y="5262"/>
                  </a:lnTo>
                  <a:lnTo>
                    <a:pt x="244" y="5627"/>
                  </a:lnTo>
                  <a:lnTo>
                    <a:pt x="147" y="5992"/>
                  </a:lnTo>
                  <a:lnTo>
                    <a:pt x="98" y="6358"/>
                  </a:lnTo>
                  <a:lnTo>
                    <a:pt x="50" y="6747"/>
                  </a:lnTo>
                  <a:lnTo>
                    <a:pt x="1" y="7113"/>
                  </a:lnTo>
                  <a:lnTo>
                    <a:pt x="1" y="7502"/>
                  </a:lnTo>
                  <a:lnTo>
                    <a:pt x="1" y="7502"/>
                  </a:lnTo>
                  <a:lnTo>
                    <a:pt x="1" y="7892"/>
                  </a:lnTo>
                  <a:lnTo>
                    <a:pt x="50" y="8257"/>
                  </a:lnTo>
                  <a:lnTo>
                    <a:pt x="98" y="8647"/>
                  </a:lnTo>
                  <a:lnTo>
                    <a:pt x="147" y="9012"/>
                  </a:lnTo>
                  <a:lnTo>
                    <a:pt x="244" y="9378"/>
                  </a:lnTo>
                  <a:lnTo>
                    <a:pt x="342" y="9743"/>
                  </a:lnTo>
                  <a:lnTo>
                    <a:pt x="464" y="10084"/>
                  </a:lnTo>
                  <a:lnTo>
                    <a:pt x="585" y="10425"/>
                  </a:lnTo>
                  <a:lnTo>
                    <a:pt x="731" y="10766"/>
                  </a:lnTo>
                  <a:lnTo>
                    <a:pt x="902" y="11082"/>
                  </a:lnTo>
                  <a:lnTo>
                    <a:pt x="1097" y="11399"/>
                  </a:lnTo>
                  <a:lnTo>
                    <a:pt x="1292" y="11691"/>
                  </a:lnTo>
                  <a:lnTo>
                    <a:pt x="1486" y="11984"/>
                  </a:lnTo>
                  <a:lnTo>
                    <a:pt x="1706" y="12276"/>
                  </a:lnTo>
                  <a:lnTo>
                    <a:pt x="1949" y="12544"/>
                  </a:lnTo>
                  <a:lnTo>
                    <a:pt x="2193" y="12812"/>
                  </a:lnTo>
                  <a:lnTo>
                    <a:pt x="2461" y="13055"/>
                  </a:lnTo>
                  <a:lnTo>
                    <a:pt x="2729" y="13299"/>
                  </a:lnTo>
                  <a:lnTo>
                    <a:pt x="3021" y="13518"/>
                  </a:lnTo>
                  <a:lnTo>
                    <a:pt x="3313" y="13713"/>
                  </a:lnTo>
                  <a:lnTo>
                    <a:pt x="3605" y="13908"/>
                  </a:lnTo>
                  <a:lnTo>
                    <a:pt x="3922" y="14102"/>
                  </a:lnTo>
                  <a:lnTo>
                    <a:pt x="4239" y="14273"/>
                  </a:lnTo>
                  <a:lnTo>
                    <a:pt x="4580" y="14419"/>
                  </a:lnTo>
                  <a:lnTo>
                    <a:pt x="4921" y="14541"/>
                  </a:lnTo>
                  <a:lnTo>
                    <a:pt x="5261" y="14663"/>
                  </a:lnTo>
                  <a:lnTo>
                    <a:pt x="5627" y="14760"/>
                  </a:lnTo>
                  <a:lnTo>
                    <a:pt x="5992" y="14857"/>
                  </a:lnTo>
                  <a:lnTo>
                    <a:pt x="6357" y="14906"/>
                  </a:lnTo>
                  <a:lnTo>
                    <a:pt x="6747" y="14955"/>
                  </a:lnTo>
                  <a:lnTo>
                    <a:pt x="7112" y="15004"/>
                  </a:lnTo>
                  <a:lnTo>
                    <a:pt x="7502" y="15004"/>
                  </a:lnTo>
                  <a:lnTo>
                    <a:pt x="7502" y="15004"/>
                  </a:lnTo>
                  <a:lnTo>
                    <a:pt x="7892" y="15004"/>
                  </a:lnTo>
                  <a:lnTo>
                    <a:pt x="8257" y="14955"/>
                  </a:lnTo>
                  <a:lnTo>
                    <a:pt x="8647" y="14906"/>
                  </a:lnTo>
                  <a:lnTo>
                    <a:pt x="9012" y="14857"/>
                  </a:lnTo>
                  <a:lnTo>
                    <a:pt x="9377" y="14760"/>
                  </a:lnTo>
                  <a:lnTo>
                    <a:pt x="9743" y="14663"/>
                  </a:lnTo>
                  <a:lnTo>
                    <a:pt x="10084" y="14541"/>
                  </a:lnTo>
                  <a:lnTo>
                    <a:pt x="10425" y="14419"/>
                  </a:lnTo>
                  <a:lnTo>
                    <a:pt x="10766" y="14273"/>
                  </a:lnTo>
                  <a:lnTo>
                    <a:pt x="11082" y="14102"/>
                  </a:lnTo>
                  <a:lnTo>
                    <a:pt x="11399" y="13908"/>
                  </a:lnTo>
                  <a:lnTo>
                    <a:pt x="11691" y="13713"/>
                  </a:lnTo>
                  <a:lnTo>
                    <a:pt x="11983" y="13518"/>
                  </a:lnTo>
                  <a:lnTo>
                    <a:pt x="12276" y="13299"/>
                  </a:lnTo>
                  <a:lnTo>
                    <a:pt x="12544" y="13055"/>
                  </a:lnTo>
                  <a:lnTo>
                    <a:pt x="12812" y="12812"/>
                  </a:lnTo>
                  <a:lnTo>
                    <a:pt x="13055" y="12544"/>
                  </a:lnTo>
                  <a:lnTo>
                    <a:pt x="13299" y="12276"/>
                  </a:lnTo>
                  <a:lnTo>
                    <a:pt x="13518" y="11984"/>
                  </a:lnTo>
                  <a:lnTo>
                    <a:pt x="13713" y="11691"/>
                  </a:lnTo>
                  <a:lnTo>
                    <a:pt x="13907" y="11399"/>
                  </a:lnTo>
                  <a:lnTo>
                    <a:pt x="14102" y="11082"/>
                  </a:lnTo>
                  <a:lnTo>
                    <a:pt x="14273" y="10766"/>
                  </a:lnTo>
                  <a:lnTo>
                    <a:pt x="14419" y="10425"/>
                  </a:lnTo>
                  <a:lnTo>
                    <a:pt x="14541" y="10084"/>
                  </a:lnTo>
                  <a:lnTo>
                    <a:pt x="14662" y="9743"/>
                  </a:lnTo>
                  <a:lnTo>
                    <a:pt x="14760" y="9378"/>
                  </a:lnTo>
                  <a:lnTo>
                    <a:pt x="14857" y="9012"/>
                  </a:lnTo>
                  <a:lnTo>
                    <a:pt x="14906" y="8647"/>
                  </a:lnTo>
                  <a:lnTo>
                    <a:pt x="14955" y="8257"/>
                  </a:lnTo>
                  <a:lnTo>
                    <a:pt x="15003" y="7892"/>
                  </a:lnTo>
                  <a:lnTo>
                    <a:pt x="15003" y="7502"/>
                  </a:lnTo>
                  <a:lnTo>
                    <a:pt x="7502" y="7502"/>
                  </a:lnTo>
                  <a:lnTo>
                    <a:pt x="7502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Google Shape;600;p38"/>
            <p:cNvSpPr/>
            <p:nvPr/>
          </p:nvSpPr>
          <p:spPr>
            <a:xfrm>
              <a:off x="3504325" y="3664250"/>
              <a:ext cx="131525" cy="153450"/>
            </a:xfrm>
            <a:custGeom>
              <a:avLst/>
              <a:gdLst/>
              <a:ahLst/>
              <a:cxnLst/>
              <a:rect l="l" t="t" r="r" b="b"/>
              <a:pathLst>
                <a:path w="5261" h="613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390" y="25"/>
                  </a:lnTo>
                  <a:lnTo>
                    <a:pt x="780" y="98"/>
                  </a:lnTo>
                  <a:lnTo>
                    <a:pt x="1169" y="171"/>
                  </a:lnTo>
                  <a:lnTo>
                    <a:pt x="1559" y="268"/>
                  </a:lnTo>
                  <a:lnTo>
                    <a:pt x="1924" y="414"/>
                  </a:lnTo>
                  <a:lnTo>
                    <a:pt x="2314" y="560"/>
                  </a:lnTo>
                  <a:lnTo>
                    <a:pt x="2655" y="731"/>
                  </a:lnTo>
                  <a:lnTo>
                    <a:pt x="3020" y="901"/>
                  </a:lnTo>
                  <a:lnTo>
                    <a:pt x="3020" y="901"/>
                  </a:lnTo>
                  <a:lnTo>
                    <a:pt x="3337" y="1121"/>
                  </a:lnTo>
                  <a:lnTo>
                    <a:pt x="3654" y="1340"/>
                  </a:lnTo>
                  <a:lnTo>
                    <a:pt x="3946" y="1559"/>
                  </a:lnTo>
                  <a:lnTo>
                    <a:pt x="4238" y="1803"/>
                  </a:lnTo>
                  <a:lnTo>
                    <a:pt x="4530" y="2070"/>
                  </a:lnTo>
                  <a:lnTo>
                    <a:pt x="4774" y="2363"/>
                  </a:lnTo>
                  <a:lnTo>
                    <a:pt x="5017" y="2655"/>
                  </a:lnTo>
                  <a:lnTo>
                    <a:pt x="5261" y="2972"/>
                  </a:lnTo>
                  <a:lnTo>
                    <a:pt x="0" y="613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Google Shape;601;p38"/>
            <p:cNvSpPr/>
            <p:nvPr/>
          </p:nvSpPr>
          <p:spPr>
            <a:xfrm>
              <a:off x="3501875" y="3749500"/>
              <a:ext cx="187575" cy="96825"/>
            </a:xfrm>
            <a:custGeom>
              <a:avLst/>
              <a:gdLst/>
              <a:ahLst/>
              <a:cxnLst/>
              <a:rect l="l" t="t" r="r" b="b"/>
              <a:pathLst>
                <a:path w="7503" h="3873" fill="none" extrusionOk="0">
                  <a:moveTo>
                    <a:pt x="6431" y="0"/>
                  </a:moveTo>
                  <a:lnTo>
                    <a:pt x="1" y="3872"/>
                  </a:lnTo>
                  <a:lnTo>
                    <a:pt x="7502" y="3872"/>
                  </a:lnTo>
                  <a:lnTo>
                    <a:pt x="7502" y="3872"/>
                  </a:lnTo>
                  <a:lnTo>
                    <a:pt x="7478" y="3337"/>
                  </a:lnTo>
                  <a:lnTo>
                    <a:pt x="7429" y="2825"/>
                  </a:lnTo>
                  <a:lnTo>
                    <a:pt x="7332" y="2314"/>
                  </a:lnTo>
                  <a:lnTo>
                    <a:pt x="7210" y="1827"/>
                  </a:lnTo>
                  <a:lnTo>
                    <a:pt x="7064" y="1340"/>
                  </a:lnTo>
                  <a:lnTo>
                    <a:pt x="6893" y="877"/>
                  </a:lnTo>
                  <a:lnTo>
                    <a:pt x="6674" y="438"/>
                  </a:lnTo>
                  <a:lnTo>
                    <a:pt x="6431" y="0"/>
                  </a:lnTo>
                  <a:lnTo>
                    <a:pt x="6431" y="0"/>
                  </a:lnTo>
                  <a:close/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oogle Shape;757;p38"/>
          <p:cNvGrpSpPr/>
          <p:nvPr/>
        </p:nvGrpSpPr>
        <p:grpSpPr>
          <a:xfrm>
            <a:off x="5520802" y="5212164"/>
            <a:ext cx="640970" cy="991161"/>
            <a:chOff x="1268550" y="929175"/>
            <a:chExt cx="407950" cy="497475"/>
          </a:xfrm>
        </p:grpSpPr>
        <p:sp>
          <p:nvSpPr>
            <p:cNvPr id="17" name="Google Shape;758;p38"/>
            <p:cNvSpPr/>
            <p:nvPr/>
          </p:nvSpPr>
          <p:spPr>
            <a:xfrm>
              <a:off x="12685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5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7" y="18534"/>
                  </a:lnTo>
                  <a:lnTo>
                    <a:pt x="15051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2" y="18900"/>
                  </a:lnTo>
                  <a:lnTo>
                    <a:pt x="682" y="18802"/>
                  </a:lnTo>
                  <a:lnTo>
                    <a:pt x="511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7" y="18169"/>
                  </a:lnTo>
                  <a:lnTo>
                    <a:pt x="24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4" y="706"/>
                  </a:lnTo>
                  <a:lnTo>
                    <a:pt x="97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Google Shape;759;p38"/>
            <p:cNvSpPr/>
            <p:nvPr/>
          </p:nvSpPr>
          <p:spPr>
            <a:xfrm>
              <a:off x="12989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6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1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Google Shape;760;p38"/>
            <p:cNvSpPr/>
            <p:nvPr/>
          </p:nvSpPr>
          <p:spPr>
            <a:xfrm>
              <a:off x="15924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oogle Shape;608;p38"/>
          <p:cNvGrpSpPr/>
          <p:nvPr/>
        </p:nvGrpSpPr>
        <p:grpSpPr>
          <a:xfrm>
            <a:off x="469455" y="1534930"/>
            <a:ext cx="705309" cy="1020215"/>
            <a:chOff x="4604550" y="3714775"/>
            <a:chExt cx="439625" cy="319075"/>
          </a:xfrm>
        </p:grpSpPr>
        <p:sp>
          <p:nvSpPr>
            <p:cNvPr id="21" name="Google Shape;609;p38"/>
            <p:cNvSpPr/>
            <p:nvPr/>
          </p:nvSpPr>
          <p:spPr>
            <a:xfrm>
              <a:off x="4604550" y="3714775"/>
              <a:ext cx="439625" cy="319075"/>
            </a:xfrm>
            <a:custGeom>
              <a:avLst/>
              <a:gdLst/>
              <a:ahLst/>
              <a:cxnLst/>
              <a:rect l="l" t="t" r="r" b="b"/>
              <a:pathLst>
                <a:path w="17585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2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Google Shape;610;p38"/>
            <p:cNvSpPr/>
            <p:nvPr/>
          </p:nvSpPr>
          <p:spPr>
            <a:xfrm>
              <a:off x="4647175" y="3761675"/>
              <a:ext cx="354400" cy="213725"/>
            </a:xfrm>
            <a:custGeom>
              <a:avLst/>
              <a:gdLst/>
              <a:ahLst/>
              <a:cxnLst/>
              <a:rect l="l" t="t" r="r" b="b"/>
              <a:pathLst>
                <a:path w="14176" h="8549" fill="none" extrusionOk="0">
                  <a:moveTo>
                    <a:pt x="1" y="8549"/>
                  </a:moveTo>
                  <a:lnTo>
                    <a:pt x="3654" y="4408"/>
                  </a:lnTo>
                  <a:lnTo>
                    <a:pt x="5821" y="5699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85" y="1924"/>
                  </a:lnTo>
                  <a:lnTo>
                    <a:pt x="9061" y="1924"/>
                  </a:lnTo>
                  <a:lnTo>
                    <a:pt x="9085" y="1924"/>
                  </a:lnTo>
                  <a:lnTo>
                    <a:pt x="10571" y="3337"/>
                  </a:lnTo>
                  <a:lnTo>
                    <a:pt x="14175" y="0"/>
                  </a:lnTo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oogle Shape;564;p38"/>
          <p:cNvGrpSpPr/>
          <p:nvPr/>
        </p:nvGrpSpPr>
        <p:grpSpPr>
          <a:xfrm rot="1604732">
            <a:off x="5412987" y="3431928"/>
            <a:ext cx="904404" cy="745659"/>
            <a:chOff x="5247525" y="3007275"/>
            <a:chExt cx="517575" cy="384825"/>
          </a:xfrm>
        </p:grpSpPr>
        <p:sp>
          <p:nvSpPr>
            <p:cNvPr id="27" name="Google Shape;565;p38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l" t="t" r="r" b="b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Google Shape;566;p38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l" t="t" r="r" b="b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noFill/>
            <a:ln w="19050" cap="rnd" cmpd="sng">
              <a:solidFill>
                <a:srgbClr val="2565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Google Shape;545;p38"/>
          <p:cNvSpPr/>
          <p:nvPr/>
        </p:nvSpPr>
        <p:spPr>
          <a:xfrm>
            <a:off x="388732" y="3405167"/>
            <a:ext cx="866754" cy="1116806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77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9506" y="565413"/>
            <a:ext cx="9044616" cy="377403"/>
          </a:xfrm>
        </p:spPr>
        <p:txBody>
          <a:bodyPr anchor="ctr"/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ПРЕИМУЩЕСТВА ПРОГРАММЫ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337676706"/>
              </p:ext>
            </p:extLst>
          </p:nvPr>
        </p:nvGraphicFramePr>
        <p:xfrm>
          <a:off x="269506" y="1315453"/>
          <a:ext cx="11344978" cy="52618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32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9505" y="517286"/>
            <a:ext cx="8858453" cy="381071"/>
          </a:xfrm>
        </p:spPr>
        <p:txBody>
          <a:bodyPr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КАРЬЕРА И РАБОТА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obzornikov.ru/wp-content/uploads/2020/02/210-scal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3"/>
          <a:stretch/>
        </p:blipFill>
        <p:spPr bwMode="auto">
          <a:xfrm>
            <a:off x="181273" y="1235243"/>
            <a:ext cx="11625716" cy="54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81273" y="1235244"/>
            <a:ext cx="11625716" cy="5438272"/>
          </a:xfrm>
          <a:solidFill>
            <a:schemeClr val="accent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магистерской программы востребованы российскими и международными организациями различных секторов экономики и форм собственности, 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включая аудиторские, консалтинговые, финансовые, бухгалтерские, аналитические, контрольно–ревизионные службы фирм различных сфер деятельности и форм собственности.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2627922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ятиугольник 2"/>
          <p:cNvSpPr/>
          <p:nvPr/>
        </p:nvSpPr>
        <p:spPr>
          <a:xfrm>
            <a:off x="0" y="385011"/>
            <a:ext cx="9841832" cy="727945"/>
          </a:xfrm>
          <a:prstGeom prst="homePlat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06" y="430110"/>
            <a:ext cx="8838400" cy="637745"/>
          </a:xfrm>
        </p:spPr>
        <p:txBody>
          <a:bodyPr/>
          <a:lstStyle/>
          <a:p>
            <a:pPr algn="ctr"/>
            <a:r>
              <a:rPr lang="ru-RU" sz="2000" dirty="0">
                <a:latin typeface="Cambria" panose="02040503050406030204" pitchFamily="18" charset="0"/>
                <a:ea typeface="Cambria" panose="02040503050406030204" pitchFamily="18" charset="0"/>
              </a:rPr>
              <a:t>ОРГАНИЗАЦИИ, В КОТОРЫХ МОЖНО ПРОЙТИ ПРАКТИКУ С ПОСЛЕДУЮЩИМ ТРУДОУСТРОЙСТВОМ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517" y="1428085"/>
            <a:ext cx="1171437" cy="1156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705" t="9762" r="94950" b="83625"/>
          <a:stretch/>
        </p:blipFill>
        <p:spPr bwMode="auto">
          <a:xfrm>
            <a:off x="8027614" y="1580183"/>
            <a:ext cx="2131596" cy="1004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69" y="1566584"/>
            <a:ext cx="3349998" cy="1004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92" y="3152928"/>
            <a:ext cx="3106740" cy="840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https://im0-tub-ru.yandex.net/i?id=81afa3b8042cd40cdc1d51993a852328&amp;n=33&amp;w=361&amp;h=15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84" y="4501220"/>
            <a:ext cx="3106740" cy="1131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6873" y="2982837"/>
            <a:ext cx="2623291" cy="1150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7505" y="3011145"/>
            <a:ext cx="4184071" cy="1123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/>
          <p:nvPr/>
        </p:nvPicPr>
        <p:blipFill rotWithShape="1">
          <a:blip r:embed="rId9"/>
          <a:srcRect l="2331" t="10678" r="94055" b="87154"/>
          <a:stretch/>
        </p:blipFill>
        <p:spPr bwMode="auto">
          <a:xfrm>
            <a:off x="4231212" y="5959565"/>
            <a:ext cx="2438952" cy="573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https://im0-tub-ru.yandex.net/i?id=1128e3f8c45503b66b1a48fc5bdcc2ed&amp;n=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454" y="4630885"/>
            <a:ext cx="2070592" cy="871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1920" y="4501220"/>
            <a:ext cx="2959768" cy="98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4647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0137" y="490985"/>
            <a:ext cx="8906393" cy="377403"/>
          </a:xfrm>
        </p:spPr>
        <p:txBody>
          <a:bodyPr/>
          <a:lstStyle/>
          <a:p>
            <a:pPr algn="ctr"/>
            <a:r>
              <a:rPr lang="ru-RU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КАК ПОСТУПИТЬ</a:t>
            </a:r>
            <a:endParaRPr lang="ru-RU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/>
          </p:nvPr>
        </p:nvGraphicFramePr>
        <p:xfrm>
          <a:off x="492788" y="1240527"/>
          <a:ext cx="10905314" cy="4001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4142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90183685"/>
              </p:ext>
            </p:extLst>
          </p:nvPr>
        </p:nvGraphicFramePr>
        <p:xfrm>
          <a:off x="-1290771" y="1398512"/>
          <a:ext cx="5718392" cy="5178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3115872" y="1398512"/>
            <a:ext cx="5197642" cy="51783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solidFill>
                  <a:srgbClr val="0F3A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Финансовый университет при Правительстве Российской Федерации – один из ведущих государственных вузов со </a:t>
            </a:r>
            <a:r>
              <a:rPr lang="ru-RU" sz="1800" dirty="0" smtClean="0">
                <a:solidFill>
                  <a:srgbClr val="0F3A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104-летней </a:t>
            </a:r>
            <a:r>
              <a:rPr lang="ru-RU" sz="1800" dirty="0">
                <a:solidFill>
                  <a:srgbClr val="0F3A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историей, который стабильно входит в ТОП-10 вузов страны и является главной кузницей управленческих кадров для органов государственной власти, банков, финансовых, страховых и аудиторских компаний. Выпускники вуза входят в пятерку самых востребованных среди </a:t>
            </a:r>
            <a:r>
              <a:rPr lang="ru-RU" sz="1800" dirty="0" smtClean="0">
                <a:solidFill>
                  <a:srgbClr val="0F3A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работодателей!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rgbClr val="0F3A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Статус </a:t>
            </a:r>
            <a:r>
              <a:rPr lang="ru-RU" sz="1800" dirty="0">
                <a:solidFill>
                  <a:srgbClr val="0F3A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Финансового университета – это гарантия высокого качества образования, широкий выбор программ по самым востребованным направлениям, экспертный уровень преподавательского состава, практика в самых успешных компаниях и возможность параллельно обучаться на международных программах. Большой успех начинается с большой мечты. Осуществить ее возможно, если ты поступишь в </a:t>
            </a:r>
            <a:r>
              <a:rPr lang="ru-RU" sz="1800" dirty="0" err="1">
                <a:solidFill>
                  <a:srgbClr val="0F3A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Финуниверситет</a:t>
            </a:r>
            <a:r>
              <a:rPr lang="ru-RU" sz="1800" dirty="0">
                <a:solidFill>
                  <a:srgbClr val="0F3A3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8051" y="531230"/>
            <a:ext cx="8977045" cy="377403"/>
          </a:xfrm>
        </p:spPr>
        <p:txBody>
          <a:bodyPr/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ПОЧЕМУ АБИТУРИЕНТЫ ВЫБИРАЮТ НАШ ВУЗ? 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s://i1.photo.2gis.com/images/branch/32/4503599672053099_42cc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r="7427" b="8281"/>
          <a:stretch/>
        </p:blipFill>
        <p:spPr bwMode="auto">
          <a:xfrm>
            <a:off x="8454189" y="1398512"/>
            <a:ext cx="3487924" cy="51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14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Финансовый Университет">
  <a:themeElements>
    <a:clrScheme name="Финансовый Университет">
      <a:dk1>
        <a:sysClr val="windowText" lastClr="000000"/>
      </a:dk1>
      <a:lt1>
        <a:sysClr val="window" lastClr="FFFFFF"/>
      </a:lt1>
      <a:dk2>
        <a:srgbClr val="373545"/>
      </a:dk2>
      <a:lt2>
        <a:srgbClr val="A5A5A5"/>
      </a:lt2>
      <a:accent1>
        <a:srgbClr val="256569"/>
      </a:accent1>
      <a:accent2>
        <a:srgbClr val="AFAFAF"/>
      </a:accent2>
      <a:accent3>
        <a:srgbClr val="5BBFC5"/>
      </a:accent3>
      <a:accent4>
        <a:srgbClr val="7B7B7B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инансовый Университет" id="{B61C6C59-7E8E-44EC-9D0A-175FD0FD7AA0}" vid="{4B9A828B-7C95-4D9C-8B7B-426AD85F479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Финансовый Университет</Template>
  <TotalTime>589</TotalTime>
  <Words>696</Words>
  <Application>Microsoft Office PowerPoint</Application>
  <PresentationFormat>Широкоэкранный</PresentationFormat>
  <Paragraphs>76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Book Antiqua</vt:lpstr>
      <vt:lpstr>Calibri</vt:lpstr>
      <vt:lpstr>Cambria</vt:lpstr>
      <vt:lpstr>Times New Roman</vt:lpstr>
      <vt:lpstr>Wingdings</vt:lpstr>
      <vt:lpstr>Wingdings 2</vt:lpstr>
      <vt:lpstr>Шаблон Финансовый Университет</vt:lpstr>
      <vt:lpstr>Презентация PowerPoint</vt:lpstr>
      <vt:lpstr>ИНФОРМАЦИЯ О ПОСТУПЛЕНИИ</vt:lpstr>
      <vt:lpstr>НАУЧНЫЙ РУКОВОДИТЕЛЬ МАГИСТЕРСКОЙ ПРОГРАММЫ</vt:lpstr>
      <vt:lpstr>ДИСЦИПЛИНЫ ПРОГРАММЫ  </vt:lpstr>
      <vt:lpstr>ПРЕИМУЩЕСТВА ПРОГРАММЫ</vt:lpstr>
      <vt:lpstr>КАРЬЕРА И РАБОТА</vt:lpstr>
      <vt:lpstr>ОРГАНИЗАЦИИ, В КОТОРЫХ МОЖНО ПРОЙТИ ПРАКТИКУ С ПОСЛЕДУЮЩИМ ТРУДОУСТРОЙСТВОМ</vt:lpstr>
      <vt:lpstr>КАК ПОСТУПИТЬ</vt:lpstr>
      <vt:lpstr>ПОЧЕМУ АБИТУРИЕНТЫ ВЫБИРАЮТ НАШ ВУЗ? </vt:lpstr>
      <vt:lpstr>Наши контакты </vt:lpstr>
    </vt:vector>
  </TitlesOfParts>
  <Company>GUMF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AYVoronina</dc:creator>
  <cp:lastModifiedBy>Надежда А. Кадык</cp:lastModifiedBy>
  <cp:revision>68</cp:revision>
  <cp:lastPrinted>2019-01-16T12:46:41Z</cp:lastPrinted>
  <dcterms:created xsi:type="dcterms:W3CDTF">2018-04-06T11:52:35Z</dcterms:created>
  <dcterms:modified xsi:type="dcterms:W3CDTF">2023-06-27T11:41:03Z</dcterms:modified>
</cp:coreProperties>
</file>