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1" r:id="rId2"/>
    <p:sldId id="272" r:id="rId3"/>
    <p:sldId id="258" r:id="rId4"/>
    <p:sldId id="259" r:id="rId5"/>
    <p:sldId id="273" r:id="rId6"/>
    <p:sldId id="274" r:id="rId7"/>
    <p:sldId id="276" r:id="rId8"/>
    <p:sldId id="282" r:id="rId9"/>
    <p:sldId id="283" r:id="rId10"/>
    <p:sldId id="281" r:id="rId11"/>
    <p:sldId id="280" r:id="rId12"/>
    <p:sldId id="279" r:id="rId13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7478"/>
    <a:srgbClr val="0F3A3D"/>
    <a:srgbClr val="256569"/>
    <a:srgbClr val="225D60"/>
    <a:srgbClr val="595959"/>
    <a:srgbClr val="5952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1" autoAdjust="0"/>
    <p:restoredTop sz="94660"/>
  </p:normalViewPr>
  <p:slideViewPr>
    <p:cSldViewPr snapToGrid="0">
      <p:cViewPr varScale="1">
        <p:scale>
          <a:sx n="77" d="100"/>
          <a:sy n="77" d="100"/>
        </p:scale>
        <p:origin x="648" y="-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86B0D9-408E-420E-8FAB-22EDBD33AC72}" type="doc">
      <dgm:prSet loTypeId="urn:microsoft.com/office/officeart/2005/8/layout/hierarchy3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4A5FF7-F8DB-42D3-BA02-20796AB235EA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1">
            <a:alpha val="50000"/>
          </a:schemeClr>
        </a:solidFill>
        <a:ln>
          <a:noFill/>
        </a:ln>
      </dgm:spPr>
      <dgm:t>
        <a:bodyPr/>
        <a:lstStyle/>
        <a:p>
          <a:pPr rtl="0"/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Вступительные испытания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2FEA394-BF7E-4612-9A08-E21E18256353}" type="parTrans" cxnId="{91EAAE30-671C-466A-813B-D0CA42A03377}">
      <dgm:prSet/>
      <dgm:spPr/>
      <dgm:t>
        <a:bodyPr/>
        <a:lstStyle/>
        <a:p>
          <a:endParaRPr lang="ru-RU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F2E1418-BFC3-40AF-8556-C9FB8C22061D}" type="sibTrans" cxnId="{91EAAE30-671C-466A-813B-D0CA42A03377}">
      <dgm:prSet/>
      <dgm:spPr/>
      <dgm:t>
        <a:bodyPr/>
        <a:lstStyle/>
        <a:p>
          <a:endParaRPr lang="ru-RU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4497A63-8480-4337-AD65-601D95679724}">
      <dgm:prSet/>
      <dgm:spPr/>
      <dgm:t>
        <a:bodyPr/>
        <a:lstStyle/>
        <a:p>
          <a:pPr rtl="0"/>
          <a:r>
            <a:rPr lang="ru-RU" smtClean="0">
              <a:latin typeface="Cambria" panose="02040503050406030204" pitchFamily="18" charset="0"/>
              <a:ea typeface="Cambria" panose="02040503050406030204" pitchFamily="18" charset="0"/>
            </a:rPr>
            <a:t>Экономическая теория</a:t>
          </a:r>
          <a:endParaRPr lang="ru-RU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E4EF823-93AB-433C-80D1-81AF86E00CC6}" type="parTrans" cxnId="{9971D80C-D5DB-4E10-B05D-ADCC9F983283}">
      <dgm:prSet/>
      <dgm:spPr/>
      <dgm:t>
        <a:bodyPr/>
        <a:lstStyle/>
        <a:p>
          <a:endParaRPr lang="ru-RU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5AA8E30-4003-441D-A2C8-501BCA1EF679}" type="sibTrans" cxnId="{9971D80C-D5DB-4E10-B05D-ADCC9F983283}">
      <dgm:prSet/>
      <dgm:spPr/>
      <dgm:t>
        <a:bodyPr/>
        <a:lstStyle/>
        <a:p>
          <a:endParaRPr lang="ru-RU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3699FE4-532F-4826-962D-E97CCEE089F7}">
      <dgm:prSet/>
      <dgm:spPr/>
      <dgm:t>
        <a:bodyPr/>
        <a:lstStyle/>
        <a:p>
          <a:pPr rtl="0"/>
          <a:r>
            <a:rPr lang="ru-RU" smtClean="0">
              <a:latin typeface="Cambria" panose="02040503050406030204" pitchFamily="18" charset="0"/>
              <a:ea typeface="Cambria" panose="02040503050406030204" pitchFamily="18" charset="0"/>
            </a:rPr>
            <a:t>Иностранный язык</a:t>
          </a:r>
          <a:endParaRPr lang="ru-RU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34EDC9B-6BC8-4FCF-B8D9-768EB76A5913}" type="parTrans" cxnId="{1FC94BB2-2558-4BF6-98C6-986FB1AF64A9}">
      <dgm:prSet/>
      <dgm:spPr/>
      <dgm:t>
        <a:bodyPr/>
        <a:lstStyle/>
        <a:p>
          <a:endParaRPr lang="ru-RU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0F8EEB2-B485-4669-AE45-C9539E3B711F}" type="sibTrans" cxnId="{1FC94BB2-2558-4BF6-98C6-986FB1AF64A9}">
      <dgm:prSet/>
      <dgm:spPr/>
      <dgm:t>
        <a:bodyPr/>
        <a:lstStyle/>
        <a:p>
          <a:endParaRPr lang="ru-RU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BAD1094-A49E-4C6B-B516-50729BA68563}" type="pres">
      <dgm:prSet presAssocID="{EF86B0D9-408E-420E-8FAB-22EDBD33AC7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0C6A47D-006B-4D54-AB52-16AF456EA21C}" type="pres">
      <dgm:prSet presAssocID="{2E4A5FF7-F8DB-42D3-BA02-20796AB235EA}" presName="root" presStyleCnt="0"/>
      <dgm:spPr/>
    </dgm:pt>
    <dgm:pt modelId="{7AF01062-E6FF-499B-8B44-651E0FC614F7}" type="pres">
      <dgm:prSet presAssocID="{2E4A5FF7-F8DB-42D3-BA02-20796AB235EA}" presName="rootComposite" presStyleCnt="0"/>
      <dgm:spPr/>
    </dgm:pt>
    <dgm:pt modelId="{23CA7270-C509-486B-868D-B9E0F86AEC50}" type="pres">
      <dgm:prSet presAssocID="{2E4A5FF7-F8DB-42D3-BA02-20796AB235EA}" presName="rootText" presStyleLbl="node1" presStyleIdx="0" presStyleCnt="1"/>
      <dgm:spPr/>
      <dgm:t>
        <a:bodyPr/>
        <a:lstStyle/>
        <a:p>
          <a:endParaRPr lang="ru-RU"/>
        </a:p>
      </dgm:t>
    </dgm:pt>
    <dgm:pt modelId="{63CE2E60-00E1-465A-8519-E5164A9C7239}" type="pres">
      <dgm:prSet presAssocID="{2E4A5FF7-F8DB-42D3-BA02-20796AB235EA}" presName="rootConnector" presStyleLbl="node1" presStyleIdx="0" presStyleCnt="1"/>
      <dgm:spPr/>
      <dgm:t>
        <a:bodyPr/>
        <a:lstStyle/>
        <a:p>
          <a:endParaRPr lang="ru-RU"/>
        </a:p>
      </dgm:t>
    </dgm:pt>
    <dgm:pt modelId="{16330D5A-B574-4EED-85E6-2B3C29644656}" type="pres">
      <dgm:prSet presAssocID="{2E4A5FF7-F8DB-42D3-BA02-20796AB235EA}" presName="childShape" presStyleCnt="0"/>
      <dgm:spPr/>
    </dgm:pt>
    <dgm:pt modelId="{CD4D9CF3-23CE-449D-9EE7-F9BF3A5A5A3E}" type="pres">
      <dgm:prSet presAssocID="{DE4EF823-93AB-433C-80D1-81AF86E00CC6}" presName="Name13" presStyleLbl="parChTrans1D2" presStyleIdx="0" presStyleCnt="2"/>
      <dgm:spPr/>
      <dgm:t>
        <a:bodyPr/>
        <a:lstStyle/>
        <a:p>
          <a:endParaRPr lang="ru-RU"/>
        </a:p>
      </dgm:t>
    </dgm:pt>
    <dgm:pt modelId="{BCE24C5A-FF79-4F71-B1D2-9DC7833017BC}" type="pres">
      <dgm:prSet presAssocID="{54497A63-8480-4337-AD65-601D95679724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FDF465-0158-4D58-9109-F707D6C2C555}" type="pres">
      <dgm:prSet presAssocID="{D34EDC9B-6BC8-4FCF-B8D9-768EB76A5913}" presName="Name13" presStyleLbl="parChTrans1D2" presStyleIdx="1" presStyleCnt="2"/>
      <dgm:spPr/>
      <dgm:t>
        <a:bodyPr/>
        <a:lstStyle/>
        <a:p>
          <a:endParaRPr lang="ru-RU"/>
        </a:p>
      </dgm:t>
    </dgm:pt>
    <dgm:pt modelId="{786B0A40-8E1F-4CD8-A359-FEE257AFF5B4}" type="pres">
      <dgm:prSet presAssocID="{53699FE4-532F-4826-962D-E97CCEE089F7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4A8C50-CDC6-47C3-940C-92DAE51012EF}" type="presOf" srcId="{54497A63-8480-4337-AD65-601D95679724}" destId="{BCE24C5A-FF79-4F71-B1D2-9DC7833017BC}" srcOrd="0" destOrd="0" presId="urn:microsoft.com/office/officeart/2005/8/layout/hierarchy3"/>
    <dgm:cxn modelId="{A4CB34AA-7C05-42E6-8776-6B6638D5CAF3}" type="presOf" srcId="{D34EDC9B-6BC8-4FCF-B8D9-768EB76A5913}" destId="{D6FDF465-0158-4D58-9109-F707D6C2C555}" srcOrd="0" destOrd="0" presId="urn:microsoft.com/office/officeart/2005/8/layout/hierarchy3"/>
    <dgm:cxn modelId="{B57994B9-87FA-44DE-8B1E-4AF94FB7CA7E}" type="presOf" srcId="{53699FE4-532F-4826-962D-E97CCEE089F7}" destId="{786B0A40-8E1F-4CD8-A359-FEE257AFF5B4}" srcOrd="0" destOrd="0" presId="urn:microsoft.com/office/officeart/2005/8/layout/hierarchy3"/>
    <dgm:cxn modelId="{98873FDF-47D1-4688-8747-EF646DD990FC}" type="presOf" srcId="{2E4A5FF7-F8DB-42D3-BA02-20796AB235EA}" destId="{63CE2E60-00E1-465A-8519-E5164A9C7239}" srcOrd="1" destOrd="0" presId="urn:microsoft.com/office/officeart/2005/8/layout/hierarchy3"/>
    <dgm:cxn modelId="{0F420017-4096-4DD4-99E9-71BD53047313}" type="presOf" srcId="{DE4EF823-93AB-433C-80D1-81AF86E00CC6}" destId="{CD4D9CF3-23CE-449D-9EE7-F9BF3A5A5A3E}" srcOrd="0" destOrd="0" presId="urn:microsoft.com/office/officeart/2005/8/layout/hierarchy3"/>
    <dgm:cxn modelId="{541C4AC4-28DE-43CA-8FA6-451040EB4447}" type="presOf" srcId="{EF86B0D9-408E-420E-8FAB-22EDBD33AC72}" destId="{DBAD1094-A49E-4C6B-B516-50729BA68563}" srcOrd="0" destOrd="0" presId="urn:microsoft.com/office/officeart/2005/8/layout/hierarchy3"/>
    <dgm:cxn modelId="{9971D80C-D5DB-4E10-B05D-ADCC9F983283}" srcId="{2E4A5FF7-F8DB-42D3-BA02-20796AB235EA}" destId="{54497A63-8480-4337-AD65-601D95679724}" srcOrd="0" destOrd="0" parTransId="{DE4EF823-93AB-433C-80D1-81AF86E00CC6}" sibTransId="{25AA8E30-4003-441D-A2C8-501BCA1EF679}"/>
    <dgm:cxn modelId="{91EAAE30-671C-466A-813B-D0CA42A03377}" srcId="{EF86B0D9-408E-420E-8FAB-22EDBD33AC72}" destId="{2E4A5FF7-F8DB-42D3-BA02-20796AB235EA}" srcOrd="0" destOrd="0" parTransId="{32FEA394-BF7E-4612-9A08-E21E18256353}" sibTransId="{2F2E1418-BFC3-40AF-8556-C9FB8C22061D}"/>
    <dgm:cxn modelId="{4795204A-9191-425E-AF06-7814F4E28616}" type="presOf" srcId="{2E4A5FF7-F8DB-42D3-BA02-20796AB235EA}" destId="{23CA7270-C509-486B-868D-B9E0F86AEC50}" srcOrd="0" destOrd="0" presId="urn:microsoft.com/office/officeart/2005/8/layout/hierarchy3"/>
    <dgm:cxn modelId="{1FC94BB2-2558-4BF6-98C6-986FB1AF64A9}" srcId="{2E4A5FF7-F8DB-42D3-BA02-20796AB235EA}" destId="{53699FE4-532F-4826-962D-E97CCEE089F7}" srcOrd="1" destOrd="0" parTransId="{D34EDC9B-6BC8-4FCF-B8D9-768EB76A5913}" sibTransId="{E0F8EEB2-B485-4669-AE45-C9539E3B711F}"/>
    <dgm:cxn modelId="{09AE4ACB-0D8A-4843-A836-1175533B0BD6}" type="presParOf" srcId="{DBAD1094-A49E-4C6B-B516-50729BA68563}" destId="{60C6A47D-006B-4D54-AB52-16AF456EA21C}" srcOrd="0" destOrd="0" presId="urn:microsoft.com/office/officeart/2005/8/layout/hierarchy3"/>
    <dgm:cxn modelId="{A6415BDE-692F-4A0A-9AFD-8393EFC422D0}" type="presParOf" srcId="{60C6A47D-006B-4D54-AB52-16AF456EA21C}" destId="{7AF01062-E6FF-499B-8B44-651E0FC614F7}" srcOrd="0" destOrd="0" presId="urn:microsoft.com/office/officeart/2005/8/layout/hierarchy3"/>
    <dgm:cxn modelId="{65DA21AD-F3FF-4B4E-85CD-29C4F51F5D6A}" type="presParOf" srcId="{7AF01062-E6FF-499B-8B44-651E0FC614F7}" destId="{23CA7270-C509-486B-868D-B9E0F86AEC50}" srcOrd="0" destOrd="0" presId="urn:microsoft.com/office/officeart/2005/8/layout/hierarchy3"/>
    <dgm:cxn modelId="{0AD2C47D-329C-44AC-9B29-3D772F157E8A}" type="presParOf" srcId="{7AF01062-E6FF-499B-8B44-651E0FC614F7}" destId="{63CE2E60-00E1-465A-8519-E5164A9C7239}" srcOrd="1" destOrd="0" presId="urn:microsoft.com/office/officeart/2005/8/layout/hierarchy3"/>
    <dgm:cxn modelId="{1B49736E-24D8-472A-AD80-B7A146B3E328}" type="presParOf" srcId="{60C6A47D-006B-4D54-AB52-16AF456EA21C}" destId="{16330D5A-B574-4EED-85E6-2B3C29644656}" srcOrd="1" destOrd="0" presId="urn:microsoft.com/office/officeart/2005/8/layout/hierarchy3"/>
    <dgm:cxn modelId="{FF981390-D482-4321-B8C6-823386DF06F8}" type="presParOf" srcId="{16330D5A-B574-4EED-85E6-2B3C29644656}" destId="{CD4D9CF3-23CE-449D-9EE7-F9BF3A5A5A3E}" srcOrd="0" destOrd="0" presId="urn:microsoft.com/office/officeart/2005/8/layout/hierarchy3"/>
    <dgm:cxn modelId="{C07AEF8C-7521-43C7-ABDF-E3E57006C38E}" type="presParOf" srcId="{16330D5A-B574-4EED-85E6-2B3C29644656}" destId="{BCE24C5A-FF79-4F71-B1D2-9DC7833017BC}" srcOrd="1" destOrd="0" presId="urn:microsoft.com/office/officeart/2005/8/layout/hierarchy3"/>
    <dgm:cxn modelId="{6A6D26E0-89AE-44EE-AD44-870A53505627}" type="presParOf" srcId="{16330D5A-B574-4EED-85E6-2B3C29644656}" destId="{D6FDF465-0158-4D58-9109-F707D6C2C555}" srcOrd="2" destOrd="0" presId="urn:microsoft.com/office/officeart/2005/8/layout/hierarchy3"/>
    <dgm:cxn modelId="{607DDE8D-B801-4576-8EA0-25F939E82765}" type="presParOf" srcId="{16330D5A-B574-4EED-85E6-2B3C29644656}" destId="{786B0A40-8E1F-4CD8-A359-FEE257AFF5B4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E325B8-F8D5-4437-80CA-1E32766D0560}" type="doc">
      <dgm:prSet loTypeId="urn:microsoft.com/office/officeart/2005/8/layout/vList3" loCatId="list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D56F7A25-8D3F-4F8A-B5CE-B3AFBCF194D5}">
      <dgm:prSet custT="1"/>
      <dgm:spPr/>
      <dgm:t>
        <a:bodyPr/>
        <a:lstStyle/>
        <a:p>
          <a:pPr rtl="0"/>
          <a:r>
            <a:rPr lang="ru-RU" sz="1600" dirty="0" smtClean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Использовать современные концепции в области оценки активов, бизнеса и корпоративных финансов для построения стратегии развития бизнеса.</a:t>
          </a:r>
          <a:endParaRPr lang="ru-RU" sz="1600" dirty="0">
            <a:latin typeface="Times New Roman" panose="02020603050405020304" pitchFamily="18" charset="0"/>
            <a:ea typeface="Cambria" panose="02040503050406030204" pitchFamily="18" charset="0"/>
            <a:cs typeface="Times New Roman" panose="02020603050405020304" pitchFamily="18" charset="0"/>
          </a:endParaRPr>
        </a:p>
      </dgm:t>
    </dgm:pt>
    <dgm:pt modelId="{8CCBF067-5310-45DA-80A0-437E2E8C10CF}" type="parTrans" cxnId="{E996DC5F-364D-4480-8A3E-43BDC1D4D804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ea typeface="Cambria" panose="02040503050406030204" pitchFamily="18" charset="0"/>
            <a:cs typeface="Times New Roman" panose="02020603050405020304" pitchFamily="18" charset="0"/>
          </a:endParaRPr>
        </a:p>
      </dgm:t>
    </dgm:pt>
    <dgm:pt modelId="{8B18F9AF-5EC1-4885-9A28-AFD9B8E9F6AE}" type="sibTrans" cxnId="{E996DC5F-364D-4480-8A3E-43BDC1D4D804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ea typeface="Cambria" panose="02040503050406030204" pitchFamily="18" charset="0"/>
            <a:cs typeface="Times New Roman" panose="02020603050405020304" pitchFamily="18" charset="0"/>
          </a:endParaRPr>
        </a:p>
      </dgm:t>
    </dgm:pt>
    <dgm:pt modelId="{E0E7C3C0-4B1E-4C32-B15A-215EEE2B6369}">
      <dgm:prSet custT="1"/>
      <dgm:spPr/>
      <dgm:t>
        <a:bodyPr/>
        <a:lstStyle/>
        <a:p>
          <a:pPr rtl="0"/>
          <a:r>
            <a:rPr lang="ru-RU" sz="1600" dirty="0" smtClean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Использовать современные модели и информационные технологии для решения аналитических и исследовательских задач, связанных с оценкой недвижимости, интеллектуальной собственности, кредитных и некредитных финансовых организаций, бизнеса.</a:t>
          </a:r>
          <a:endParaRPr lang="ru-RU" sz="1600" dirty="0">
            <a:latin typeface="Times New Roman" panose="02020603050405020304" pitchFamily="18" charset="0"/>
            <a:ea typeface="Cambria" panose="02040503050406030204" pitchFamily="18" charset="0"/>
            <a:cs typeface="Times New Roman" panose="02020603050405020304" pitchFamily="18" charset="0"/>
          </a:endParaRPr>
        </a:p>
      </dgm:t>
    </dgm:pt>
    <dgm:pt modelId="{ED636C25-7C2A-475F-9BE6-6CBA6D3B024E}" type="parTrans" cxnId="{82897AB7-3917-4F85-97CA-012E5B37AEE7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7E363E-87BD-4BFA-8E29-AC57B87D0966}" type="sibTrans" cxnId="{82897AB7-3917-4F85-97CA-012E5B37AEE7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1D03BD-6046-4975-82F8-79B83800455B}">
      <dgm:prSet custT="1"/>
      <dgm:spPr/>
      <dgm:t>
        <a:bodyPr/>
        <a:lstStyle/>
        <a:p>
          <a:pPr rtl="0"/>
          <a:r>
            <a:rPr lang="ru-RU" sz="1600" dirty="0" smtClean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Оценивать эффективность инвестиций и финансовых решений с учетом рисков, типовых методик и моделей, современных компьютерных программ.</a:t>
          </a:r>
          <a:endParaRPr lang="ru-RU" sz="1600" dirty="0">
            <a:latin typeface="Times New Roman" panose="02020603050405020304" pitchFamily="18" charset="0"/>
            <a:ea typeface="Cambria" panose="02040503050406030204" pitchFamily="18" charset="0"/>
            <a:cs typeface="Times New Roman" panose="02020603050405020304" pitchFamily="18" charset="0"/>
          </a:endParaRPr>
        </a:p>
      </dgm:t>
    </dgm:pt>
    <dgm:pt modelId="{0CFAA4AC-5D11-4359-A011-FB42A0C8E78D}" type="parTrans" cxnId="{9C684187-5483-4663-87A9-6B91199ACEBD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7B8BDC-57C1-4108-BFE6-8C110EAF2EBB}" type="sibTrans" cxnId="{9C684187-5483-4663-87A9-6B91199ACEBD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6B54E4-3E76-448F-A9A3-0C99E986E59B}">
      <dgm:prSet custT="1"/>
      <dgm:spPr/>
      <dgm:t>
        <a:bodyPr/>
        <a:lstStyle/>
        <a:p>
          <a:pPr rtl="0"/>
          <a:r>
            <a:rPr lang="ru-RU" sz="1600" dirty="0" smtClean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Использовать для решения аналитических и исследовательских задач в области стоимостной оценки и корпоративных финансов современные технические средства и информационные технологии.</a:t>
          </a:r>
          <a:endParaRPr lang="ru-RU" sz="1600" dirty="0">
            <a:latin typeface="Times New Roman" panose="02020603050405020304" pitchFamily="18" charset="0"/>
            <a:ea typeface="Cambria" panose="02040503050406030204" pitchFamily="18" charset="0"/>
            <a:cs typeface="Times New Roman" panose="02020603050405020304" pitchFamily="18" charset="0"/>
          </a:endParaRPr>
        </a:p>
      </dgm:t>
    </dgm:pt>
    <dgm:pt modelId="{51F14915-D5B4-46E4-B147-97562A199557}" type="parTrans" cxnId="{C5EFCFF3-E649-4838-A781-9B713D2B9A96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FB5D31-416C-440E-B976-095C312B0778}" type="sibTrans" cxnId="{C5EFCFF3-E649-4838-A781-9B713D2B9A96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7F433D-9B05-48D0-BFB8-566966F5A75B}">
      <dgm:prSet custT="1"/>
      <dgm:spPr/>
      <dgm:t>
        <a:bodyPr/>
        <a:lstStyle/>
        <a:p>
          <a:r>
            <a:rPr lang="ru-RU" sz="16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Применять инновационные технологии, методы системного анализа и моделирования экономических процессов при постановке и решении экономических задач.</a:t>
          </a:r>
          <a:endParaRPr lang="ru-RU" sz="1600" dirty="0">
            <a:latin typeface="Times New Roman" panose="02020603050405020304" pitchFamily="18" charset="0"/>
            <a:ea typeface="Cambria" panose="02040503050406030204" pitchFamily="18" charset="0"/>
            <a:cs typeface="Times New Roman" panose="02020603050405020304" pitchFamily="18" charset="0"/>
          </a:endParaRPr>
        </a:p>
      </dgm:t>
    </dgm:pt>
    <dgm:pt modelId="{6BB048E4-8848-4BCA-89C6-B22EB5B3F929}" type="parTrans" cxnId="{197AFE43-2983-405A-A437-FA617EE80CC3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65A664-E011-4688-8F93-9BE7981E0ED4}" type="sibTrans" cxnId="{197AFE43-2983-405A-A437-FA617EE80CC3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BF360E-3D41-41B9-8F60-0B1D1B86EF82}">
      <dgm:prSet custT="1"/>
      <dgm:spPr/>
      <dgm:t>
        <a:bodyPr/>
        <a:lstStyle/>
        <a:p>
          <a:r>
            <a:rPr lang="ru-RU" sz="1600" b="0" i="0" smtClean="0">
              <a:latin typeface="Times New Roman" panose="02020603050405020304" pitchFamily="18" charset="0"/>
              <a:cs typeface="Times New Roman" panose="02020603050405020304" pitchFamily="18" charset="0"/>
            </a:rPr>
            <a:t>Управлять экономическими рисками, инвестициями, финансовыми потоками на основе интеграции знаний из смежных областей.</a:t>
          </a:r>
          <a:endParaRPr lang="ru-RU" sz="1600" dirty="0">
            <a:latin typeface="Times New Roman" panose="02020603050405020304" pitchFamily="18" charset="0"/>
            <a:ea typeface="Cambria" panose="02040503050406030204" pitchFamily="18" charset="0"/>
            <a:cs typeface="Times New Roman" panose="02020603050405020304" pitchFamily="18" charset="0"/>
          </a:endParaRPr>
        </a:p>
      </dgm:t>
    </dgm:pt>
    <dgm:pt modelId="{BCF9C80E-5B02-414A-975D-18D45CF1B985}" type="parTrans" cxnId="{9AD0E277-D3CE-4815-8D10-CC81B9BA4909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B914C4-FE8B-42FD-A775-34FADF19193A}" type="sibTrans" cxnId="{9AD0E277-D3CE-4815-8D10-CC81B9BA4909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3B07A9-C703-49FA-ADBA-27DEDDDEAB5D}" type="pres">
      <dgm:prSet presAssocID="{ECE325B8-F8D5-4437-80CA-1E32766D056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937528-BA87-4BF1-8BD3-FEE0BD243023}" type="pres">
      <dgm:prSet presAssocID="{D56F7A25-8D3F-4F8A-B5CE-B3AFBCF194D5}" presName="composite" presStyleCnt="0"/>
      <dgm:spPr/>
      <dgm:t>
        <a:bodyPr/>
        <a:lstStyle/>
        <a:p>
          <a:endParaRPr lang="ru-RU"/>
        </a:p>
      </dgm:t>
    </dgm:pt>
    <dgm:pt modelId="{AF1C53FC-C5A8-4EB6-A135-A6A7289CF4A6}" type="pres">
      <dgm:prSet presAssocID="{D56F7A25-8D3F-4F8A-B5CE-B3AFBCF194D5}" presName="imgShp" presStyleLbl="fgImgPlace1" presStyleIdx="0" presStyleCnt="6"/>
      <dgm:spPr/>
      <dgm:t>
        <a:bodyPr/>
        <a:lstStyle/>
        <a:p>
          <a:endParaRPr lang="ru-RU"/>
        </a:p>
      </dgm:t>
    </dgm:pt>
    <dgm:pt modelId="{FEDA1F3A-7323-4646-A3C7-0D20F6F206FA}" type="pres">
      <dgm:prSet presAssocID="{D56F7A25-8D3F-4F8A-B5CE-B3AFBCF194D5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07521A-553F-40A3-AAE7-6D5C667191F9}" type="pres">
      <dgm:prSet presAssocID="{8B18F9AF-5EC1-4885-9A28-AFD9B8E9F6AE}" presName="spacing" presStyleCnt="0"/>
      <dgm:spPr/>
      <dgm:t>
        <a:bodyPr/>
        <a:lstStyle/>
        <a:p>
          <a:endParaRPr lang="ru-RU"/>
        </a:p>
      </dgm:t>
    </dgm:pt>
    <dgm:pt modelId="{839B5B9E-A015-45CA-8745-0264198AED1D}" type="pres">
      <dgm:prSet presAssocID="{E0E7C3C0-4B1E-4C32-B15A-215EEE2B6369}" presName="composite" presStyleCnt="0"/>
      <dgm:spPr/>
      <dgm:t>
        <a:bodyPr/>
        <a:lstStyle/>
        <a:p>
          <a:endParaRPr lang="ru-RU"/>
        </a:p>
      </dgm:t>
    </dgm:pt>
    <dgm:pt modelId="{92129807-97B0-44B1-A045-C18510254347}" type="pres">
      <dgm:prSet presAssocID="{E0E7C3C0-4B1E-4C32-B15A-215EEE2B6369}" presName="imgShp" presStyleLbl="fgImgPlace1" presStyleIdx="1" presStyleCnt="6"/>
      <dgm:spPr/>
      <dgm:t>
        <a:bodyPr/>
        <a:lstStyle/>
        <a:p>
          <a:endParaRPr lang="ru-RU"/>
        </a:p>
      </dgm:t>
    </dgm:pt>
    <dgm:pt modelId="{48DC5E3E-3562-4D1A-8B16-317F5E4B5E8E}" type="pres">
      <dgm:prSet presAssocID="{E0E7C3C0-4B1E-4C32-B15A-215EEE2B6369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01B1ED-6E11-4E84-A963-36A3F6E28287}" type="pres">
      <dgm:prSet presAssocID="{3A7E363E-87BD-4BFA-8E29-AC57B87D0966}" presName="spacing" presStyleCnt="0"/>
      <dgm:spPr/>
      <dgm:t>
        <a:bodyPr/>
        <a:lstStyle/>
        <a:p>
          <a:endParaRPr lang="ru-RU"/>
        </a:p>
      </dgm:t>
    </dgm:pt>
    <dgm:pt modelId="{2D46244F-8AC4-4FB3-872F-428659C03988}" type="pres">
      <dgm:prSet presAssocID="{DC1D03BD-6046-4975-82F8-79B83800455B}" presName="composite" presStyleCnt="0"/>
      <dgm:spPr/>
      <dgm:t>
        <a:bodyPr/>
        <a:lstStyle/>
        <a:p>
          <a:endParaRPr lang="ru-RU"/>
        </a:p>
      </dgm:t>
    </dgm:pt>
    <dgm:pt modelId="{484D28F0-5AB2-4986-BD07-8E531F1F5E4F}" type="pres">
      <dgm:prSet presAssocID="{DC1D03BD-6046-4975-82F8-79B83800455B}" presName="imgShp" presStyleLbl="fgImgPlace1" presStyleIdx="2" presStyleCnt="6"/>
      <dgm:spPr/>
      <dgm:t>
        <a:bodyPr/>
        <a:lstStyle/>
        <a:p>
          <a:endParaRPr lang="ru-RU"/>
        </a:p>
      </dgm:t>
    </dgm:pt>
    <dgm:pt modelId="{D75758DE-3DE1-44A8-9511-32BF4CD092A5}" type="pres">
      <dgm:prSet presAssocID="{DC1D03BD-6046-4975-82F8-79B83800455B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D45FC0-2247-4B32-B48B-83CB6F2D91DE}" type="pres">
      <dgm:prSet presAssocID="{AA7B8BDC-57C1-4108-BFE6-8C110EAF2EBB}" presName="spacing" presStyleCnt="0"/>
      <dgm:spPr/>
      <dgm:t>
        <a:bodyPr/>
        <a:lstStyle/>
        <a:p>
          <a:endParaRPr lang="ru-RU"/>
        </a:p>
      </dgm:t>
    </dgm:pt>
    <dgm:pt modelId="{67991CC2-1791-4CD9-99D4-E8AB062B247E}" type="pres">
      <dgm:prSet presAssocID="{CB6B54E4-3E76-448F-A9A3-0C99E986E59B}" presName="composite" presStyleCnt="0"/>
      <dgm:spPr/>
      <dgm:t>
        <a:bodyPr/>
        <a:lstStyle/>
        <a:p>
          <a:endParaRPr lang="ru-RU"/>
        </a:p>
      </dgm:t>
    </dgm:pt>
    <dgm:pt modelId="{40E63C45-36A3-4E81-8460-0C1FAE6B059C}" type="pres">
      <dgm:prSet presAssocID="{CB6B54E4-3E76-448F-A9A3-0C99E986E59B}" presName="imgShp" presStyleLbl="fgImgPlace1" presStyleIdx="3" presStyleCnt="6"/>
      <dgm:spPr/>
      <dgm:t>
        <a:bodyPr/>
        <a:lstStyle/>
        <a:p>
          <a:endParaRPr lang="ru-RU"/>
        </a:p>
      </dgm:t>
    </dgm:pt>
    <dgm:pt modelId="{2B8E5B4B-7E73-4400-8866-07D88907B77D}" type="pres">
      <dgm:prSet presAssocID="{CB6B54E4-3E76-448F-A9A3-0C99E986E59B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20FE07-C5A5-4F8E-894A-724A778146A6}" type="pres">
      <dgm:prSet presAssocID="{1BFB5D31-416C-440E-B976-095C312B0778}" presName="spacing" presStyleCnt="0"/>
      <dgm:spPr/>
      <dgm:t>
        <a:bodyPr/>
        <a:lstStyle/>
        <a:p>
          <a:endParaRPr lang="ru-RU"/>
        </a:p>
      </dgm:t>
    </dgm:pt>
    <dgm:pt modelId="{58B5B9F4-BB41-4707-BE99-8E5C05701971}" type="pres">
      <dgm:prSet presAssocID="{077F433D-9B05-48D0-BFB8-566966F5A75B}" presName="composite" presStyleCnt="0"/>
      <dgm:spPr/>
      <dgm:t>
        <a:bodyPr/>
        <a:lstStyle/>
        <a:p>
          <a:endParaRPr lang="ru-RU"/>
        </a:p>
      </dgm:t>
    </dgm:pt>
    <dgm:pt modelId="{D688E072-6212-4DAF-B8B6-687A4D3068A3}" type="pres">
      <dgm:prSet presAssocID="{077F433D-9B05-48D0-BFB8-566966F5A75B}" presName="imgShp" presStyleLbl="fgImgPlace1" presStyleIdx="4" presStyleCnt="6"/>
      <dgm:spPr/>
      <dgm:t>
        <a:bodyPr/>
        <a:lstStyle/>
        <a:p>
          <a:endParaRPr lang="ru-RU"/>
        </a:p>
      </dgm:t>
    </dgm:pt>
    <dgm:pt modelId="{6A79D65E-5873-408C-AFBF-3B45105138B8}" type="pres">
      <dgm:prSet presAssocID="{077F433D-9B05-48D0-BFB8-566966F5A75B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CAF6AF-8B83-4CAF-B932-E40FEF92BA17}" type="pres">
      <dgm:prSet presAssocID="{A065A664-E011-4688-8F93-9BE7981E0ED4}" presName="spacing" presStyleCnt="0"/>
      <dgm:spPr/>
      <dgm:t>
        <a:bodyPr/>
        <a:lstStyle/>
        <a:p>
          <a:endParaRPr lang="ru-RU"/>
        </a:p>
      </dgm:t>
    </dgm:pt>
    <dgm:pt modelId="{8E1A6C2D-5DB6-4CAE-A3F5-3772C0181129}" type="pres">
      <dgm:prSet presAssocID="{7ABF360E-3D41-41B9-8F60-0B1D1B86EF82}" presName="composite" presStyleCnt="0"/>
      <dgm:spPr/>
      <dgm:t>
        <a:bodyPr/>
        <a:lstStyle/>
        <a:p>
          <a:endParaRPr lang="ru-RU"/>
        </a:p>
      </dgm:t>
    </dgm:pt>
    <dgm:pt modelId="{C8B9612B-C3FC-4F28-ACC0-D28DC4A35EB2}" type="pres">
      <dgm:prSet presAssocID="{7ABF360E-3D41-41B9-8F60-0B1D1B86EF82}" presName="imgShp" presStyleLbl="fgImgPlace1" presStyleIdx="5" presStyleCnt="6"/>
      <dgm:spPr/>
      <dgm:t>
        <a:bodyPr/>
        <a:lstStyle/>
        <a:p>
          <a:endParaRPr lang="ru-RU"/>
        </a:p>
      </dgm:t>
    </dgm:pt>
    <dgm:pt modelId="{0FCC119E-72F4-4F16-A167-E38D7E8F47B6}" type="pres">
      <dgm:prSet presAssocID="{7ABF360E-3D41-41B9-8F60-0B1D1B86EF82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897AB7-3917-4F85-97CA-012E5B37AEE7}" srcId="{ECE325B8-F8D5-4437-80CA-1E32766D0560}" destId="{E0E7C3C0-4B1E-4C32-B15A-215EEE2B6369}" srcOrd="1" destOrd="0" parTransId="{ED636C25-7C2A-475F-9BE6-6CBA6D3B024E}" sibTransId="{3A7E363E-87BD-4BFA-8E29-AC57B87D0966}"/>
    <dgm:cxn modelId="{BCC7B7B8-BBE0-4689-872F-B2712ECE9676}" type="presOf" srcId="{E0E7C3C0-4B1E-4C32-B15A-215EEE2B6369}" destId="{48DC5E3E-3562-4D1A-8B16-317F5E4B5E8E}" srcOrd="0" destOrd="0" presId="urn:microsoft.com/office/officeart/2005/8/layout/vList3"/>
    <dgm:cxn modelId="{A7150BD5-73BE-474E-B8A2-AE8B1B9CDA95}" type="presOf" srcId="{D56F7A25-8D3F-4F8A-B5CE-B3AFBCF194D5}" destId="{FEDA1F3A-7323-4646-A3C7-0D20F6F206FA}" srcOrd="0" destOrd="0" presId="urn:microsoft.com/office/officeart/2005/8/layout/vList3"/>
    <dgm:cxn modelId="{7EBBB901-B972-4735-B81C-53FE29A0F1AD}" type="presOf" srcId="{ECE325B8-F8D5-4437-80CA-1E32766D0560}" destId="{113B07A9-C703-49FA-ADBA-27DEDDDEAB5D}" srcOrd="0" destOrd="0" presId="urn:microsoft.com/office/officeart/2005/8/layout/vList3"/>
    <dgm:cxn modelId="{197AFE43-2983-405A-A437-FA617EE80CC3}" srcId="{ECE325B8-F8D5-4437-80CA-1E32766D0560}" destId="{077F433D-9B05-48D0-BFB8-566966F5A75B}" srcOrd="4" destOrd="0" parTransId="{6BB048E4-8848-4BCA-89C6-B22EB5B3F929}" sibTransId="{A065A664-E011-4688-8F93-9BE7981E0ED4}"/>
    <dgm:cxn modelId="{E996DC5F-364D-4480-8A3E-43BDC1D4D804}" srcId="{ECE325B8-F8D5-4437-80CA-1E32766D0560}" destId="{D56F7A25-8D3F-4F8A-B5CE-B3AFBCF194D5}" srcOrd="0" destOrd="0" parTransId="{8CCBF067-5310-45DA-80A0-437E2E8C10CF}" sibTransId="{8B18F9AF-5EC1-4885-9A28-AFD9B8E9F6AE}"/>
    <dgm:cxn modelId="{C5EFCFF3-E649-4838-A781-9B713D2B9A96}" srcId="{ECE325B8-F8D5-4437-80CA-1E32766D0560}" destId="{CB6B54E4-3E76-448F-A9A3-0C99E986E59B}" srcOrd="3" destOrd="0" parTransId="{51F14915-D5B4-46E4-B147-97562A199557}" sibTransId="{1BFB5D31-416C-440E-B976-095C312B0778}"/>
    <dgm:cxn modelId="{8E53F070-6001-4C94-85F8-9497FB4676D1}" type="presOf" srcId="{077F433D-9B05-48D0-BFB8-566966F5A75B}" destId="{6A79D65E-5873-408C-AFBF-3B45105138B8}" srcOrd="0" destOrd="0" presId="urn:microsoft.com/office/officeart/2005/8/layout/vList3"/>
    <dgm:cxn modelId="{9C684187-5483-4663-87A9-6B91199ACEBD}" srcId="{ECE325B8-F8D5-4437-80CA-1E32766D0560}" destId="{DC1D03BD-6046-4975-82F8-79B83800455B}" srcOrd="2" destOrd="0" parTransId="{0CFAA4AC-5D11-4359-A011-FB42A0C8E78D}" sibTransId="{AA7B8BDC-57C1-4108-BFE6-8C110EAF2EBB}"/>
    <dgm:cxn modelId="{AC2B82D0-091E-4ADC-9379-C66601B1F0C9}" type="presOf" srcId="{CB6B54E4-3E76-448F-A9A3-0C99E986E59B}" destId="{2B8E5B4B-7E73-4400-8866-07D88907B77D}" srcOrd="0" destOrd="0" presId="urn:microsoft.com/office/officeart/2005/8/layout/vList3"/>
    <dgm:cxn modelId="{6DF7221F-4C1D-4DBC-905D-9EBA09C7F46B}" type="presOf" srcId="{7ABF360E-3D41-41B9-8F60-0B1D1B86EF82}" destId="{0FCC119E-72F4-4F16-A167-E38D7E8F47B6}" srcOrd="0" destOrd="0" presId="urn:microsoft.com/office/officeart/2005/8/layout/vList3"/>
    <dgm:cxn modelId="{A96C73F1-4DB2-4C31-B3AC-D6A5A046C158}" type="presOf" srcId="{DC1D03BD-6046-4975-82F8-79B83800455B}" destId="{D75758DE-3DE1-44A8-9511-32BF4CD092A5}" srcOrd="0" destOrd="0" presId="urn:microsoft.com/office/officeart/2005/8/layout/vList3"/>
    <dgm:cxn modelId="{9AD0E277-D3CE-4815-8D10-CC81B9BA4909}" srcId="{ECE325B8-F8D5-4437-80CA-1E32766D0560}" destId="{7ABF360E-3D41-41B9-8F60-0B1D1B86EF82}" srcOrd="5" destOrd="0" parTransId="{BCF9C80E-5B02-414A-975D-18D45CF1B985}" sibTransId="{39B914C4-FE8B-42FD-A775-34FADF19193A}"/>
    <dgm:cxn modelId="{ACDEBDC7-DF6F-41F2-9A00-2FED4EDE2C29}" type="presParOf" srcId="{113B07A9-C703-49FA-ADBA-27DEDDDEAB5D}" destId="{A5937528-BA87-4BF1-8BD3-FEE0BD243023}" srcOrd="0" destOrd="0" presId="urn:microsoft.com/office/officeart/2005/8/layout/vList3"/>
    <dgm:cxn modelId="{354C135F-A7EB-43D7-A8AC-98E9BEAE9F13}" type="presParOf" srcId="{A5937528-BA87-4BF1-8BD3-FEE0BD243023}" destId="{AF1C53FC-C5A8-4EB6-A135-A6A7289CF4A6}" srcOrd="0" destOrd="0" presId="urn:microsoft.com/office/officeart/2005/8/layout/vList3"/>
    <dgm:cxn modelId="{4BEECB31-3281-4EC2-9A73-25B2901FBC32}" type="presParOf" srcId="{A5937528-BA87-4BF1-8BD3-FEE0BD243023}" destId="{FEDA1F3A-7323-4646-A3C7-0D20F6F206FA}" srcOrd="1" destOrd="0" presId="urn:microsoft.com/office/officeart/2005/8/layout/vList3"/>
    <dgm:cxn modelId="{F6F3F4AC-8CC5-4585-88D7-656D395EBD9E}" type="presParOf" srcId="{113B07A9-C703-49FA-ADBA-27DEDDDEAB5D}" destId="{9807521A-553F-40A3-AAE7-6D5C667191F9}" srcOrd="1" destOrd="0" presId="urn:microsoft.com/office/officeart/2005/8/layout/vList3"/>
    <dgm:cxn modelId="{3A1A00A9-B3D1-43AB-A4FA-5C82D0BF72B7}" type="presParOf" srcId="{113B07A9-C703-49FA-ADBA-27DEDDDEAB5D}" destId="{839B5B9E-A015-45CA-8745-0264198AED1D}" srcOrd="2" destOrd="0" presId="urn:microsoft.com/office/officeart/2005/8/layout/vList3"/>
    <dgm:cxn modelId="{3690CDF6-C62C-4AC3-891B-3BE13F797046}" type="presParOf" srcId="{839B5B9E-A015-45CA-8745-0264198AED1D}" destId="{92129807-97B0-44B1-A045-C18510254347}" srcOrd="0" destOrd="0" presId="urn:microsoft.com/office/officeart/2005/8/layout/vList3"/>
    <dgm:cxn modelId="{641725E3-1C38-4431-8F21-57E030F09AA5}" type="presParOf" srcId="{839B5B9E-A015-45CA-8745-0264198AED1D}" destId="{48DC5E3E-3562-4D1A-8B16-317F5E4B5E8E}" srcOrd="1" destOrd="0" presId="urn:microsoft.com/office/officeart/2005/8/layout/vList3"/>
    <dgm:cxn modelId="{E437D3E0-1CE1-4C51-A041-81E28E8CF1C5}" type="presParOf" srcId="{113B07A9-C703-49FA-ADBA-27DEDDDEAB5D}" destId="{EC01B1ED-6E11-4E84-A963-36A3F6E28287}" srcOrd="3" destOrd="0" presId="urn:microsoft.com/office/officeart/2005/8/layout/vList3"/>
    <dgm:cxn modelId="{84B1D8F0-D115-4D2D-B219-F75E4F7EF962}" type="presParOf" srcId="{113B07A9-C703-49FA-ADBA-27DEDDDEAB5D}" destId="{2D46244F-8AC4-4FB3-872F-428659C03988}" srcOrd="4" destOrd="0" presId="urn:microsoft.com/office/officeart/2005/8/layout/vList3"/>
    <dgm:cxn modelId="{E89003F5-CE4F-4184-A8E6-24271D87ED55}" type="presParOf" srcId="{2D46244F-8AC4-4FB3-872F-428659C03988}" destId="{484D28F0-5AB2-4986-BD07-8E531F1F5E4F}" srcOrd="0" destOrd="0" presId="urn:microsoft.com/office/officeart/2005/8/layout/vList3"/>
    <dgm:cxn modelId="{277C6C77-FE67-4CEE-BD1E-7FFA39E9C74A}" type="presParOf" srcId="{2D46244F-8AC4-4FB3-872F-428659C03988}" destId="{D75758DE-3DE1-44A8-9511-32BF4CD092A5}" srcOrd="1" destOrd="0" presId="urn:microsoft.com/office/officeart/2005/8/layout/vList3"/>
    <dgm:cxn modelId="{9CAC5FED-207B-4604-AA42-9C9F8C84C388}" type="presParOf" srcId="{113B07A9-C703-49FA-ADBA-27DEDDDEAB5D}" destId="{C9D45FC0-2247-4B32-B48B-83CB6F2D91DE}" srcOrd="5" destOrd="0" presId="urn:microsoft.com/office/officeart/2005/8/layout/vList3"/>
    <dgm:cxn modelId="{603526B2-A80E-4437-AC6B-835991F4FDEF}" type="presParOf" srcId="{113B07A9-C703-49FA-ADBA-27DEDDDEAB5D}" destId="{67991CC2-1791-4CD9-99D4-E8AB062B247E}" srcOrd="6" destOrd="0" presId="urn:microsoft.com/office/officeart/2005/8/layout/vList3"/>
    <dgm:cxn modelId="{85C7DBE6-0732-4CD7-8C33-D73B2ACCAA22}" type="presParOf" srcId="{67991CC2-1791-4CD9-99D4-E8AB062B247E}" destId="{40E63C45-36A3-4E81-8460-0C1FAE6B059C}" srcOrd="0" destOrd="0" presId="urn:microsoft.com/office/officeart/2005/8/layout/vList3"/>
    <dgm:cxn modelId="{BD393D33-D467-4DDA-ACD0-050F7EF31D3E}" type="presParOf" srcId="{67991CC2-1791-4CD9-99D4-E8AB062B247E}" destId="{2B8E5B4B-7E73-4400-8866-07D88907B77D}" srcOrd="1" destOrd="0" presId="urn:microsoft.com/office/officeart/2005/8/layout/vList3"/>
    <dgm:cxn modelId="{55275655-16F0-406D-A991-666411098FF0}" type="presParOf" srcId="{113B07A9-C703-49FA-ADBA-27DEDDDEAB5D}" destId="{3520FE07-C5A5-4F8E-894A-724A778146A6}" srcOrd="7" destOrd="0" presId="urn:microsoft.com/office/officeart/2005/8/layout/vList3"/>
    <dgm:cxn modelId="{F1BB3BA7-6FB6-4811-8BF9-8299E87A5606}" type="presParOf" srcId="{113B07A9-C703-49FA-ADBA-27DEDDDEAB5D}" destId="{58B5B9F4-BB41-4707-BE99-8E5C05701971}" srcOrd="8" destOrd="0" presId="urn:microsoft.com/office/officeart/2005/8/layout/vList3"/>
    <dgm:cxn modelId="{265179A7-7BF2-4158-A95E-2650DC447A2C}" type="presParOf" srcId="{58B5B9F4-BB41-4707-BE99-8E5C05701971}" destId="{D688E072-6212-4DAF-B8B6-687A4D3068A3}" srcOrd="0" destOrd="0" presId="urn:microsoft.com/office/officeart/2005/8/layout/vList3"/>
    <dgm:cxn modelId="{FECCED04-26D5-4BCC-8FA8-68704628A445}" type="presParOf" srcId="{58B5B9F4-BB41-4707-BE99-8E5C05701971}" destId="{6A79D65E-5873-408C-AFBF-3B45105138B8}" srcOrd="1" destOrd="0" presId="urn:microsoft.com/office/officeart/2005/8/layout/vList3"/>
    <dgm:cxn modelId="{5138F0E1-8C67-44A2-8BB8-8F31D07172B4}" type="presParOf" srcId="{113B07A9-C703-49FA-ADBA-27DEDDDEAB5D}" destId="{1ECAF6AF-8B83-4CAF-B932-E40FEF92BA17}" srcOrd="9" destOrd="0" presId="urn:microsoft.com/office/officeart/2005/8/layout/vList3"/>
    <dgm:cxn modelId="{B7412DC4-A068-432E-AC7E-9B88045C70AD}" type="presParOf" srcId="{113B07A9-C703-49FA-ADBA-27DEDDDEAB5D}" destId="{8E1A6C2D-5DB6-4CAE-A3F5-3772C0181129}" srcOrd="10" destOrd="0" presId="urn:microsoft.com/office/officeart/2005/8/layout/vList3"/>
    <dgm:cxn modelId="{A028973A-C045-44E2-944B-4A2B6D6E44FA}" type="presParOf" srcId="{8E1A6C2D-5DB6-4CAE-A3F5-3772C0181129}" destId="{C8B9612B-C3FC-4F28-ACC0-D28DC4A35EB2}" srcOrd="0" destOrd="0" presId="urn:microsoft.com/office/officeart/2005/8/layout/vList3"/>
    <dgm:cxn modelId="{B59E5A0C-7DD2-4CFA-98AB-299398BAEAD0}" type="presParOf" srcId="{8E1A6C2D-5DB6-4CAE-A3F5-3772C0181129}" destId="{0FCC119E-72F4-4F16-A167-E38D7E8F47B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BF118D-C7D4-4AC0-A3C3-5401C7AD46D4}" type="doc">
      <dgm:prSet loTypeId="urn:microsoft.com/office/officeart/2008/layout/PictureStrips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5221CEC-6A50-41D1-8FBF-98FE78BAC2D3}">
      <dgm:prSet custT="1"/>
      <dgm:spPr/>
      <dgm:t>
        <a:bodyPr/>
        <a:lstStyle/>
        <a:p>
          <a:r>
            <a:rPr lang="ru-RU" sz="1400" b="1" dirty="0">
              <a:solidFill>
                <a:srgbClr val="0F3A3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Оценка стоимости активов и бизнес</a:t>
          </a:r>
        </a:p>
      </dgm:t>
    </dgm:pt>
    <dgm:pt modelId="{A37E677C-33F0-45FD-9A38-543E75FFA111}" type="parTrans" cxnId="{9AEA5D29-D4EC-4950-9900-96261011F1FC}">
      <dgm:prSet/>
      <dgm:spPr/>
      <dgm:t>
        <a:bodyPr/>
        <a:lstStyle/>
        <a:p>
          <a:endParaRPr lang="ru-RU" sz="2000">
            <a:solidFill>
              <a:srgbClr val="0F3A3D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B095F3-DA5B-4547-A938-FF285EA8EE21}" type="sibTrans" cxnId="{9AEA5D29-D4EC-4950-9900-96261011F1FC}">
      <dgm:prSet/>
      <dgm:spPr/>
      <dgm:t>
        <a:bodyPr/>
        <a:lstStyle/>
        <a:p>
          <a:endParaRPr lang="ru-RU" sz="2000">
            <a:solidFill>
              <a:srgbClr val="0F3A3D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02079F-F5E9-400B-95FB-D959990487D1}">
      <dgm:prSet custT="1"/>
      <dgm:spPr/>
      <dgm:t>
        <a:bodyPr/>
        <a:lstStyle/>
        <a:p>
          <a:r>
            <a:rPr lang="ru-RU" sz="1050">
              <a:solidFill>
                <a:srgbClr val="0F3A3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Дисциплина формирует комплексный подход к оценке различных активов -объектов недвижимости, машин и оборудования, объектов незавершенного строительства, материальных запасов, дебиторской задолженности и т.д., а также пакетов акций, акций в составе пакетов.</a:t>
          </a:r>
        </a:p>
      </dgm:t>
    </dgm:pt>
    <dgm:pt modelId="{6FC2A1A5-B4F5-4562-AD2F-1E6C219232AF}" type="parTrans" cxnId="{4AED9839-61CE-4F68-A149-CA21A6FD03EB}">
      <dgm:prSet/>
      <dgm:spPr/>
      <dgm:t>
        <a:bodyPr/>
        <a:lstStyle/>
        <a:p>
          <a:endParaRPr lang="ru-RU" sz="2000">
            <a:solidFill>
              <a:srgbClr val="0F3A3D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A43964-5E0F-4C8A-8229-904C72D1219B}" type="sibTrans" cxnId="{4AED9839-61CE-4F68-A149-CA21A6FD03EB}">
      <dgm:prSet/>
      <dgm:spPr/>
      <dgm:t>
        <a:bodyPr/>
        <a:lstStyle/>
        <a:p>
          <a:endParaRPr lang="ru-RU" sz="2000">
            <a:solidFill>
              <a:srgbClr val="0F3A3D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C2032D-37C3-43C9-8A4C-4CABD9A09645}">
      <dgm:prSet custT="1"/>
      <dgm:spPr/>
      <dgm:t>
        <a:bodyPr/>
        <a:lstStyle/>
        <a:p>
          <a:r>
            <a:rPr lang="ru-RU" sz="1400" b="1" dirty="0" smtClean="0">
              <a:solidFill>
                <a:srgbClr val="0F3A3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Управление стоимостью компании на основе современных технологий</a:t>
          </a:r>
          <a:endParaRPr lang="ru-RU" sz="1400" b="1" dirty="0">
            <a:solidFill>
              <a:srgbClr val="0F3A3D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D724DC-E88B-47E5-8D7C-99B0DF326922}" type="parTrans" cxnId="{3B0AEC8D-C03C-4D02-AC17-1917B6346599}">
      <dgm:prSet/>
      <dgm:spPr/>
      <dgm:t>
        <a:bodyPr/>
        <a:lstStyle/>
        <a:p>
          <a:endParaRPr lang="ru-RU" sz="2000">
            <a:solidFill>
              <a:srgbClr val="0F3A3D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F79A72-CE6A-4955-BE0E-08710243BB04}" type="sibTrans" cxnId="{3B0AEC8D-C03C-4D02-AC17-1917B6346599}">
      <dgm:prSet/>
      <dgm:spPr/>
      <dgm:t>
        <a:bodyPr/>
        <a:lstStyle/>
        <a:p>
          <a:endParaRPr lang="ru-RU" sz="2000">
            <a:solidFill>
              <a:srgbClr val="0F3A3D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181EB5-97BB-4438-A6A8-1555DCB10200}">
      <dgm:prSet custT="1"/>
      <dgm:spPr/>
      <dgm:t>
        <a:bodyPr/>
        <a:lstStyle/>
        <a:p>
          <a:r>
            <a:rPr lang="ru-RU" sz="1050" smtClean="0">
              <a:solidFill>
                <a:srgbClr val="0F3A3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Дисциплина направлена на формирование знаний в области стоимостной аналитики и профессиональных компетенций  в области оценки бизнеса и управления стоимостью компаний, действующих, в том числе, в сфере современных технологий, а также развитие практических навыков  с  использованием  самых  современных  и  наиболее  эффективных инструментов управления стоимостью компании.</a:t>
          </a:r>
          <a:endParaRPr lang="ru-RU" sz="1050" dirty="0">
            <a:solidFill>
              <a:srgbClr val="0F3A3D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30FB14-B3A0-4C5F-884B-A60BF329C5D6}" type="parTrans" cxnId="{B3BAFDC6-FAF4-43A0-9F92-FBA1CB2A3E05}">
      <dgm:prSet/>
      <dgm:spPr/>
      <dgm:t>
        <a:bodyPr/>
        <a:lstStyle/>
        <a:p>
          <a:endParaRPr lang="ru-RU" sz="2000">
            <a:solidFill>
              <a:srgbClr val="0F3A3D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C9BB68-AB37-411B-B256-4F08A6A69221}" type="sibTrans" cxnId="{B3BAFDC6-FAF4-43A0-9F92-FBA1CB2A3E05}">
      <dgm:prSet/>
      <dgm:spPr/>
      <dgm:t>
        <a:bodyPr/>
        <a:lstStyle/>
        <a:p>
          <a:endParaRPr lang="ru-RU" sz="2000">
            <a:solidFill>
              <a:srgbClr val="0F3A3D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6B7A8E-1469-48BF-A947-7D3478475854}">
      <dgm:prSet custT="1"/>
      <dgm:spPr/>
      <dgm:t>
        <a:bodyPr/>
        <a:lstStyle/>
        <a:p>
          <a:r>
            <a:rPr lang="ru-RU" sz="1400" b="1" dirty="0" smtClean="0">
              <a:solidFill>
                <a:srgbClr val="0F3A3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Стоимостная оценка в проектном анализе и проектном финансировании</a:t>
          </a:r>
          <a:endParaRPr lang="ru-RU" sz="1400" b="1" dirty="0">
            <a:solidFill>
              <a:srgbClr val="0F3A3D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CFA3E1-E57F-4F76-9D03-D167937917F9}" type="parTrans" cxnId="{0787C135-4471-42BA-8B50-E04AED0066BD}">
      <dgm:prSet/>
      <dgm:spPr/>
      <dgm:t>
        <a:bodyPr/>
        <a:lstStyle/>
        <a:p>
          <a:endParaRPr lang="ru-RU" sz="2000">
            <a:solidFill>
              <a:srgbClr val="0F3A3D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9B4BBF-83CC-4C32-8BA2-59A23CE5100F}" type="sibTrans" cxnId="{0787C135-4471-42BA-8B50-E04AED0066BD}">
      <dgm:prSet/>
      <dgm:spPr/>
      <dgm:t>
        <a:bodyPr/>
        <a:lstStyle/>
        <a:p>
          <a:endParaRPr lang="ru-RU" sz="2000">
            <a:solidFill>
              <a:srgbClr val="0F3A3D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111A9C-00E6-48F2-A260-3109F0170660}">
      <dgm:prSet custT="1"/>
      <dgm:spPr/>
      <dgm:t>
        <a:bodyPr/>
        <a:lstStyle/>
        <a:p>
          <a:r>
            <a:rPr lang="ru-RU" sz="1050" dirty="0">
              <a:solidFill>
                <a:srgbClr val="0F3A3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Дисциплина направлена на </a:t>
          </a:r>
          <a:r>
            <a:rPr lang="ru-RU" sz="1050" dirty="0" smtClean="0">
              <a:solidFill>
                <a:srgbClr val="0F3A3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</a:t>
          </a:r>
          <a:r>
            <a:rPr lang="ru-RU" sz="1050" dirty="0">
              <a:solidFill>
                <a:srgbClr val="0F3A3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 обучающихся системы навыков применения </a:t>
          </a:r>
          <a:r>
            <a:rPr lang="ru-RU" sz="1050" dirty="0" smtClean="0">
              <a:solidFill>
                <a:srgbClr val="0F3A3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различных </a:t>
          </a:r>
          <a:r>
            <a:rPr lang="ru-RU" sz="1050" dirty="0">
              <a:solidFill>
                <a:srgbClr val="0F3A3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методов и инструментов стоимостной оценки при проектном анализе и проектном финансировании.</a:t>
          </a:r>
        </a:p>
      </dgm:t>
    </dgm:pt>
    <dgm:pt modelId="{A4EC7CAE-F036-417D-8F75-49C65203D8E6}" type="parTrans" cxnId="{1AF9B823-898B-47A9-88AF-705EA87A0A11}">
      <dgm:prSet/>
      <dgm:spPr/>
      <dgm:t>
        <a:bodyPr/>
        <a:lstStyle/>
        <a:p>
          <a:endParaRPr lang="ru-RU" sz="2000">
            <a:solidFill>
              <a:srgbClr val="0F3A3D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FD108A-0776-49AD-BE0A-8EA1F2AC35B3}" type="sibTrans" cxnId="{1AF9B823-898B-47A9-88AF-705EA87A0A11}">
      <dgm:prSet/>
      <dgm:spPr/>
      <dgm:t>
        <a:bodyPr/>
        <a:lstStyle/>
        <a:p>
          <a:endParaRPr lang="ru-RU" sz="2000">
            <a:solidFill>
              <a:srgbClr val="0F3A3D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DB7A64-62F8-4598-BB79-1940593A3C7B}">
      <dgm:prSet custT="1"/>
      <dgm:spPr/>
      <dgm:t>
        <a:bodyPr/>
        <a:lstStyle/>
        <a:p>
          <a:r>
            <a:rPr lang="ru-RU" sz="1400" b="1" dirty="0" smtClean="0">
              <a:solidFill>
                <a:srgbClr val="0F3A3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Интеллектуальный капитал корпораций: оценка и управление</a:t>
          </a:r>
          <a:endParaRPr lang="ru-RU" sz="1400" b="1" dirty="0">
            <a:solidFill>
              <a:srgbClr val="0F3A3D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F5AC3E-6F08-4463-9310-8E05F9C68B6C}" type="parTrans" cxnId="{47E98C86-7931-4227-BCB7-C6D62E83BEE7}">
      <dgm:prSet/>
      <dgm:spPr/>
      <dgm:t>
        <a:bodyPr/>
        <a:lstStyle/>
        <a:p>
          <a:endParaRPr lang="ru-RU" sz="2000">
            <a:solidFill>
              <a:srgbClr val="0F3A3D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E0C5E1-597C-40B5-829B-FCC20A42E439}" type="sibTrans" cxnId="{47E98C86-7931-4227-BCB7-C6D62E83BEE7}">
      <dgm:prSet/>
      <dgm:spPr/>
      <dgm:t>
        <a:bodyPr/>
        <a:lstStyle/>
        <a:p>
          <a:endParaRPr lang="ru-RU" sz="2000">
            <a:solidFill>
              <a:srgbClr val="0F3A3D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700558-BB69-418E-BB3A-E8CCBE722E04}">
      <dgm:prSet custT="1"/>
      <dgm:spPr/>
      <dgm:t>
        <a:bodyPr/>
        <a:lstStyle/>
        <a:p>
          <a:r>
            <a:rPr lang="ru-RU" sz="1050" dirty="0">
              <a:solidFill>
                <a:srgbClr val="0F3A3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Дисциплина направлена на формирование профессиональных компетенций по оценке и управлению интеллектуальным капиталом корпорации как ключевого фактора роста стоимости ее бизнеса и увеличения капитализации в условиях современной экономики.</a:t>
          </a:r>
        </a:p>
      </dgm:t>
    </dgm:pt>
    <dgm:pt modelId="{B07B2E61-1696-42E2-B0BA-5CA08CE1FD31}" type="parTrans" cxnId="{6E7CE99D-DA29-47C6-8CAD-CA3A0D9EE918}">
      <dgm:prSet/>
      <dgm:spPr/>
      <dgm:t>
        <a:bodyPr/>
        <a:lstStyle/>
        <a:p>
          <a:endParaRPr lang="ru-RU" sz="2000">
            <a:solidFill>
              <a:srgbClr val="0F3A3D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ECEC3C-BFF5-439E-9056-785BC30CDB31}" type="sibTrans" cxnId="{6E7CE99D-DA29-47C6-8CAD-CA3A0D9EE918}">
      <dgm:prSet/>
      <dgm:spPr/>
      <dgm:t>
        <a:bodyPr/>
        <a:lstStyle/>
        <a:p>
          <a:endParaRPr lang="ru-RU" sz="2000">
            <a:solidFill>
              <a:srgbClr val="0F3A3D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283AE9-84CD-41B2-ABBE-7CE187D68FFB}">
      <dgm:prSet custT="1"/>
      <dgm:spPr/>
      <dgm:t>
        <a:bodyPr/>
        <a:lstStyle/>
        <a:p>
          <a:r>
            <a:rPr lang="ru-RU" sz="1400" b="1" dirty="0" smtClean="0">
              <a:solidFill>
                <a:srgbClr val="0F3A3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Концепции стоимости и особенности ценообразования на современных рынках</a:t>
          </a:r>
          <a:endParaRPr lang="ru-RU" sz="1400" b="1" dirty="0">
            <a:solidFill>
              <a:srgbClr val="0F3A3D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0F26C2-2035-4251-83BC-6095830A6343}" type="parTrans" cxnId="{1E47D8A6-9346-476F-BB44-1032377624FE}">
      <dgm:prSet/>
      <dgm:spPr/>
      <dgm:t>
        <a:bodyPr/>
        <a:lstStyle/>
        <a:p>
          <a:endParaRPr lang="ru-RU" sz="2000">
            <a:solidFill>
              <a:srgbClr val="0F3A3D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008FDA-DA1A-4908-B7F8-FD6E739A3A79}" type="sibTrans" cxnId="{1E47D8A6-9346-476F-BB44-1032377624FE}">
      <dgm:prSet/>
      <dgm:spPr/>
      <dgm:t>
        <a:bodyPr/>
        <a:lstStyle/>
        <a:p>
          <a:endParaRPr lang="ru-RU" sz="2000">
            <a:solidFill>
              <a:srgbClr val="0F3A3D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91B8C6-D432-480C-A4DF-BA68E9CC4416}">
      <dgm:prSet custT="1"/>
      <dgm:spPr/>
      <dgm:t>
        <a:bodyPr/>
        <a:lstStyle/>
        <a:p>
          <a:r>
            <a:rPr lang="ru-RU" sz="1050" dirty="0">
              <a:solidFill>
                <a:srgbClr val="0F3A3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Дисциплина нацелена на формирование навыков разработки политики ценообразования с учетом отраслевой специфики и применения в рамках ценообразования инструментов стоимостной оценки.</a:t>
          </a:r>
        </a:p>
      </dgm:t>
    </dgm:pt>
    <dgm:pt modelId="{F828B576-5266-45F8-B018-8C94ABA538E0}" type="parTrans" cxnId="{DFF7FAED-243B-49A8-98D6-4761B135DA7E}">
      <dgm:prSet/>
      <dgm:spPr/>
      <dgm:t>
        <a:bodyPr/>
        <a:lstStyle/>
        <a:p>
          <a:endParaRPr lang="ru-RU" sz="2000">
            <a:solidFill>
              <a:srgbClr val="0F3A3D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46D34B-6C23-4E53-8E42-2B91F456CC77}" type="sibTrans" cxnId="{DFF7FAED-243B-49A8-98D6-4761B135DA7E}">
      <dgm:prSet/>
      <dgm:spPr/>
      <dgm:t>
        <a:bodyPr/>
        <a:lstStyle/>
        <a:p>
          <a:endParaRPr lang="ru-RU" sz="2000">
            <a:solidFill>
              <a:srgbClr val="0F3A3D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C90988-4FB2-4125-AD01-AC4FCB361819}">
      <dgm:prSet custT="1"/>
      <dgm:spPr/>
      <dgm:t>
        <a:bodyPr/>
        <a:lstStyle/>
        <a:p>
          <a:r>
            <a:rPr lang="ru-RU" sz="1400" b="1" dirty="0" smtClean="0">
              <a:solidFill>
                <a:srgbClr val="0F3A3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Инструменты и технологии поведенческих финансов</a:t>
          </a:r>
          <a:endParaRPr lang="ru-RU" sz="1400" b="1" dirty="0">
            <a:solidFill>
              <a:srgbClr val="0F3A3D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F19278-553C-4237-AFD5-3BEC35CD2555}" type="parTrans" cxnId="{8A425190-EA48-44DD-A0F4-A41A164D8E8C}">
      <dgm:prSet/>
      <dgm:spPr/>
      <dgm:t>
        <a:bodyPr/>
        <a:lstStyle/>
        <a:p>
          <a:endParaRPr lang="ru-RU" sz="2000">
            <a:solidFill>
              <a:srgbClr val="0F3A3D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97CA06-A962-4F6A-811B-006CD5B417AC}" type="sibTrans" cxnId="{8A425190-EA48-44DD-A0F4-A41A164D8E8C}">
      <dgm:prSet/>
      <dgm:spPr/>
      <dgm:t>
        <a:bodyPr/>
        <a:lstStyle/>
        <a:p>
          <a:endParaRPr lang="ru-RU" sz="2000">
            <a:solidFill>
              <a:srgbClr val="0F3A3D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1B7E5A-9D20-47DA-A3B1-87032C3279DF}">
      <dgm:prSet custT="1"/>
      <dgm:spPr/>
      <dgm:t>
        <a:bodyPr/>
        <a:lstStyle/>
        <a:p>
          <a:r>
            <a:rPr lang="ru-RU" sz="1050" dirty="0">
              <a:solidFill>
                <a:srgbClr val="0F3A3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Дисциплина направлена на формирование навыков использования современных инструментов и технологий, методик проведения поведенческих исследований в финансах.</a:t>
          </a:r>
        </a:p>
      </dgm:t>
    </dgm:pt>
    <dgm:pt modelId="{F252F7AC-7A9F-48D9-AB60-FD6BDB13E3D2}" type="parTrans" cxnId="{EA4D24D6-BDEF-4F5C-9066-BFBD58C71113}">
      <dgm:prSet/>
      <dgm:spPr/>
      <dgm:t>
        <a:bodyPr/>
        <a:lstStyle/>
        <a:p>
          <a:endParaRPr lang="ru-RU" sz="2000">
            <a:solidFill>
              <a:srgbClr val="0F3A3D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473AC0-0B21-491A-A180-92166B2591CB}" type="sibTrans" cxnId="{EA4D24D6-BDEF-4F5C-9066-BFBD58C71113}">
      <dgm:prSet/>
      <dgm:spPr/>
      <dgm:t>
        <a:bodyPr/>
        <a:lstStyle/>
        <a:p>
          <a:endParaRPr lang="ru-RU" sz="2000">
            <a:solidFill>
              <a:srgbClr val="0F3A3D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61776D-92CF-4A05-A78F-073A3F3399AD}" type="pres">
      <dgm:prSet presAssocID="{00BF118D-C7D4-4AC0-A3C3-5401C7AD46D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BA1E32-F2F5-431B-B084-E89C83712185}" type="pres">
      <dgm:prSet presAssocID="{A5221CEC-6A50-41D1-8FBF-98FE78BAC2D3}" presName="composite" presStyleCnt="0"/>
      <dgm:spPr/>
    </dgm:pt>
    <dgm:pt modelId="{875134EF-27C3-4953-9510-A0EEE6825901}" type="pres">
      <dgm:prSet presAssocID="{A5221CEC-6A50-41D1-8FBF-98FE78BAC2D3}" presName="rect1" presStyleLbl="tr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C45A55-0817-4101-915A-DB86A5FB7AAB}" type="pres">
      <dgm:prSet presAssocID="{A5221CEC-6A50-41D1-8FBF-98FE78BAC2D3}" presName="rect2" presStyleLbl="fgImgPlace1" presStyleIdx="0" presStyleCnt="6"/>
      <dgm:spPr/>
    </dgm:pt>
    <dgm:pt modelId="{8FADD063-21DE-47F2-8BB5-F458E3510535}" type="pres">
      <dgm:prSet presAssocID="{D3B095F3-DA5B-4547-A938-FF285EA8EE21}" presName="sibTrans" presStyleCnt="0"/>
      <dgm:spPr/>
    </dgm:pt>
    <dgm:pt modelId="{73D83E53-94B7-4C7C-8C0D-242947CD2C33}" type="pres">
      <dgm:prSet presAssocID="{C8C2032D-37C3-43C9-8A4C-4CABD9A09645}" presName="composite" presStyleCnt="0"/>
      <dgm:spPr/>
    </dgm:pt>
    <dgm:pt modelId="{CE79C2B5-5AC5-4E20-9CE5-D872B8B12F49}" type="pres">
      <dgm:prSet presAssocID="{C8C2032D-37C3-43C9-8A4C-4CABD9A09645}" presName="rect1" presStyleLbl="tr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F4230A-1F74-40EE-8F92-F7E37823AD7C}" type="pres">
      <dgm:prSet presAssocID="{C8C2032D-37C3-43C9-8A4C-4CABD9A09645}" presName="rect2" presStyleLbl="fgImgPlace1" presStyleIdx="1" presStyleCnt="6"/>
      <dgm:spPr/>
    </dgm:pt>
    <dgm:pt modelId="{64D7579A-5FFE-4868-B286-B5C97B9C075B}" type="pres">
      <dgm:prSet presAssocID="{C4F79A72-CE6A-4955-BE0E-08710243BB04}" presName="sibTrans" presStyleCnt="0"/>
      <dgm:spPr/>
    </dgm:pt>
    <dgm:pt modelId="{5A1D6B1E-2637-4325-B32A-856250CBB479}" type="pres">
      <dgm:prSet presAssocID="{6E6B7A8E-1469-48BF-A947-7D3478475854}" presName="composite" presStyleCnt="0"/>
      <dgm:spPr/>
    </dgm:pt>
    <dgm:pt modelId="{329D8544-DEA7-4ACF-A5B5-DECD3FE63E60}" type="pres">
      <dgm:prSet presAssocID="{6E6B7A8E-1469-48BF-A947-7D3478475854}" presName="rect1" presStyleLbl="tr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F3B2AE-811F-4632-BBEF-EE2E52EA499D}" type="pres">
      <dgm:prSet presAssocID="{6E6B7A8E-1469-48BF-A947-7D3478475854}" presName="rect2" presStyleLbl="fgImgPlace1" presStyleIdx="2" presStyleCnt="6"/>
      <dgm:spPr/>
    </dgm:pt>
    <dgm:pt modelId="{2B49D18C-B334-43B4-8EF2-4280B219A375}" type="pres">
      <dgm:prSet presAssocID="{279B4BBF-83CC-4C32-8BA2-59A23CE5100F}" presName="sibTrans" presStyleCnt="0"/>
      <dgm:spPr/>
    </dgm:pt>
    <dgm:pt modelId="{D9EBE6E7-FAB9-4B46-80AE-B801354CA5E1}" type="pres">
      <dgm:prSet presAssocID="{FFDB7A64-62F8-4598-BB79-1940593A3C7B}" presName="composite" presStyleCnt="0"/>
      <dgm:spPr/>
    </dgm:pt>
    <dgm:pt modelId="{E8CF20AF-5A3E-455F-A092-38246D67975D}" type="pres">
      <dgm:prSet presAssocID="{FFDB7A64-62F8-4598-BB79-1940593A3C7B}" presName="rect1" presStyleLbl="tr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A95213-BF96-426F-B8AE-9DB6C3ACC3E6}" type="pres">
      <dgm:prSet presAssocID="{FFDB7A64-62F8-4598-BB79-1940593A3C7B}" presName="rect2" presStyleLbl="fgImgPlace1" presStyleIdx="3" presStyleCnt="6"/>
      <dgm:spPr/>
    </dgm:pt>
    <dgm:pt modelId="{D3EBCC2D-CE03-4910-914C-A92667D1C12E}" type="pres">
      <dgm:prSet presAssocID="{88E0C5E1-597C-40B5-829B-FCC20A42E439}" presName="sibTrans" presStyleCnt="0"/>
      <dgm:spPr/>
    </dgm:pt>
    <dgm:pt modelId="{0F5E309B-BC71-4242-B6C5-EC863EB44C63}" type="pres">
      <dgm:prSet presAssocID="{D8283AE9-84CD-41B2-ABBE-7CE187D68FFB}" presName="composite" presStyleCnt="0"/>
      <dgm:spPr/>
    </dgm:pt>
    <dgm:pt modelId="{C728D57D-DAA7-41E1-9E5A-C3DCF059504E}" type="pres">
      <dgm:prSet presAssocID="{D8283AE9-84CD-41B2-ABBE-7CE187D68FFB}" presName="rect1" presStyleLbl="tr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C28C9C-7A52-474C-9D97-5BCF1E891ED4}" type="pres">
      <dgm:prSet presAssocID="{D8283AE9-84CD-41B2-ABBE-7CE187D68FFB}" presName="rect2" presStyleLbl="fgImgPlace1" presStyleIdx="4" presStyleCnt="6"/>
      <dgm:spPr/>
    </dgm:pt>
    <dgm:pt modelId="{27363F2A-BA0E-48F3-96E8-279688FC47C9}" type="pres">
      <dgm:prSet presAssocID="{17008FDA-DA1A-4908-B7F8-FD6E739A3A79}" presName="sibTrans" presStyleCnt="0"/>
      <dgm:spPr/>
    </dgm:pt>
    <dgm:pt modelId="{812850B8-4C47-4254-AEC7-37FDF666E858}" type="pres">
      <dgm:prSet presAssocID="{78C90988-4FB2-4125-AD01-AC4FCB361819}" presName="composite" presStyleCnt="0"/>
      <dgm:spPr/>
    </dgm:pt>
    <dgm:pt modelId="{1C7377CF-F181-4D8C-8B23-BBDAA15F7605}" type="pres">
      <dgm:prSet presAssocID="{78C90988-4FB2-4125-AD01-AC4FCB361819}" presName="rect1" presStyleLbl="tr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47A410-6DED-417A-8348-5B354C7C1912}" type="pres">
      <dgm:prSet presAssocID="{78C90988-4FB2-4125-AD01-AC4FCB361819}" presName="rect2" presStyleLbl="fgImgPlace1" presStyleIdx="5" presStyleCnt="6"/>
      <dgm:spPr/>
    </dgm:pt>
  </dgm:ptLst>
  <dgm:cxnLst>
    <dgm:cxn modelId="{0787C135-4471-42BA-8B50-E04AED0066BD}" srcId="{00BF118D-C7D4-4AC0-A3C3-5401C7AD46D4}" destId="{6E6B7A8E-1469-48BF-A947-7D3478475854}" srcOrd="2" destOrd="0" parTransId="{3ECFA3E1-E57F-4F76-9D03-D167937917F9}" sibTransId="{279B4BBF-83CC-4C32-8BA2-59A23CE5100F}"/>
    <dgm:cxn modelId="{B3BAFDC6-FAF4-43A0-9F92-FBA1CB2A3E05}" srcId="{C8C2032D-37C3-43C9-8A4C-4CABD9A09645}" destId="{5B181EB5-97BB-4438-A6A8-1555DCB10200}" srcOrd="0" destOrd="0" parTransId="{D330FB14-B3A0-4C5F-884B-A60BF329C5D6}" sibTransId="{69C9BB68-AB37-411B-B256-4F08A6A69221}"/>
    <dgm:cxn modelId="{EA4D24D6-BDEF-4F5C-9066-BFBD58C71113}" srcId="{78C90988-4FB2-4125-AD01-AC4FCB361819}" destId="{E11B7E5A-9D20-47DA-A3B1-87032C3279DF}" srcOrd="0" destOrd="0" parTransId="{F252F7AC-7A9F-48D9-AB60-FD6BDB13E3D2}" sibTransId="{8A473AC0-0B21-491A-A180-92166B2591CB}"/>
    <dgm:cxn modelId="{F520095E-CDA6-46EA-A470-40E9561C8F84}" type="presOf" srcId="{C8C2032D-37C3-43C9-8A4C-4CABD9A09645}" destId="{CE79C2B5-5AC5-4E20-9CE5-D872B8B12F49}" srcOrd="0" destOrd="0" presId="urn:microsoft.com/office/officeart/2008/layout/PictureStrips"/>
    <dgm:cxn modelId="{16F04562-8DA9-4F45-A925-627E306F49B6}" type="presOf" srcId="{A5221CEC-6A50-41D1-8FBF-98FE78BAC2D3}" destId="{875134EF-27C3-4953-9510-A0EEE6825901}" srcOrd="0" destOrd="0" presId="urn:microsoft.com/office/officeart/2008/layout/PictureStrips"/>
    <dgm:cxn modelId="{4AED9839-61CE-4F68-A149-CA21A6FD03EB}" srcId="{A5221CEC-6A50-41D1-8FBF-98FE78BAC2D3}" destId="{4D02079F-F5E9-400B-95FB-D959990487D1}" srcOrd="0" destOrd="0" parTransId="{6FC2A1A5-B4F5-4562-AD2F-1E6C219232AF}" sibTransId="{08A43964-5E0F-4C8A-8229-904C72D1219B}"/>
    <dgm:cxn modelId="{DFF7FAED-243B-49A8-98D6-4761B135DA7E}" srcId="{D8283AE9-84CD-41B2-ABBE-7CE187D68FFB}" destId="{6C91B8C6-D432-480C-A4DF-BA68E9CC4416}" srcOrd="0" destOrd="0" parTransId="{F828B576-5266-45F8-B018-8C94ABA538E0}" sibTransId="{9D46D34B-6C23-4E53-8E42-2B91F456CC77}"/>
    <dgm:cxn modelId="{0F17CF7E-3833-4816-9F84-A1C164D41F65}" type="presOf" srcId="{78C90988-4FB2-4125-AD01-AC4FCB361819}" destId="{1C7377CF-F181-4D8C-8B23-BBDAA15F7605}" srcOrd="0" destOrd="0" presId="urn:microsoft.com/office/officeart/2008/layout/PictureStrips"/>
    <dgm:cxn modelId="{53FD084C-5CAB-487F-A651-294672282002}" type="presOf" srcId="{4D02079F-F5E9-400B-95FB-D959990487D1}" destId="{875134EF-27C3-4953-9510-A0EEE6825901}" srcOrd="0" destOrd="1" presId="urn:microsoft.com/office/officeart/2008/layout/PictureStrips"/>
    <dgm:cxn modelId="{6E7CE99D-DA29-47C6-8CAD-CA3A0D9EE918}" srcId="{FFDB7A64-62F8-4598-BB79-1940593A3C7B}" destId="{FE700558-BB69-418E-BB3A-E8CCBE722E04}" srcOrd="0" destOrd="0" parTransId="{B07B2E61-1696-42E2-B0BA-5CA08CE1FD31}" sibTransId="{2BECEC3C-BFF5-439E-9056-785BC30CDB31}"/>
    <dgm:cxn modelId="{D3DCAB10-10C3-4D0D-A593-E017E90D7EBE}" type="presOf" srcId="{00BF118D-C7D4-4AC0-A3C3-5401C7AD46D4}" destId="{E061776D-92CF-4A05-A78F-073A3F3399AD}" srcOrd="0" destOrd="0" presId="urn:microsoft.com/office/officeart/2008/layout/PictureStrips"/>
    <dgm:cxn modelId="{BB854B31-7DC5-4950-957F-298F4DF70675}" type="presOf" srcId="{CF111A9C-00E6-48F2-A260-3109F0170660}" destId="{329D8544-DEA7-4ACF-A5B5-DECD3FE63E60}" srcOrd="0" destOrd="1" presId="urn:microsoft.com/office/officeart/2008/layout/PictureStrips"/>
    <dgm:cxn modelId="{5F5C97FC-EA56-4C84-AA60-66599B5028A2}" type="presOf" srcId="{FFDB7A64-62F8-4598-BB79-1940593A3C7B}" destId="{E8CF20AF-5A3E-455F-A092-38246D67975D}" srcOrd="0" destOrd="0" presId="urn:microsoft.com/office/officeart/2008/layout/PictureStrips"/>
    <dgm:cxn modelId="{47E98C86-7931-4227-BCB7-C6D62E83BEE7}" srcId="{00BF118D-C7D4-4AC0-A3C3-5401C7AD46D4}" destId="{FFDB7A64-62F8-4598-BB79-1940593A3C7B}" srcOrd="3" destOrd="0" parTransId="{97F5AC3E-6F08-4463-9310-8E05F9C68B6C}" sibTransId="{88E0C5E1-597C-40B5-829B-FCC20A42E439}"/>
    <dgm:cxn modelId="{3B0AEC8D-C03C-4D02-AC17-1917B6346599}" srcId="{00BF118D-C7D4-4AC0-A3C3-5401C7AD46D4}" destId="{C8C2032D-37C3-43C9-8A4C-4CABD9A09645}" srcOrd="1" destOrd="0" parTransId="{0ED724DC-E88B-47E5-8D7C-99B0DF326922}" sibTransId="{C4F79A72-CE6A-4955-BE0E-08710243BB04}"/>
    <dgm:cxn modelId="{9AEA5D29-D4EC-4950-9900-96261011F1FC}" srcId="{00BF118D-C7D4-4AC0-A3C3-5401C7AD46D4}" destId="{A5221CEC-6A50-41D1-8FBF-98FE78BAC2D3}" srcOrd="0" destOrd="0" parTransId="{A37E677C-33F0-45FD-9A38-543E75FFA111}" sibTransId="{D3B095F3-DA5B-4547-A938-FF285EA8EE21}"/>
    <dgm:cxn modelId="{8A425190-EA48-44DD-A0F4-A41A164D8E8C}" srcId="{00BF118D-C7D4-4AC0-A3C3-5401C7AD46D4}" destId="{78C90988-4FB2-4125-AD01-AC4FCB361819}" srcOrd="5" destOrd="0" parTransId="{00F19278-553C-4237-AFD5-3BEC35CD2555}" sibTransId="{D397CA06-A962-4F6A-811B-006CD5B417AC}"/>
    <dgm:cxn modelId="{1E47D8A6-9346-476F-BB44-1032377624FE}" srcId="{00BF118D-C7D4-4AC0-A3C3-5401C7AD46D4}" destId="{D8283AE9-84CD-41B2-ABBE-7CE187D68FFB}" srcOrd="4" destOrd="0" parTransId="{880F26C2-2035-4251-83BC-6095830A6343}" sibTransId="{17008FDA-DA1A-4908-B7F8-FD6E739A3A79}"/>
    <dgm:cxn modelId="{41BFC28E-C4FE-4B11-9C7C-040EA474ED7D}" type="presOf" srcId="{E11B7E5A-9D20-47DA-A3B1-87032C3279DF}" destId="{1C7377CF-F181-4D8C-8B23-BBDAA15F7605}" srcOrd="0" destOrd="1" presId="urn:microsoft.com/office/officeart/2008/layout/PictureStrips"/>
    <dgm:cxn modelId="{8C59AC1A-11DC-49E4-9388-3C67762364E3}" type="presOf" srcId="{FE700558-BB69-418E-BB3A-E8CCBE722E04}" destId="{E8CF20AF-5A3E-455F-A092-38246D67975D}" srcOrd="0" destOrd="1" presId="urn:microsoft.com/office/officeart/2008/layout/PictureStrips"/>
    <dgm:cxn modelId="{1AF9B823-898B-47A9-88AF-705EA87A0A11}" srcId="{6E6B7A8E-1469-48BF-A947-7D3478475854}" destId="{CF111A9C-00E6-48F2-A260-3109F0170660}" srcOrd="0" destOrd="0" parTransId="{A4EC7CAE-F036-417D-8F75-49C65203D8E6}" sibTransId="{71FD108A-0776-49AD-BE0A-8EA1F2AC35B3}"/>
    <dgm:cxn modelId="{5B234AE4-2187-42E3-BC32-82564917459C}" type="presOf" srcId="{D8283AE9-84CD-41B2-ABBE-7CE187D68FFB}" destId="{C728D57D-DAA7-41E1-9E5A-C3DCF059504E}" srcOrd="0" destOrd="0" presId="urn:microsoft.com/office/officeart/2008/layout/PictureStrips"/>
    <dgm:cxn modelId="{44F0FCB7-5214-4F50-886A-8168BF7EA1BF}" type="presOf" srcId="{5B181EB5-97BB-4438-A6A8-1555DCB10200}" destId="{CE79C2B5-5AC5-4E20-9CE5-D872B8B12F49}" srcOrd="0" destOrd="1" presId="urn:microsoft.com/office/officeart/2008/layout/PictureStrips"/>
    <dgm:cxn modelId="{ACF4FE9F-A669-4154-BAED-FC8087440041}" type="presOf" srcId="{6E6B7A8E-1469-48BF-A947-7D3478475854}" destId="{329D8544-DEA7-4ACF-A5B5-DECD3FE63E60}" srcOrd="0" destOrd="0" presId="urn:microsoft.com/office/officeart/2008/layout/PictureStrips"/>
    <dgm:cxn modelId="{EEA0B6FE-879A-483A-A1C9-777845AD12BF}" type="presOf" srcId="{6C91B8C6-D432-480C-A4DF-BA68E9CC4416}" destId="{C728D57D-DAA7-41E1-9E5A-C3DCF059504E}" srcOrd="0" destOrd="1" presId="urn:microsoft.com/office/officeart/2008/layout/PictureStrips"/>
    <dgm:cxn modelId="{FF79AAAB-DC47-4CA9-8667-87BA8178E2F1}" type="presParOf" srcId="{E061776D-92CF-4A05-A78F-073A3F3399AD}" destId="{18BA1E32-F2F5-431B-B084-E89C83712185}" srcOrd="0" destOrd="0" presId="urn:microsoft.com/office/officeart/2008/layout/PictureStrips"/>
    <dgm:cxn modelId="{8A639E84-994D-4C66-BC77-D4A459BC0984}" type="presParOf" srcId="{18BA1E32-F2F5-431B-B084-E89C83712185}" destId="{875134EF-27C3-4953-9510-A0EEE6825901}" srcOrd="0" destOrd="0" presId="urn:microsoft.com/office/officeart/2008/layout/PictureStrips"/>
    <dgm:cxn modelId="{6386419D-2CE3-4183-B160-E14D569DE634}" type="presParOf" srcId="{18BA1E32-F2F5-431B-B084-E89C83712185}" destId="{B0C45A55-0817-4101-915A-DB86A5FB7AAB}" srcOrd="1" destOrd="0" presId="urn:microsoft.com/office/officeart/2008/layout/PictureStrips"/>
    <dgm:cxn modelId="{4431C852-15B9-4DF4-B8D2-5E2694CC9109}" type="presParOf" srcId="{E061776D-92CF-4A05-A78F-073A3F3399AD}" destId="{8FADD063-21DE-47F2-8BB5-F458E3510535}" srcOrd="1" destOrd="0" presId="urn:microsoft.com/office/officeart/2008/layout/PictureStrips"/>
    <dgm:cxn modelId="{CF5CE218-1BB3-4BB1-BB0C-31334AEBAD91}" type="presParOf" srcId="{E061776D-92CF-4A05-A78F-073A3F3399AD}" destId="{73D83E53-94B7-4C7C-8C0D-242947CD2C33}" srcOrd="2" destOrd="0" presId="urn:microsoft.com/office/officeart/2008/layout/PictureStrips"/>
    <dgm:cxn modelId="{0904218B-94D3-4222-80E9-79C5ED718548}" type="presParOf" srcId="{73D83E53-94B7-4C7C-8C0D-242947CD2C33}" destId="{CE79C2B5-5AC5-4E20-9CE5-D872B8B12F49}" srcOrd="0" destOrd="0" presId="urn:microsoft.com/office/officeart/2008/layout/PictureStrips"/>
    <dgm:cxn modelId="{A0A052C1-DC73-4CAA-A856-0F6CF858822A}" type="presParOf" srcId="{73D83E53-94B7-4C7C-8C0D-242947CD2C33}" destId="{A3F4230A-1F74-40EE-8F92-F7E37823AD7C}" srcOrd="1" destOrd="0" presId="urn:microsoft.com/office/officeart/2008/layout/PictureStrips"/>
    <dgm:cxn modelId="{3A1C6DE5-DFD2-4367-B3D6-8981FF69C2D7}" type="presParOf" srcId="{E061776D-92CF-4A05-A78F-073A3F3399AD}" destId="{64D7579A-5FFE-4868-B286-B5C97B9C075B}" srcOrd="3" destOrd="0" presId="urn:microsoft.com/office/officeart/2008/layout/PictureStrips"/>
    <dgm:cxn modelId="{93E52A29-CFE4-4F1E-8C92-0961C05892FC}" type="presParOf" srcId="{E061776D-92CF-4A05-A78F-073A3F3399AD}" destId="{5A1D6B1E-2637-4325-B32A-856250CBB479}" srcOrd="4" destOrd="0" presId="urn:microsoft.com/office/officeart/2008/layout/PictureStrips"/>
    <dgm:cxn modelId="{9315CB89-81AC-4C82-ACC7-47419F8C0836}" type="presParOf" srcId="{5A1D6B1E-2637-4325-B32A-856250CBB479}" destId="{329D8544-DEA7-4ACF-A5B5-DECD3FE63E60}" srcOrd="0" destOrd="0" presId="urn:microsoft.com/office/officeart/2008/layout/PictureStrips"/>
    <dgm:cxn modelId="{964679D6-E05F-43E9-A82D-FF13720ED4D0}" type="presParOf" srcId="{5A1D6B1E-2637-4325-B32A-856250CBB479}" destId="{DDF3B2AE-811F-4632-BBEF-EE2E52EA499D}" srcOrd="1" destOrd="0" presId="urn:microsoft.com/office/officeart/2008/layout/PictureStrips"/>
    <dgm:cxn modelId="{B401EF38-13CC-4B4F-8B50-6CE0F8B5FB84}" type="presParOf" srcId="{E061776D-92CF-4A05-A78F-073A3F3399AD}" destId="{2B49D18C-B334-43B4-8EF2-4280B219A375}" srcOrd="5" destOrd="0" presId="urn:microsoft.com/office/officeart/2008/layout/PictureStrips"/>
    <dgm:cxn modelId="{E8A7C444-566D-46AE-9167-F8B430AC5C29}" type="presParOf" srcId="{E061776D-92CF-4A05-A78F-073A3F3399AD}" destId="{D9EBE6E7-FAB9-4B46-80AE-B801354CA5E1}" srcOrd="6" destOrd="0" presId="urn:microsoft.com/office/officeart/2008/layout/PictureStrips"/>
    <dgm:cxn modelId="{8D7A8FA9-15DB-4ABD-9A5C-B983C8810AF5}" type="presParOf" srcId="{D9EBE6E7-FAB9-4B46-80AE-B801354CA5E1}" destId="{E8CF20AF-5A3E-455F-A092-38246D67975D}" srcOrd="0" destOrd="0" presId="urn:microsoft.com/office/officeart/2008/layout/PictureStrips"/>
    <dgm:cxn modelId="{82CE7FAE-5D1B-4A42-A895-69AB89126FBF}" type="presParOf" srcId="{D9EBE6E7-FAB9-4B46-80AE-B801354CA5E1}" destId="{3EA95213-BF96-426F-B8AE-9DB6C3ACC3E6}" srcOrd="1" destOrd="0" presId="urn:microsoft.com/office/officeart/2008/layout/PictureStrips"/>
    <dgm:cxn modelId="{24D28A71-5667-4F04-86FB-9495361D248F}" type="presParOf" srcId="{E061776D-92CF-4A05-A78F-073A3F3399AD}" destId="{D3EBCC2D-CE03-4910-914C-A92667D1C12E}" srcOrd="7" destOrd="0" presId="urn:microsoft.com/office/officeart/2008/layout/PictureStrips"/>
    <dgm:cxn modelId="{793A210F-8B3C-405F-AD5F-42919A6C6120}" type="presParOf" srcId="{E061776D-92CF-4A05-A78F-073A3F3399AD}" destId="{0F5E309B-BC71-4242-B6C5-EC863EB44C63}" srcOrd="8" destOrd="0" presId="urn:microsoft.com/office/officeart/2008/layout/PictureStrips"/>
    <dgm:cxn modelId="{1BBD3881-56BB-464A-83E5-9226FE8C65BE}" type="presParOf" srcId="{0F5E309B-BC71-4242-B6C5-EC863EB44C63}" destId="{C728D57D-DAA7-41E1-9E5A-C3DCF059504E}" srcOrd="0" destOrd="0" presId="urn:microsoft.com/office/officeart/2008/layout/PictureStrips"/>
    <dgm:cxn modelId="{678A7B2E-5DC2-4B87-B3DF-00563200E099}" type="presParOf" srcId="{0F5E309B-BC71-4242-B6C5-EC863EB44C63}" destId="{FFC28C9C-7A52-474C-9D97-5BCF1E891ED4}" srcOrd="1" destOrd="0" presId="urn:microsoft.com/office/officeart/2008/layout/PictureStrips"/>
    <dgm:cxn modelId="{FE7BED2D-3356-48F7-921F-398527B0EC41}" type="presParOf" srcId="{E061776D-92CF-4A05-A78F-073A3F3399AD}" destId="{27363F2A-BA0E-48F3-96E8-279688FC47C9}" srcOrd="9" destOrd="0" presId="urn:microsoft.com/office/officeart/2008/layout/PictureStrips"/>
    <dgm:cxn modelId="{F9AC9544-D78D-4785-BC09-BA822EFD4625}" type="presParOf" srcId="{E061776D-92CF-4A05-A78F-073A3F3399AD}" destId="{812850B8-4C47-4254-AEC7-37FDF666E858}" srcOrd="10" destOrd="0" presId="urn:microsoft.com/office/officeart/2008/layout/PictureStrips"/>
    <dgm:cxn modelId="{07AAA1B5-DA97-45BD-A127-A044FE1F737E}" type="presParOf" srcId="{812850B8-4C47-4254-AEC7-37FDF666E858}" destId="{1C7377CF-F181-4D8C-8B23-BBDAA15F7605}" srcOrd="0" destOrd="0" presId="urn:microsoft.com/office/officeart/2008/layout/PictureStrips"/>
    <dgm:cxn modelId="{21334000-165B-4D8F-AF16-D70FF0A6CB7C}" type="presParOf" srcId="{812850B8-4C47-4254-AEC7-37FDF666E858}" destId="{1247A410-6DED-417A-8348-5B354C7C1912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199700F-3059-485E-BBD7-6112A8F74E82}" type="doc">
      <dgm:prSet loTypeId="urn:microsoft.com/office/officeart/2005/8/layout/vList2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9AE1CDB5-7C6A-4DE7-AE2B-2E582291BCA2}">
      <dgm:prSet/>
      <dgm:spPr/>
      <dgm:t>
        <a:bodyPr/>
        <a:lstStyle/>
        <a:p>
          <a:pPr rtl="0"/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Занятия проходят с привлечением преподавателей-практиков в области стоимостного консультирования и корпоративных финансов.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44DD1D-09CB-4C5C-85D4-DB5E177C7EFD}" type="parTrans" cxnId="{181D4CA4-02E6-4A1E-9853-5CD86C04F8B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53F203-C81A-49C0-8B27-F2C997557A6A}" type="sibTrans" cxnId="{181D4CA4-02E6-4A1E-9853-5CD86C04F8B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F55A07-5E65-4887-A8B8-D8E3E0EB8A22}">
      <dgm:prSet/>
      <dgm:spPr/>
      <dgm:t>
        <a:bodyPr/>
        <a:lstStyle/>
        <a:p>
          <a:pPr rtl="0"/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Стратегическими партнерами программы являются Ассоциации инвестиционных и финансовых аналитиков, Саморегулируемая межрегиональная ассоциация оценщиков.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274CB7-29AF-49C9-B973-7125AB36D12B}" type="parTrans" cxnId="{61B236C6-89E0-4202-8747-B41F902B8CD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42ECD9-33FC-4FD1-8C8F-E4A32C94F800}" type="sibTrans" cxnId="{61B236C6-89E0-4202-8747-B41F902B8CD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39CB62-C110-42A6-A6F5-2C877BCF26F7}">
      <dgm:prSet/>
      <dgm:spPr/>
      <dgm:t>
        <a:bodyPr/>
        <a:lstStyle/>
        <a:p>
          <a:pPr rtl="0"/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Выпускники программы получают возможность сдать профессиональный экзамен на сертификат RICS и CFA .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9FE61D-C29F-4D70-85A1-7956FB8DE7F2}" type="parTrans" cxnId="{A1CF803F-F484-4D67-85E0-7254159DD7D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F66AEB-0E0F-446E-9AE6-8CED9A176C28}" type="sibTrans" cxnId="{A1CF803F-F484-4D67-85E0-7254159DD7D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A5563F-52D1-4CCA-B029-A9016F048AA2}">
      <dgm:prSet/>
      <dgm:spPr/>
      <dgm:t>
        <a:bodyPr/>
        <a:lstStyle/>
        <a:p>
          <a:pPr rtl="0"/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Магистранты получают практико-ориентированные знания в области принятия инвестиционных и финансовых решений на базе стоимостной оценки.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939C5E-3804-418A-8222-9BFF0998C9FA}" type="parTrans" cxnId="{1874B71F-272D-41E6-A926-18B2037BEAE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811208-C986-4792-815F-F748B6F9573A}" type="sibTrans" cxnId="{1874B71F-272D-41E6-A926-18B2037BEAE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64CD8F-757E-47FD-9198-8FDB7C571F74}">
      <dgm:prSet/>
      <dgm:spPr/>
      <dgm:t>
        <a:bodyPr/>
        <a:lstStyle/>
        <a:p>
          <a:pPr rtl="0"/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Магистранты проходят практическую подготовку на ведущих производственных предприятиях (АО «СмАЗ», ФГУП «СПО «Аналитприбор», ООО «Завод КДМ» и др.), в банках (Сбербанк, Восточный, Россельхоз, ВТБ банк и др.), в государственных учреждениях (Департамент бюджета и финансов Смоленской области, Контрольно-счетная палата Смоленской области, Инспекция Федеральной налоговой службы по г. Смоленску, Управление Федерального казначейства по Смоленской области, Управление Пенсионного фонда РФ по Смоленской области и др.),  в консалтинговых компаниях  (ООО «Диалог-центр», ООО «Перемена-Консалтинг», ООО «Простые решения» и др.).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1FF51B-D878-4307-B689-B74D5F867A34}" type="parTrans" cxnId="{BC193B7D-00FC-4B8F-898F-A0394262D73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B088F8-2444-4152-B42C-B89B881D0647}" type="sibTrans" cxnId="{BC193B7D-00FC-4B8F-898F-A0394262D73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C596E8-5958-42BA-A3E1-D70D14E703A6}" type="pres">
      <dgm:prSet presAssocID="{6199700F-3059-485E-BBD7-6112A8F74E8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008FE7-0FB7-43B2-90A8-F6ABA45A6309}" type="pres">
      <dgm:prSet presAssocID="{9AE1CDB5-7C6A-4DE7-AE2B-2E582291BCA2}" presName="parentText" presStyleLbl="node1" presStyleIdx="0" presStyleCnt="5" custScaleY="3949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05A867-B90E-4D1C-B7D5-015C6EDA90DE}" type="pres">
      <dgm:prSet presAssocID="{B853F203-C81A-49C0-8B27-F2C997557A6A}" presName="spacer" presStyleCnt="0"/>
      <dgm:spPr/>
    </dgm:pt>
    <dgm:pt modelId="{DF02B64A-906A-4E1A-A479-2DB908192B31}" type="pres">
      <dgm:prSet presAssocID="{88F55A07-5E65-4887-A8B8-D8E3E0EB8A22}" presName="parentText" presStyleLbl="node1" presStyleIdx="1" presStyleCnt="5" custScaleY="5599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4E9A5C-EE78-4EBD-8335-0F25613C2B72}" type="pres">
      <dgm:prSet presAssocID="{2942ECD9-33FC-4FD1-8C8F-E4A32C94F800}" presName="spacer" presStyleCnt="0"/>
      <dgm:spPr/>
    </dgm:pt>
    <dgm:pt modelId="{D02CC900-51F4-4ED8-BB2C-47050C3246EC}" type="pres">
      <dgm:prSet presAssocID="{0B39CB62-C110-42A6-A6F5-2C877BCF26F7}" presName="parentText" presStyleLbl="node1" presStyleIdx="2" presStyleCnt="5" custScaleY="5599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8E43CF-1970-4B5C-A4EF-BBA15F715AF6}" type="pres">
      <dgm:prSet presAssocID="{D2F66AEB-0E0F-446E-9AE6-8CED9A176C28}" presName="spacer" presStyleCnt="0"/>
      <dgm:spPr/>
    </dgm:pt>
    <dgm:pt modelId="{A13FE474-A8C3-4A24-899F-9AAECE3D5EB5}" type="pres">
      <dgm:prSet presAssocID="{B2A5563F-52D1-4CCA-B029-A9016F048AA2}" presName="parentText" presStyleLbl="node1" presStyleIdx="3" presStyleCnt="5" custScaleY="5599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7C7E9E-A2C5-4898-860A-B1DE385E76AF}" type="pres">
      <dgm:prSet presAssocID="{B7811208-C986-4792-815F-F748B6F9573A}" presName="spacer" presStyleCnt="0"/>
      <dgm:spPr/>
    </dgm:pt>
    <dgm:pt modelId="{6FD87B2C-DF61-4E2F-B6E9-120214BA7693}" type="pres">
      <dgm:prSet presAssocID="{5664CD8F-757E-47FD-9198-8FDB7C571F7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74B71F-272D-41E6-A926-18B2037BEAE3}" srcId="{6199700F-3059-485E-BBD7-6112A8F74E82}" destId="{B2A5563F-52D1-4CCA-B029-A9016F048AA2}" srcOrd="3" destOrd="0" parTransId="{3B939C5E-3804-418A-8222-9BFF0998C9FA}" sibTransId="{B7811208-C986-4792-815F-F748B6F9573A}"/>
    <dgm:cxn modelId="{181D4CA4-02E6-4A1E-9853-5CD86C04F8BC}" srcId="{6199700F-3059-485E-BBD7-6112A8F74E82}" destId="{9AE1CDB5-7C6A-4DE7-AE2B-2E582291BCA2}" srcOrd="0" destOrd="0" parTransId="{B844DD1D-09CB-4C5C-85D4-DB5E177C7EFD}" sibTransId="{B853F203-C81A-49C0-8B27-F2C997557A6A}"/>
    <dgm:cxn modelId="{31D7C078-EAF7-4ABD-9B8C-87B8114EA98D}" type="presOf" srcId="{0B39CB62-C110-42A6-A6F5-2C877BCF26F7}" destId="{D02CC900-51F4-4ED8-BB2C-47050C3246EC}" srcOrd="0" destOrd="0" presId="urn:microsoft.com/office/officeart/2005/8/layout/vList2"/>
    <dgm:cxn modelId="{CC428AD7-C2DC-411D-8207-839E944ADDB2}" type="presOf" srcId="{9AE1CDB5-7C6A-4DE7-AE2B-2E582291BCA2}" destId="{6E008FE7-0FB7-43B2-90A8-F6ABA45A6309}" srcOrd="0" destOrd="0" presId="urn:microsoft.com/office/officeart/2005/8/layout/vList2"/>
    <dgm:cxn modelId="{BC193B7D-00FC-4B8F-898F-A0394262D737}" srcId="{6199700F-3059-485E-BBD7-6112A8F74E82}" destId="{5664CD8F-757E-47FD-9198-8FDB7C571F74}" srcOrd="4" destOrd="0" parTransId="{CF1FF51B-D878-4307-B689-B74D5F867A34}" sibTransId="{C3B088F8-2444-4152-B42C-B89B881D0647}"/>
    <dgm:cxn modelId="{B01258C1-9265-4D7C-8E72-545CDB926E7D}" type="presOf" srcId="{B2A5563F-52D1-4CCA-B029-A9016F048AA2}" destId="{A13FE474-A8C3-4A24-899F-9AAECE3D5EB5}" srcOrd="0" destOrd="0" presId="urn:microsoft.com/office/officeart/2005/8/layout/vList2"/>
    <dgm:cxn modelId="{0270D76A-C430-4888-A21B-C438B5672993}" type="presOf" srcId="{6199700F-3059-485E-BBD7-6112A8F74E82}" destId="{4CC596E8-5958-42BA-A3E1-D70D14E703A6}" srcOrd="0" destOrd="0" presId="urn:microsoft.com/office/officeart/2005/8/layout/vList2"/>
    <dgm:cxn modelId="{A1CF803F-F484-4D67-85E0-7254159DD7D0}" srcId="{6199700F-3059-485E-BBD7-6112A8F74E82}" destId="{0B39CB62-C110-42A6-A6F5-2C877BCF26F7}" srcOrd="2" destOrd="0" parTransId="{549FE61D-C29F-4D70-85A1-7956FB8DE7F2}" sibTransId="{D2F66AEB-0E0F-446E-9AE6-8CED9A176C28}"/>
    <dgm:cxn modelId="{B2C74A7A-AC22-4795-AB5B-2AF061840831}" type="presOf" srcId="{5664CD8F-757E-47FD-9198-8FDB7C571F74}" destId="{6FD87B2C-DF61-4E2F-B6E9-120214BA7693}" srcOrd="0" destOrd="0" presId="urn:microsoft.com/office/officeart/2005/8/layout/vList2"/>
    <dgm:cxn modelId="{61B236C6-89E0-4202-8747-B41F902B8CDA}" srcId="{6199700F-3059-485E-BBD7-6112A8F74E82}" destId="{88F55A07-5E65-4887-A8B8-D8E3E0EB8A22}" srcOrd="1" destOrd="0" parTransId="{78274CB7-29AF-49C9-B973-7125AB36D12B}" sibTransId="{2942ECD9-33FC-4FD1-8C8F-E4A32C94F800}"/>
    <dgm:cxn modelId="{3F4A78D6-639E-4E38-AA44-7B165A89C310}" type="presOf" srcId="{88F55A07-5E65-4887-A8B8-D8E3E0EB8A22}" destId="{DF02B64A-906A-4E1A-A479-2DB908192B31}" srcOrd="0" destOrd="0" presId="urn:microsoft.com/office/officeart/2005/8/layout/vList2"/>
    <dgm:cxn modelId="{154E3DE6-A62C-4054-BE53-97B883F50D80}" type="presParOf" srcId="{4CC596E8-5958-42BA-A3E1-D70D14E703A6}" destId="{6E008FE7-0FB7-43B2-90A8-F6ABA45A6309}" srcOrd="0" destOrd="0" presId="urn:microsoft.com/office/officeart/2005/8/layout/vList2"/>
    <dgm:cxn modelId="{0303F02E-5AFE-450C-8611-1DC2492C67D4}" type="presParOf" srcId="{4CC596E8-5958-42BA-A3E1-D70D14E703A6}" destId="{DF05A867-B90E-4D1C-B7D5-015C6EDA90DE}" srcOrd="1" destOrd="0" presId="urn:microsoft.com/office/officeart/2005/8/layout/vList2"/>
    <dgm:cxn modelId="{F54E4C49-6039-4842-91A9-A7D993E367E6}" type="presParOf" srcId="{4CC596E8-5958-42BA-A3E1-D70D14E703A6}" destId="{DF02B64A-906A-4E1A-A479-2DB908192B31}" srcOrd="2" destOrd="0" presId="urn:microsoft.com/office/officeart/2005/8/layout/vList2"/>
    <dgm:cxn modelId="{EB916EF3-F9B0-461E-A8D8-7BC91BAF43FE}" type="presParOf" srcId="{4CC596E8-5958-42BA-A3E1-D70D14E703A6}" destId="{F54E9A5C-EE78-4EBD-8335-0F25613C2B72}" srcOrd="3" destOrd="0" presId="urn:microsoft.com/office/officeart/2005/8/layout/vList2"/>
    <dgm:cxn modelId="{FFA152C9-0243-41F0-9300-A1302D64EA25}" type="presParOf" srcId="{4CC596E8-5958-42BA-A3E1-D70D14E703A6}" destId="{D02CC900-51F4-4ED8-BB2C-47050C3246EC}" srcOrd="4" destOrd="0" presId="urn:microsoft.com/office/officeart/2005/8/layout/vList2"/>
    <dgm:cxn modelId="{FFB64283-921D-4C3A-96D9-3099D65619B4}" type="presParOf" srcId="{4CC596E8-5958-42BA-A3E1-D70D14E703A6}" destId="{FF8E43CF-1970-4B5C-A4EF-BBA15F715AF6}" srcOrd="5" destOrd="0" presId="urn:microsoft.com/office/officeart/2005/8/layout/vList2"/>
    <dgm:cxn modelId="{3B45FEC1-FC12-4680-B59C-3C05418B75A0}" type="presParOf" srcId="{4CC596E8-5958-42BA-A3E1-D70D14E703A6}" destId="{A13FE474-A8C3-4A24-899F-9AAECE3D5EB5}" srcOrd="6" destOrd="0" presId="urn:microsoft.com/office/officeart/2005/8/layout/vList2"/>
    <dgm:cxn modelId="{796E40DE-C187-4248-B5F4-AEA50BFC9334}" type="presParOf" srcId="{4CC596E8-5958-42BA-A3E1-D70D14E703A6}" destId="{747C7E9E-A2C5-4898-860A-B1DE385E76AF}" srcOrd="7" destOrd="0" presId="urn:microsoft.com/office/officeart/2005/8/layout/vList2"/>
    <dgm:cxn modelId="{43CB87F1-6356-459A-AC59-4FC1495BCEDC}" type="presParOf" srcId="{4CC596E8-5958-42BA-A3E1-D70D14E703A6}" destId="{6FD87B2C-DF61-4E2F-B6E9-120214BA769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8BC3F4E-D705-4228-9D0D-1735E256955D}" type="doc">
      <dgm:prSet loTypeId="urn:microsoft.com/office/officeart/2005/8/layout/hierarchy3" loCatId="hierarchy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F1F5B366-FD5E-40E5-A404-4CA774F9540A}">
      <dgm:prSet custT="1"/>
      <dgm:spPr/>
      <dgm:t>
        <a:bodyPr/>
        <a:lstStyle/>
        <a:p>
          <a:pPr rtl="0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Потребность в высококвалифицированных экономистах – финансистах с доминирующей подготовкой в корпоративных финансах и оценке бизнеса существует в различных институциональных структурах: 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E24D5F-3AA2-47F2-A975-B5F10C2B1453}" type="parTrans" cxnId="{3FB4C168-5D1D-4A03-A863-EA54070ED027}">
      <dgm:prSet/>
      <dgm:spPr/>
      <dgm:t>
        <a:bodyPr/>
        <a:lstStyle/>
        <a:p>
          <a:endParaRPr lang="ru-RU" sz="4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95E42D-7500-42AD-A36F-4DE8B5A5DBE7}" type="sibTrans" cxnId="{3FB4C168-5D1D-4A03-A863-EA54070ED027}">
      <dgm:prSet/>
      <dgm:spPr/>
      <dgm:t>
        <a:bodyPr/>
        <a:lstStyle/>
        <a:p>
          <a:endParaRPr lang="ru-RU" sz="4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19E23E-CAE0-4A9C-8827-CF6922AE961E}">
      <dgm:prSet custT="1"/>
      <dgm:spPr/>
      <dgm:t>
        <a:bodyPr/>
        <a:lstStyle/>
        <a:p>
          <a:pPr rtl="0"/>
          <a:r>
            <a:rPr lang="ru-RU" sz="1400" dirty="0" smtClean="0">
              <a:solidFill>
                <a:srgbClr val="0F3A3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аналитических, экономических, финансовых, инвестиционных службах компаний реального сектора экономики; </a:t>
          </a:r>
          <a:endParaRPr lang="ru-RU" sz="1400" dirty="0">
            <a:solidFill>
              <a:srgbClr val="0F3A3D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D6E8E3-3401-4A5A-A891-7F246C8D34B9}" type="parTrans" cxnId="{53ED16E7-99CF-42F1-B4DF-7BF78CAC99E8}">
      <dgm:prSet/>
      <dgm:spPr/>
      <dgm:t>
        <a:bodyPr/>
        <a:lstStyle/>
        <a:p>
          <a:endParaRPr lang="ru-RU" sz="4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D80D4F-5657-43D9-9C06-13FAF71DA20B}" type="sibTrans" cxnId="{53ED16E7-99CF-42F1-B4DF-7BF78CAC99E8}">
      <dgm:prSet/>
      <dgm:spPr/>
      <dgm:t>
        <a:bodyPr/>
        <a:lstStyle/>
        <a:p>
          <a:endParaRPr lang="ru-RU" sz="4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8D6B98-CDB7-4551-8CFE-F387DAFE20AD}">
      <dgm:prSet custT="1"/>
      <dgm:spPr/>
      <dgm:t>
        <a:bodyPr/>
        <a:lstStyle/>
        <a:p>
          <a:pPr rtl="0"/>
          <a:r>
            <a:rPr lang="ru-RU" sz="1400" smtClean="0">
              <a:solidFill>
                <a:srgbClr val="0F3A3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аналитических отделах инвестиционных компаний и фондов прямых инвестиций, инвестиционных департаментах и департаментах корпоративных финансов банков; </a:t>
          </a:r>
          <a:endParaRPr lang="ru-RU" sz="1400">
            <a:solidFill>
              <a:srgbClr val="0F3A3D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C31DBC-A085-4B0F-8459-DE6CC41CFD3E}" type="parTrans" cxnId="{9A123EF1-ED0A-4EAC-9360-86F192A8E54E}">
      <dgm:prSet/>
      <dgm:spPr/>
      <dgm:t>
        <a:bodyPr/>
        <a:lstStyle/>
        <a:p>
          <a:endParaRPr lang="ru-RU" sz="4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985F48-F2F9-493C-9E69-585AD10AC587}" type="sibTrans" cxnId="{9A123EF1-ED0A-4EAC-9360-86F192A8E54E}">
      <dgm:prSet/>
      <dgm:spPr/>
      <dgm:t>
        <a:bodyPr/>
        <a:lstStyle/>
        <a:p>
          <a:endParaRPr lang="ru-RU" sz="4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E41C95-2772-4662-83F1-B38F4045CD94}">
      <dgm:prSet custT="1"/>
      <dgm:spPr/>
      <dgm:t>
        <a:bodyPr/>
        <a:lstStyle/>
        <a:p>
          <a:pPr rtl="0"/>
          <a:r>
            <a:rPr lang="ru-RU" sz="1400" smtClean="0">
              <a:solidFill>
                <a:srgbClr val="0F3A3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консалтинговых компаниях, осуществляющих стратегический и финансовый консалтинг, включая оценочные услуги; </a:t>
          </a:r>
          <a:endParaRPr lang="ru-RU" sz="1400">
            <a:solidFill>
              <a:srgbClr val="0F3A3D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3D567A-03D0-4810-AFD7-A60AA579957C}" type="parTrans" cxnId="{05772A49-DD7C-475C-9F7B-B314D987278D}">
      <dgm:prSet/>
      <dgm:spPr/>
      <dgm:t>
        <a:bodyPr/>
        <a:lstStyle/>
        <a:p>
          <a:endParaRPr lang="ru-RU" sz="4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B6BF36-62A9-4CC3-B19C-38E3E29BEAB8}" type="sibTrans" cxnId="{05772A49-DD7C-475C-9F7B-B314D987278D}">
      <dgm:prSet/>
      <dgm:spPr/>
      <dgm:t>
        <a:bodyPr/>
        <a:lstStyle/>
        <a:p>
          <a:endParaRPr lang="ru-RU" sz="4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16ABBD-B5E1-49D9-9842-D95A4D70D784}">
      <dgm:prSet custT="1"/>
      <dgm:spPr/>
      <dgm:t>
        <a:bodyPr/>
        <a:lstStyle/>
        <a:p>
          <a:pPr rtl="0"/>
          <a:r>
            <a:rPr lang="ru-RU" sz="1400" smtClean="0">
              <a:solidFill>
                <a:srgbClr val="0F3A3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оценочных компаниях, занимающихся оценкой бизнеса и различных видов активов.</a:t>
          </a:r>
          <a:endParaRPr lang="ru-RU" sz="1400">
            <a:solidFill>
              <a:srgbClr val="0F3A3D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D63A6D-ABDA-4234-A2B9-26E3BEFF2595}" type="parTrans" cxnId="{4F5CE023-2C38-4183-A994-7885A76FAF7C}">
      <dgm:prSet/>
      <dgm:spPr/>
      <dgm:t>
        <a:bodyPr/>
        <a:lstStyle/>
        <a:p>
          <a:endParaRPr lang="ru-RU" sz="4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B79E95-9F8B-4354-9DFB-ED74A7F15F86}" type="sibTrans" cxnId="{4F5CE023-2C38-4183-A994-7885A76FAF7C}">
      <dgm:prSet/>
      <dgm:spPr/>
      <dgm:t>
        <a:bodyPr/>
        <a:lstStyle/>
        <a:p>
          <a:endParaRPr lang="ru-RU" sz="4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DCD876-CA6B-4B4C-A87F-8089B690C27C}" type="pres">
      <dgm:prSet presAssocID="{38BC3F4E-D705-4228-9D0D-1735E256955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BEAA9A1-39D7-4574-A1D2-8218127A0953}" type="pres">
      <dgm:prSet presAssocID="{F1F5B366-FD5E-40E5-A404-4CA774F9540A}" presName="root" presStyleCnt="0"/>
      <dgm:spPr/>
    </dgm:pt>
    <dgm:pt modelId="{0678FFAD-57C4-4A41-89B3-23EBE23B2666}" type="pres">
      <dgm:prSet presAssocID="{F1F5B366-FD5E-40E5-A404-4CA774F9540A}" presName="rootComposite" presStyleCnt="0"/>
      <dgm:spPr/>
    </dgm:pt>
    <dgm:pt modelId="{81FE4582-C9BB-4675-B826-1FA612DA76E9}" type="pres">
      <dgm:prSet presAssocID="{F1F5B366-FD5E-40E5-A404-4CA774F9540A}" presName="rootText" presStyleLbl="node1" presStyleIdx="0" presStyleCnt="1" custScaleX="379735"/>
      <dgm:spPr/>
      <dgm:t>
        <a:bodyPr/>
        <a:lstStyle/>
        <a:p>
          <a:endParaRPr lang="ru-RU"/>
        </a:p>
      </dgm:t>
    </dgm:pt>
    <dgm:pt modelId="{578E6EC8-EB49-44BA-AE86-4A93B12D3B8B}" type="pres">
      <dgm:prSet presAssocID="{F1F5B366-FD5E-40E5-A404-4CA774F9540A}" presName="rootConnector" presStyleLbl="node1" presStyleIdx="0" presStyleCnt="1"/>
      <dgm:spPr/>
      <dgm:t>
        <a:bodyPr/>
        <a:lstStyle/>
        <a:p>
          <a:endParaRPr lang="ru-RU"/>
        </a:p>
      </dgm:t>
    </dgm:pt>
    <dgm:pt modelId="{631EEA8C-9C88-4608-B992-AAE557C04755}" type="pres">
      <dgm:prSet presAssocID="{F1F5B366-FD5E-40E5-A404-4CA774F9540A}" presName="childShape" presStyleCnt="0"/>
      <dgm:spPr/>
    </dgm:pt>
    <dgm:pt modelId="{B82DDACD-C8B3-4E63-8CE2-F8F0C1E6088F}" type="pres">
      <dgm:prSet presAssocID="{AAD6E8E3-3401-4A5A-A891-7F246C8D34B9}" presName="Name13" presStyleLbl="parChTrans1D2" presStyleIdx="0" presStyleCnt="4"/>
      <dgm:spPr/>
      <dgm:t>
        <a:bodyPr/>
        <a:lstStyle/>
        <a:p>
          <a:endParaRPr lang="ru-RU"/>
        </a:p>
      </dgm:t>
    </dgm:pt>
    <dgm:pt modelId="{D188010A-DF90-412E-8F4B-7EA92F5A124A}" type="pres">
      <dgm:prSet presAssocID="{E019E23E-CAE0-4A9C-8827-CF6922AE961E}" presName="childText" presStyleLbl="bgAcc1" presStyleIdx="0" presStyleCnt="4" custScaleX="3797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487CF0-1752-4562-B069-B710977E042E}" type="pres">
      <dgm:prSet presAssocID="{11C31DBC-A085-4B0F-8459-DE6CC41CFD3E}" presName="Name13" presStyleLbl="parChTrans1D2" presStyleIdx="1" presStyleCnt="4"/>
      <dgm:spPr/>
      <dgm:t>
        <a:bodyPr/>
        <a:lstStyle/>
        <a:p>
          <a:endParaRPr lang="ru-RU"/>
        </a:p>
      </dgm:t>
    </dgm:pt>
    <dgm:pt modelId="{4F6485A8-2E64-49CB-99F2-12ACA7C59810}" type="pres">
      <dgm:prSet presAssocID="{8C8D6B98-CDB7-4551-8CFE-F387DAFE20AD}" presName="childText" presStyleLbl="bgAcc1" presStyleIdx="1" presStyleCnt="4" custScaleX="3797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9909DD-4394-4B1E-8A7E-AACD7227EAF8}" type="pres">
      <dgm:prSet presAssocID="{033D567A-03D0-4810-AFD7-A60AA579957C}" presName="Name13" presStyleLbl="parChTrans1D2" presStyleIdx="2" presStyleCnt="4"/>
      <dgm:spPr/>
      <dgm:t>
        <a:bodyPr/>
        <a:lstStyle/>
        <a:p>
          <a:endParaRPr lang="ru-RU"/>
        </a:p>
      </dgm:t>
    </dgm:pt>
    <dgm:pt modelId="{B495911C-718C-4ACF-A2A8-0EDA5C02A933}" type="pres">
      <dgm:prSet presAssocID="{79E41C95-2772-4662-83F1-B38F4045CD94}" presName="childText" presStyleLbl="bgAcc1" presStyleIdx="2" presStyleCnt="4" custScaleX="3797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C2A485-ABD3-47CB-9B11-A5610DAF1447}" type="pres">
      <dgm:prSet presAssocID="{47D63A6D-ABDA-4234-A2B9-26E3BEFF2595}" presName="Name13" presStyleLbl="parChTrans1D2" presStyleIdx="3" presStyleCnt="4"/>
      <dgm:spPr/>
      <dgm:t>
        <a:bodyPr/>
        <a:lstStyle/>
        <a:p>
          <a:endParaRPr lang="ru-RU"/>
        </a:p>
      </dgm:t>
    </dgm:pt>
    <dgm:pt modelId="{AF66E39C-DAAC-4BCE-88DE-B9104142219E}" type="pres">
      <dgm:prSet presAssocID="{E716ABBD-B5E1-49D9-9842-D95A4D70D784}" presName="childText" presStyleLbl="bgAcc1" presStyleIdx="3" presStyleCnt="4" custScaleX="3797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92BF22-C159-4888-A0AC-27223B842A14}" type="presOf" srcId="{79E41C95-2772-4662-83F1-B38F4045CD94}" destId="{B495911C-718C-4ACF-A2A8-0EDA5C02A933}" srcOrd="0" destOrd="0" presId="urn:microsoft.com/office/officeart/2005/8/layout/hierarchy3"/>
    <dgm:cxn modelId="{2943FD34-204E-4AB5-B978-A349B677D045}" type="presOf" srcId="{F1F5B366-FD5E-40E5-A404-4CA774F9540A}" destId="{81FE4582-C9BB-4675-B826-1FA612DA76E9}" srcOrd="0" destOrd="0" presId="urn:microsoft.com/office/officeart/2005/8/layout/hierarchy3"/>
    <dgm:cxn modelId="{FF0AD33D-5F91-4539-8014-D41649B8B7A5}" type="presOf" srcId="{8C8D6B98-CDB7-4551-8CFE-F387DAFE20AD}" destId="{4F6485A8-2E64-49CB-99F2-12ACA7C59810}" srcOrd="0" destOrd="0" presId="urn:microsoft.com/office/officeart/2005/8/layout/hierarchy3"/>
    <dgm:cxn modelId="{05EC62A0-E89E-4E34-94C1-DB32B4337ED0}" type="presOf" srcId="{F1F5B366-FD5E-40E5-A404-4CA774F9540A}" destId="{578E6EC8-EB49-44BA-AE86-4A93B12D3B8B}" srcOrd="1" destOrd="0" presId="urn:microsoft.com/office/officeart/2005/8/layout/hierarchy3"/>
    <dgm:cxn modelId="{518DC3B8-364B-48C6-B2BE-713F741C1F91}" type="presOf" srcId="{E019E23E-CAE0-4A9C-8827-CF6922AE961E}" destId="{D188010A-DF90-412E-8F4B-7EA92F5A124A}" srcOrd="0" destOrd="0" presId="urn:microsoft.com/office/officeart/2005/8/layout/hierarchy3"/>
    <dgm:cxn modelId="{4F5CE023-2C38-4183-A994-7885A76FAF7C}" srcId="{F1F5B366-FD5E-40E5-A404-4CA774F9540A}" destId="{E716ABBD-B5E1-49D9-9842-D95A4D70D784}" srcOrd="3" destOrd="0" parTransId="{47D63A6D-ABDA-4234-A2B9-26E3BEFF2595}" sibTransId="{4CB79E95-9F8B-4354-9DFB-ED74A7F15F86}"/>
    <dgm:cxn modelId="{3FB4C168-5D1D-4A03-A863-EA54070ED027}" srcId="{38BC3F4E-D705-4228-9D0D-1735E256955D}" destId="{F1F5B366-FD5E-40E5-A404-4CA774F9540A}" srcOrd="0" destOrd="0" parTransId="{6AE24D5F-3AA2-47F2-A975-B5F10C2B1453}" sibTransId="{D495E42D-7500-42AD-A36F-4DE8B5A5DBE7}"/>
    <dgm:cxn modelId="{3F4B645C-AEE1-4942-B454-08A29FB4E324}" type="presOf" srcId="{11C31DBC-A085-4B0F-8459-DE6CC41CFD3E}" destId="{BF487CF0-1752-4562-B069-B710977E042E}" srcOrd="0" destOrd="0" presId="urn:microsoft.com/office/officeart/2005/8/layout/hierarchy3"/>
    <dgm:cxn modelId="{5A54D519-2C40-450F-A22F-6CE735F7311A}" type="presOf" srcId="{AAD6E8E3-3401-4A5A-A891-7F246C8D34B9}" destId="{B82DDACD-C8B3-4E63-8CE2-F8F0C1E6088F}" srcOrd="0" destOrd="0" presId="urn:microsoft.com/office/officeart/2005/8/layout/hierarchy3"/>
    <dgm:cxn modelId="{9A123EF1-ED0A-4EAC-9360-86F192A8E54E}" srcId="{F1F5B366-FD5E-40E5-A404-4CA774F9540A}" destId="{8C8D6B98-CDB7-4551-8CFE-F387DAFE20AD}" srcOrd="1" destOrd="0" parTransId="{11C31DBC-A085-4B0F-8459-DE6CC41CFD3E}" sibTransId="{92985F48-F2F9-493C-9E69-585AD10AC587}"/>
    <dgm:cxn modelId="{77534540-F06D-4065-B910-252C4C325CF7}" type="presOf" srcId="{47D63A6D-ABDA-4234-A2B9-26E3BEFF2595}" destId="{BAC2A485-ABD3-47CB-9B11-A5610DAF1447}" srcOrd="0" destOrd="0" presId="urn:microsoft.com/office/officeart/2005/8/layout/hierarchy3"/>
    <dgm:cxn modelId="{05772A49-DD7C-475C-9F7B-B314D987278D}" srcId="{F1F5B366-FD5E-40E5-A404-4CA774F9540A}" destId="{79E41C95-2772-4662-83F1-B38F4045CD94}" srcOrd="2" destOrd="0" parTransId="{033D567A-03D0-4810-AFD7-A60AA579957C}" sibTransId="{D8B6BF36-62A9-4CC3-B19C-38E3E29BEAB8}"/>
    <dgm:cxn modelId="{82D597B8-8CBA-4906-898B-E7C74287ED95}" type="presOf" srcId="{E716ABBD-B5E1-49D9-9842-D95A4D70D784}" destId="{AF66E39C-DAAC-4BCE-88DE-B9104142219E}" srcOrd="0" destOrd="0" presId="urn:microsoft.com/office/officeart/2005/8/layout/hierarchy3"/>
    <dgm:cxn modelId="{A0EFB82B-CD4A-42C8-819A-4BEF22C8B9A0}" type="presOf" srcId="{033D567A-03D0-4810-AFD7-A60AA579957C}" destId="{339909DD-4394-4B1E-8A7E-AACD7227EAF8}" srcOrd="0" destOrd="0" presId="urn:microsoft.com/office/officeart/2005/8/layout/hierarchy3"/>
    <dgm:cxn modelId="{53ED16E7-99CF-42F1-B4DF-7BF78CAC99E8}" srcId="{F1F5B366-FD5E-40E5-A404-4CA774F9540A}" destId="{E019E23E-CAE0-4A9C-8827-CF6922AE961E}" srcOrd="0" destOrd="0" parTransId="{AAD6E8E3-3401-4A5A-A891-7F246C8D34B9}" sibTransId="{A7D80D4F-5657-43D9-9C06-13FAF71DA20B}"/>
    <dgm:cxn modelId="{07627AD0-E1A4-4B82-81A0-E268602A92BE}" type="presOf" srcId="{38BC3F4E-D705-4228-9D0D-1735E256955D}" destId="{2DDCD876-CA6B-4B4C-A87F-8089B690C27C}" srcOrd="0" destOrd="0" presId="urn:microsoft.com/office/officeart/2005/8/layout/hierarchy3"/>
    <dgm:cxn modelId="{572604C6-B44A-4723-B46D-5352891B6461}" type="presParOf" srcId="{2DDCD876-CA6B-4B4C-A87F-8089B690C27C}" destId="{ABEAA9A1-39D7-4574-A1D2-8218127A0953}" srcOrd="0" destOrd="0" presId="urn:microsoft.com/office/officeart/2005/8/layout/hierarchy3"/>
    <dgm:cxn modelId="{DA0DE78D-FE50-4575-BE97-ED08EADDA365}" type="presParOf" srcId="{ABEAA9A1-39D7-4574-A1D2-8218127A0953}" destId="{0678FFAD-57C4-4A41-89B3-23EBE23B2666}" srcOrd="0" destOrd="0" presId="urn:microsoft.com/office/officeart/2005/8/layout/hierarchy3"/>
    <dgm:cxn modelId="{BA277648-8B7C-4451-82C0-CC4FCA09DA7C}" type="presParOf" srcId="{0678FFAD-57C4-4A41-89B3-23EBE23B2666}" destId="{81FE4582-C9BB-4675-B826-1FA612DA76E9}" srcOrd="0" destOrd="0" presId="urn:microsoft.com/office/officeart/2005/8/layout/hierarchy3"/>
    <dgm:cxn modelId="{16CED003-9C1C-4660-9288-161040ED8B99}" type="presParOf" srcId="{0678FFAD-57C4-4A41-89B3-23EBE23B2666}" destId="{578E6EC8-EB49-44BA-AE86-4A93B12D3B8B}" srcOrd="1" destOrd="0" presId="urn:microsoft.com/office/officeart/2005/8/layout/hierarchy3"/>
    <dgm:cxn modelId="{B6E5A5C6-920F-4469-91C5-01E7DEBD65CA}" type="presParOf" srcId="{ABEAA9A1-39D7-4574-A1D2-8218127A0953}" destId="{631EEA8C-9C88-4608-B992-AAE557C04755}" srcOrd="1" destOrd="0" presId="urn:microsoft.com/office/officeart/2005/8/layout/hierarchy3"/>
    <dgm:cxn modelId="{25807806-C2D0-4682-A8FA-73294770347E}" type="presParOf" srcId="{631EEA8C-9C88-4608-B992-AAE557C04755}" destId="{B82DDACD-C8B3-4E63-8CE2-F8F0C1E6088F}" srcOrd="0" destOrd="0" presId="urn:microsoft.com/office/officeart/2005/8/layout/hierarchy3"/>
    <dgm:cxn modelId="{2D475E4C-ACB7-4361-B8F6-87F1806D1527}" type="presParOf" srcId="{631EEA8C-9C88-4608-B992-AAE557C04755}" destId="{D188010A-DF90-412E-8F4B-7EA92F5A124A}" srcOrd="1" destOrd="0" presId="urn:microsoft.com/office/officeart/2005/8/layout/hierarchy3"/>
    <dgm:cxn modelId="{7D4FA467-9A13-4553-B7A3-AE95B2E91684}" type="presParOf" srcId="{631EEA8C-9C88-4608-B992-AAE557C04755}" destId="{BF487CF0-1752-4562-B069-B710977E042E}" srcOrd="2" destOrd="0" presId="urn:microsoft.com/office/officeart/2005/8/layout/hierarchy3"/>
    <dgm:cxn modelId="{8BBE90C3-3A63-4D82-B485-A74D92E98F54}" type="presParOf" srcId="{631EEA8C-9C88-4608-B992-AAE557C04755}" destId="{4F6485A8-2E64-49CB-99F2-12ACA7C59810}" srcOrd="3" destOrd="0" presId="urn:microsoft.com/office/officeart/2005/8/layout/hierarchy3"/>
    <dgm:cxn modelId="{A0D85075-D872-4C48-8A7C-5EC61A4671D5}" type="presParOf" srcId="{631EEA8C-9C88-4608-B992-AAE557C04755}" destId="{339909DD-4394-4B1E-8A7E-AACD7227EAF8}" srcOrd="4" destOrd="0" presId="urn:microsoft.com/office/officeart/2005/8/layout/hierarchy3"/>
    <dgm:cxn modelId="{F04489BB-8020-4BCA-81E4-BA16212CBC98}" type="presParOf" srcId="{631EEA8C-9C88-4608-B992-AAE557C04755}" destId="{B495911C-718C-4ACF-A2A8-0EDA5C02A933}" srcOrd="5" destOrd="0" presId="urn:microsoft.com/office/officeart/2005/8/layout/hierarchy3"/>
    <dgm:cxn modelId="{76C3FFBA-0550-4F0C-8B1D-4595BDBB03BA}" type="presParOf" srcId="{631EEA8C-9C88-4608-B992-AAE557C04755}" destId="{BAC2A485-ABD3-47CB-9B11-A5610DAF1447}" srcOrd="6" destOrd="0" presId="urn:microsoft.com/office/officeart/2005/8/layout/hierarchy3"/>
    <dgm:cxn modelId="{5B2105E2-FE42-413D-8EB8-64E07F1BB894}" type="presParOf" srcId="{631EEA8C-9C88-4608-B992-AAE557C04755}" destId="{AF66E39C-DAAC-4BCE-88DE-B9104142219E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4D34D14-DC84-438E-A4E7-902E72A16423}" type="doc">
      <dgm:prSet loTypeId="urn:microsoft.com/office/officeart/2005/8/layout/hProcess11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51E59A5D-7755-4D2F-9A7F-8AAEDF37C301}">
      <dgm:prSet custT="1"/>
      <dgm:spPr/>
      <dgm:t>
        <a:bodyPr/>
        <a:lstStyle/>
        <a:p>
          <a:pPr rtl="0"/>
          <a:r>
            <a:rPr lang="ru-RU" sz="2000" dirty="0" smtClean="0">
              <a:latin typeface="Cambria" panose="02040503050406030204" pitchFamily="18" charset="0"/>
              <a:ea typeface="Cambria" panose="02040503050406030204" pitchFamily="18" charset="0"/>
            </a:rPr>
            <a:t>Выбрать программу магистратуры</a:t>
          </a:r>
          <a:endParaRPr lang="ru-RU" sz="20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CE7DD1E-6CC1-4A21-B653-3F0DF874B3F1}" type="parTrans" cxnId="{966D7B46-D40E-4832-9400-59A87BB7F0A4}">
      <dgm:prSet/>
      <dgm:spPr/>
      <dgm:t>
        <a:bodyPr/>
        <a:lstStyle/>
        <a:p>
          <a:endParaRPr lang="ru-RU" sz="2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31B2BD8-335E-4F9B-8A45-86403C2D512C}" type="sibTrans" cxnId="{966D7B46-D40E-4832-9400-59A87BB7F0A4}">
      <dgm:prSet/>
      <dgm:spPr/>
      <dgm:t>
        <a:bodyPr/>
        <a:lstStyle/>
        <a:p>
          <a:endParaRPr lang="ru-RU" sz="2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5B8CCAB-9C45-4B25-A857-B8A425549228}">
      <dgm:prSet custT="1"/>
      <dgm:spPr/>
      <dgm:t>
        <a:bodyPr/>
        <a:lstStyle/>
        <a:p>
          <a:pPr rtl="0"/>
          <a:r>
            <a:rPr lang="ru-RU" sz="2000" dirty="0" smtClean="0">
              <a:latin typeface="Cambria" panose="02040503050406030204" pitchFamily="18" charset="0"/>
              <a:ea typeface="Cambria" panose="02040503050406030204" pitchFamily="18" charset="0"/>
            </a:rPr>
            <a:t>Собрать документы/ Заполнить электронную анкету</a:t>
          </a:r>
          <a:endParaRPr lang="ru-RU" sz="20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E33116A-C499-43CE-9E26-91E506089F4B}" type="parTrans" cxnId="{F589C09D-27B0-4DA0-AEFC-186A09A02AB3}">
      <dgm:prSet/>
      <dgm:spPr/>
      <dgm:t>
        <a:bodyPr/>
        <a:lstStyle/>
        <a:p>
          <a:endParaRPr lang="ru-RU" sz="2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E68E75E-B085-4B3D-BD74-253B621BDCFF}" type="sibTrans" cxnId="{F589C09D-27B0-4DA0-AEFC-186A09A02AB3}">
      <dgm:prSet/>
      <dgm:spPr/>
      <dgm:t>
        <a:bodyPr/>
        <a:lstStyle/>
        <a:p>
          <a:endParaRPr lang="ru-RU" sz="2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B5BE53D-FAF1-44A7-8301-B6894C96A7FB}">
      <dgm:prSet custT="1"/>
      <dgm:spPr/>
      <dgm:t>
        <a:bodyPr/>
        <a:lstStyle/>
        <a:p>
          <a:pPr rtl="0"/>
          <a:r>
            <a:rPr lang="ru-RU" sz="2000" smtClean="0">
              <a:latin typeface="Cambria" panose="02040503050406030204" pitchFamily="18" charset="0"/>
              <a:ea typeface="Cambria" panose="02040503050406030204" pitchFamily="18" charset="0"/>
            </a:rPr>
            <a:t>Написать заявление</a:t>
          </a:r>
          <a:endParaRPr lang="ru-RU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352A9C0-5C11-4EA7-A23C-EF7BB8273621}" type="parTrans" cxnId="{AE10181A-8889-4FD3-86F0-FFCE5125D711}">
      <dgm:prSet/>
      <dgm:spPr/>
      <dgm:t>
        <a:bodyPr/>
        <a:lstStyle/>
        <a:p>
          <a:endParaRPr lang="ru-RU" sz="2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0E15AB3-60B9-4CC7-9717-F4FE71FEEE67}" type="sibTrans" cxnId="{AE10181A-8889-4FD3-86F0-FFCE5125D711}">
      <dgm:prSet/>
      <dgm:spPr/>
      <dgm:t>
        <a:bodyPr/>
        <a:lstStyle/>
        <a:p>
          <a:endParaRPr lang="ru-RU" sz="2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499345B0-759B-413B-8E80-D8ABCE146CD1}">
      <dgm:prSet custT="1"/>
      <dgm:spPr/>
      <dgm:t>
        <a:bodyPr/>
        <a:lstStyle/>
        <a:p>
          <a:pPr rtl="0"/>
          <a:r>
            <a:rPr lang="ru-RU" sz="2000" dirty="0" smtClean="0">
              <a:latin typeface="Cambria" panose="02040503050406030204" pitchFamily="18" charset="0"/>
              <a:ea typeface="Cambria" panose="02040503050406030204" pitchFamily="18" charset="0"/>
            </a:rPr>
            <a:t>Пройти вступительные испытания</a:t>
          </a:r>
          <a:endParaRPr lang="ru-RU" sz="20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6FBC2B6-593A-470C-B3A5-C8801BB04D47}" type="parTrans" cxnId="{E9D85999-5695-4A39-B940-F7B0AFE61FE9}">
      <dgm:prSet/>
      <dgm:spPr/>
      <dgm:t>
        <a:bodyPr/>
        <a:lstStyle/>
        <a:p>
          <a:endParaRPr lang="ru-RU" sz="2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EF05C3F-AB5A-4B50-8CFC-E5D9CF69CAB5}" type="sibTrans" cxnId="{E9D85999-5695-4A39-B940-F7B0AFE61FE9}">
      <dgm:prSet/>
      <dgm:spPr/>
      <dgm:t>
        <a:bodyPr/>
        <a:lstStyle/>
        <a:p>
          <a:endParaRPr lang="ru-RU" sz="2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4AD95977-A76C-429A-B8F3-3316D9CFDD98}">
      <dgm:prSet custT="1"/>
      <dgm:spPr/>
      <dgm:t>
        <a:bodyPr/>
        <a:lstStyle/>
        <a:p>
          <a:pPr rtl="0"/>
          <a:r>
            <a:rPr lang="ru-RU" sz="2000" smtClean="0">
              <a:latin typeface="Cambria" panose="02040503050406030204" pitchFamily="18" charset="0"/>
              <a:ea typeface="Cambria" panose="02040503050406030204" pitchFamily="18" charset="0"/>
            </a:rPr>
            <a:t>Начать обучение</a:t>
          </a:r>
          <a:endParaRPr lang="ru-RU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32342EF-DEB9-478B-81B8-A7EB9B57903B}" type="parTrans" cxnId="{DA60CB96-1360-485C-983C-199E579F6E76}">
      <dgm:prSet/>
      <dgm:spPr/>
      <dgm:t>
        <a:bodyPr/>
        <a:lstStyle/>
        <a:p>
          <a:endParaRPr lang="ru-RU" sz="2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488DC0E-5F0E-4792-8058-E6E95B125967}" type="sibTrans" cxnId="{DA60CB96-1360-485C-983C-199E579F6E76}">
      <dgm:prSet/>
      <dgm:spPr/>
      <dgm:t>
        <a:bodyPr/>
        <a:lstStyle/>
        <a:p>
          <a:endParaRPr lang="ru-RU" sz="2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F9847F6-1D73-4875-8A41-72D41ECE521B}" type="pres">
      <dgm:prSet presAssocID="{64D34D14-DC84-438E-A4E7-902E72A1642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F2184FB-9EF9-42B3-8E15-CD4E7F14130E}" type="pres">
      <dgm:prSet presAssocID="{64D34D14-DC84-438E-A4E7-902E72A16423}" presName="arrow" presStyleLbl="bgShp" presStyleIdx="0" presStyleCnt="1"/>
      <dgm:spPr/>
    </dgm:pt>
    <dgm:pt modelId="{648F8899-C8ED-462F-948A-5C300C1E4B4F}" type="pres">
      <dgm:prSet presAssocID="{64D34D14-DC84-438E-A4E7-902E72A16423}" presName="points" presStyleCnt="0"/>
      <dgm:spPr/>
    </dgm:pt>
    <dgm:pt modelId="{1BCEEF1E-98BF-460E-BFCB-1FD4DD686501}" type="pres">
      <dgm:prSet presAssocID="{51E59A5D-7755-4D2F-9A7F-8AAEDF37C301}" presName="compositeA" presStyleCnt="0"/>
      <dgm:spPr/>
    </dgm:pt>
    <dgm:pt modelId="{1B63BA9F-EDAE-4AE7-9E1F-0010E147A6B0}" type="pres">
      <dgm:prSet presAssocID="{51E59A5D-7755-4D2F-9A7F-8AAEDF37C301}" presName="textA" presStyleLbl="revTx" presStyleIdx="0" presStyleCnt="5" custScaleX="1181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0ADFF2-173C-415E-B3D3-57430F1398EE}" type="pres">
      <dgm:prSet presAssocID="{51E59A5D-7755-4D2F-9A7F-8AAEDF37C301}" presName="circleA" presStyleLbl="node1" presStyleIdx="0" presStyleCnt="5"/>
      <dgm:spPr/>
    </dgm:pt>
    <dgm:pt modelId="{2C98610C-582C-49C8-9C04-569693C5E776}" type="pres">
      <dgm:prSet presAssocID="{51E59A5D-7755-4D2F-9A7F-8AAEDF37C301}" presName="spaceA" presStyleCnt="0"/>
      <dgm:spPr/>
    </dgm:pt>
    <dgm:pt modelId="{E962B71C-B756-4F25-BC38-E34C4D981DEE}" type="pres">
      <dgm:prSet presAssocID="{F31B2BD8-335E-4F9B-8A45-86403C2D512C}" presName="space" presStyleCnt="0"/>
      <dgm:spPr/>
    </dgm:pt>
    <dgm:pt modelId="{BB6757FB-4A55-4802-B00C-D2E30DF5F2FF}" type="pres">
      <dgm:prSet presAssocID="{15B8CCAB-9C45-4B25-A857-B8A425549228}" presName="compositeB" presStyleCnt="0"/>
      <dgm:spPr/>
    </dgm:pt>
    <dgm:pt modelId="{D5DBE42F-8841-4661-8FAB-06969C170381}" type="pres">
      <dgm:prSet presAssocID="{15B8CCAB-9C45-4B25-A857-B8A425549228}" presName="textB" presStyleLbl="revTx" presStyleIdx="1" presStyleCnt="5" custScaleX="1155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850ED7-4D7C-40AF-B32A-19E7C62D00F5}" type="pres">
      <dgm:prSet presAssocID="{15B8CCAB-9C45-4B25-A857-B8A425549228}" presName="circleB" presStyleLbl="node1" presStyleIdx="1" presStyleCnt="5"/>
      <dgm:spPr/>
    </dgm:pt>
    <dgm:pt modelId="{836FAD50-B999-4B3E-AA97-C378EAE1DA76}" type="pres">
      <dgm:prSet presAssocID="{15B8CCAB-9C45-4B25-A857-B8A425549228}" presName="spaceB" presStyleCnt="0"/>
      <dgm:spPr/>
    </dgm:pt>
    <dgm:pt modelId="{E492B99B-49A5-4538-BB8D-99B59E180BB8}" type="pres">
      <dgm:prSet presAssocID="{7E68E75E-B085-4B3D-BD74-253B621BDCFF}" presName="space" presStyleCnt="0"/>
      <dgm:spPr/>
    </dgm:pt>
    <dgm:pt modelId="{5D5F781C-4CE7-47A0-8B53-D167E01B6455}" type="pres">
      <dgm:prSet presAssocID="{1B5BE53D-FAF1-44A7-8301-B6894C96A7FB}" presName="compositeA" presStyleCnt="0"/>
      <dgm:spPr/>
    </dgm:pt>
    <dgm:pt modelId="{FF8394A3-CEC8-428A-81F2-827BE9450ECC}" type="pres">
      <dgm:prSet presAssocID="{1B5BE53D-FAF1-44A7-8301-B6894C96A7FB}" presName="textA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E49DCB-3A6B-4E57-8A17-896D9C0C43A4}" type="pres">
      <dgm:prSet presAssocID="{1B5BE53D-FAF1-44A7-8301-B6894C96A7FB}" presName="circleA" presStyleLbl="node1" presStyleIdx="2" presStyleCnt="5"/>
      <dgm:spPr/>
    </dgm:pt>
    <dgm:pt modelId="{B252F9E5-DDA1-458D-8BD1-108CBACAF03B}" type="pres">
      <dgm:prSet presAssocID="{1B5BE53D-FAF1-44A7-8301-B6894C96A7FB}" presName="spaceA" presStyleCnt="0"/>
      <dgm:spPr/>
    </dgm:pt>
    <dgm:pt modelId="{DFF27ABE-B656-4F85-BC5D-69AFAC1AE0C0}" type="pres">
      <dgm:prSet presAssocID="{20E15AB3-60B9-4CC7-9717-F4FE71FEEE67}" presName="space" presStyleCnt="0"/>
      <dgm:spPr/>
    </dgm:pt>
    <dgm:pt modelId="{FCCB829E-CF26-4B47-85EF-C4020DA6693A}" type="pres">
      <dgm:prSet presAssocID="{499345B0-759B-413B-8E80-D8ABCE146CD1}" presName="compositeB" presStyleCnt="0"/>
      <dgm:spPr/>
    </dgm:pt>
    <dgm:pt modelId="{19160D74-0B5B-49AE-AE9C-BD22155C175D}" type="pres">
      <dgm:prSet presAssocID="{499345B0-759B-413B-8E80-D8ABCE146CD1}" presName="textB" presStyleLbl="revTx" presStyleIdx="3" presStyleCnt="5" custScaleX="1221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5B5826-59A7-453A-B5FC-C7D74067F33E}" type="pres">
      <dgm:prSet presAssocID="{499345B0-759B-413B-8E80-D8ABCE146CD1}" presName="circleB" presStyleLbl="node1" presStyleIdx="3" presStyleCnt="5"/>
      <dgm:spPr/>
    </dgm:pt>
    <dgm:pt modelId="{9BED3A94-A07F-4904-A10B-C9DC6450EB16}" type="pres">
      <dgm:prSet presAssocID="{499345B0-759B-413B-8E80-D8ABCE146CD1}" presName="spaceB" presStyleCnt="0"/>
      <dgm:spPr/>
    </dgm:pt>
    <dgm:pt modelId="{17598E5B-8CFD-4A9D-8326-2C2313B98A7F}" type="pres">
      <dgm:prSet presAssocID="{BEF05C3F-AB5A-4B50-8CFC-E5D9CF69CAB5}" presName="space" presStyleCnt="0"/>
      <dgm:spPr/>
    </dgm:pt>
    <dgm:pt modelId="{4C9DC774-31CE-4158-AA44-68CB649D6D2A}" type="pres">
      <dgm:prSet presAssocID="{4AD95977-A76C-429A-B8F3-3316D9CFDD98}" presName="compositeA" presStyleCnt="0"/>
      <dgm:spPr/>
    </dgm:pt>
    <dgm:pt modelId="{DA999207-9D2D-4721-8E17-BE5323ACDCF5}" type="pres">
      <dgm:prSet presAssocID="{4AD95977-A76C-429A-B8F3-3316D9CFDD98}" presName="textA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27B6EE-BA97-42CA-B4C5-4D1F9FEF1C8F}" type="pres">
      <dgm:prSet presAssocID="{4AD95977-A76C-429A-B8F3-3316D9CFDD98}" presName="circleA" presStyleLbl="node1" presStyleIdx="4" presStyleCnt="5"/>
      <dgm:spPr/>
    </dgm:pt>
    <dgm:pt modelId="{560FF3B9-3F15-4955-B44D-0E3047F210D8}" type="pres">
      <dgm:prSet presAssocID="{4AD95977-A76C-429A-B8F3-3316D9CFDD98}" presName="spaceA" presStyleCnt="0"/>
      <dgm:spPr/>
    </dgm:pt>
  </dgm:ptLst>
  <dgm:cxnLst>
    <dgm:cxn modelId="{966D7B46-D40E-4832-9400-59A87BB7F0A4}" srcId="{64D34D14-DC84-438E-A4E7-902E72A16423}" destId="{51E59A5D-7755-4D2F-9A7F-8AAEDF37C301}" srcOrd="0" destOrd="0" parTransId="{FCE7DD1E-6CC1-4A21-B653-3F0DF874B3F1}" sibTransId="{F31B2BD8-335E-4F9B-8A45-86403C2D512C}"/>
    <dgm:cxn modelId="{E9D85999-5695-4A39-B940-F7B0AFE61FE9}" srcId="{64D34D14-DC84-438E-A4E7-902E72A16423}" destId="{499345B0-759B-413B-8E80-D8ABCE146CD1}" srcOrd="3" destOrd="0" parTransId="{06FBC2B6-593A-470C-B3A5-C8801BB04D47}" sibTransId="{BEF05C3F-AB5A-4B50-8CFC-E5D9CF69CAB5}"/>
    <dgm:cxn modelId="{62AA205D-9D8C-4675-BB3A-C9DD6AA96403}" type="presOf" srcId="{499345B0-759B-413B-8E80-D8ABCE146CD1}" destId="{19160D74-0B5B-49AE-AE9C-BD22155C175D}" srcOrd="0" destOrd="0" presId="urn:microsoft.com/office/officeart/2005/8/layout/hProcess11"/>
    <dgm:cxn modelId="{69BA839C-8C0E-44F9-9856-0554AF4F3563}" type="presOf" srcId="{1B5BE53D-FAF1-44A7-8301-B6894C96A7FB}" destId="{FF8394A3-CEC8-428A-81F2-827BE9450ECC}" srcOrd="0" destOrd="0" presId="urn:microsoft.com/office/officeart/2005/8/layout/hProcess11"/>
    <dgm:cxn modelId="{DBE394A6-CFF1-4EA5-8F4D-16E4D9720222}" type="presOf" srcId="{51E59A5D-7755-4D2F-9A7F-8AAEDF37C301}" destId="{1B63BA9F-EDAE-4AE7-9E1F-0010E147A6B0}" srcOrd="0" destOrd="0" presId="urn:microsoft.com/office/officeart/2005/8/layout/hProcess11"/>
    <dgm:cxn modelId="{DA60CB96-1360-485C-983C-199E579F6E76}" srcId="{64D34D14-DC84-438E-A4E7-902E72A16423}" destId="{4AD95977-A76C-429A-B8F3-3316D9CFDD98}" srcOrd="4" destOrd="0" parTransId="{332342EF-DEB9-478B-81B8-A7EB9B57903B}" sibTransId="{E488DC0E-5F0E-4792-8058-E6E95B125967}"/>
    <dgm:cxn modelId="{63A82558-DB0C-40FF-86B5-AE1737D4986D}" type="presOf" srcId="{64D34D14-DC84-438E-A4E7-902E72A16423}" destId="{EF9847F6-1D73-4875-8A41-72D41ECE521B}" srcOrd="0" destOrd="0" presId="urn:microsoft.com/office/officeart/2005/8/layout/hProcess11"/>
    <dgm:cxn modelId="{AE10181A-8889-4FD3-86F0-FFCE5125D711}" srcId="{64D34D14-DC84-438E-A4E7-902E72A16423}" destId="{1B5BE53D-FAF1-44A7-8301-B6894C96A7FB}" srcOrd="2" destOrd="0" parTransId="{9352A9C0-5C11-4EA7-A23C-EF7BB8273621}" sibTransId="{20E15AB3-60B9-4CC7-9717-F4FE71FEEE67}"/>
    <dgm:cxn modelId="{BB8B91E5-2B3E-4262-A253-B1DF3DD878A7}" type="presOf" srcId="{4AD95977-A76C-429A-B8F3-3316D9CFDD98}" destId="{DA999207-9D2D-4721-8E17-BE5323ACDCF5}" srcOrd="0" destOrd="0" presId="urn:microsoft.com/office/officeart/2005/8/layout/hProcess11"/>
    <dgm:cxn modelId="{F589C09D-27B0-4DA0-AEFC-186A09A02AB3}" srcId="{64D34D14-DC84-438E-A4E7-902E72A16423}" destId="{15B8CCAB-9C45-4B25-A857-B8A425549228}" srcOrd="1" destOrd="0" parTransId="{CE33116A-C499-43CE-9E26-91E506089F4B}" sibTransId="{7E68E75E-B085-4B3D-BD74-253B621BDCFF}"/>
    <dgm:cxn modelId="{0CEB970F-54D1-4DED-8ED6-E4D41837376A}" type="presOf" srcId="{15B8CCAB-9C45-4B25-A857-B8A425549228}" destId="{D5DBE42F-8841-4661-8FAB-06969C170381}" srcOrd="0" destOrd="0" presId="urn:microsoft.com/office/officeart/2005/8/layout/hProcess11"/>
    <dgm:cxn modelId="{0037F815-BA0D-40E4-A7D9-6CB6DDAE1113}" type="presParOf" srcId="{EF9847F6-1D73-4875-8A41-72D41ECE521B}" destId="{9F2184FB-9EF9-42B3-8E15-CD4E7F14130E}" srcOrd="0" destOrd="0" presId="urn:microsoft.com/office/officeart/2005/8/layout/hProcess11"/>
    <dgm:cxn modelId="{E83338F6-9B55-4249-BC65-BFF57384E09B}" type="presParOf" srcId="{EF9847F6-1D73-4875-8A41-72D41ECE521B}" destId="{648F8899-C8ED-462F-948A-5C300C1E4B4F}" srcOrd="1" destOrd="0" presId="urn:microsoft.com/office/officeart/2005/8/layout/hProcess11"/>
    <dgm:cxn modelId="{E36217F4-2573-441D-8263-B47920CBA058}" type="presParOf" srcId="{648F8899-C8ED-462F-948A-5C300C1E4B4F}" destId="{1BCEEF1E-98BF-460E-BFCB-1FD4DD686501}" srcOrd="0" destOrd="0" presId="urn:microsoft.com/office/officeart/2005/8/layout/hProcess11"/>
    <dgm:cxn modelId="{4F1295C9-D37B-44D2-A2C2-C6209FC86EFD}" type="presParOf" srcId="{1BCEEF1E-98BF-460E-BFCB-1FD4DD686501}" destId="{1B63BA9F-EDAE-4AE7-9E1F-0010E147A6B0}" srcOrd="0" destOrd="0" presId="urn:microsoft.com/office/officeart/2005/8/layout/hProcess11"/>
    <dgm:cxn modelId="{8034577A-F4EA-4CF4-BA24-579D66915B39}" type="presParOf" srcId="{1BCEEF1E-98BF-460E-BFCB-1FD4DD686501}" destId="{8A0ADFF2-173C-415E-B3D3-57430F1398EE}" srcOrd="1" destOrd="0" presId="urn:microsoft.com/office/officeart/2005/8/layout/hProcess11"/>
    <dgm:cxn modelId="{2C7F6F88-2A5C-43AA-B0FC-57D292957329}" type="presParOf" srcId="{1BCEEF1E-98BF-460E-BFCB-1FD4DD686501}" destId="{2C98610C-582C-49C8-9C04-569693C5E776}" srcOrd="2" destOrd="0" presId="urn:microsoft.com/office/officeart/2005/8/layout/hProcess11"/>
    <dgm:cxn modelId="{247CF38E-053F-4F16-8562-20E1B49DAE0C}" type="presParOf" srcId="{648F8899-C8ED-462F-948A-5C300C1E4B4F}" destId="{E962B71C-B756-4F25-BC38-E34C4D981DEE}" srcOrd="1" destOrd="0" presId="urn:microsoft.com/office/officeart/2005/8/layout/hProcess11"/>
    <dgm:cxn modelId="{928C2A64-EFC8-4A04-8654-D46CC5A9307F}" type="presParOf" srcId="{648F8899-C8ED-462F-948A-5C300C1E4B4F}" destId="{BB6757FB-4A55-4802-B00C-D2E30DF5F2FF}" srcOrd="2" destOrd="0" presId="urn:microsoft.com/office/officeart/2005/8/layout/hProcess11"/>
    <dgm:cxn modelId="{51D9593A-0E4E-4DFB-B3B2-5B8C7BDAE620}" type="presParOf" srcId="{BB6757FB-4A55-4802-B00C-D2E30DF5F2FF}" destId="{D5DBE42F-8841-4661-8FAB-06969C170381}" srcOrd="0" destOrd="0" presId="urn:microsoft.com/office/officeart/2005/8/layout/hProcess11"/>
    <dgm:cxn modelId="{7364FB62-AD85-4998-89F8-2F4285F6722F}" type="presParOf" srcId="{BB6757FB-4A55-4802-B00C-D2E30DF5F2FF}" destId="{E8850ED7-4D7C-40AF-B32A-19E7C62D00F5}" srcOrd="1" destOrd="0" presId="urn:microsoft.com/office/officeart/2005/8/layout/hProcess11"/>
    <dgm:cxn modelId="{1569535A-9536-42BB-B008-D4C4A519CEF7}" type="presParOf" srcId="{BB6757FB-4A55-4802-B00C-D2E30DF5F2FF}" destId="{836FAD50-B999-4B3E-AA97-C378EAE1DA76}" srcOrd="2" destOrd="0" presId="urn:microsoft.com/office/officeart/2005/8/layout/hProcess11"/>
    <dgm:cxn modelId="{968B5394-94F8-4582-9A56-C4C8F3942FBB}" type="presParOf" srcId="{648F8899-C8ED-462F-948A-5C300C1E4B4F}" destId="{E492B99B-49A5-4538-BB8D-99B59E180BB8}" srcOrd="3" destOrd="0" presId="urn:microsoft.com/office/officeart/2005/8/layout/hProcess11"/>
    <dgm:cxn modelId="{1B36F90C-452A-4102-8B4D-CFED539F6D21}" type="presParOf" srcId="{648F8899-C8ED-462F-948A-5C300C1E4B4F}" destId="{5D5F781C-4CE7-47A0-8B53-D167E01B6455}" srcOrd="4" destOrd="0" presId="urn:microsoft.com/office/officeart/2005/8/layout/hProcess11"/>
    <dgm:cxn modelId="{442928BE-8942-4543-9E9C-F16C436181B0}" type="presParOf" srcId="{5D5F781C-4CE7-47A0-8B53-D167E01B6455}" destId="{FF8394A3-CEC8-428A-81F2-827BE9450ECC}" srcOrd="0" destOrd="0" presId="urn:microsoft.com/office/officeart/2005/8/layout/hProcess11"/>
    <dgm:cxn modelId="{336FA20F-F2E9-4EA7-A90B-E4706B51D5C7}" type="presParOf" srcId="{5D5F781C-4CE7-47A0-8B53-D167E01B6455}" destId="{0DE49DCB-3A6B-4E57-8A17-896D9C0C43A4}" srcOrd="1" destOrd="0" presId="urn:microsoft.com/office/officeart/2005/8/layout/hProcess11"/>
    <dgm:cxn modelId="{E9116371-DF78-4351-A0F6-1D5D2A7D2769}" type="presParOf" srcId="{5D5F781C-4CE7-47A0-8B53-D167E01B6455}" destId="{B252F9E5-DDA1-458D-8BD1-108CBACAF03B}" srcOrd="2" destOrd="0" presId="urn:microsoft.com/office/officeart/2005/8/layout/hProcess11"/>
    <dgm:cxn modelId="{FAE32FDD-4B87-49EC-93B1-25B182F478D8}" type="presParOf" srcId="{648F8899-C8ED-462F-948A-5C300C1E4B4F}" destId="{DFF27ABE-B656-4F85-BC5D-69AFAC1AE0C0}" srcOrd="5" destOrd="0" presId="urn:microsoft.com/office/officeart/2005/8/layout/hProcess11"/>
    <dgm:cxn modelId="{254EFADF-22B5-408E-AA53-87065EC7F87B}" type="presParOf" srcId="{648F8899-C8ED-462F-948A-5C300C1E4B4F}" destId="{FCCB829E-CF26-4B47-85EF-C4020DA6693A}" srcOrd="6" destOrd="0" presId="urn:microsoft.com/office/officeart/2005/8/layout/hProcess11"/>
    <dgm:cxn modelId="{4346A5C9-E296-445D-BA94-CE3991D4DA0F}" type="presParOf" srcId="{FCCB829E-CF26-4B47-85EF-C4020DA6693A}" destId="{19160D74-0B5B-49AE-AE9C-BD22155C175D}" srcOrd="0" destOrd="0" presId="urn:microsoft.com/office/officeart/2005/8/layout/hProcess11"/>
    <dgm:cxn modelId="{43F0B272-3B73-4A23-B904-9C563402F8F6}" type="presParOf" srcId="{FCCB829E-CF26-4B47-85EF-C4020DA6693A}" destId="{855B5826-59A7-453A-B5FC-C7D74067F33E}" srcOrd="1" destOrd="0" presId="urn:microsoft.com/office/officeart/2005/8/layout/hProcess11"/>
    <dgm:cxn modelId="{C6FB1ED7-64AD-4643-80DF-F42AC42937DF}" type="presParOf" srcId="{FCCB829E-CF26-4B47-85EF-C4020DA6693A}" destId="{9BED3A94-A07F-4904-A10B-C9DC6450EB16}" srcOrd="2" destOrd="0" presId="urn:microsoft.com/office/officeart/2005/8/layout/hProcess11"/>
    <dgm:cxn modelId="{79619DEB-11F2-4706-9A38-E9EB7FA662DC}" type="presParOf" srcId="{648F8899-C8ED-462F-948A-5C300C1E4B4F}" destId="{17598E5B-8CFD-4A9D-8326-2C2313B98A7F}" srcOrd="7" destOrd="0" presId="urn:microsoft.com/office/officeart/2005/8/layout/hProcess11"/>
    <dgm:cxn modelId="{3350E6F9-4934-459A-9ABE-5283D01BAA7A}" type="presParOf" srcId="{648F8899-C8ED-462F-948A-5C300C1E4B4F}" destId="{4C9DC774-31CE-4158-AA44-68CB649D6D2A}" srcOrd="8" destOrd="0" presId="urn:microsoft.com/office/officeart/2005/8/layout/hProcess11"/>
    <dgm:cxn modelId="{0CB0D6FB-8614-4CD7-82B7-AAE83975AFF3}" type="presParOf" srcId="{4C9DC774-31CE-4158-AA44-68CB649D6D2A}" destId="{DA999207-9D2D-4721-8E17-BE5323ACDCF5}" srcOrd="0" destOrd="0" presId="urn:microsoft.com/office/officeart/2005/8/layout/hProcess11"/>
    <dgm:cxn modelId="{9E2CB2BA-72C9-48C0-B7EB-26996E9D125A}" type="presParOf" srcId="{4C9DC774-31CE-4158-AA44-68CB649D6D2A}" destId="{9F27B6EE-BA97-42CA-B4C5-4D1F9FEF1C8F}" srcOrd="1" destOrd="0" presId="urn:microsoft.com/office/officeart/2005/8/layout/hProcess11"/>
    <dgm:cxn modelId="{85F337BA-55AD-4464-A184-5EC883AA1FCB}" type="presParOf" srcId="{4C9DC774-31CE-4158-AA44-68CB649D6D2A}" destId="{560FF3B9-3F15-4955-B44D-0E3047F210D8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AA9D66E-FF71-4A04-B9E4-5148B12AFDEE}" type="doc">
      <dgm:prSet loTypeId="urn:microsoft.com/office/officeart/2005/8/layout/lProcess3" loCatId="process" qsTypeId="urn:microsoft.com/office/officeart/2005/8/quickstyle/simple5" qsCatId="simple" csTypeId="urn:microsoft.com/office/officeart/2005/8/colors/accent1_3" csCatId="accent1"/>
      <dgm:spPr/>
      <dgm:t>
        <a:bodyPr/>
        <a:lstStyle/>
        <a:p>
          <a:endParaRPr lang="ru-RU"/>
        </a:p>
      </dgm:t>
    </dgm:pt>
    <dgm:pt modelId="{885074B2-561C-4335-AF10-67D500ECDBCC}">
      <dgm:prSet/>
      <dgm:spPr/>
      <dgm:t>
        <a:bodyPr/>
        <a:lstStyle/>
        <a:p>
          <a:pPr rtl="0"/>
          <a:r>
            <a:rPr lang="ru-RU" smtClean="0"/>
            <a:t>Государственный ВУЗ</a:t>
          </a:r>
          <a:endParaRPr lang="ru-RU"/>
        </a:p>
      </dgm:t>
    </dgm:pt>
    <dgm:pt modelId="{D454BF4E-90FE-4B2C-A626-9CE67DEC952B}" type="parTrans" cxnId="{BE859733-22BA-4873-8A18-F91FB961B7DF}">
      <dgm:prSet/>
      <dgm:spPr/>
      <dgm:t>
        <a:bodyPr/>
        <a:lstStyle/>
        <a:p>
          <a:endParaRPr lang="ru-RU"/>
        </a:p>
      </dgm:t>
    </dgm:pt>
    <dgm:pt modelId="{E47D13D9-FE32-4AEB-8F1E-06243FAF6751}" type="sibTrans" cxnId="{BE859733-22BA-4873-8A18-F91FB961B7DF}">
      <dgm:prSet/>
      <dgm:spPr/>
      <dgm:t>
        <a:bodyPr/>
        <a:lstStyle/>
        <a:p>
          <a:endParaRPr lang="ru-RU"/>
        </a:p>
      </dgm:t>
    </dgm:pt>
    <dgm:pt modelId="{72AB3DCE-B71E-4319-8C5A-73D7ABCF4E4E}">
      <dgm:prSet/>
      <dgm:spPr/>
      <dgm:t>
        <a:bodyPr/>
        <a:lstStyle/>
        <a:p>
          <a:pPr rtl="0"/>
          <a:r>
            <a:rPr lang="ru-RU" smtClean="0"/>
            <a:t>Наличие бюджетных мест</a:t>
          </a:r>
          <a:endParaRPr lang="ru-RU"/>
        </a:p>
      </dgm:t>
    </dgm:pt>
    <dgm:pt modelId="{7B03E26B-3281-450E-B6C2-E9BCB7D74F24}" type="parTrans" cxnId="{C4001E33-13B6-420E-A51D-89B398D2BE36}">
      <dgm:prSet/>
      <dgm:spPr/>
      <dgm:t>
        <a:bodyPr/>
        <a:lstStyle/>
        <a:p>
          <a:endParaRPr lang="ru-RU"/>
        </a:p>
      </dgm:t>
    </dgm:pt>
    <dgm:pt modelId="{803A98DD-1394-4B0B-A108-3B483185D2AD}" type="sibTrans" cxnId="{C4001E33-13B6-420E-A51D-89B398D2BE36}">
      <dgm:prSet/>
      <dgm:spPr/>
      <dgm:t>
        <a:bodyPr/>
        <a:lstStyle/>
        <a:p>
          <a:endParaRPr lang="ru-RU"/>
        </a:p>
      </dgm:t>
    </dgm:pt>
    <dgm:pt modelId="{97F567EE-0B43-497A-AEF7-88CAAEF1E3F4}">
      <dgm:prSet/>
      <dgm:spPr/>
      <dgm:t>
        <a:bodyPr/>
        <a:lstStyle/>
        <a:p>
          <a:pPr rtl="0"/>
          <a:r>
            <a:rPr lang="ru-RU" smtClean="0"/>
            <a:t>Эксперты-практики</a:t>
          </a:r>
          <a:endParaRPr lang="ru-RU"/>
        </a:p>
      </dgm:t>
    </dgm:pt>
    <dgm:pt modelId="{6E982DBB-807A-4FB9-A26F-6605E5513D11}" type="parTrans" cxnId="{E713EDD3-BE2C-445D-9D62-76C77B2FC907}">
      <dgm:prSet/>
      <dgm:spPr/>
      <dgm:t>
        <a:bodyPr/>
        <a:lstStyle/>
        <a:p>
          <a:endParaRPr lang="ru-RU"/>
        </a:p>
      </dgm:t>
    </dgm:pt>
    <dgm:pt modelId="{20D0692C-1D93-4790-B6DD-09554129DF03}" type="sibTrans" cxnId="{E713EDD3-BE2C-445D-9D62-76C77B2FC907}">
      <dgm:prSet/>
      <dgm:spPr/>
      <dgm:t>
        <a:bodyPr/>
        <a:lstStyle/>
        <a:p>
          <a:endParaRPr lang="ru-RU"/>
        </a:p>
      </dgm:t>
    </dgm:pt>
    <dgm:pt modelId="{B6DF29DB-A62E-4CAC-93DA-E4F83BB849DF}">
      <dgm:prSet/>
      <dgm:spPr/>
      <dgm:t>
        <a:bodyPr/>
        <a:lstStyle/>
        <a:p>
          <a:pPr rtl="0"/>
          <a:r>
            <a:rPr lang="ru-RU" smtClean="0"/>
            <a:t>Нетворкинг</a:t>
          </a:r>
          <a:endParaRPr lang="ru-RU"/>
        </a:p>
      </dgm:t>
    </dgm:pt>
    <dgm:pt modelId="{68A53730-CC41-40D7-BF5D-03AF21C4496B}" type="parTrans" cxnId="{6E2D113F-29DC-4EFC-8BE7-C3438575EBF8}">
      <dgm:prSet/>
      <dgm:spPr/>
      <dgm:t>
        <a:bodyPr/>
        <a:lstStyle/>
        <a:p>
          <a:endParaRPr lang="ru-RU"/>
        </a:p>
      </dgm:t>
    </dgm:pt>
    <dgm:pt modelId="{2DCD374E-262E-4834-BAF0-BE32EDB3EEB0}" type="sibTrans" cxnId="{6E2D113F-29DC-4EFC-8BE7-C3438575EBF8}">
      <dgm:prSet/>
      <dgm:spPr/>
      <dgm:t>
        <a:bodyPr/>
        <a:lstStyle/>
        <a:p>
          <a:endParaRPr lang="ru-RU"/>
        </a:p>
      </dgm:t>
    </dgm:pt>
    <dgm:pt modelId="{CEFDF13A-CE06-45C5-B025-20F46AD64522}">
      <dgm:prSet/>
      <dgm:spPr/>
      <dgm:t>
        <a:bodyPr/>
        <a:lstStyle/>
        <a:p>
          <a:pPr rtl="0"/>
          <a:r>
            <a:rPr lang="ru-RU" smtClean="0"/>
            <a:t>Развитая инфраструктура</a:t>
          </a:r>
          <a:endParaRPr lang="ru-RU"/>
        </a:p>
      </dgm:t>
    </dgm:pt>
    <dgm:pt modelId="{6D334F30-AE64-456D-9273-A5B92EAB3C55}" type="parTrans" cxnId="{2EA146A2-8A1B-4791-9B8C-CAA9AACE2DC4}">
      <dgm:prSet/>
      <dgm:spPr/>
      <dgm:t>
        <a:bodyPr/>
        <a:lstStyle/>
        <a:p>
          <a:endParaRPr lang="ru-RU"/>
        </a:p>
      </dgm:t>
    </dgm:pt>
    <dgm:pt modelId="{D5C15D86-CB67-49AC-A981-C0040FD9A167}" type="sibTrans" cxnId="{2EA146A2-8A1B-4791-9B8C-CAA9AACE2DC4}">
      <dgm:prSet/>
      <dgm:spPr/>
      <dgm:t>
        <a:bodyPr/>
        <a:lstStyle/>
        <a:p>
          <a:endParaRPr lang="ru-RU"/>
        </a:p>
      </dgm:t>
    </dgm:pt>
    <dgm:pt modelId="{387C58FC-0F31-43C8-A8FC-6A6E495616CE}" type="pres">
      <dgm:prSet presAssocID="{EAA9D66E-FF71-4A04-B9E4-5148B12AFDEE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CADAF15-1DA1-41BF-836F-85389124791F}" type="pres">
      <dgm:prSet presAssocID="{885074B2-561C-4335-AF10-67D500ECDBCC}" presName="horFlow" presStyleCnt="0"/>
      <dgm:spPr/>
      <dgm:t>
        <a:bodyPr/>
        <a:lstStyle/>
        <a:p>
          <a:endParaRPr lang="ru-RU"/>
        </a:p>
      </dgm:t>
    </dgm:pt>
    <dgm:pt modelId="{5B60833A-E1BB-4417-A675-62F79FABA8D5}" type="pres">
      <dgm:prSet presAssocID="{885074B2-561C-4335-AF10-67D500ECDBCC}" presName="bigChev" presStyleLbl="node1" presStyleIdx="0" presStyleCnt="5"/>
      <dgm:spPr/>
      <dgm:t>
        <a:bodyPr/>
        <a:lstStyle/>
        <a:p>
          <a:endParaRPr lang="ru-RU"/>
        </a:p>
      </dgm:t>
    </dgm:pt>
    <dgm:pt modelId="{531D19E3-4411-4F0C-B112-4A3D1FE07780}" type="pres">
      <dgm:prSet presAssocID="{885074B2-561C-4335-AF10-67D500ECDBCC}" presName="vSp" presStyleCnt="0"/>
      <dgm:spPr/>
      <dgm:t>
        <a:bodyPr/>
        <a:lstStyle/>
        <a:p>
          <a:endParaRPr lang="ru-RU"/>
        </a:p>
      </dgm:t>
    </dgm:pt>
    <dgm:pt modelId="{A6397B33-7D4E-439C-9DC5-D5066D0BFEB6}" type="pres">
      <dgm:prSet presAssocID="{72AB3DCE-B71E-4319-8C5A-73D7ABCF4E4E}" presName="horFlow" presStyleCnt="0"/>
      <dgm:spPr/>
      <dgm:t>
        <a:bodyPr/>
        <a:lstStyle/>
        <a:p>
          <a:endParaRPr lang="ru-RU"/>
        </a:p>
      </dgm:t>
    </dgm:pt>
    <dgm:pt modelId="{B9D2197D-C08B-4BC8-A165-A91E3CCAD996}" type="pres">
      <dgm:prSet presAssocID="{72AB3DCE-B71E-4319-8C5A-73D7ABCF4E4E}" presName="bigChev" presStyleLbl="node1" presStyleIdx="1" presStyleCnt="5"/>
      <dgm:spPr/>
      <dgm:t>
        <a:bodyPr/>
        <a:lstStyle/>
        <a:p>
          <a:endParaRPr lang="ru-RU"/>
        </a:p>
      </dgm:t>
    </dgm:pt>
    <dgm:pt modelId="{7EBC7654-38E5-49F8-BB60-EB270C8A22BA}" type="pres">
      <dgm:prSet presAssocID="{72AB3DCE-B71E-4319-8C5A-73D7ABCF4E4E}" presName="vSp" presStyleCnt="0"/>
      <dgm:spPr/>
      <dgm:t>
        <a:bodyPr/>
        <a:lstStyle/>
        <a:p>
          <a:endParaRPr lang="ru-RU"/>
        </a:p>
      </dgm:t>
    </dgm:pt>
    <dgm:pt modelId="{BC12F7E2-BB5A-40BE-BA13-265176B772DD}" type="pres">
      <dgm:prSet presAssocID="{97F567EE-0B43-497A-AEF7-88CAAEF1E3F4}" presName="horFlow" presStyleCnt="0"/>
      <dgm:spPr/>
      <dgm:t>
        <a:bodyPr/>
        <a:lstStyle/>
        <a:p>
          <a:endParaRPr lang="ru-RU"/>
        </a:p>
      </dgm:t>
    </dgm:pt>
    <dgm:pt modelId="{96504AF9-AB49-4519-B059-76883E340FC9}" type="pres">
      <dgm:prSet presAssocID="{97F567EE-0B43-497A-AEF7-88CAAEF1E3F4}" presName="bigChev" presStyleLbl="node1" presStyleIdx="2" presStyleCnt="5"/>
      <dgm:spPr/>
      <dgm:t>
        <a:bodyPr/>
        <a:lstStyle/>
        <a:p>
          <a:endParaRPr lang="ru-RU"/>
        </a:p>
      </dgm:t>
    </dgm:pt>
    <dgm:pt modelId="{48F93647-0A30-4672-A5DF-55B6D60A6E09}" type="pres">
      <dgm:prSet presAssocID="{97F567EE-0B43-497A-AEF7-88CAAEF1E3F4}" presName="vSp" presStyleCnt="0"/>
      <dgm:spPr/>
      <dgm:t>
        <a:bodyPr/>
        <a:lstStyle/>
        <a:p>
          <a:endParaRPr lang="ru-RU"/>
        </a:p>
      </dgm:t>
    </dgm:pt>
    <dgm:pt modelId="{B0486945-BF7D-47A3-9B4A-6BA166740714}" type="pres">
      <dgm:prSet presAssocID="{B6DF29DB-A62E-4CAC-93DA-E4F83BB849DF}" presName="horFlow" presStyleCnt="0"/>
      <dgm:spPr/>
      <dgm:t>
        <a:bodyPr/>
        <a:lstStyle/>
        <a:p>
          <a:endParaRPr lang="ru-RU"/>
        </a:p>
      </dgm:t>
    </dgm:pt>
    <dgm:pt modelId="{D041B45E-77C6-403B-A0C0-3C3213B2D9F7}" type="pres">
      <dgm:prSet presAssocID="{B6DF29DB-A62E-4CAC-93DA-E4F83BB849DF}" presName="bigChev" presStyleLbl="node1" presStyleIdx="3" presStyleCnt="5"/>
      <dgm:spPr/>
      <dgm:t>
        <a:bodyPr/>
        <a:lstStyle/>
        <a:p>
          <a:endParaRPr lang="ru-RU"/>
        </a:p>
      </dgm:t>
    </dgm:pt>
    <dgm:pt modelId="{24869B11-F9EB-4E4D-9911-ABFCE8FA24F6}" type="pres">
      <dgm:prSet presAssocID="{B6DF29DB-A62E-4CAC-93DA-E4F83BB849DF}" presName="vSp" presStyleCnt="0"/>
      <dgm:spPr/>
      <dgm:t>
        <a:bodyPr/>
        <a:lstStyle/>
        <a:p>
          <a:endParaRPr lang="ru-RU"/>
        </a:p>
      </dgm:t>
    </dgm:pt>
    <dgm:pt modelId="{E36C5C52-480D-4CBC-9866-51B08FC09B98}" type="pres">
      <dgm:prSet presAssocID="{CEFDF13A-CE06-45C5-B025-20F46AD64522}" presName="horFlow" presStyleCnt="0"/>
      <dgm:spPr/>
      <dgm:t>
        <a:bodyPr/>
        <a:lstStyle/>
        <a:p>
          <a:endParaRPr lang="ru-RU"/>
        </a:p>
      </dgm:t>
    </dgm:pt>
    <dgm:pt modelId="{21CF4C2A-E255-4394-BCCE-BA315C1603FD}" type="pres">
      <dgm:prSet presAssocID="{CEFDF13A-CE06-45C5-B025-20F46AD64522}" presName="bigChev" presStyleLbl="node1" presStyleIdx="4" presStyleCnt="5"/>
      <dgm:spPr/>
      <dgm:t>
        <a:bodyPr/>
        <a:lstStyle/>
        <a:p>
          <a:endParaRPr lang="ru-RU"/>
        </a:p>
      </dgm:t>
    </dgm:pt>
  </dgm:ptLst>
  <dgm:cxnLst>
    <dgm:cxn modelId="{BE859733-22BA-4873-8A18-F91FB961B7DF}" srcId="{EAA9D66E-FF71-4A04-B9E4-5148B12AFDEE}" destId="{885074B2-561C-4335-AF10-67D500ECDBCC}" srcOrd="0" destOrd="0" parTransId="{D454BF4E-90FE-4B2C-A626-9CE67DEC952B}" sibTransId="{E47D13D9-FE32-4AEB-8F1E-06243FAF6751}"/>
    <dgm:cxn modelId="{F69BB834-E2EF-4701-85FA-F705AE9B455C}" type="presOf" srcId="{CEFDF13A-CE06-45C5-B025-20F46AD64522}" destId="{21CF4C2A-E255-4394-BCCE-BA315C1603FD}" srcOrd="0" destOrd="0" presId="urn:microsoft.com/office/officeart/2005/8/layout/lProcess3"/>
    <dgm:cxn modelId="{102DE1F0-7CC8-4AA4-9CB9-313DB9860525}" type="presOf" srcId="{885074B2-561C-4335-AF10-67D500ECDBCC}" destId="{5B60833A-E1BB-4417-A675-62F79FABA8D5}" srcOrd="0" destOrd="0" presId="urn:microsoft.com/office/officeart/2005/8/layout/lProcess3"/>
    <dgm:cxn modelId="{C4001E33-13B6-420E-A51D-89B398D2BE36}" srcId="{EAA9D66E-FF71-4A04-B9E4-5148B12AFDEE}" destId="{72AB3DCE-B71E-4319-8C5A-73D7ABCF4E4E}" srcOrd="1" destOrd="0" parTransId="{7B03E26B-3281-450E-B6C2-E9BCB7D74F24}" sibTransId="{803A98DD-1394-4B0B-A108-3B483185D2AD}"/>
    <dgm:cxn modelId="{E742EF38-18A5-44DF-B550-A7E66DC6A8FE}" type="presOf" srcId="{97F567EE-0B43-497A-AEF7-88CAAEF1E3F4}" destId="{96504AF9-AB49-4519-B059-76883E340FC9}" srcOrd="0" destOrd="0" presId="urn:microsoft.com/office/officeart/2005/8/layout/lProcess3"/>
    <dgm:cxn modelId="{6E2D113F-29DC-4EFC-8BE7-C3438575EBF8}" srcId="{EAA9D66E-FF71-4A04-B9E4-5148B12AFDEE}" destId="{B6DF29DB-A62E-4CAC-93DA-E4F83BB849DF}" srcOrd="3" destOrd="0" parTransId="{68A53730-CC41-40D7-BF5D-03AF21C4496B}" sibTransId="{2DCD374E-262E-4834-BAF0-BE32EDB3EEB0}"/>
    <dgm:cxn modelId="{DEFCD07F-2729-4AA5-BD22-B79F1B2E9D1E}" type="presOf" srcId="{72AB3DCE-B71E-4319-8C5A-73D7ABCF4E4E}" destId="{B9D2197D-C08B-4BC8-A165-A91E3CCAD996}" srcOrd="0" destOrd="0" presId="urn:microsoft.com/office/officeart/2005/8/layout/lProcess3"/>
    <dgm:cxn modelId="{EBE56F08-8E6D-4594-B97C-6C2ECF05BFFC}" type="presOf" srcId="{EAA9D66E-FF71-4A04-B9E4-5148B12AFDEE}" destId="{387C58FC-0F31-43C8-A8FC-6A6E495616CE}" srcOrd="0" destOrd="0" presId="urn:microsoft.com/office/officeart/2005/8/layout/lProcess3"/>
    <dgm:cxn modelId="{E713EDD3-BE2C-445D-9D62-76C77B2FC907}" srcId="{EAA9D66E-FF71-4A04-B9E4-5148B12AFDEE}" destId="{97F567EE-0B43-497A-AEF7-88CAAEF1E3F4}" srcOrd="2" destOrd="0" parTransId="{6E982DBB-807A-4FB9-A26F-6605E5513D11}" sibTransId="{20D0692C-1D93-4790-B6DD-09554129DF03}"/>
    <dgm:cxn modelId="{03F48905-4D18-42C1-8E43-393E1EF0370D}" type="presOf" srcId="{B6DF29DB-A62E-4CAC-93DA-E4F83BB849DF}" destId="{D041B45E-77C6-403B-A0C0-3C3213B2D9F7}" srcOrd="0" destOrd="0" presId="urn:microsoft.com/office/officeart/2005/8/layout/lProcess3"/>
    <dgm:cxn modelId="{2EA146A2-8A1B-4791-9B8C-CAA9AACE2DC4}" srcId="{EAA9D66E-FF71-4A04-B9E4-5148B12AFDEE}" destId="{CEFDF13A-CE06-45C5-B025-20F46AD64522}" srcOrd="4" destOrd="0" parTransId="{6D334F30-AE64-456D-9273-A5B92EAB3C55}" sibTransId="{D5C15D86-CB67-49AC-A981-C0040FD9A167}"/>
    <dgm:cxn modelId="{FEBFF31E-3324-4899-B6C8-5C634345982B}" type="presParOf" srcId="{387C58FC-0F31-43C8-A8FC-6A6E495616CE}" destId="{3CADAF15-1DA1-41BF-836F-85389124791F}" srcOrd="0" destOrd="0" presId="urn:microsoft.com/office/officeart/2005/8/layout/lProcess3"/>
    <dgm:cxn modelId="{B601485D-089A-4D81-9D73-A2E4C7EE9431}" type="presParOf" srcId="{3CADAF15-1DA1-41BF-836F-85389124791F}" destId="{5B60833A-E1BB-4417-A675-62F79FABA8D5}" srcOrd="0" destOrd="0" presId="urn:microsoft.com/office/officeart/2005/8/layout/lProcess3"/>
    <dgm:cxn modelId="{543752AF-69F3-4288-9A8D-6D1F7DA5EADD}" type="presParOf" srcId="{387C58FC-0F31-43C8-A8FC-6A6E495616CE}" destId="{531D19E3-4411-4F0C-B112-4A3D1FE07780}" srcOrd="1" destOrd="0" presId="urn:microsoft.com/office/officeart/2005/8/layout/lProcess3"/>
    <dgm:cxn modelId="{81166495-D496-416A-AE40-11A9BFEA9243}" type="presParOf" srcId="{387C58FC-0F31-43C8-A8FC-6A6E495616CE}" destId="{A6397B33-7D4E-439C-9DC5-D5066D0BFEB6}" srcOrd="2" destOrd="0" presId="urn:microsoft.com/office/officeart/2005/8/layout/lProcess3"/>
    <dgm:cxn modelId="{C1425C1A-85EF-45D1-8932-10F29138ADCA}" type="presParOf" srcId="{A6397B33-7D4E-439C-9DC5-D5066D0BFEB6}" destId="{B9D2197D-C08B-4BC8-A165-A91E3CCAD996}" srcOrd="0" destOrd="0" presId="urn:microsoft.com/office/officeart/2005/8/layout/lProcess3"/>
    <dgm:cxn modelId="{B5E13432-4245-4CB7-BE9F-4F72A0259AB1}" type="presParOf" srcId="{387C58FC-0F31-43C8-A8FC-6A6E495616CE}" destId="{7EBC7654-38E5-49F8-BB60-EB270C8A22BA}" srcOrd="3" destOrd="0" presId="urn:microsoft.com/office/officeart/2005/8/layout/lProcess3"/>
    <dgm:cxn modelId="{75DE91B6-FFEA-433D-A257-4F07BEE589DE}" type="presParOf" srcId="{387C58FC-0F31-43C8-A8FC-6A6E495616CE}" destId="{BC12F7E2-BB5A-40BE-BA13-265176B772DD}" srcOrd="4" destOrd="0" presId="urn:microsoft.com/office/officeart/2005/8/layout/lProcess3"/>
    <dgm:cxn modelId="{58B52E86-5A9F-4A8F-B218-38CC59EF3490}" type="presParOf" srcId="{BC12F7E2-BB5A-40BE-BA13-265176B772DD}" destId="{96504AF9-AB49-4519-B059-76883E340FC9}" srcOrd="0" destOrd="0" presId="urn:microsoft.com/office/officeart/2005/8/layout/lProcess3"/>
    <dgm:cxn modelId="{F860E81E-461C-4689-BE53-64713D771B68}" type="presParOf" srcId="{387C58FC-0F31-43C8-A8FC-6A6E495616CE}" destId="{48F93647-0A30-4672-A5DF-55B6D60A6E09}" srcOrd="5" destOrd="0" presId="urn:microsoft.com/office/officeart/2005/8/layout/lProcess3"/>
    <dgm:cxn modelId="{2DE95FA3-F9AC-484F-89E6-FE2433A6C39D}" type="presParOf" srcId="{387C58FC-0F31-43C8-A8FC-6A6E495616CE}" destId="{B0486945-BF7D-47A3-9B4A-6BA166740714}" srcOrd="6" destOrd="0" presId="urn:microsoft.com/office/officeart/2005/8/layout/lProcess3"/>
    <dgm:cxn modelId="{994224FD-9064-41FA-87E7-D1CFFF4A86FC}" type="presParOf" srcId="{B0486945-BF7D-47A3-9B4A-6BA166740714}" destId="{D041B45E-77C6-403B-A0C0-3C3213B2D9F7}" srcOrd="0" destOrd="0" presId="urn:microsoft.com/office/officeart/2005/8/layout/lProcess3"/>
    <dgm:cxn modelId="{9675248A-4457-4E11-8FE3-83B5E50FB401}" type="presParOf" srcId="{387C58FC-0F31-43C8-A8FC-6A6E495616CE}" destId="{24869B11-F9EB-4E4D-9911-ABFCE8FA24F6}" srcOrd="7" destOrd="0" presId="urn:microsoft.com/office/officeart/2005/8/layout/lProcess3"/>
    <dgm:cxn modelId="{2E335158-6CD1-434A-AD1B-56D0E8BA137F}" type="presParOf" srcId="{387C58FC-0F31-43C8-A8FC-6A6E495616CE}" destId="{E36C5C52-480D-4CBC-9866-51B08FC09B98}" srcOrd="8" destOrd="0" presId="urn:microsoft.com/office/officeart/2005/8/layout/lProcess3"/>
    <dgm:cxn modelId="{ED9DE219-BF1D-4A55-ABD0-7C4867E957A4}" type="presParOf" srcId="{E36C5C52-480D-4CBC-9866-51B08FC09B98}" destId="{21CF4C2A-E255-4394-BCCE-BA315C1603FD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ABB93A8-3755-4180-82A4-FA69C7255136}" type="doc">
      <dgm:prSet loTypeId="urn:microsoft.com/office/officeart/2005/8/layout/vList3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1B984A0-3ED1-47C4-8769-4D2468A9976B}">
      <dgm:prSet custT="1"/>
      <dgm:spPr/>
      <dgm:t>
        <a:bodyPr/>
        <a:lstStyle/>
        <a:p>
          <a:pPr algn="ctr" rtl="0"/>
          <a:r>
            <a:rPr lang="ru-RU" sz="24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Адрес:</a:t>
          </a:r>
          <a:endParaRPr lang="ru-RU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Cambria" panose="02040503050406030204" pitchFamily="18" charset="0"/>
            <a:cs typeface="Times New Roman" panose="02020603050405020304" pitchFamily="18" charset="0"/>
          </a:endParaRPr>
        </a:p>
      </dgm:t>
    </dgm:pt>
    <dgm:pt modelId="{58682ABB-B23C-4A47-B107-1B0C9945FC4B}" type="parTrans" cxnId="{3D91240B-682A-45FE-BC48-F848338D635F}">
      <dgm:prSet/>
      <dgm:spPr/>
      <dgm:t>
        <a:bodyPr/>
        <a:lstStyle/>
        <a:p>
          <a:pPr algn="l"/>
          <a:endParaRPr lang="ru-RU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4C18F93-EBA6-49CF-9F70-BE220107D945}" type="sibTrans" cxnId="{3D91240B-682A-45FE-BC48-F848338D635F}">
      <dgm:prSet/>
      <dgm:spPr/>
      <dgm:t>
        <a:bodyPr/>
        <a:lstStyle/>
        <a:p>
          <a:pPr algn="l"/>
          <a:endParaRPr lang="ru-RU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7E9C196-2E64-4721-8E97-0C07CA478C8F}">
      <dgm:prSet custT="1"/>
      <dgm:spPr/>
      <dgm:t>
        <a:bodyPr/>
        <a:lstStyle/>
        <a:p>
          <a:pPr algn="l" rtl="0"/>
          <a:r>
            <a:rPr lang="ru-RU" sz="1400" b="1" dirty="0" smtClean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214018, г. Смоленск, пр-т Гагарина, д. 22 </a:t>
          </a:r>
          <a:endParaRPr lang="ru-RU" sz="1400" dirty="0">
            <a:latin typeface="Times New Roman" panose="02020603050405020304" pitchFamily="18" charset="0"/>
            <a:ea typeface="Cambria" panose="02040503050406030204" pitchFamily="18" charset="0"/>
            <a:cs typeface="Times New Roman" panose="02020603050405020304" pitchFamily="18" charset="0"/>
          </a:endParaRPr>
        </a:p>
      </dgm:t>
    </dgm:pt>
    <dgm:pt modelId="{D91E0FC5-5953-4825-BF09-A762F7628072}" type="parTrans" cxnId="{9006091E-212F-4321-9367-DE2B6ADE5CEA}">
      <dgm:prSet/>
      <dgm:spPr/>
      <dgm:t>
        <a:bodyPr/>
        <a:lstStyle/>
        <a:p>
          <a:pPr algn="l"/>
          <a:endParaRPr lang="ru-RU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E683F00-CA06-49DD-AD2F-2F43DD3944F0}" type="sibTrans" cxnId="{9006091E-212F-4321-9367-DE2B6ADE5CEA}">
      <dgm:prSet/>
      <dgm:spPr/>
      <dgm:t>
        <a:bodyPr/>
        <a:lstStyle/>
        <a:p>
          <a:pPr algn="l"/>
          <a:endParaRPr lang="ru-RU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FC151F8-EC68-42DF-A71A-DA573386AEDF}">
      <dgm:prSet custT="1"/>
      <dgm:spPr/>
      <dgm:t>
        <a:bodyPr/>
        <a:lstStyle/>
        <a:p>
          <a:pPr algn="l" rtl="0"/>
          <a:r>
            <a:rPr lang="ru-RU" sz="1400" b="1" dirty="0" smtClean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Телефон: 8 (4812) 35 - 88 - 99</a:t>
          </a:r>
          <a:endParaRPr lang="ru-RU" sz="1400" dirty="0">
            <a:latin typeface="Times New Roman" panose="02020603050405020304" pitchFamily="18" charset="0"/>
            <a:ea typeface="Cambria" panose="02040503050406030204" pitchFamily="18" charset="0"/>
            <a:cs typeface="Times New Roman" panose="02020603050405020304" pitchFamily="18" charset="0"/>
          </a:endParaRPr>
        </a:p>
      </dgm:t>
    </dgm:pt>
    <dgm:pt modelId="{AD664EF4-0882-4C1B-BB46-DC4CA2E6A866}" type="parTrans" cxnId="{FE2C1841-CD5E-4D5E-9766-3EE9437D005E}">
      <dgm:prSet/>
      <dgm:spPr/>
      <dgm:t>
        <a:bodyPr/>
        <a:lstStyle/>
        <a:p>
          <a:pPr algn="l"/>
          <a:endParaRPr lang="ru-RU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E8A6219-6C31-4197-90E4-FD5C89B14B07}" type="sibTrans" cxnId="{FE2C1841-CD5E-4D5E-9766-3EE9437D005E}">
      <dgm:prSet/>
      <dgm:spPr/>
      <dgm:t>
        <a:bodyPr/>
        <a:lstStyle/>
        <a:p>
          <a:pPr algn="l"/>
          <a:endParaRPr lang="ru-RU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FAE580F-AABD-4E1E-AAE2-141F186D1D0C}">
      <dgm:prSet custT="1"/>
      <dgm:spPr/>
      <dgm:t>
        <a:bodyPr/>
        <a:lstStyle/>
        <a:p>
          <a:pPr algn="l" rtl="0"/>
          <a:r>
            <a:rPr lang="en-US" sz="1400" b="1" dirty="0" smtClean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E-mail</a:t>
          </a:r>
          <a:r>
            <a:rPr lang="ru-RU" sz="1400" b="1" dirty="0" smtClean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: </a:t>
          </a:r>
        </a:p>
        <a:p>
          <a:pPr algn="l" rtl="0"/>
          <a:r>
            <a:rPr lang="en-US" sz="1400" b="1" dirty="0" smtClean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smolensk@fa.ru</a:t>
          </a:r>
          <a:r>
            <a:rPr lang="ru-RU" sz="1400" b="1" dirty="0" smtClean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 </a:t>
          </a:r>
        </a:p>
      </dgm:t>
    </dgm:pt>
    <dgm:pt modelId="{9806D6B0-4FCE-4E8A-8D65-E6F216B3E8ED}" type="parTrans" cxnId="{FC1D9C03-720B-4F54-9BB9-C86C417869F3}">
      <dgm:prSet/>
      <dgm:spPr/>
      <dgm:t>
        <a:bodyPr/>
        <a:lstStyle/>
        <a:p>
          <a:pPr algn="l"/>
          <a:endParaRPr lang="ru-RU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5846639-F22B-43EA-8792-2662B6B5EA90}" type="sibTrans" cxnId="{FC1D9C03-720B-4F54-9BB9-C86C417869F3}">
      <dgm:prSet/>
      <dgm:spPr/>
      <dgm:t>
        <a:bodyPr/>
        <a:lstStyle/>
        <a:p>
          <a:pPr algn="l"/>
          <a:endParaRPr lang="ru-RU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24DF3EC-CF8A-433F-ABF0-5C232C722730}">
      <dgm:prSet custT="1"/>
      <dgm:spPr/>
      <dgm:t>
        <a:bodyPr/>
        <a:lstStyle/>
        <a:p>
          <a:pPr algn="l" rtl="0"/>
          <a:r>
            <a:rPr lang="ru-RU" sz="1400" b="1" dirty="0" smtClean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Официальный сайт:</a:t>
          </a:r>
        </a:p>
        <a:p>
          <a:pPr algn="l" rtl="0"/>
          <a:r>
            <a:rPr lang="en-US" sz="1400" b="1" dirty="0" smtClean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http://www.fa.ru/fil/smolensk/Pages/Home.aspx</a:t>
          </a:r>
          <a:endParaRPr lang="ru-RU" sz="1400" b="1" dirty="0" smtClean="0">
            <a:latin typeface="Times New Roman" panose="02020603050405020304" pitchFamily="18" charset="0"/>
            <a:ea typeface="Cambria" panose="02040503050406030204" pitchFamily="18" charset="0"/>
            <a:cs typeface="Times New Roman" panose="02020603050405020304" pitchFamily="18" charset="0"/>
          </a:endParaRPr>
        </a:p>
      </dgm:t>
    </dgm:pt>
    <dgm:pt modelId="{5D6E297D-50E1-4F01-8EE9-4E4233421BB1}" type="parTrans" cxnId="{5BFD298C-6190-45F3-9084-8CFEB11E67D4}">
      <dgm:prSet/>
      <dgm:spPr/>
      <dgm:t>
        <a:bodyPr/>
        <a:lstStyle/>
        <a:p>
          <a:pPr algn="l"/>
          <a:endParaRPr lang="ru-RU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5BC3DFA-E917-40A6-9234-BB52E17B6DCA}" type="sibTrans" cxnId="{5BFD298C-6190-45F3-9084-8CFEB11E67D4}">
      <dgm:prSet/>
      <dgm:spPr/>
      <dgm:t>
        <a:bodyPr/>
        <a:lstStyle/>
        <a:p>
          <a:pPr algn="l"/>
          <a:endParaRPr lang="ru-RU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1B95947-5F10-4613-A053-3F74E04E76FD}" type="pres">
      <dgm:prSet presAssocID="{2ABB93A8-3755-4180-82A4-FA69C725513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7C58D2-8A31-429D-A818-AE5ECECCB730}" type="pres">
      <dgm:prSet presAssocID="{D1B984A0-3ED1-47C4-8769-4D2468A9976B}" presName="composite" presStyleCnt="0"/>
      <dgm:spPr/>
      <dgm:t>
        <a:bodyPr/>
        <a:lstStyle/>
        <a:p>
          <a:endParaRPr lang="ru-RU"/>
        </a:p>
      </dgm:t>
    </dgm:pt>
    <dgm:pt modelId="{0D8DC97B-B046-4F9A-B37E-671C697888BF}" type="pres">
      <dgm:prSet presAssocID="{D1B984A0-3ED1-47C4-8769-4D2468A9976B}" presName="imgShp" presStyleLbl="fgImgPlace1" presStyleIdx="0" presStyleCnt="1" custScaleX="141977" custScaleY="110000"/>
      <dgm:spPr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9F8434D-6E7E-4786-95D6-9DB75844F32A}" type="pres">
      <dgm:prSet presAssocID="{D1B984A0-3ED1-47C4-8769-4D2468A9976B}" presName="txShp" presStyleLbl="node1" presStyleIdx="0" presStyleCnt="1" custLinFactNeighborX="62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F33D31-8F14-4F88-A71E-77B50BCB40B4}" type="presOf" srcId="{7FAE580F-AABD-4E1E-AAE2-141F186D1D0C}" destId="{79F8434D-6E7E-4786-95D6-9DB75844F32A}" srcOrd="0" destOrd="3" presId="urn:microsoft.com/office/officeart/2005/8/layout/vList3"/>
    <dgm:cxn modelId="{9006091E-212F-4321-9367-DE2B6ADE5CEA}" srcId="{D1B984A0-3ED1-47C4-8769-4D2468A9976B}" destId="{B7E9C196-2E64-4721-8E97-0C07CA478C8F}" srcOrd="0" destOrd="0" parTransId="{D91E0FC5-5953-4825-BF09-A762F7628072}" sibTransId="{BE683F00-CA06-49DD-AD2F-2F43DD3944F0}"/>
    <dgm:cxn modelId="{98CCA17B-EBC3-44E0-874B-525B1D3C884E}" type="presOf" srcId="{D1B984A0-3ED1-47C4-8769-4D2468A9976B}" destId="{79F8434D-6E7E-4786-95D6-9DB75844F32A}" srcOrd="0" destOrd="0" presId="urn:microsoft.com/office/officeart/2005/8/layout/vList3"/>
    <dgm:cxn modelId="{FE2C1841-CD5E-4D5E-9766-3EE9437D005E}" srcId="{D1B984A0-3ED1-47C4-8769-4D2468A9976B}" destId="{AFC151F8-EC68-42DF-A71A-DA573386AEDF}" srcOrd="1" destOrd="0" parTransId="{AD664EF4-0882-4C1B-BB46-DC4CA2E6A866}" sibTransId="{3E8A6219-6C31-4197-90E4-FD5C89B14B07}"/>
    <dgm:cxn modelId="{1FCBC0B3-C58D-4B65-B5AF-99F4F56D69AB}" type="presOf" srcId="{224DF3EC-CF8A-433F-ABF0-5C232C722730}" destId="{79F8434D-6E7E-4786-95D6-9DB75844F32A}" srcOrd="0" destOrd="4" presId="urn:microsoft.com/office/officeart/2005/8/layout/vList3"/>
    <dgm:cxn modelId="{BD00AF20-E6D7-4359-8B0E-958E119AB7CA}" type="presOf" srcId="{B7E9C196-2E64-4721-8E97-0C07CA478C8F}" destId="{79F8434D-6E7E-4786-95D6-9DB75844F32A}" srcOrd="0" destOrd="1" presId="urn:microsoft.com/office/officeart/2005/8/layout/vList3"/>
    <dgm:cxn modelId="{FC1D9C03-720B-4F54-9BB9-C86C417869F3}" srcId="{D1B984A0-3ED1-47C4-8769-4D2468A9976B}" destId="{7FAE580F-AABD-4E1E-AAE2-141F186D1D0C}" srcOrd="2" destOrd="0" parTransId="{9806D6B0-4FCE-4E8A-8D65-E6F216B3E8ED}" sibTransId="{75846639-F22B-43EA-8792-2662B6B5EA90}"/>
    <dgm:cxn modelId="{A08D4266-0689-493E-A8A9-0B012619CD35}" type="presOf" srcId="{AFC151F8-EC68-42DF-A71A-DA573386AEDF}" destId="{79F8434D-6E7E-4786-95D6-9DB75844F32A}" srcOrd="0" destOrd="2" presId="urn:microsoft.com/office/officeart/2005/8/layout/vList3"/>
    <dgm:cxn modelId="{3D91240B-682A-45FE-BC48-F848338D635F}" srcId="{2ABB93A8-3755-4180-82A4-FA69C7255136}" destId="{D1B984A0-3ED1-47C4-8769-4D2468A9976B}" srcOrd="0" destOrd="0" parTransId="{58682ABB-B23C-4A47-B107-1B0C9945FC4B}" sibTransId="{74C18F93-EBA6-49CF-9F70-BE220107D945}"/>
    <dgm:cxn modelId="{D989B628-2852-4B24-B313-B2C79555B26C}" type="presOf" srcId="{2ABB93A8-3755-4180-82A4-FA69C7255136}" destId="{31B95947-5F10-4613-A053-3F74E04E76FD}" srcOrd="0" destOrd="0" presId="urn:microsoft.com/office/officeart/2005/8/layout/vList3"/>
    <dgm:cxn modelId="{5BFD298C-6190-45F3-9084-8CFEB11E67D4}" srcId="{D1B984A0-3ED1-47C4-8769-4D2468A9976B}" destId="{224DF3EC-CF8A-433F-ABF0-5C232C722730}" srcOrd="3" destOrd="0" parTransId="{5D6E297D-50E1-4F01-8EE9-4E4233421BB1}" sibTransId="{55BC3DFA-E917-40A6-9234-BB52E17B6DCA}"/>
    <dgm:cxn modelId="{BC760898-38DD-4647-87DB-9A65A8182537}" type="presParOf" srcId="{31B95947-5F10-4613-A053-3F74E04E76FD}" destId="{967C58D2-8A31-429D-A818-AE5ECECCB730}" srcOrd="0" destOrd="0" presId="urn:microsoft.com/office/officeart/2005/8/layout/vList3"/>
    <dgm:cxn modelId="{FAF6C4BE-8ECA-4C3C-9755-BBC8887A1D18}" type="presParOf" srcId="{967C58D2-8A31-429D-A818-AE5ECECCB730}" destId="{0D8DC97B-B046-4F9A-B37E-671C697888BF}" srcOrd="0" destOrd="0" presId="urn:microsoft.com/office/officeart/2005/8/layout/vList3"/>
    <dgm:cxn modelId="{56E29160-77D7-4D53-8600-571BB0A29671}" type="presParOf" srcId="{967C58D2-8A31-429D-A818-AE5ECECCB730}" destId="{79F8434D-6E7E-4786-95D6-9DB75844F32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7D5CF84-CA28-4A8B-9903-103B893E8982}" type="doc">
      <dgm:prSet loTypeId="urn:microsoft.com/office/officeart/2005/8/layout/vList3" loCatId="list" qsTypeId="urn:microsoft.com/office/officeart/2005/8/quickstyle/simple5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7FB0590E-FAA5-4AEC-B65F-046FFB6469EF}">
      <dgm:prSet custT="1"/>
      <dgm:spPr/>
      <dgm:t>
        <a:bodyPr/>
        <a:lstStyle/>
        <a:p>
          <a:pPr algn="ctr" rtl="0"/>
          <a:r>
            <a:rPr lang="ru-RU" sz="20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Приемная комиссия:</a:t>
          </a:r>
          <a:endParaRPr lang="ru-RU" sz="20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 rtl="0"/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График работы: </a:t>
          </a:r>
          <a:b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Понедельник-пятница: 09:00 – 19:00 </a:t>
          </a:r>
          <a:b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Суббота: 10:00 – 16:00 </a:t>
          </a:r>
          <a:b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Воскресенье: 10:00 – 14:00</a:t>
          </a:r>
          <a:endParaRPr lang="ru-RU" sz="20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 rtl="0"/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Телефон: 8 915 650 18 73</a:t>
          </a:r>
          <a:b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        8 (4812) 55 - 27 - 77</a:t>
          </a:r>
          <a:endParaRPr lang="ru-RU" sz="20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 rtl="0"/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E-mail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priem.smolensk@gmail.com</a:t>
          </a:r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B32181-B1CB-4009-8FCF-42DA81B978E5}" type="parTrans" cxnId="{BF3499ED-64A7-4EFA-8FD9-DCAA002067EB}">
      <dgm:prSet/>
      <dgm:spPr/>
      <dgm:t>
        <a:bodyPr/>
        <a:lstStyle/>
        <a:p>
          <a:endParaRPr lang="ru-RU"/>
        </a:p>
      </dgm:t>
    </dgm:pt>
    <dgm:pt modelId="{38DCA653-8DCC-4253-A70A-078D91F88CA1}" type="sibTrans" cxnId="{BF3499ED-64A7-4EFA-8FD9-DCAA002067EB}">
      <dgm:prSet/>
      <dgm:spPr/>
      <dgm:t>
        <a:bodyPr/>
        <a:lstStyle/>
        <a:p>
          <a:endParaRPr lang="ru-RU"/>
        </a:p>
      </dgm:t>
    </dgm:pt>
    <dgm:pt modelId="{1E2B0147-3F13-4D33-8B6D-5862EE701382}">
      <dgm:prSet custT="1"/>
      <dgm:spPr/>
      <dgm:t>
        <a:bodyPr/>
        <a:lstStyle/>
        <a:p>
          <a:pPr algn="l"/>
          <a:endParaRPr lang="ru-RU" sz="18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CB7D6B-40DD-4F10-8C71-3223B36CDF20}" type="parTrans" cxnId="{D4F928DA-9708-4496-A80A-19DF1DBF4991}">
      <dgm:prSet/>
      <dgm:spPr/>
      <dgm:t>
        <a:bodyPr/>
        <a:lstStyle/>
        <a:p>
          <a:endParaRPr lang="ru-RU"/>
        </a:p>
      </dgm:t>
    </dgm:pt>
    <dgm:pt modelId="{597918C5-9149-4150-A77E-999DBC45BD1A}" type="sibTrans" cxnId="{D4F928DA-9708-4496-A80A-19DF1DBF4991}">
      <dgm:prSet/>
      <dgm:spPr/>
      <dgm:t>
        <a:bodyPr/>
        <a:lstStyle/>
        <a:p>
          <a:endParaRPr lang="ru-RU"/>
        </a:p>
      </dgm:t>
    </dgm:pt>
    <dgm:pt modelId="{9823239E-55AF-465E-9151-CC6B7523EEEC}" type="pres">
      <dgm:prSet presAssocID="{E7D5CF84-CA28-4A8B-9903-103B893E898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CA9D21-D3F5-4F69-86BD-378167260F69}" type="pres">
      <dgm:prSet presAssocID="{7FB0590E-FAA5-4AEC-B65F-046FFB6469EF}" presName="composite" presStyleCnt="0"/>
      <dgm:spPr/>
      <dgm:t>
        <a:bodyPr/>
        <a:lstStyle/>
        <a:p>
          <a:endParaRPr lang="ru-RU"/>
        </a:p>
      </dgm:t>
    </dgm:pt>
    <dgm:pt modelId="{E11D42F5-02AA-4B8E-BAA1-4535656B49F2}" type="pres">
      <dgm:prSet presAssocID="{7FB0590E-FAA5-4AEC-B65F-046FFB6469EF}" presName="imgShp" presStyleLbl="fgImgPlace1" presStyleIdx="0" presStyleCnt="1" custScaleX="116988" custScaleY="92113" custLinFactNeighborX="-9430" custLinFactNeighborY="57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3D48B1C-DDDB-4ACE-AC4D-1F09163DAD17}" type="pres">
      <dgm:prSet presAssocID="{7FB0590E-FAA5-4AEC-B65F-046FFB6469EF}" presName="txShp" presStyleLbl="node1" presStyleIdx="0" presStyleCnt="1" custScaleX="111778" custLinFactNeighborX="4665" custLinFactNeighborY="3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11DF75-2C20-4F1B-91A3-9CC377B83483}" type="presOf" srcId="{1E2B0147-3F13-4D33-8B6D-5862EE701382}" destId="{73D48B1C-DDDB-4ACE-AC4D-1F09163DAD17}" srcOrd="0" destOrd="1" presId="urn:microsoft.com/office/officeart/2005/8/layout/vList3"/>
    <dgm:cxn modelId="{EDBAD7C4-DE3E-48D4-8B1A-E125893A5E69}" type="presOf" srcId="{E7D5CF84-CA28-4A8B-9903-103B893E8982}" destId="{9823239E-55AF-465E-9151-CC6B7523EEEC}" srcOrd="0" destOrd="0" presId="urn:microsoft.com/office/officeart/2005/8/layout/vList3"/>
    <dgm:cxn modelId="{D4F928DA-9708-4496-A80A-19DF1DBF4991}" srcId="{7FB0590E-FAA5-4AEC-B65F-046FFB6469EF}" destId="{1E2B0147-3F13-4D33-8B6D-5862EE701382}" srcOrd="0" destOrd="0" parTransId="{05CB7D6B-40DD-4F10-8C71-3223B36CDF20}" sibTransId="{597918C5-9149-4150-A77E-999DBC45BD1A}"/>
    <dgm:cxn modelId="{02B190F9-59D7-4549-A96E-BEB060E822D7}" type="presOf" srcId="{7FB0590E-FAA5-4AEC-B65F-046FFB6469EF}" destId="{73D48B1C-DDDB-4ACE-AC4D-1F09163DAD17}" srcOrd="0" destOrd="0" presId="urn:microsoft.com/office/officeart/2005/8/layout/vList3"/>
    <dgm:cxn modelId="{BF3499ED-64A7-4EFA-8FD9-DCAA002067EB}" srcId="{E7D5CF84-CA28-4A8B-9903-103B893E8982}" destId="{7FB0590E-FAA5-4AEC-B65F-046FFB6469EF}" srcOrd="0" destOrd="0" parTransId="{E8B32181-B1CB-4009-8FCF-42DA81B978E5}" sibTransId="{38DCA653-8DCC-4253-A70A-078D91F88CA1}"/>
    <dgm:cxn modelId="{142BC6E2-F85A-4A68-A73D-43DD6DC35892}" type="presParOf" srcId="{9823239E-55AF-465E-9151-CC6B7523EEEC}" destId="{B7CA9D21-D3F5-4F69-86BD-378167260F69}" srcOrd="0" destOrd="0" presId="urn:microsoft.com/office/officeart/2005/8/layout/vList3"/>
    <dgm:cxn modelId="{52EC3AC2-B3D1-46DB-A9DA-77931E22E235}" type="presParOf" srcId="{B7CA9D21-D3F5-4F69-86BD-378167260F69}" destId="{E11D42F5-02AA-4B8E-BAA1-4535656B49F2}" srcOrd="0" destOrd="0" presId="urn:microsoft.com/office/officeart/2005/8/layout/vList3"/>
    <dgm:cxn modelId="{1A38D97F-392A-453A-903A-26E52129144F}" type="presParOf" srcId="{B7CA9D21-D3F5-4F69-86BD-378167260F69}" destId="{73D48B1C-DDDB-4ACE-AC4D-1F09163DAD1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CA7270-C509-486B-868D-B9E0F86AEC50}">
      <dsp:nvSpPr>
        <dsp:cNvPr id="0" name=""/>
        <dsp:cNvSpPr/>
      </dsp:nvSpPr>
      <dsp:spPr>
        <a:xfrm>
          <a:off x="0" y="329415"/>
          <a:ext cx="2892277" cy="1446138"/>
        </a:xfrm>
        <a:prstGeom prst="roundRect">
          <a:avLst>
            <a:gd name="adj" fmla="val 10000"/>
          </a:avLst>
        </a:prstGeom>
        <a:solidFill>
          <a:schemeClr val="accent1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Вступительные испытания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42356" y="371771"/>
        <a:ext cx="2807565" cy="1361426"/>
      </dsp:txXfrm>
    </dsp:sp>
    <dsp:sp modelId="{CD4D9CF3-23CE-449D-9EE7-F9BF3A5A5A3E}">
      <dsp:nvSpPr>
        <dsp:cNvPr id="0" name=""/>
        <dsp:cNvSpPr/>
      </dsp:nvSpPr>
      <dsp:spPr>
        <a:xfrm>
          <a:off x="289227" y="1775554"/>
          <a:ext cx="289227" cy="10846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4603"/>
              </a:lnTo>
              <a:lnTo>
                <a:pt x="289227" y="108460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E24C5A-FF79-4F71-B1D2-9DC7833017BC}">
      <dsp:nvSpPr>
        <dsp:cNvPr id="0" name=""/>
        <dsp:cNvSpPr/>
      </dsp:nvSpPr>
      <dsp:spPr>
        <a:xfrm>
          <a:off x="578455" y="2137088"/>
          <a:ext cx="2313821" cy="14461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smtClean="0">
              <a:latin typeface="Cambria" panose="02040503050406030204" pitchFamily="18" charset="0"/>
              <a:ea typeface="Cambria" panose="02040503050406030204" pitchFamily="18" charset="0"/>
            </a:rPr>
            <a:t>Экономическая теория</a:t>
          </a:r>
          <a:endParaRPr lang="ru-RU" sz="2300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620811" y="2179444"/>
        <a:ext cx="2229109" cy="1361426"/>
      </dsp:txXfrm>
    </dsp:sp>
    <dsp:sp modelId="{D6FDF465-0158-4D58-9109-F707D6C2C555}">
      <dsp:nvSpPr>
        <dsp:cNvPr id="0" name=""/>
        <dsp:cNvSpPr/>
      </dsp:nvSpPr>
      <dsp:spPr>
        <a:xfrm>
          <a:off x="289227" y="1775554"/>
          <a:ext cx="289227" cy="28922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2276"/>
              </a:lnTo>
              <a:lnTo>
                <a:pt x="289227" y="28922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6B0A40-8E1F-4CD8-A359-FEE257AFF5B4}">
      <dsp:nvSpPr>
        <dsp:cNvPr id="0" name=""/>
        <dsp:cNvSpPr/>
      </dsp:nvSpPr>
      <dsp:spPr>
        <a:xfrm>
          <a:off x="578455" y="3944761"/>
          <a:ext cx="2313821" cy="14461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smtClean="0">
              <a:latin typeface="Cambria" panose="02040503050406030204" pitchFamily="18" charset="0"/>
              <a:ea typeface="Cambria" panose="02040503050406030204" pitchFamily="18" charset="0"/>
            </a:rPr>
            <a:t>Иностранный язык</a:t>
          </a:r>
          <a:endParaRPr lang="ru-RU" sz="2300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620811" y="3987117"/>
        <a:ext cx="2229109" cy="13614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DA1F3A-7323-4646-A3C7-0D20F6F206FA}">
      <dsp:nvSpPr>
        <dsp:cNvPr id="0" name=""/>
        <dsp:cNvSpPr/>
      </dsp:nvSpPr>
      <dsp:spPr>
        <a:xfrm rot="10800000">
          <a:off x="2863535" y="4374"/>
          <a:ext cx="10669019" cy="704905"/>
        </a:xfrm>
        <a:prstGeom prst="homePlate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0844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Использовать современные концепции в области оценки активов, бизнеса и корпоративных финансов для построения стратегии развития бизнеса.</a:t>
          </a:r>
          <a:endParaRPr lang="ru-RU" sz="1600" kern="1200" dirty="0">
            <a:latin typeface="Times New Roman" panose="02020603050405020304" pitchFamily="18" charset="0"/>
            <a:ea typeface="Cambria" panose="02040503050406030204" pitchFamily="18" charset="0"/>
            <a:cs typeface="Times New Roman" panose="02020603050405020304" pitchFamily="18" charset="0"/>
          </a:endParaRPr>
        </a:p>
      </dsp:txBody>
      <dsp:txXfrm rot="10800000">
        <a:off x="3039761" y="4374"/>
        <a:ext cx="10492793" cy="704905"/>
      </dsp:txXfrm>
    </dsp:sp>
    <dsp:sp modelId="{AF1C53FC-C5A8-4EB6-A135-A6A7289CF4A6}">
      <dsp:nvSpPr>
        <dsp:cNvPr id="0" name=""/>
        <dsp:cNvSpPr/>
      </dsp:nvSpPr>
      <dsp:spPr>
        <a:xfrm>
          <a:off x="2511082" y="4374"/>
          <a:ext cx="704905" cy="70490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8DC5E3E-3562-4D1A-8B16-317F5E4B5E8E}">
      <dsp:nvSpPr>
        <dsp:cNvPr id="0" name=""/>
        <dsp:cNvSpPr/>
      </dsp:nvSpPr>
      <dsp:spPr>
        <a:xfrm rot="10800000">
          <a:off x="2863535" y="885506"/>
          <a:ext cx="10669019" cy="704905"/>
        </a:xfrm>
        <a:prstGeom prst="homePlate">
          <a:avLst/>
        </a:prstGeom>
        <a:gradFill rotWithShape="0">
          <a:gsLst>
            <a:gs pos="0">
              <a:schemeClr val="accent1">
                <a:shade val="80000"/>
                <a:hueOff val="18862"/>
                <a:satOff val="-7897"/>
                <a:lumOff val="761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18862"/>
                <a:satOff val="-7897"/>
                <a:lumOff val="761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8862"/>
                <a:satOff val="-7897"/>
                <a:lumOff val="761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0844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Использовать современные модели и информационные технологии для решения аналитических и исследовательских задач, связанных с оценкой недвижимости, интеллектуальной собственности, кредитных и некредитных финансовых организаций, бизнеса.</a:t>
          </a:r>
          <a:endParaRPr lang="ru-RU" sz="1600" kern="1200" dirty="0">
            <a:latin typeface="Times New Roman" panose="02020603050405020304" pitchFamily="18" charset="0"/>
            <a:ea typeface="Cambria" panose="02040503050406030204" pitchFamily="18" charset="0"/>
            <a:cs typeface="Times New Roman" panose="02020603050405020304" pitchFamily="18" charset="0"/>
          </a:endParaRPr>
        </a:p>
      </dsp:txBody>
      <dsp:txXfrm rot="10800000">
        <a:off x="3039761" y="885506"/>
        <a:ext cx="10492793" cy="704905"/>
      </dsp:txXfrm>
    </dsp:sp>
    <dsp:sp modelId="{92129807-97B0-44B1-A045-C18510254347}">
      <dsp:nvSpPr>
        <dsp:cNvPr id="0" name=""/>
        <dsp:cNvSpPr/>
      </dsp:nvSpPr>
      <dsp:spPr>
        <a:xfrm>
          <a:off x="2511082" y="885506"/>
          <a:ext cx="704905" cy="704905"/>
        </a:xfrm>
        <a:prstGeom prst="ellipse">
          <a:avLst/>
        </a:prstGeom>
        <a:solidFill>
          <a:schemeClr val="accent1">
            <a:tint val="50000"/>
            <a:hueOff val="1292"/>
            <a:satOff val="-199"/>
            <a:lumOff val="307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75758DE-3DE1-44A8-9511-32BF4CD092A5}">
      <dsp:nvSpPr>
        <dsp:cNvPr id="0" name=""/>
        <dsp:cNvSpPr/>
      </dsp:nvSpPr>
      <dsp:spPr>
        <a:xfrm rot="10800000">
          <a:off x="2863535" y="1766638"/>
          <a:ext cx="10669019" cy="704905"/>
        </a:xfrm>
        <a:prstGeom prst="homePlate">
          <a:avLst/>
        </a:prstGeom>
        <a:gradFill rotWithShape="0">
          <a:gsLst>
            <a:gs pos="0">
              <a:schemeClr val="accent1">
                <a:shade val="80000"/>
                <a:hueOff val="37724"/>
                <a:satOff val="-15795"/>
                <a:lumOff val="1523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37724"/>
                <a:satOff val="-15795"/>
                <a:lumOff val="1523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37724"/>
                <a:satOff val="-15795"/>
                <a:lumOff val="1523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0844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Оценивать эффективность инвестиций и финансовых решений с учетом рисков, типовых методик и моделей, современных компьютерных программ.</a:t>
          </a:r>
          <a:endParaRPr lang="ru-RU" sz="1600" kern="1200" dirty="0">
            <a:latin typeface="Times New Roman" panose="02020603050405020304" pitchFamily="18" charset="0"/>
            <a:ea typeface="Cambria" panose="02040503050406030204" pitchFamily="18" charset="0"/>
            <a:cs typeface="Times New Roman" panose="02020603050405020304" pitchFamily="18" charset="0"/>
          </a:endParaRPr>
        </a:p>
      </dsp:txBody>
      <dsp:txXfrm rot="10800000">
        <a:off x="3039761" y="1766638"/>
        <a:ext cx="10492793" cy="704905"/>
      </dsp:txXfrm>
    </dsp:sp>
    <dsp:sp modelId="{484D28F0-5AB2-4986-BD07-8E531F1F5E4F}">
      <dsp:nvSpPr>
        <dsp:cNvPr id="0" name=""/>
        <dsp:cNvSpPr/>
      </dsp:nvSpPr>
      <dsp:spPr>
        <a:xfrm>
          <a:off x="2511082" y="1766638"/>
          <a:ext cx="704905" cy="704905"/>
        </a:xfrm>
        <a:prstGeom prst="ellipse">
          <a:avLst/>
        </a:prstGeom>
        <a:solidFill>
          <a:schemeClr val="accent1">
            <a:tint val="50000"/>
            <a:hueOff val="2583"/>
            <a:satOff val="-398"/>
            <a:lumOff val="614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B8E5B4B-7E73-4400-8866-07D88907B77D}">
      <dsp:nvSpPr>
        <dsp:cNvPr id="0" name=""/>
        <dsp:cNvSpPr/>
      </dsp:nvSpPr>
      <dsp:spPr>
        <a:xfrm rot="10800000">
          <a:off x="2863535" y="2647771"/>
          <a:ext cx="10669019" cy="704905"/>
        </a:xfrm>
        <a:prstGeom prst="homePlate">
          <a:avLst/>
        </a:prstGeom>
        <a:gradFill rotWithShape="0">
          <a:gsLst>
            <a:gs pos="0">
              <a:schemeClr val="accent1">
                <a:shade val="80000"/>
                <a:hueOff val="56586"/>
                <a:satOff val="-23692"/>
                <a:lumOff val="2285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56586"/>
                <a:satOff val="-23692"/>
                <a:lumOff val="2285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56586"/>
                <a:satOff val="-23692"/>
                <a:lumOff val="2285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0844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Использовать для решения аналитических и исследовательских задач в области стоимостной оценки и корпоративных финансов современные технические средства и информационные технологии.</a:t>
          </a:r>
          <a:endParaRPr lang="ru-RU" sz="1600" kern="1200" dirty="0">
            <a:latin typeface="Times New Roman" panose="02020603050405020304" pitchFamily="18" charset="0"/>
            <a:ea typeface="Cambria" panose="02040503050406030204" pitchFamily="18" charset="0"/>
            <a:cs typeface="Times New Roman" panose="02020603050405020304" pitchFamily="18" charset="0"/>
          </a:endParaRPr>
        </a:p>
      </dsp:txBody>
      <dsp:txXfrm rot="10800000">
        <a:off x="3039761" y="2647771"/>
        <a:ext cx="10492793" cy="704905"/>
      </dsp:txXfrm>
    </dsp:sp>
    <dsp:sp modelId="{40E63C45-36A3-4E81-8460-0C1FAE6B059C}">
      <dsp:nvSpPr>
        <dsp:cNvPr id="0" name=""/>
        <dsp:cNvSpPr/>
      </dsp:nvSpPr>
      <dsp:spPr>
        <a:xfrm>
          <a:off x="2511082" y="2647771"/>
          <a:ext cx="704905" cy="704905"/>
        </a:xfrm>
        <a:prstGeom prst="ellipse">
          <a:avLst/>
        </a:prstGeom>
        <a:solidFill>
          <a:schemeClr val="accent1">
            <a:tint val="50000"/>
            <a:hueOff val="3875"/>
            <a:satOff val="-598"/>
            <a:lumOff val="9211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A79D65E-5873-408C-AFBF-3B45105138B8}">
      <dsp:nvSpPr>
        <dsp:cNvPr id="0" name=""/>
        <dsp:cNvSpPr/>
      </dsp:nvSpPr>
      <dsp:spPr>
        <a:xfrm rot="10800000">
          <a:off x="2863535" y="3528903"/>
          <a:ext cx="10669019" cy="704905"/>
        </a:xfrm>
        <a:prstGeom prst="homePlate">
          <a:avLst/>
        </a:prstGeom>
        <a:gradFill rotWithShape="0">
          <a:gsLst>
            <a:gs pos="0">
              <a:schemeClr val="accent1">
                <a:shade val="80000"/>
                <a:hueOff val="75448"/>
                <a:satOff val="-31590"/>
                <a:lumOff val="3047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75448"/>
                <a:satOff val="-31590"/>
                <a:lumOff val="3047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75448"/>
                <a:satOff val="-31590"/>
                <a:lumOff val="3047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0844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Применять инновационные технологии, методы системного анализа и моделирования экономических процессов при постановке и решении экономических задач.</a:t>
          </a:r>
          <a:endParaRPr lang="ru-RU" sz="1600" kern="1200" dirty="0">
            <a:latin typeface="Times New Roman" panose="02020603050405020304" pitchFamily="18" charset="0"/>
            <a:ea typeface="Cambria" panose="02040503050406030204" pitchFamily="18" charset="0"/>
            <a:cs typeface="Times New Roman" panose="02020603050405020304" pitchFamily="18" charset="0"/>
          </a:endParaRPr>
        </a:p>
      </dsp:txBody>
      <dsp:txXfrm rot="10800000">
        <a:off x="3039761" y="3528903"/>
        <a:ext cx="10492793" cy="704905"/>
      </dsp:txXfrm>
    </dsp:sp>
    <dsp:sp modelId="{D688E072-6212-4DAF-B8B6-687A4D3068A3}">
      <dsp:nvSpPr>
        <dsp:cNvPr id="0" name=""/>
        <dsp:cNvSpPr/>
      </dsp:nvSpPr>
      <dsp:spPr>
        <a:xfrm>
          <a:off x="2511082" y="3528903"/>
          <a:ext cx="704905" cy="704905"/>
        </a:xfrm>
        <a:prstGeom prst="ellipse">
          <a:avLst/>
        </a:prstGeom>
        <a:solidFill>
          <a:schemeClr val="accent1">
            <a:tint val="50000"/>
            <a:hueOff val="5167"/>
            <a:satOff val="-797"/>
            <a:lumOff val="12281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FCC119E-72F4-4F16-A167-E38D7E8F47B6}">
      <dsp:nvSpPr>
        <dsp:cNvPr id="0" name=""/>
        <dsp:cNvSpPr/>
      </dsp:nvSpPr>
      <dsp:spPr>
        <a:xfrm rot="10800000">
          <a:off x="2863535" y="4410035"/>
          <a:ext cx="10669019" cy="704905"/>
        </a:xfrm>
        <a:prstGeom prst="homePlate">
          <a:avLst/>
        </a:prstGeom>
        <a:gradFill rotWithShape="0">
          <a:gsLst>
            <a:gs pos="0">
              <a:schemeClr val="accent1">
                <a:shade val="80000"/>
                <a:hueOff val="94310"/>
                <a:satOff val="-39487"/>
                <a:lumOff val="3809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94310"/>
                <a:satOff val="-39487"/>
                <a:lumOff val="3809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94310"/>
                <a:satOff val="-39487"/>
                <a:lumOff val="3809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0844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Управлять экономическими рисками, инвестициями, финансовыми потоками на основе интеграции знаний из смежных областей.</a:t>
          </a:r>
          <a:endParaRPr lang="ru-RU" sz="1600" kern="1200" dirty="0">
            <a:latin typeface="Times New Roman" panose="02020603050405020304" pitchFamily="18" charset="0"/>
            <a:ea typeface="Cambria" panose="02040503050406030204" pitchFamily="18" charset="0"/>
            <a:cs typeface="Times New Roman" panose="02020603050405020304" pitchFamily="18" charset="0"/>
          </a:endParaRPr>
        </a:p>
      </dsp:txBody>
      <dsp:txXfrm rot="10800000">
        <a:off x="3039761" y="4410035"/>
        <a:ext cx="10492793" cy="704905"/>
      </dsp:txXfrm>
    </dsp:sp>
    <dsp:sp modelId="{C8B9612B-C3FC-4F28-ACC0-D28DC4A35EB2}">
      <dsp:nvSpPr>
        <dsp:cNvPr id="0" name=""/>
        <dsp:cNvSpPr/>
      </dsp:nvSpPr>
      <dsp:spPr>
        <a:xfrm>
          <a:off x="2511082" y="4410035"/>
          <a:ext cx="704905" cy="704905"/>
        </a:xfrm>
        <a:prstGeom prst="ellipse">
          <a:avLst/>
        </a:prstGeom>
        <a:solidFill>
          <a:schemeClr val="accent1">
            <a:tint val="50000"/>
            <a:hueOff val="6458"/>
            <a:satOff val="-996"/>
            <a:lumOff val="15351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5134EF-27C3-4953-9510-A0EEE6825901}">
      <dsp:nvSpPr>
        <dsp:cNvPr id="0" name=""/>
        <dsp:cNvSpPr/>
      </dsp:nvSpPr>
      <dsp:spPr>
        <a:xfrm>
          <a:off x="2365386" y="229598"/>
          <a:ext cx="4651425" cy="145357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4552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0F3A3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Оценка стоимости активов и бизнес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>
              <a:solidFill>
                <a:srgbClr val="0F3A3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Дисциплина формирует комплексный подход к оценке различных активов -объектов недвижимости, машин и оборудования, объектов незавершенного строительства, материальных запасов, дебиторской задолженности и т.д., а также пакетов акций, акций в составе пакетов.</a:t>
          </a:r>
        </a:p>
      </dsp:txBody>
      <dsp:txXfrm>
        <a:off x="2365386" y="229598"/>
        <a:ext cx="4651425" cy="1453570"/>
      </dsp:txXfrm>
    </dsp:sp>
    <dsp:sp modelId="{B0C45A55-0817-4101-915A-DB86A5FB7AAB}">
      <dsp:nvSpPr>
        <dsp:cNvPr id="0" name=""/>
        <dsp:cNvSpPr/>
      </dsp:nvSpPr>
      <dsp:spPr>
        <a:xfrm>
          <a:off x="2171576" y="19638"/>
          <a:ext cx="1017499" cy="1526248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E79C2B5-5AC5-4E20-9CE5-D872B8B12F49}">
      <dsp:nvSpPr>
        <dsp:cNvPr id="0" name=""/>
        <dsp:cNvSpPr/>
      </dsp:nvSpPr>
      <dsp:spPr>
        <a:xfrm>
          <a:off x="7393388" y="229598"/>
          <a:ext cx="4651425" cy="145357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4552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F3A3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Управление стоимостью компании на основе современных технологий</a:t>
          </a:r>
          <a:endParaRPr lang="ru-RU" sz="1400" b="1" kern="1200" dirty="0">
            <a:solidFill>
              <a:srgbClr val="0F3A3D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smtClean="0">
              <a:solidFill>
                <a:srgbClr val="0F3A3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Дисциплина направлена на формирование знаний в области стоимостной аналитики и профессиональных компетенций  в области оценки бизнеса и управления стоимостью компаний, действующих, в том числе, в сфере современных технологий, а также развитие практических навыков  с  использованием  самых  современных  и  наиболее  эффективных инструментов управления стоимостью компании.</a:t>
          </a:r>
          <a:endParaRPr lang="ru-RU" sz="1050" kern="1200" dirty="0">
            <a:solidFill>
              <a:srgbClr val="0F3A3D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93388" y="229598"/>
        <a:ext cx="4651425" cy="1453570"/>
      </dsp:txXfrm>
    </dsp:sp>
    <dsp:sp modelId="{A3F4230A-1F74-40EE-8F92-F7E37823AD7C}">
      <dsp:nvSpPr>
        <dsp:cNvPr id="0" name=""/>
        <dsp:cNvSpPr/>
      </dsp:nvSpPr>
      <dsp:spPr>
        <a:xfrm>
          <a:off x="7199579" y="19638"/>
          <a:ext cx="1017499" cy="1526248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29D8544-DEA7-4ACF-A5B5-DECD3FE63E60}">
      <dsp:nvSpPr>
        <dsp:cNvPr id="0" name=""/>
        <dsp:cNvSpPr/>
      </dsp:nvSpPr>
      <dsp:spPr>
        <a:xfrm>
          <a:off x="2365386" y="2059482"/>
          <a:ext cx="4651425" cy="145357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4552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F3A3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Стоимостная оценка в проектном анализе и проектном финансировании</a:t>
          </a:r>
          <a:endParaRPr lang="ru-RU" sz="1400" b="1" kern="1200" dirty="0">
            <a:solidFill>
              <a:srgbClr val="0F3A3D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>
              <a:solidFill>
                <a:srgbClr val="0F3A3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Дисциплина направлена на </a:t>
          </a:r>
          <a:r>
            <a:rPr lang="ru-RU" sz="1050" kern="1200" dirty="0" smtClean="0">
              <a:solidFill>
                <a:srgbClr val="0F3A3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</a:t>
          </a:r>
          <a:r>
            <a:rPr lang="ru-RU" sz="1050" kern="1200" dirty="0">
              <a:solidFill>
                <a:srgbClr val="0F3A3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 обучающихся системы навыков применения </a:t>
          </a:r>
          <a:r>
            <a:rPr lang="ru-RU" sz="1050" kern="1200" dirty="0" smtClean="0">
              <a:solidFill>
                <a:srgbClr val="0F3A3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различных </a:t>
          </a:r>
          <a:r>
            <a:rPr lang="ru-RU" sz="1050" kern="1200" dirty="0">
              <a:solidFill>
                <a:srgbClr val="0F3A3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методов и инструментов стоимостной оценки при проектном анализе и проектном финансировании.</a:t>
          </a:r>
        </a:p>
      </dsp:txBody>
      <dsp:txXfrm>
        <a:off x="2365386" y="2059482"/>
        <a:ext cx="4651425" cy="1453570"/>
      </dsp:txXfrm>
    </dsp:sp>
    <dsp:sp modelId="{DDF3B2AE-811F-4632-BBEF-EE2E52EA499D}">
      <dsp:nvSpPr>
        <dsp:cNvPr id="0" name=""/>
        <dsp:cNvSpPr/>
      </dsp:nvSpPr>
      <dsp:spPr>
        <a:xfrm>
          <a:off x="2171576" y="1849522"/>
          <a:ext cx="1017499" cy="1526248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8CF20AF-5A3E-455F-A092-38246D67975D}">
      <dsp:nvSpPr>
        <dsp:cNvPr id="0" name=""/>
        <dsp:cNvSpPr/>
      </dsp:nvSpPr>
      <dsp:spPr>
        <a:xfrm>
          <a:off x="7393388" y="2059482"/>
          <a:ext cx="4651425" cy="145357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4552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F3A3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Интеллектуальный капитал корпораций: оценка и управление</a:t>
          </a:r>
          <a:endParaRPr lang="ru-RU" sz="1400" b="1" kern="1200" dirty="0">
            <a:solidFill>
              <a:srgbClr val="0F3A3D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>
              <a:solidFill>
                <a:srgbClr val="0F3A3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Дисциплина направлена на формирование профессиональных компетенций по оценке и управлению интеллектуальным капиталом корпорации как ключевого фактора роста стоимости ее бизнеса и увеличения капитализации в условиях современной экономики.</a:t>
          </a:r>
        </a:p>
      </dsp:txBody>
      <dsp:txXfrm>
        <a:off x="7393388" y="2059482"/>
        <a:ext cx="4651425" cy="1453570"/>
      </dsp:txXfrm>
    </dsp:sp>
    <dsp:sp modelId="{3EA95213-BF96-426F-B8AE-9DB6C3ACC3E6}">
      <dsp:nvSpPr>
        <dsp:cNvPr id="0" name=""/>
        <dsp:cNvSpPr/>
      </dsp:nvSpPr>
      <dsp:spPr>
        <a:xfrm>
          <a:off x="7199579" y="1849522"/>
          <a:ext cx="1017499" cy="1526248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728D57D-DAA7-41E1-9E5A-C3DCF059504E}">
      <dsp:nvSpPr>
        <dsp:cNvPr id="0" name=""/>
        <dsp:cNvSpPr/>
      </dsp:nvSpPr>
      <dsp:spPr>
        <a:xfrm>
          <a:off x="2365386" y="3889366"/>
          <a:ext cx="4651425" cy="145357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4552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F3A3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Концепции стоимости и особенности ценообразования на современных рынках</a:t>
          </a:r>
          <a:endParaRPr lang="ru-RU" sz="1400" b="1" kern="1200" dirty="0">
            <a:solidFill>
              <a:srgbClr val="0F3A3D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>
              <a:solidFill>
                <a:srgbClr val="0F3A3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Дисциплина нацелена на формирование навыков разработки политики ценообразования с учетом отраслевой специфики и применения в рамках ценообразования инструментов стоимостной оценки.</a:t>
          </a:r>
        </a:p>
      </dsp:txBody>
      <dsp:txXfrm>
        <a:off x="2365386" y="3889366"/>
        <a:ext cx="4651425" cy="1453570"/>
      </dsp:txXfrm>
    </dsp:sp>
    <dsp:sp modelId="{FFC28C9C-7A52-474C-9D97-5BCF1E891ED4}">
      <dsp:nvSpPr>
        <dsp:cNvPr id="0" name=""/>
        <dsp:cNvSpPr/>
      </dsp:nvSpPr>
      <dsp:spPr>
        <a:xfrm>
          <a:off x="2171576" y="3679405"/>
          <a:ext cx="1017499" cy="1526248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C7377CF-F181-4D8C-8B23-BBDAA15F7605}">
      <dsp:nvSpPr>
        <dsp:cNvPr id="0" name=""/>
        <dsp:cNvSpPr/>
      </dsp:nvSpPr>
      <dsp:spPr>
        <a:xfrm>
          <a:off x="7393388" y="3889366"/>
          <a:ext cx="4651425" cy="145357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4552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F3A3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Инструменты и технологии поведенческих финансов</a:t>
          </a:r>
          <a:endParaRPr lang="ru-RU" sz="1400" b="1" kern="1200" dirty="0">
            <a:solidFill>
              <a:srgbClr val="0F3A3D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>
              <a:solidFill>
                <a:srgbClr val="0F3A3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Дисциплина направлена на формирование навыков использования современных инструментов и технологий, методик проведения поведенческих исследований в финансах.</a:t>
          </a:r>
        </a:p>
      </dsp:txBody>
      <dsp:txXfrm>
        <a:off x="7393388" y="3889366"/>
        <a:ext cx="4651425" cy="1453570"/>
      </dsp:txXfrm>
    </dsp:sp>
    <dsp:sp modelId="{1247A410-6DED-417A-8348-5B354C7C1912}">
      <dsp:nvSpPr>
        <dsp:cNvPr id="0" name=""/>
        <dsp:cNvSpPr/>
      </dsp:nvSpPr>
      <dsp:spPr>
        <a:xfrm>
          <a:off x="7199579" y="3679405"/>
          <a:ext cx="1017499" cy="1526248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008FE7-0FB7-43B2-90A8-F6ABA45A6309}">
      <dsp:nvSpPr>
        <dsp:cNvPr id="0" name=""/>
        <dsp:cNvSpPr/>
      </dsp:nvSpPr>
      <dsp:spPr>
        <a:xfrm>
          <a:off x="0" y="42528"/>
          <a:ext cx="8126030" cy="613695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Занятия проходят с привлечением преподавателей-практиков в области стоимостного консультирования и корпоративных финансов.</a:t>
          </a:r>
          <a:endParaRPr lang="ru-RU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958" y="72486"/>
        <a:ext cx="8066114" cy="553779"/>
      </dsp:txXfrm>
    </dsp:sp>
    <dsp:sp modelId="{DF02B64A-906A-4E1A-A479-2DB908192B31}">
      <dsp:nvSpPr>
        <dsp:cNvPr id="0" name=""/>
        <dsp:cNvSpPr/>
      </dsp:nvSpPr>
      <dsp:spPr>
        <a:xfrm>
          <a:off x="0" y="696543"/>
          <a:ext cx="8126030" cy="870253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Стратегическими партнерами программы являются Ассоциации инвестиционных и финансовых аналитиков, Саморегулируемая межрегиональная ассоциация оценщиков.</a:t>
          </a:r>
          <a:endParaRPr lang="ru-RU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482" y="739025"/>
        <a:ext cx="8041066" cy="785289"/>
      </dsp:txXfrm>
    </dsp:sp>
    <dsp:sp modelId="{D02CC900-51F4-4ED8-BB2C-47050C3246EC}">
      <dsp:nvSpPr>
        <dsp:cNvPr id="0" name=""/>
        <dsp:cNvSpPr/>
      </dsp:nvSpPr>
      <dsp:spPr>
        <a:xfrm>
          <a:off x="0" y="1607117"/>
          <a:ext cx="8126030" cy="870253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Выпускники программы получают возможность сдать профессиональный экзамен на сертификат RICS и CFA .</a:t>
          </a:r>
          <a:endParaRPr lang="ru-RU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482" y="1649599"/>
        <a:ext cx="8041066" cy="785289"/>
      </dsp:txXfrm>
    </dsp:sp>
    <dsp:sp modelId="{A13FE474-A8C3-4A24-899F-9AAECE3D5EB5}">
      <dsp:nvSpPr>
        <dsp:cNvPr id="0" name=""/>
        <dsp:cNvSpPr/>
      </dsp:nvSpPr>
      <dsp:spPr>
        <a:xfrm>
          <a:off x="0" y="2517691"/>
          <a:ext cx="8126030" cy="870253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Магистранты получают практико-ориентированные знания в области принятия инвестиционных и финансовых решений на базе стоимостной оценки.</a:t>
          </a:r>
          <a:endParaRPr lang="ru-RU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482" y="2560173"/>
        <a:ext cx="8041066" cy="785289"/>
      </dsp:txXfrm>
    </dsp:sp>
    <dsp:sp modelId="{6FD87B2C-DF61-4E2F-B6E9-120214BA7693}">
      <dsp:nvSpPr>
        <dsp:cNvPr id="0" name=""/>
        <dsp:cNvSpPr/>
      </dsp:nvSpPr>
      <dsp:spPr>
        <a:xfrm>
          <a:off x="0" y="3428265"/>
          <a:ext cx="8126030" cy="1554052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Магистранты проходят практическую подготовку на ведущих производственных предприятиях (АО «СмАЗ», ФГУП «СПО «Аналитприбор», ООО «Завод КДМ» и др.), в банках (Сбербанк, Восточный, Россельхоз, ВТБ банк и др.), в государственных учреждениях (Департамент бюджета и финансов Смоленской области, Контрольно-счетная палата Смоленской области, Инспекция Федеральной налоговой службы по г. Смоленску, Управление Федерального казначейства по Смоленской области, Управление Пенсионного фонда РФ по Смоленской области и др.),  в консалтинговых компаниях  (ООО «Диалог-центр», ООО «Перемена-Консалтинг», ООО «Простые решения» и др.).</a:t>
          </a:r>
          <a:endParaRPr lang="ru-RU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863" y="3504128"/>
        <a:ext cx="7974304" cy="140232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FE4582-C9BB-4675-B826-1FA612DA76E9}">
      <dsp:nvSpPr>
        <dsp:cNvPr id="0" name=""/>
        <dsp:cNvSpPr/>
      </dsp:nvSpPr>
      <dsp:spPr>
        <a:xfrm>
          <a:off x="2140793" y="1375"/>
          <a:ext cx="6442560" cy="84829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Потребность в высококвалифицированных экономистах – финансистах с доминирующей подготовкой в корпоративных финансах и оценке бизнеса существует в различных институциональных структурах: 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65639" y="26221"/>
        <a:ext cx="6392868" cy="798604"/>
      </dsp:txXfrm>
    </dsp:sp>
    <dsp:sp modelId="{B82DDACD-C8B3-4E63-8CE2-F8F0C1E6088F}">
      <dsp:nvSpPr>
        <dsp:cNvPr id="0" name=""/>
        <dsp:cNvSpPr/>
      </dsp:nvSpPr>
      <dsp:spPr>
        <a:xfrm>
          <a:off x="2785049" y="849672"/>
          <a:ext cx="644256" cy="6362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6222"/>
              </a:lnTo>
              <a:lnTo>
                <a:pt x="644256" y="636222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88010A-DF90-412E-8F4B-7EA92F5A124A}">
      <dsp:nvSpPr>
        <dsp:cNvPr id="0" name=""/>
        <dsp:cNvSpPr/>
      </dsp:nvSpPr>
      <dsp:spPr>
        <a:xfrm>
          <a:off x="3429305" y="1061746"/>
          <a:ext cx="5154048" cy="8482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F3A3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аналитических, экономических, финансовых, инвестиционных службах компаний реального сектора экономики; </a:t>
          </a:r>
          <a:endParaRPr lang="ru-RU" sz="1400" kern="1200" dirty="0">
            <a:solidFill>
              <a:srgbClr val="0F3A3D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54151" y="1086592"/>
        <a:ext cx="5104356" cy="798604"/>
      </dsp:txXfrm>
    </dsp:sp>
    <dsp:sp modelId="{BF487CF0-1752-4562-B069-B710977E042E}">
      <dsp:nvSpPr>
        <dsp:cNvPr id="0" name=""/>
        <dsp:cNvSpPr/>
      </dsp:nvSpPr>
      <dsp:spPr>
        <a:xfrm>
          <a:off x="2785049" y="849672"/>
          <a:ext cx="644256" cy="16965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6593"/>
              </a:lnTo>
              <a:lnTo>
                <a:pt x="644256" y="1696593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6485A8-2E64-49CB-99F2-12ACA7C59810}">
      <dsp:nvSpPr>
        <dsp:cNvPr id="0" name=""/>
        <dsp:cNvSpPr/>
      </dsp:nvSpPr>
      <dsp:spPr>
        <a:xfrm>
          <a:off x="3429305" y="2122118"/>
          <a:ext cx="5154048" cy="8482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13333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solidFill>
                <a:srgbClr val="0F3A3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аналитических отделах инвестиционных компаний и фондов прямых инвестиций, инвестиционных департаментах и департаментах корпоративных финансов банков; </a:t>
          </a:r>
          <a:endParaRPr lang="ru-RU" sz="1400" kern="1200">
            <a:solidFill>
              <a:srgbClr val="0F3A3D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54151" y="2146964"/>
        <a:ext cx="5104356" cy="798604"/>
      </dsp:txXfrm>
    </dsp:sp>
    <dsp:sp modelId="{339909DD-4394-4B1E-8A7E-AACD7227EAF8}">
      <dsp:nvSpPr>
        <dsp:cNvPr id="0" name=""/>
        <dsp:cNvSpPr/>
      </dsp:nvSpPr>
      <dsp:spPr>
        <a:xfrm>
          <a:off x="2785049" y="849672"/>
          <a:ext cx="644256" cy="27569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6964"/>
              </a:lnTo>
              <a:lnTo>
                <a:pt x="644256" y="2756964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95911C-718C-4ACF-A2A8-0EDA5C02A933}">
      <dsp:nvSpPr>
        <dsp:cNvPr id="0" name=""/>
        <dsp:cNvSpPr/>
      </dsp:nvSpPr>
      <dsp:spPr>
        <a:xfrm>
          <a:off x="3429305" y="3182489"/>
          <a:ext cx="5154048" cy="8482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26667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solidFill>
                <a:srgbClr val="0F3A3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консалтинговых компаниях, осуществляющих стратегический и финансовый консалтинг, включая оценочные услуги; </a:t>
          </a:r>
          <a:endParaRPr lang="ru-RU" sz="1400" kern="1200">
            <a:solidFill>
              <a:srgbClr val="0F3A3D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54151" y="3207335"/>
        <a:ext cx="5104356" cy="798604"/>
      </dsp:txXfrm>
    </dsp:sp>
    <dsp:sp modelId="{BAC2A485-ABD3-47CB-9B11-A5610DAF1447}">
      <dsp:nvSpPr>
        <dsp:cNvPr id="0" name=""/>
        <dsp:cNvSpPr/>
      </dsp:nvSpPr>
      <dsp:spPr>
        <a:xfrm>
          <a:off x="2785049" y="849672"/>
          <a:ext cx="644256" cy="38173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17335"/>
              </a:lnTo>
              <a:lnTo>
                <a:pt x="644256" y="3817335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66E39C-DAAC-4BCE-88DE-B9104142219E}">
      <dsp:nvSpPr>
        <dsp:cNvPr id="0" name=""/>
        <dsp:cNvSpPr/>
      </dsp:nvSpPr>
      <dsp:spPr>
        <a:xfrm>
          <a:off x="3429305" y="4242860"/>
          <a:ext cx="5154048" cy="8482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solidFill>
                <a:srgbClr val="0F3A3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оценочных компаниях, занимающихся оценкой бизнеса и различных видов активов.</a:t>
          </a:r>
          <a:endParaRPr lang="ru-RU" sz="1400" kern="1200">
            <a:solidFill>
              <a:srgbClr val="0F3A3D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54151" y="4267706"/>
        <a:ext cx="5104356" cy="79860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2184FB-9EF9-42B3-8E15-CD4E7F14130E}">
      <dsp:nvSpPr>
        <dsp:cNvPr id="0" name=""/>
        <dsp:cNvSpPr/>
      </dsp:nvSpPr>
      <dsp:spPr>
        <a:xfrm>
          <a:off x="0" y="1200397"/>
          <a:ext cx="10905314" cy="1600529"/>
        </a:xfrm>
        <a:prstGeom prst="notchedRightArrow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63BA9F-EDAE-4AE7-9E1F-0010E147A6B0}">
      <dsp:nvSpPr>
        <dsp:cNvPr id="0" name=""/>
        <dsp:cNvSpPr/>
      </dsp:nvSpPr>
      <dsp:spPr>
        <a:xfrm>
          <a:off x="2691" y="0"/>
          <a:ext cx="2012329" cy="16005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Выбрать программу магистратуры</a:t>
          </a:r>
          <a:endParaRPr lang="ru-RU" sz="20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2691" y="0"/>
        <a:ext cx="2012329" cy="1600529"/>
      </dsp:txXfrm>
    </dsp:sp>
    <dsp:sp modelId="{8A0ADFF2-173C-415E-B3D3-57430F1398EE}">
      <dsp:nvSpPr>
        <dsp:cNvPr id="0" name=""/>
        <dsp:cNvSpPr/>
      </dsp:nvSpPr>
      <dsp:spPr>
        <a:xfrm>
          <a:off x="808790" y="1800595"/>
          <a:ext cx="400132" cy="400132"/>
        </a:xfrm>
        <a:prstGeom prst="ellips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DBE42F-8841-4661-8FAB-06969C170381}">
      <dsp:nvSpPr>
        <dsp:cNvPr id="0" name=""/>
        <dsp:cNvSpPr/>
      </dsp:nvSpPr>
      <dsp:spPr>
        <a:xfrm>
          <a:off x="2100205" y="2400794"/>
          <a:ext cx="1968663" cy="16005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Собрать документы/ Заполнить электронную анкету</a:t>
          </a:r>
          <a:endParaRPr lang="ru-RU" sz="20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2100205" y="2400794"/>
        <a:ext cx="1968663" cy="1600529"/>
      </dsp:txXfrm>
    </dsp:sp>
    <dsp:sp modelId="{E8850ED7-4D7C-40AF-B32A-19E7C62D00F5}">
      <dsp:nvSpPr>
        <dsp:cNvPr id="0" name=""/>
        <dsp:cNvSpPr/>
      </dsp:nvSpPr>
      <dsp:spPr>
        <a:xfrm>
          <a:off x="2884471" y="1800595"/>
          <a:ext cx="400132" cy="400132"/>
        </a:xfrm>
        <a:prstGeom prst="ellipse">
          <a:avLst/>
        </a:prstGeom>
        <a:solidFill>
          <a:schemeClr val="accent1">
            <a:shade val="50000"/>
            <a:hueOff val="41056"/>
            <a:satOff val="-17180"/>
            <a:lumOff val="2144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8394A3-CEC8-428A-81F2-827BE9450ECC}">
      <dsp:nvSpPr>
        <dsp:cNvPr id="0" name=""/>
        <dsp:cNvSpPr/>
      </dsp:nvSpPr>
      <dsp:spPr>
        <a:xfrm>
          <a:off x="4154054" y="0"/>
          <a:ext cx="1703689" cy="16005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latin typeface="Cambria" panose="02040503050406030204" pitchFamily="18" charset="0"/>
              <a:ea typeface="Cambria" panose="02040503050406030204" pitchFamily="18" charset="0"/>
            </a:rPr>
            <a:t>Написать заявление</a:t>
          </a:r>
          <a:endParaRPr lang="ru-RU" sz="2000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4154054" y="0"/>
        <a:ext cx="1703689" cy="1600529"/>
      </dsp:txXfrm>
    </dsp:sp>
    <dsp:sp modelId="{0DE49DCB-3A6B-4E57-8A17-896D9C0C43A4}">
      <dsp:nvSpPr>
        <dsp:cNvPr id="0" name=""/>
        <dsp:cNvSpPr/>
      </dsp:nvSpPr>
      <dsp:spPr>
        <a:xfrm>
          <a:off x="4805832" y="1800595"/>
          <a:ext cx="400132" cy="400132"/>
        </a:xfrm>
        <a:prstGeom prst="ellipse">
          <a:avLst/>
        </a:prstGeom>
        <a:solidFill>
          <a:schemeClr val="accent1">
            <a:shade val="50000"/>
            <a:hueOff val="82113"/>
            <a:satOff val="-34361"/>
            <a:lumOff val="428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160D74-0B5B-49AE-AE9C-BD22155C175D}">
      <dsp:nvSpPr>
        <dsp:cNvPr id="0" name=""/>
        <dsp:cNvSpPr/>
      </dsp:nvSpPr>
      <dsp:spPr>
        <a:xfrm>
          <a:off x="5942927" y="2400794"/>
          <a:ext cx="2080289" cy="16005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Пройти вступительные испытания</a:t>
          </a:r>
          <a:endParaRPr lang="ru-RU" sz="20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5942927" y="2400794"/>
        <a:ext cx="2080289" cy="1600529"/>
      </dsp:txXfrm>
    </dsp:sp>
    <dsp:sp modelId="{855B5826-59A7-453A-B5FC-C7D74067F33E}">
      <dsp:nvSpPr>
        <dsp:cNvPr id="0" name=""/>
        <dsp:cNvSpPr/>
      </dsp:nvSpPr>
      <dsp:spPr>
        <a:xfrm>
          <a:off x="6783006" y="1800595"/>
          <a:ext cx="400132" cy="400132"/>
        </a:xfrm>
        <a:prstGeom prst="ellipse">
          <a:avLst/>
        </a:prstGeom>
        <a:solidFill>
          <a:schemeClr val="accent1">
            <a:shade val="50000"/>
            <a:hueOff val="82113"/>
            <a:satOff val="-34361"/>
            <a:lumOff val="428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999207-9D2D-4721-8E17-BE5323ACDCF5}">
      <dsp:nvSpPr>
        <dsp:cNvPr id="0" name=""/>
        <dsp:cNvSpPr/>
      </dsp:nvSpPr>
      <dsp:spPr>
        <a:xfrm>
          <a:off x="8108401" y="0"/>
          <a:ext cx="1703689" cy="16005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latin typeface="Cambria" panose="02040503050406030204" pitchFamily="18" charset="0"/>
              <a:ea typeface="Cambria" panose="02040503050406030204" pitchFamily="18" charset="0"/>
            </a:rPr>
            <a:t>Начать обучение</a:t>
          </a:r>
          <a:endParaRPr lang="ru-RU" sz="2000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8108401" y="0"/>
        <a:ext cx="1703689" cy="1600529"/>
      </dsp:txXfrm>
    </dsp:sp>
    <dsp:sp modelId="{9F27B6EE-BA97-42CA-B4C5-4D1F9FEF1C8F}">
      <dsp:nvSpPr>
        <dsp:cNvPr id="0" name=""/>
        <dsp:cNvSpPr/>
      </dsp:nvSpPr>
      <dsp:spPr>
        <a:xfrm>
          <a:off x="8760179" y="1800595"/>
          <a:ext cx="400132" cy="400132"/>
        </a:xfrm>
        <a:prstGeom prst="ellipse">
          <a:avLst/>
        </a:prstGeom>
        <a:solidFill>
          <a:schemeClr val="accent1">
            <a:shade val="50000"/>
            <a:hueOff val="41056"/>
            <a:satOff val="-17180"/>
            <a:lumOff val="2144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60833A-E1BB-4417-A675-62F79FABA8D5}">
      <dsp:nvSpPr>
        <dsp:cNvPr id="0" name=""/>
        <dsp:cNvSpPr/>
      </dsp:nvSpPr>
      <dsp:spPr>
        <a:xfrm>
          <a:off x="1426964" y="784"/>
          <a:ext cx="2327671" cy="931068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Государственный ВУЗ</a:t>
          </a:r>
          <a:endParaRPr lang="ru-RU" sz="1400" kern="1200"/>
        </a:p>
      </dsp:txBody>
      <dsp:txXfrm>
        <a:off x="1892498" y="784"/>
        <a:ext cx="1396603" cy="931068"/>
      </dsp:txXfrm>
    </dsp:sp>
    <dsp:sp modelId="{B9D2197D-C08B-4BC8-A165-A91E3CCAD996}">
      <dsp:nvSpPr>
        <dsp:cNvPr id="0" name=""/>
        <dsp:cNvSpPr/>
      </dsp:nvSpPr>
      <dsp:spPr>
        <a:xfrm>
          <a:off x="1426964" y="1062202"/>
          <a:ext cx="2327671" cy="931068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23578"/>
                <a:satOff val="-9872"/>
                <a:lumOff val="952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23578"/>
                <a:satOff val="-9872"/>
                <a:lumOff val="952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23578"/>
                <a:satOff val="-9872"/>
                <a:lumOff val="952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Наличие бюджетных мест</a:t>
          </a:r>
          <a:endParaRPr lang="ru-RU" sz="1400" kern="1200"/>
        </a:p>
      </dsp:txBody>
      <dsp:txXfrm>
        <a:off x="1892498" y="1062202"/>
        <a:ext cx="1396603" cy="931068"/>
      </dsp:txXfrm>
    </dsp:sp>
    <dsp:sp modelId="{96504AF9-AB49-4519-B059-76883E340FC9}">
      <dsp:nvSpPr>
        <dsp:cNvPr id="0" name=""/>
        <dsp:cNvSpPr/>
      </dsp:nvSpPr>
      <dsp:spPr>
        <a:xfrm>
          <a:off x="1426964" y="2123621"/>
          <a:ext cx="2327671" cy="931068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47155"/>
                <a:satOff val="-19744"/>
                <a:lumOff val="1904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47155"/>
                <a:satOff val="-19744"/>
                <a:lumOff val="1904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47155"/>
                <a:satOff val="-19744"/>
                <a:lumOff val="1904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Эксперты-практики</a:t>
          </a:r>
          <a:endParaRPr lang="ru-RU" sz="1400" kern="1200"/>
        </a:p>
      </dsp:txBody>
      <dsp:txXfrm>
        <a:off x="1892498" y="2123621"/>
        <a:ext cx="1396603" cy="931068"/>
      </dsp:txXfrm>
    </dsp:sp>
    <dsp:sp modelId="{D041B45E-77C6-403B-A0C0-3C3213B2D9F7}">
      <dsp:nvSpPr>
        <dsp:cNvPr id="0" name=""/>
        <dsp:cNvSpPr/>
      </dsp:nvSpPr>
      <dsp:spPr>
        <a:xfrm>
          <a:off x="1426964" y="3185039"/>
          <a:ext cx="2327671" cy="931068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70733"/>
                <a:satOff val="-29615"/>
                <a:lumOff val="2857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70733"/>
                <a:satOff val="-29615"/>
                <a:lumOff val="2857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70733"/>
                <a:satOff val="-29615"/>
                <a:lumOff val="2857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Нетворкинг</a:t>
          </a:r>
          <a:endParaRPr lang="ru-RU" sz="1400" kern="1200"/>
        </a:p>
      </dsp:txBody>
      <dsp:txXfrm>
        <a:off x="1892498" y="3185039"/>
        <a:ext cx="1396603" cy="931068"/>
      </dsp:txXfrm>
    </dsp:sp>
    <dsp:sp modelId="{21CF4C2A-E255-4394-BCCE-BA315C1603FD}">
      <dsp:nvSpPr>
        <dsp:cNvPr id="0" name=""/>
        <dsp:cNvSpPr/>
      </dsp:nvSpPr>
      <dsp:spPr>
        <a:xfrm>
          <a:off x="1426964" y="4246457"/>
          <a:ext cx="2327671" cy="931068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94310"/>
                <a:satOff val="-39487"/>
                <a:lumOff val="3809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94310"/>
                <a:satOff val="-39487"/>
                <a:lumOff val="3809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94310"/>
                <a:satOff val="-39487"/>
                <a:lumOff val="3809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Развитая инфраструктура</a:t>
          </a:r>
          <a:endParaRPr lang="ru-RU" sz="1400" kern="1200"/>
        </a:p>
      </dsp:txBody>
      <dsp:txXfrm>
        <a:off x="1892498" y="4246457"/>
        <a:ext cx="1396603" cy="93106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F8434D-6E7E-4786-95D6-9DB75844F32A}">
      <dsp:nvSpPr>
        <dsp:cNvPr id="0" name=""/>
        <dsp:cNvSpPr/>
      </dsp:nvSpPr>
      <dsp:spPr>
        <a:xfrm rot="10800000">
          <a:off x="2784440" y="107386"/>
          <a:ext cx="6453574" cy="2124887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37016" tIns="91440" rIns="170688" bIns="91440" numCol="1" spcCol="1270" anchor="t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Адрес:</a:t>
          </a:r>
          <a:endParaRPr lang="ru-RU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Cambria" panose="02040503050406030204" pitchFamily="18" charset="0"/>
            <a:cs typeface="Times New Roman" panose="02020603050405020304" pitchFamily="18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214018, г. Смоленск, пр-т Гагарина, д. 22 </a:t>
          </a:r>
          <a:endParaRPr lang="ru-RU" sz="1400" kern="1200" dirty="0">
            <a:latin typeface="Times New Roman" panose="02020603050405020304" pitchFamily="18" charset="0"/>
            <a:ea typeface="Cambria" panose="02040503050406030204" pitchFamily="18" charset="0"/>
            <a:cs typeface="Times New Roman" panose="02020603050405020304" pitchFamily="18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Телефон: 8 (4812) 35 - 88 - 99</a:t>
          </a:r>
          <a:endParaRPr lang="ru-RU" sz="1400" kern="1200" dirty="0">
            <a:latin typeface="Times New Roman" panose="02020603050405020304" pitchFamily="18" charset="0"/>
            <a:ea typeface="Cambria" panose="02040503050406030204" pitchFamily="18" charset="0"/>
            <a:cs typeface="Times New Roman" panose="02020603050405020304" pitchFamily="18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E-mail</a:t>
          </a:r>
          <a:r>
            <a:rPr lang="ru-RU" sz="1400" b="1" kern="1200" dirty="0" smtClean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: 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smolensk@fa.ru</a:t>
          </a:r>
          <a:r>
            <a:rPr lang="ru-RU" sz="1400" b="1" kern="1200" dirty="0" smtClean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 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Официальный сайт: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http://www.fa.ru/fil/smolensk/Pages/Home.aspx</a:t>
          </a:r>
          <a:endParaRPr lang="ru-RU" sz="1400" b="1" kern="1200" dirty="0" smtClean="0">
            <a:latin typeface="Times New Roman" panose="02020603050405020304" pitchFamily="18" charset="0"/>
            <a:ea typeface="Cambria" panose="02040503050406030204" pitchFamily="18" charset="0"/>
            <a:cs typeface="Times New Roman" panose="02020603050405020304" pitchFamily="18" charset="0"/>
          </a:endParaRPr>
        </a:p>
      </dsp:txBody>
      <dsp:txXfrm rot="10800000">
        <a:off x="3315662" y="107386"/>
        <a:ext cx="5922352" cy="2124887"/>
      </dsp:txXfrm>
    </dsp:sp>
    <dsp:sp modelId="{0D8DC97B-B046-4F9A-B37E-671C697888BF}">
      <dsp:nvSpPr>
        <dsp:cNvPr id="0" name=""/>
        <dsp:cNvSpPr/>
      </dsp:nvSpPr>
      <dsp:spPr>
        <a:xfrm>
          <a:off x="871311" y="1142"/>
          <a:ext cx="3016851" cy="2337376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D48B1C-DDDB-4ACE-AC4D-1F09163DAD17}">
      <dsp:nvSpPr>
        <dsp:cNvPr id="0" name=""/>
        <dsp:cNvSpPr/>
      </dsp:nvSpPr>
      <dsp:spPr>
        <a:xfrm rot="10800000">
          <a:off x="1998945" y="2470"/>
          <a:ext cx="6699661" cy="2527085"/>
        </a:xfrm>
        <a:prstGeom prst="homePlate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14375" tIns="76200" rIns="142240" bIns="76200" numCol="1" spcCol="1270" anchor="t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Приемная комиссия:</a:t>
          </a:r>
          <a:endParaRPr lang="ru-RU" sz="2000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График работы: </a:t>
          </a:r>
          <a:b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Понедельник-пятница: 09:00 – 19:00 </a:t>
          </a:r>
          <a:b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Суббота: 10:00 – 16:00 </a:t>
          </a:r>
          <a:b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Воскресенье: 10:00 – 14:00</a:t>
          </a:r>
          <a:endParaRPr lang="ru-RU" sz="20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Телефон: 8 915 650 18 73</a:t>
          </a:r>
          <a:b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        8 (4812) 55 - 27 - 77</a:t>
          </a:r>
          <a:endParaRPr lang="ru-RU" sz="20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E-mail</a:t>
          </a: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priem.smolensk@gmail.com</a:t>
          </a:r>
          <a:endParaRPr lang="ru-RU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630716" y="2470"/>
        <a:ext cx="6067890" cy="2527085"/>
      </dsp:txXfrm>
    </dsp:sp>
    <dsp:sp modelId="{E11D42F5-02AA-4B8E-BAA1-4535656B49F2}">
      <dsp:nvSpPr>
        <dsp:cNvPr id="0" name=""/>
        <dsp:cNvSpPr/>
      </dsp:nvSpPr>
      <dsp:spPr>
        <a:xfrm>
          <a:off x="355810" y="115370"/>
          <a:ext cx="2956387" cy="232777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D8D157-DB26-4474-BFA9-A1A6A3DFEDCA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F835A0-2C2A-446D-9D13-35BB212BDE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774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gradFill flip="none" rotWithShape="1">
          <a:gsLst>
            <a:gs pos="1000">
              <a:srgbClr val="0F3A3D"/>
            </a:gs>
            <a:gs pos="50000">
              <a:srgbClr val="256569"/>
            </a:gs>
            <a:gs pos="98000">
              <a:srgbClr val="2A7478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Работа\100 лет\100лет копияv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35" y="699311"/>
            <a:ext cx="3810309" cy="1409000"/>
          </a:xfrm>
          <a:prstGeom prst="rect">
            <a:avLst/>
          </a:prstGeom>
          <a:noFill/>
          <a:effectLst>
            <a:outerShdw blurRad="304800" dist="38100" dir="600000" sx="94000" sy="94000" algn="ctr" rotWithShape="0">
              <a:schemeClr val="tx1">
                <a:alpha val="7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595" y="0"/>
            <a:ext cx="653940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831850" y="2334219"/>
            <a:ext cx="10515600" cy="2636032"/>
          </a:xfrm>
          <a:prstGeom prst="rect">
            <a:avLst/>
          </a:prstGeom>
        </p:spPr>
        <p:txBody>
          <a:bodyPr anchor="b"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6755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ятиугольник 8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12" name="Picture 4" descr="D:\Работа\100 лет\100лет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184" y="362355"/>
            <a:ext cx="2186341" cy="80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569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1246903"/>
            <a:ext cx="7734300" cy="493005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ятиугольник 8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12" name="Picture 4" descr="D:\Работа\100 лет\100лет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184" y="362355"/>
            <a:ext cx="2186341" cy="80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024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8F2C6-7C20-44EF-AA53-7E9037C55335}" type="datetimeFigureOut">
              <a:rPr lang="ru-RU" smtClean="0"/>
              <a:pPr/>
              <a:t>27.06.2023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91190-BD8E-47A4-A70D-6F03D7192B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493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Работа\100 лет\100лет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184" y="362355"/>
            <a:ext cx="2186341" cy="80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ятиугольник 11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3319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gradFill flip="none" rotWithShape="1">
          <a:gsLst>
            <a:gs pos="1000">
              <a:schemeClr val="bg1">
                <a:lumMod val="95000"/>
              </a:schemeClr>
            </a:gs>
            <a:gs pos="26000">
              <a:schemeClr val="bg1">
                <a:lumMod val="65000"/>
              </a:schemeClr>
            </a:gs>
            <a:gs pos="9000">
              <a:schemeClr val="bg1">
                <a:lumMod val="85000"/>
              </a:schemeClr>
            </a:gs>
            <a:gs pos="94000">
              <a:srgbClr val="256569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Работа\100 лет\100лет копияv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947" y="339306"/>
            <a:ext cx="2249173" cy="83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ятиугольник 11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851" y="572013"/>
            <a:ext cx="10515600" cy="404133"/>
          </a:xfrm>
          <a:prstGeom prst="rect">
            <a:avLst/>
          </a:prstGeom>
        </p:spPr>
        <p:txBody>
          <a:bodyPr anchor="b"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9032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ятиугольник 7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13" name="Picture 4" descr="D:\Работа\100 лет\100лет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184" y="362355"/>
            <a:ext cx="2186341" cy="80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885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ятиугольник 11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15" name="Picture 4" descr="D:\Работа\100 лет\100лет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184" y="362355"/>
            <a:ext cx="2186341" cy="80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671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ятиугольник 7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10" name="Picture 4" descr="D:\Работа\100 лет\100лет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184" y="362355"/>
            <a:ext cx="2186341" cy="80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088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ятиугольник 6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10" name="Picture 4" descr="D:\Работа\100 лет\100лет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184" y="362355"/>
            <a:ext cx="2186341" cy="80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051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ятиугольник 13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9" y="642938"/>
            <a:ext cx="5729286" cy="344486"/>
          </a:xfrm>
          <a:prstGeom prst="rect">
            <a:avLst/>
          </a:prstGeom>
        </p:spPr>
        <p:txBody>
          <a:bodyPr anchor="b"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4" descr="D:\Работа\100 лет\100лет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184" y="362355"/>
            <a:ext cx="2186341" cy="80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715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ятиугольник 9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9654" y="509428"/>
            <a:ext cx="8514860" cy="501651"/>
          </a:xfrm>
          <a:prstGeom prst="rect">
            <a:avLst/>
          </a:prstGeom>
        </p:spPr>
        <p:txBody>
          <a:bodyPr anchor="b"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61417" y="1246902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2413" y="244713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4" descr="D:\Работа\100 лет\100лет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184" y="362355"/>
            <a:ext cx="2186341" cy="80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963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bg1">
                <a:lumMod val="95000"/>
              </a:schemeClr>
            </a:gs>
            <a:gs pos="86000">
              <a:schemeClr val="bg1">
                <a:lumMod val="85000"/>
              </a:schemeClr>
            </a:gs>
            <a:gs pos="29000">
              <a:schemeClr val="bg1">
                <a:lumMod val="95000"/>
              </a:schemeClr>
            </a:gs>
            <a:gs pos="98000">
              <a:srgbClr val="256569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530AB-7E7F-42A0-9819-35D12B816B3C}" type="datetimeFigureOut">
              <a:rPr lang="ru-RU" smtClean="0"/>
              <a:t>27.06.2023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Book Antiqua" panose="02040602050305030304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912B7-E224-4081-8122-29E446CEC7A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8804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ook Antiqua" panose="0204060205030503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Wingdings" panose="05000000000000000000" pitchFamily="2" charset="2"/>
        <a:buChar char="ü"/>
        <a:defRPr sz="2800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anose="05000000000000000000" pitchFamily="2" charset="2"/>
        <a:buChar char="ü"/>
        <a:defRPr sz="2400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anose="05000000000000000000" pitchFamily="2" charset="2"/>
        <a:buChar char="ü"/>
        <a:defRPr sz="2000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anose="05000000000000000000" pitchFamily="2" charset="2"/>
        <a:buChar char="ü"/>
        <a:defRPr sz="1800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anose="05000000000000000000" pitchFamily="2" charset="2"/>
        <a:buChar char="ü"/>
        <a:defRPr sz="1800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1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9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0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jpe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7818476" cy="6858000"/>
          </a:xfrm>
          <a:prstGeom prst="rect">
            <a:avLst/>
          </a:prstGeom>
          <a:solidFill>
            <a:srgbClr val="225D60">
              <a:alpha val="50000"/>
            </a:srgbClr>
          </a:solidFill>
          <a:ln>
            <a:noFill/>
          </a:ln>
          <a:effectLst>
            <a:softEdge rad="317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7460" y="255180"/>
            <a:ext cx="3423684" cy="57415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37460" y="202016"/>
            <a:ext cx="3423683" cy="562967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МАГИСТРАТУРА</a:t>
            </a:r>
            <a:endParaRPr lang="ru-RU" sz="2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3032" y="1084519"/>
            <a:ext cx="43304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Направление: Экономика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3032" y="2237186"/>
            <a:ext cx="1066538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Оценка бизнеса и корпоративные финансы</a:t>
            </a:r>
            <a:endParaRPr lang="ru-RU" sz="6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7460" y="4176178"/>
            <a:ext cx="47096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Факультет экономики и бизнеса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9718494"/>
              </p:ext>
            </p:extLst>
          </p:nvPr>
        </p:nvGraphicFramePr>
        <p:xfrm>
          <a:off x="237460" y="5762847"/>
          <a:ext cx="5472224" cy="83697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2736112">
                  <a:extLst>
                    <a:ext uri="{9D8B030D-6E8A-4147-A177-3AD203B41FA5}">
                      <a16:colId xmlns:a16="http://schemas.microsoft.com/office/drawing/2014/main" val="509149825"/>
                    </a:ext>
                  </a:extLst>
                </a:gridCol>
                <a:gridCol w="2736112">
                  <a:extLst>
                    <a:ext uri="{9D8B030D-6E8A-4147-A177-3AD203B41FA5}">
                      <a16:colId xmlns:a16="http://schemas.microsoft.com/office/drawing/2014/main" val="1386241924"/>
                    </a:ext>
                  </a:extLst>
                </a:gridCol>
              </a:tblGrid>
              <a:tr h="83697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Форма обучения: заочная</a:t>
                      </a:r>
                      <a:endParaRPr lang="ru-RU" sz="20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Срок обучения: </a:t>
                      </a:r>
                      <a:br>
                        <a:rPr lang="ru-RU" sz="20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</a:br>
                      <a:r>
                        <a:rPr lang="ru-RU" sz="20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2,5 года</a:t>
                      </a:r>
                      <a:endParaRPr lang="ru-RU" sz="20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28203503"/>
                  </a:ext>
                </a:extLst>
              </a:tr>
            </a:tbl>
          </a:graphicData>
        </a:graphic>
      </p:graphicFrame>
      <p:sp>
        <p:nvSpPr>
          <p:cNvPr id="14" name="Пятиугольник 13"/>
          <p:cNvSpPr/>
          <p:nvPr/>
        </p:nvSpPr>
        <p:spPr>
          <a:xfrm>
            <a:off x="5840820" y="5879758"/>
            <a:ext cx="886205" cy="603153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935173" y="5950501"/>
            <a:ext cx="5874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cap="all" dirty="0">
                <a:latin typeface="Cambria" panose="02040503050406030204" pitchFamily="18" charset="0"/>
                <a:ea typeface="Cambria" panose="02040503050406030204" pitchFamily="18" charset="0"/>
              </a:rPr>
              <a:t>RU</a:t>
            </a:r>
            <a:endParaRPr lang="en-US" sz="3200" b="1" cap="all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85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0137" y="490985"/>
            <a:ext cx="8906393" cy="377403"/>
          </a:xfrm>
        </p:spPr>
        <p:txBody>
          <a:bodyPr/>
          <a:lstStyle/>
          <a:p>
            <a:pPr algn="ctr"/>
            <a:r>
              <a:rPr lang="ru-RU" sz="3600" dirty="0">
                <a:latin typeface="Cambria" panose="02040503050406030204" pitchFamily="18" charset="0"/>
                <a:ea typeface="Cambria" panose="02040503050406030204" pitchFamily="18" charset="0"/>
              </a:rPr>
              <a:t>Как </a:t>
            </a:r>
            <a:r>
              <a:rPr lang="ru-RU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поступить</a:t>
            </a:r>
            <a:endParaRPr lang="ru-RU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331895834"/>
              </p:ext>
            </p:extLst>
          </p:nvPr>
        </p:nvGraphicFramePr>
        <p:xfrm>
          <a:off x="492788" y="1240527"/>
          <a:ext cx="10905314" cy="4001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2626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85473593"/>
              </p:ext>
            </p:extLst>
          </p:nvPr>
        </p:nvGraphicFramePr>
        <p:xfrm>
          <a:off x="-1062582" y="1407126"/>
          <a:ext cx="5181600" cy="5178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31124" y="1398512"/>
            <a:ext cx="5134707" cy="517831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>
                <a:solidFill>
                  <a:srgbClr val="0F3A3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Финансовый университет при Правительстве Российской Федерации – один из ведущих государственных вузов со 100-летней историей, который стабильно входит в ТОП-10 вузов страны и является главной кузницей управленческих кадров для органов государственной власти, банков, финансовых, страховых и аудиторских компаний. Выпускники вуза входят в пятерку самых востребованных среди </a:t>
            </a:r>
            <a:r>
              <a:rPr lang="ru-RU" sz="1800" dirty="0" smtClean="0">
                <a:solidFill>
                  <a:srgbClr val="0F3A3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работодателей!</a:t>
            </a:r>
          </a:p>
          <a:p>
            <a:pPr marL="0" indent="0" algn="just">
              <a:buNone/>
            </a:pPr>
            <a:r>
              <a:rPr lang="ru-RU" sz="1800" dirty="0" smtClean="0">
                <a:solidFill>
                  <a:srgbClr val="0F3A3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Статус </a:t>
            </a:r>
            <a:r>
              <a:rPr lang="ru-RU" sz="1800" dirty="0">
                <a:solidFill>
                  <a:srgbClr val="0F3A3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Финансового университета – это гарантия высокого качества образования, широкий выбор программ по самым востребованным направлениям, экспертный уровень преподавательского состава, практика в самых успешных компаниях и возможность параллельно обучаться на международных программах. Большой успех начинается с большой мечты. Осуществить ее возможно, если ты поступишь в </a:t>
            </a:r>
            <a:r>
              <a:rPr lang="ru-RU" sz="1800" dirty="0" err="1">
                <a:solidFill>
                  <a:srgbClr val="0F3A3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Финуниверситет</a:t>
            </a:r>
            <a:r>
              <a:rPr lang="ru-RU" sz="1800" dirty="0">
                <a:solidFill>
                  <a:srgbClr val="0F3A3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78051" y="531230"/>
            <a:ext cx="8977045" cy="377403"/>
          </a:xfrm>
        </p:spPr>
        <p:txBody>
          <a:bodyPr/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Почему абитуриенты выбирают наш ВУЗ? </a:t>
            </a:r>
          </a:p>
        </p:txBody>
      </p:sp>
      <p:pic>
        <p:nvPicPr>
          <p:cNvPr id="1026" name="Picture 2" descr="https://i1.photo.2gis.com/images/branch/32/4503599672053099_42cc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2" r="7427" b="8281"/>
          <a:stretch/>
        </p:blipFill>
        <p:spPr bwMode="auto">
          <a:xfrm>
            <a:off x="8088924" y="1398512"/>
            <a:ext cx="3692768" cy="516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53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6976" y="522883"/>
            <a:ext cx="8938290" cy="497843"/>
          </a:xfrm>
        </p:spPr>
        <p:txBody>
          <a:bodyPr/>
          <a:lstStyle/>
          <a:p>
            <a:pPr algn="ctr"/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Наши контакты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4" name="Объект 8"/>
          <p:cNvSpPr txBox="1">
            <a:spLocks/>
          </p:cNvSpPr>
          <p:nvPr/>
        </p:nvSpPr>
        <p:spPr>
          <a:xfrm>
            <a:off x="3914216" y="4051004"/>
            <a:ext cx="8277784" cy="31630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  <a:spcAft>
                <a:spcPts val="0"/>
              </a:spcAft>
              <a:buClr>
                <a:srgbClr val="366658">
                  <a:lumMod val="75000"/>
                </a:srgbClr>
              </a:buClr>
              <a:buSzTx/>
            </a:pPr>
            <a:endParaRPr lang="en-US" sz="1900" b="1" cap="none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  <a:buClr>
                <a:srgbClr val="366658">
                  <a:lumMod val="75000"/>
                </a:srgbClr>
              </a:buClr>
              <a:buSzTx/>
            </a:pPr>
            <a:endParaRPr lang="ru-RU" sz="1900" b="1" cap="none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  <a:buClr>
                <a:srgbClr val="366658">
                  <a:lumMod val="75000"/>
                </a:srgbClr>
              </a:buClr>
              <a:buSzTx/>
            </a:pPr>
            <a:endParaRPr lang="ru-RU" sz="1900" b="1" cap="none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</a:pPr>
            <a:endParaRPr lang="ru-RU" sz="1800" cap="none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sz="1800" cap="none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510992658"/>
              </p:ext>
            </p:extLst>
          </p:nvPr>
        </p:nvGraphicFramePr>
        <p:xfrm>
          <a:off x="-389709" y="1360668"/>
          <a:ext cx="9704623" cy="2339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2" name="Схема 41"/>
          <p:cNvGraphicFramePr/>
          <p:nvPr>
            <p:extLst>
              <p:ext uri="{D42A27DB-BD31-4B8C-83A1-F6EECF244321}">
                <p14:modId xmlns:p14="http://schemas.microsoft.com/office/powerpoint/2010/main" val="667012831"/>
              </p:ext>
            </p:extLst>
          </p:nvPr>
        </p:nvGraphicFramePr>
        <p:xfrm>
          <a:off x="2356966" y="4040271"/>
          <a:ext cx="9013115" cy="2529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6896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94835473"/>
              </p:ext>
            </p:extLst>
          </p:nvPr>
        </p:nvGraphicFramePr>
        <p:xfrm>
          <a:off x="223063" y="1137684"/>
          <a:ext cx="2892277" cy="5720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522883"/>
            <a:ext cx="9250326" cy="377403"/>
          </a:xfrm>
        </p:spPr>
        <p:txBody>
          <a:bodyPr/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ИНФОРМАЦИЯ О ПОСТУПЛЕНИИ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Загнутый угол 8"/>
          <p:cNvSpPr/>
          <p:nvPr/>
        </p:nvSpPr>
        <p:spPr>
          <a:xfrm>
            <a:off x="3411901" y="1464117"/>
            <a:ext cx="4126177" cy="2943464"/>
          </a:xfrm>
          <a:prstGeom prst="foldedCorne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Загнутый угол 9"/>
          <p:cNvSpPr/>
          <p:nvPr/>
        </p:nvSpPr>
        <p:spPr>
          <a:xfrm>
            <a:off x="7633673" y="1464117"/>
            <a:ext cx="4311470" cy="2943464"/>
          </a:xfrm>
          <a:prstGeom prst="foldedCorne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89359" y="1468400"/>
            <a:ext cx="39712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Количество мест</a:t>
            </a:r>
          </a:p>
        </p:txBody>
      </p:sp>
      <p:sp>
        <p:nvSpPr>
          <p:cNvPr id="13" name="Пятиугольник 12"/>
          <p:cNvSpPr/>
          <p:nvPr/>
        </p:nvSpPr>
        <p:spPr>
          <a:xfrm>
            <a:off x="3562853" y="2121158"/>
            <a:ext cx="2357868" cy="609147"/>
          </a:xfrm>
          <a:prstGeom prst="homePlat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Бюджетные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места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Пятиугольник 13"/>
          <p:cNvSpPr/>
          <p:nvPr/>
        </p:nvSpPr>
        <p:spPr>
          <a:xfrm>
            <a:off x="3562853" y="3452757"/>
            <a:ext cx="2357868" cy="609147"/>
          </a:xfrm>
          <a:prstGeom prst="homePlat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Платные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места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39410" y="2902189"/>
            <a:ext cx="2376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т</a:t>
            </a:r>
            <a:r>
              <a:rPr lang="ru-RU" i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ч</a:t>
            </a:r>
            <a:r>
              <a:rPr lang="ru-RU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целевой прием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20721" y="2026836"/>
            <a:ext cx="16173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=0</a:t>
            </a: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61110" y="3342713"/>
            <a:ext cx="15769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15</a:t>
            </a: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61109" y="2663957"/>
            <a:ext cx="1576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=0</a:t>
            </a: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674062" y="1468400"/>
            <a:ext cx="43485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Стоимость обучения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633671" y="2157027"/>
            <a:ext cx="43114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= </a:t>
            </a:r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74 469₽</a:t>
            </a:r>
            <a:endParaRPr lang="ru-RU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Волна 26"/>
          <p:cNvSpPr/>
          <p:nvPr/>
        </p:nvSpPr>
        <p:spPr>
          <a:xfrm>
            <a:off x="7633673" y="3259538"/>
            <a:ext cx="2855399" cy="930718"/>
          </a:xfrm>
          <a:prstGeom prst="wave">
            <a:avLst>
              <a:gd name="adj1" fmla="val 6279"/>
              <a:gd name="adj2" fmla="val 0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674062" y="3463287"/>
            <a:ext cx="26436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скидка 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до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30%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50" name="Picture 2" descr="https://xn--80aaakbsncgiprfi3agmjbso.xn--p1ai/images/news/blogi/ctydentgoda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8" b="49501"/>
          <a:stretch/>
        </p:blipFill>
        <p:spPr bwMode="auto">
          <a:xfrm>
            <a:off x="3411901" y="4579465"/>
            <a:ext cx="8562730" cy="210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99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7420" y="533329"/>
            <a:ext cx="8880943" cy="4750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РУКОВОДИТЕЛЬ ПРОГРАММЫ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7278" y="1170604"/>
            <a:ext cx="33442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225D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​ФЕДОТОВА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rgbClr val="225D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Марина </a:t>
            </a:r>
            <a:r>
              <a:rPr lang="ru-RU" sz="2400" b="1" dirty="0">
                <a:solidFill>
                  <a:srgbClr val="225D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Алексеевна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25575" y="5309937"/>
            <a:ext cx="4189228" cy="136515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700" dirty="0">
                <a:solidFill>
                  <a:srgbClr val="225D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Доктор экономических наук, </a:t>
            </a:r>
            <a:r>
              <a:rPr lang="ru-RU" sz="1700" dirty="0" smtClean="0">
                <a:solidFill>
                  <a:srgbClr val="225D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профессор</a:t>
            </a:r>
            <a:br>
              <a:rPr lang="ru-RU" sz="1700" dirty="0" smtClean="0">
                <a:solidFill>
                  <a:srgbClr val="225D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1700" dirty="0" smtClean="0">
                <a:solidFill>
                  <a:srgbClr val="225D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Заслуженный </a:t>
            </a:r>
            <a:r>
              <a:rPr lang="ru-RU" sz="1700" dirty="0">
                <a:solidFill>
                  <a:srgbClr val="225D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экономист Российской Федерации</a:t>
            </a:r>
            <a:br>
              <a:rPr lang="ru-RU" sz="1700" dirty="0">
                <a:solidFill>
                  <a:srgbClr val="225D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1700" dirty="0">
                <a:solidFill>
                  <a:srgbClr val="225D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Лауреат премии Президента Российской Федерации в области образования</a:t>
            </a:r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5305847" y="1389884"/>
            <a:ext cx="6436282" cy="5104907"/>
          </a:xfrm>
          <a:prstGeom prst="wedgeRectCallout">
            <a:avLst>
              <a:gd name="adj1" fmla="val -71007"/>
              <a:gd name="adj2" fmla="val -7783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104112" y="1658829"/>
            <a:ext cx="532748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Программа позволяет получить теоретические знания и практические навыки стоимостного консультирования для принятия инвестиционных и финансовых решений в бизнесе. Студенты приобретают умения проведения самостоятельных эмпирических и аналитических исследований, что позволяет им готовить презентации, аналитические записки и научные статьи. Выпускники программы получают навыки работы в команде и лидерства, что обеспечивает неотъемлемые конкурентные </a:t>
            </a:r>
            <a:r>
              <a:rPr lang="ru-RU" sz="20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преимущества…</a:t>
            </a:r>
            <a:endParaRPr lang="ru-RU" sz="2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sz="2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06714" y="1170604"/>
            <a:ext cx="7982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256569"/>
                </a:solidFill>
                <a:latin typeface="Arial Rounded MT Bold" panose="020F0704030504030204" pitchFamily="34" charset="0"/>
              </a:rPr>
              <a:t>“</a:t>
            </a:r>
            <a:endParaRPr lang="ru-RU" sz="9600" dirty="0">
              <a:solidFill>
                <a:srgbClr val="256569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2430" t="9439" r="20259" b="49255"/>
          <a:stretch/>
        </p:blipFill>
        <p:spPr>
          <a:xfrm>
            <a:off x="489941" y="2151551"/>
            <a:ext cx="3261568" cy="300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98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554781"/>
            <a:ext cx="9303488" cy="5084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Научный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руководитель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магистерской программы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38434" y="2007795"/>
            <a:ext cx="75227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 smtClean="0">
                <a:solidFill>
                  <a:srgbClr val="225D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КИЯЩЕНКО </a:t>
            </a:r>
            <a:br>
              <a:rPr lang="ru-RU" sz="4800" b="1" dirty="0" smtClean="0">
                <a:solidFill>
                  <a:srgbClr val="225D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4800" b="1" dirty="0" smtClean="0">
                <a:solidFill>
                  <a:srgbClr val="225D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Людмила Тимофеевна</a:t>
            </a:r>
            <a:endParaRPr lang="ru-RU" sz="4800" b="1" dirty="0">
              <a:solidFill>
                <a:srgbClr val="225D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Объект 5"/>
          <p:cNvSpPr txBox="1">
            <a:spLocks/>
          </p:cNvSpPr>
          <p:nvPr/>
        </p:nvSpPr>
        <p:spPr>
          <a:xfrm>
            <a:off x="4780653" y="3949337"/>
            <a:ext cx="6593200" cy="16994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 sz="2800" kern="1200">
                <a:solidFill>
                  <a:srgbClr val="595959"/>
                </a:solidFill>
                <a:latin typeface="Book Antiqua" panose="020406020503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 sz="2400" kern="1200">
                <a:solidFill>
                  <a:srgbClr val="595959"/>
                </a:solidFill>
                <a:latin typeface="Book Antiqua" panose="020406020503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 sz="2000" kern="1200">
                <a:solidFill>
                  <a:srgbClr val="595959"/>
                </a:solidFill>
                <a:latin typeface="Book Antiqua" panose="020406020503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 sz="1800" kern="1200">
                <a:solidFill>
                  <a:srgbClr val="595959"/>
                </a:solidFill>
                <a:latin typeface="Book Antiqua" panose="020406020503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 sz="1800" kern="1200">
                <a:solidFill>
                  <a:srgbClr val="595959"/>
                </a:solidFill>
                <a:latin typeface="Book Antiqua" panose="020406020503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dirty="0">
                <a:solidFill>
                  <a:srgbClr val="225D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Кандидат </a:t>
            </a:r>
            <a:r>
              <a:rPr lang="ru-RU" dirty="0" smtClean="0">
                <a:solidFill>
                  <a:srgbClr val="225D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экономических </a:t>
            </a:r>
            <a:r>
              <a:rPr lang="ru-RU" dirty="0">
                <a:solidFill>
                  <a:srgbClr val="225D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наук, </a:t>
            </a:r>
            <a:r>
              <a:rPr lang="ru-RU" dirty="0" smtClean="0">
                <a:solidFill>
                  <a:srgbClr val="225D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доцент.</a:t>
            </a:r>
            <a:endParaRPr lang="ru-RU" dirty="0">
              <a:solidFill>
                <a:srgbClr val="225D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>
                <a:solidFill>
                  <a:srgbClr val="225D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Доцент кафедры «Экономика и менеджмент» Смоленского филиала Финуниверситета</a:t>
            </a:r>
          </a:p>
          <a:p>
            <a:pPr marL="0" indent="0" algn="ctr">
              <a:buNone/>
            </a:pPr>
            <a:endParaRPr lang="ru-RU" dirty="0">
              <a:solidFill>
                <a:srgbClr val="225D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412" y="1334026"/>
            <a:ext cx="3948806" cy="519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55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9504" y="522882"/>
            <a:ext cx="8906393" cy="377403"/>
          </a:xfrm>
        </p:spPr>
        <p:txBody>
          <a:bodyPr/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После окончания программы выпускники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смогут: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82460024"/>
              </p:ext>
            </p:extLst>
          </p:nvPr>
        </p:nvGraphicFramePr>
        <p:xfrm>
          <a:off x="-2175237" y="1413832"/>
          <a:ext cx="16043638" cy="5119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48733" y="1329268"/>
            <a:ext cx="414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2A7478"/>
                </a:solidFill>
              </a:rPr>
              <a:t>1</a:t>
            </a:r>
            <a:endParaRPr lang="ru-RU" sz="4800" b="1" dirty="0">
              <a:solidFill>
                <a:srgbClr val="2A7478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8734" y="2336800"/>
            <a:ext cx="4148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2A7478"/>
                </a:solidFill>
              </a:rPr>
              <a:t>2</a:t>
            </a:r>
            <a:endParaRPr lang="ru-RU" sz="4400" b="1" dirty="0">
              <a:solidFill>
                <a:srgbClr val="2A7478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8733" y="3190805"/>
            <a:ext cx="4148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2A7478"/>
                </a:solidFill>
              </a:rPr>
              <a:t>3</a:t>
            </a:r>
            <a:endParaRPr lang="ru-RU" sz="4400" b="1" dirty="0">
              <a:solidFill>
                <a:srgbClr val="2A7478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8733" y="4898816"/>
            <a:ext cx="4148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2A7478"/>
                </a:solidFill>
              </a:rPr>
              <a:t>5</a:t>
            </a:r>
            <a:endParaRPr lang="ru-RU" sz="4400" b="1" dirty="0">
              <a:solidFill>
                <a:srgbClr val="2A7478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8733" y="5808133"/>
            <a:ext cx="4048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2A7478"/>
                </a:solidFill>
              </a:rPr>
              <a:t>6</a:t>
            </a:r>
            <a:endParaRPr lang="ru-RU" sz="4400" b="1" dirty="0">
              <a:solidFill>
                <a:srgbClr val="2A7478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8733" y="4044811"/>
            <a:ext cx="3625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2A7478"/>
                </a:solidFill>
              </a:rPr>
              <a:t>4</a:t>
            </a:r>
            <a:endParaRPr lang="ru-RU" sz="4400" b="1" dirty="0">
              <a:solidFill>
                <a:srgbClr val="2A74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47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08797737"/>
              </p:ext>
            </p:extLst>
          </p:nvPr>
        </p:nvGraphicFramePr>
        <p:xfrm>
          <a:off x="-1835896" y="1243546"/>
          <a:ext cx="14216391" cy="5362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0297" y="532325"/>
            <a:ext cx="8988795" cy="377403"/>
          </a:xfrm>
        </p:spPr>
        <p:txBody>
          <a:bodyPr/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ДИСЦИПЛИНЫ ПРОГРАММЫ </a:t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9" name="Google Shape;567;p38"/>
          <p:cNvGrpSpPr/>
          <p:nvPr/>
        </p:nvGrpSpPr>
        <p:grpSpPr>
          <a:xfrm rot="383959">
            <a:off x="512837" y="1608947"/>
            <a:ext cx="690321" cy="665022"/>
            <a:chOff x="3951850" y="2985350"/>
            <a:chExt cx="407950" cy="416500"/>
          </a:xfrm>
        </p:grpSpPr>
        <p:sp>
          <p:nvSpPr>
            <p:cNvPr id="30" name="Google Shape;568;p38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69;p38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70;p38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71;p38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594;p38"/>
          <p:cNvGrpSpPr/>
          <p:nvPr/>
        </p:nvGrpSpPr>
        <p:grpSpPr>
          <a:xfrm>
            <a:off x="5540826" y="5200744"/>
            <a:ext cx="667602" cy="895369"/>
            <a:chOff x="2599525" y="3688600"/>
            <a:chExt cx="428675" cy="351950"/>
          </a:xfrm>
        </p:grpSpPr>
        <p:sp>
          <p:nvSpPr>
            <p:cNvPr id="35" name="Google Shape;595;p38"/>
            <p:cNvSpPr/>
            <p:nvPr/>
          </p:nvSpPr>
          <p:spPr>
            <a:xfrm>
              <a:off x="2599525" y="3688600"/>
              <a:ext cx="428675" cy="168675"/>
            </a:xfrm>
            <a:custGeom>
              <a:avLst/>
              <a:gdLst/>
              <a:ahLst/>
              <a:cxnLst/>
              <a:rect l="l" t="t" r="r" b="b"/>
              <a:pathLst>
                <a:path w="17147" h="6747" fill="none" extrusionOk="0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96;p38"/>
            <p:cNvSpPr/>
            <p:nvPr/>
          </p:nvSpPr>
          <p:spPr>
            <a:xfrm>
              <a:off x="2792550" y="3862125"/>
              <a:ext cx="42650" cy="23775"/>
            </a:xfrm>
            <a:custGeom>
              <a:avLst/>
              <a:gdLst/>
              <a:ahLst/>
              <a:cxnLst/>
              <a:rect l="l" t="t" r="r" b="b"/>
              <a:pathLst>
                <a:path w="1706" h="951" fill="none" extrusionOk="0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97;p38"/>
            <p:cNvSpPr/>
            <p:nvPr/>
          </p:nvSpPr>
          <p:spPr>
            <a:xfrm>
              <a:off x="2599525" y="3852375"/>
              <a:ext cx="428675" cy="188175"/>
            </a:xfrm>
            <a:custGeom>
              <a:avLst/>
              <a:gdLst/>
              <a:ahLst/>
              <a:cxnLst/>
              <a:rect l="l" t="t" r="r" b="b"/>
              <a:pathLst>
                <a:path w="17147" h="7527" fill="none" extrusionOk="0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598;p38"/>
          <p:cNvGrpSpPr/>
          <p:nvPr/>
        </p:nvGrpSpPr>
        <p:grpSpPr>
          <a:xfrm>
            <a:off x="423965" y="3455107"/>
            <a:ext cx="846371" cy="852198"/>
            <a:chOff x="3292425" y="3664250"/>
            <a:chExt cx="397025" cy="391525"/>
          </a:xfrm>
        </p:grpSpPr>
        <p:sp>
          <p:nvSpPr>
            <p:cNvPr id="39" name="Google Shape;599;p38"/>
            <p:cNvSpPr/>
            <p:nvPr/>
          </p:nvSpPr>
          <p:spPr>
            <a:xfrm>
              <a:off x="3292425" y="3680675"/>
              <a:ext cx="375100" cy="375100"/>
            </a:xfrm>
            <a:custGeom>
              <a:avLst/>
              <a:gdLst/>
              <a:ahLst/>
              <a:cxnLst/>
              <a:rect l="l" t="t" r="r" b="b"/>
              <a:pathLst>
                <a:path w="15004" h="15004" fill="none" extrusionOk="0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600;p38"/>
            <p:cNvSpPr/>
            <p:nvPr/>
          </p:nvSpPr>
          <p:spPr>
            <a:xfrm>
              <a:off x="3504325" y="3664250"/>
              <a:ext cx="131525" cy="153450"/>
            </a:xfrm>
            <a:custGeom>
              <a:avLst/>
              <a:gdLst/>
              <a:ahLst/>
              <a:cxnLst/>
              <a:rect l="l" t="t" r="r" b="b"/>
              <a:pathLst>
                <a:path w="5261" h="613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601;p38"/>
            <p:cNvSpPr/>
            <p:nvPr/>
          </p:nvSpPr>
          <p:spPr>
            <a:xfrm>
              <a:off x="3501875" y="3749500"/>
              <a:ext cx="187575" cy="96825"/>
            </a:xfrm>
            <a:custGeom>
              <a:avLst/>
              <a:gdLst/>
              <a:ahLst/>
              <a:cxnLst/>
              <a:rect l="l" t="t" r="r" b="b"/>
              <a:pathLst>
                <a:path w="7503" h="3873" fill="none" extrusionOk="0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Google Shape;611;p38"/>
          <p:cNvGrpSpPr/>
          <p:nvPr/>
        </p:nvGrpSpPr>
        <p:grpSpPr>
          <a:xfrm>
            <a:off x="496021" y="5148498"/>
            <a:ext cx="660070" cy="1042343"/>
            <a:chOff x="5292575" y="3681900"/>
            <a:chExt cx="420150" cy="373275"/>
          </a:xfrm>
        </p:grpSpPr>
        <p:sp>
          <p:nvSpPr>
            <p:cNvPr id="43" name="Google Shape;612;p38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l" t="t" r="r" b="b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613;p38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l" t="t" r="r" b="b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614;p38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l" t="t" r="r" b="b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615;p38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l" t="t" r="r" b="b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616;p38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l" t="t" r="r" b="b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617;p38"/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l" t="t" r="r" b="b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618;p38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l" t="t" r="r" b="b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" name="Google Shape;812;p38"/>
          <p:cNvGrpSpPr/>
          <p:nvPr/>
        </p:nvGrpSpPr>
        <p:grpSpPr>
          <a:xfrm>
            <a:off x="5421606" y="3222858"/>
            <a:ext cx="906041" cy="1207318"/>
            <a:chOff x="5233525" y="4954450"/>
            <a:chExt cx="538275" cy="516350"/>
          </a:xfrm>
        </p:grpSpPr>
        <p:sp>
          <p:nvSpPr>
            <p:cNvPr id="51" name="Google Shape;813;p38"/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14;p38"/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l" t="t" r="r" b="b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15;p38"/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16;p38"/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l" t="t" r="r" b="b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17;p38"/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l" t="t" r="r" b="b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18;p38"/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l" t="t" r="r" b="b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19;p38"/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l" t="t" r="r" b="b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20;p38"/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l" t="t" r="r" b="b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21;p38"/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l" t="t" r="r" b="b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22;p38"/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l" t="t" r="r" b="b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23;p38"/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l" t="t" r="r" b="b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560;p38"/>
          <p:cNvGrpSpPr/>
          <p:nvPr/>
        </p:nvGrpSpPr>
        <p:grpSpPr>
          <a:xfrm>
            <a:off x="5525439" y="1599425"/>
            <a:ext cx="681921" cy="940842"/>
            <a:chOff x="2583100" y="2973775"/>
            <a:chExt cx="461550" cy="437200"/>
          </a:xfrm>
        </p:grpSpPr>
        <p:sp>
          <p:nvSpPr>
            <p:cNvPr id="63" name="Google Shape;561;p38"/>
            <p:cNvSpPr/>
            <p:nvPr/>
          </p:nvSpPr>
          <p:spPr>
            <a:xfrm>
              <a:off x="2701225" y="3315975"/>
              <a:ext cx="225300" cy="95000"/>
            </a:xfrm>
            <a:custGeom>
              <a:avLst/>
              <a:gdLst/>
              <a:ahLst/>
              <a:cxnLst/>
              <a:rect l="l" t="t" r="r" b="b"/>
              <a:pathLst>
                <a:path w="9012" h="3800" fill="none" extrusionOk="0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562;p38"/>
            <p:cNvSpPr/>
            <p:nvPr/>
          </p:nvSpPr>
          <p:spPr>
            <a:xfrm>
              <a:off x="2583100" y="2973775"/>
              <a:ext cx="461550" cy="336125"/>
            </a:xfrm>
            <a:custGeom>
              <a:avLst/>
              <a:gdLst/>
              <a:ahLst/>
              <a:cxnLst/>
              <a:rect l="l" t="t" r="r" b="b"/>
              <a:pathLst>
                <a:path w="18462" h="13445" fill="none" extrusionOk="0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1777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7474" y="601507"/>
            <a:ext cx="9044616" cy="377403"/>
          </a:xfrm>
        </p:spPr>
        <p:txBody>
          <a:bodyPr anchor="ctr"/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ПРЕИМУЩЕСТВА ПРОГРАММЫ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2201486"/>
              </p:ext>
            </p:extLst>
          </p:nvPr>
        </p:nvGraphicFramePr>
        <p:xfrm>
          <a:off x="3265870" y="1512312"/>
          <a:ext cx="8126030" cy="5024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https://c1.wallpaperflare.com/preview/891/153/68/white-male-3d-model-isolated-3d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35158" y="1362075"/>
            <a:ext cx="4664257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27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91070741"/>
              </p:ext>
            </p:extLst>
          </p:nvPr>
        </p:nvGraphicFramePr>
        <p:xfrm>
          <a:off x="-1628274" y="1416548"/>
          <a:ext cx="10724148" cy="5092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5441" y="529390"/>
            <a:ext cx="9030906" cy="469232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КАРЬЕРА И РАБОТА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/>
          <a:srcRect l="-321" t="5344" r="321" b="4816"/>
          <a:stretch/>
        </p:blipFill>
        <p:spPr>
          <a:xfrm>
            <a:off x="7401340" y="1416548"/>
            <a:ext cx="3750015" cy="505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154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ятиугольник 2"/>
          <p:cNvSpPr/>
          <p:nvPr/>
        </p:nvSpPr>
        <p:spPr>
          <a:xfrm>
            <a:off x="0" y="385011"/>
            <a:ext cx="9841832" cy="727945"/>
          </a:xfrm>
          <a:prstGeom prst="homePlat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506" y="430110"/>
            <a:ext cx="8838400" cy="637745"/>
          </a:xfrm>
        </p:spPr>
        <p:txBody>
          <a:bodyPr/>
          <a:lstStyle/>
          <a:p>
            <a:pPr algn="ctr"/>
            <a:r>
              <a:rPr lang="ru-RU" sz="2000" dirty="0"/>
              <a:t>ОРГАНИЗАЦИИ, В КОТОРЫХ МОЖНО ПРОЙТИ ПРАКТИКУ С ПОСЛЕДУЮЩИМ ТРУДОУСТРОЙСТВОМ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517" y="1428085"/>
            <a:ext cx="1171437" cy="1156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/>
          <p:nvPr/>
        </p:nvPicPr>
        <p:blipFill rotWithShape="1">
          <a:blip r:embed="rId3"/>
          <a:srcRect l="705" t="9762" r="94950" b="83625"/>
          <a:stretch/>
        </p:blipFill>
        <p:spPr bwMode="auto">
          <a:xfrm>
            <a:off x="8027614" y="1580183"/>
            <a:ext cx="2131596" cy="1004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369" y="1566584"/>
            <a:ext cx="3349998" cy="1004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792" y="3152928"/>
            <a:ext cx="3106740" cy="840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https://im0-tub-ru.yandex.net/i?id=81afa3b8042cd40cdc1d51993a852328&amp;n=33&amp;w=361&amp;h=15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584" y="4501220"/>
            <a:ext cx="3106740" cy="1131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46873" y="2982837"/>
            <a:ext cx="2623291" cy="1150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67505" y="3011145"/>
            <a:ext cx="4184071" cy="1123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/>
          <p:cNvPicPr/>
          <p:nvPr/>
        </p:nvPicPr>
        <p:blipFill rotWithShape="1">
          <a:blip r:embed="rId9"/>
          <a:srcRect l="2331" t="10678" r="94055" b="87154"/>
          <a:stretch/>
        </p:blipFill>
        <p:spPr bwMode="auto">
          <a:xfrm>
            <a:off x="4920916" y="5959565"/>
            <a:ext cx="2438952" cy="573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6" descr="https://im0-tub-ru.yandex.net/i?id=1128e3f8c45503b66b1a48fc5bdcc2ed&amp;n=13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454" y="4630885"/>
            <a:ext cx="2070592" cy="871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31920" y="4501220"/>
            <a:ext cx="2959768" cy="980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1251486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 Финансовый Университет">
  <a:themeElements>
    <a:clrScheme name="Финансовый Университет">
      <a:dk1>
        <a:sysClr val="windowText" lastClr="000000"/>
      </a:dk1>
      <a:lt1>
        <a:sysClr val="window" lastClr="FFFFFF"/>
      </a:lt1>
      <a:dk2>
        <a:srgbClr val="373545"/>
      </a:dk2>
      <a:lt2>
        <a:srgbClr val="A5A5A5"/>
      </a:lt2>
      <a:accent1>
        <a:srgbClr val="256569"/>
      </a:accent1>
      <a:accent2>
        <a:srgbClr val="AFAFAF"/>
      </a:accent2>
      <a:accent3>
        <a:srgbClr val="5BBFC5"/>
      </a:accent3>
      <a:accent4>
        <a:srgbClr val="7B7B7B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Финансовый Университет" id="{B61C6C59-7E8E-44EC-9D0A-175FD0FD7AA0}" vid="{4B9A828B-7C95-4D9C-8B7B-426AD85F4798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Финансовый Университет</Template>
  <TotalTime>567</TotalTime>
  <Words>935</Words>
  <Application>Microsoft Office PowerPoint</Application>
  <PresentationFormat>Широкоэкранный</PresentationFormat>
  <Paragraphs>99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Arial Rounded MT Bold</vt:lpstr>
      <vt:lpstr>Book Antiqua</vt:lpstr>
      <vt:lpstr>Calibri</vt:lpstr>
      <vt:lpstr>Cambria</vt:lpstr>
      <vt:lpstr>Times New Roman</vt:lpstr>
      <vt:lpstr>Wingdings</vt:lpstr>
      <vt:lpstr>Wingdings 2</vt:lpstr>
      <vt:lpstr>Шаблон Финансовый Университет</vt:lpstr>
      <vt:lpstr>Презентация PowerPoint</vt:lpstr>
      <vt:lpstr>ИНФОРМАЦИЯ О ПОСТУПЛЕНИИ</vt:lpstr>
      <vt:lpstr>РУКОВОДИТЕЛЬ ПРОГРАММЫ</vt:lpstr>
      <vt:lpstr>Научный руководитель магистерской программы</vt:lpstr>
      <vt:lpstr>После окончания программы выпускники смогут:</vt:lpstr>
      <vt:lpstr>ДИСЦИПЛИНЫ ПРОГРАММЫ  </vt:lpstr>
      <vt:lpstr>ПРЕИМУЩЕСТВА ПРОГРАММЫ</vt:lpstr>
      <vt:lpstr>КАРЬЕРА И РАБОТА</vt:lpstr>
      <vt:lpstr>ОРГАНИЗАЦИИ, В КОТОРЫХ МОЖНО ПРОЙТИ ПРАКТИКУ С ПОСЛЕДУЮЩИМ ТРУДОУСТРОЙСТВОМ</vt:lpstr>
      <vt:lpstr>Как поступить</vt:lpstr>
      <vt:lpstr>Почему абитуриенты выбирают наш ВУЗ? </vt:lpstr>
      <vt:lpstr>Наши контакты </vt:lpstr>
    </vt:vector>
  </TitlesOfParts>
  <Company>GUMF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AYVoronina</dc:creator>
  <cp:lastModifiedBy>Надежда А. Кадык</cp:lastModifiedBy>
  <cp:revision>67</cp:revision>
  <cp:lastPrinted>2019-01-16T12:46:41Z</cp:lastPrinted>
  <dcterms:created xsi:type="dcterms:W3CDTF">2018-04-06T11:52:35Z</dcterms:created>
  <dcterms:modified xsi:type="dcterms:W3CDTF">2023-06-27T11:06:40Z</dcterms:modified>
</cp:coreProperties>
</file>