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9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1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515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361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42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17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49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22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2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2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6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6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8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70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2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1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B81E-CBAE-4B85-9B28-040B934D0165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A547-F778-425B-BEEF-9135B5B8C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97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Банковский работник</a:t>
            </a:r>
            <a:br>
              <a:rPr lang="ru-RU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Банковское дело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54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Bookman Old Style" panose="02050604050505020204" pitchFamily="18" charset="0"/>
              </a:rPr>
              <a:t>В настоящее время данная профессия очень востребована.</a:t>
            </a:r>
          </a:p>
          <a:p>
            <a:pPr marL="0" indent="0">
              <a:buNone/>
            </a:pPr>
            <a:r>
              <a:rPr lang="ru-RU" i="1" dirty="0">
                <a:latin typeface="Bookman Old Style" panose="02050604050505020204" pitchFamily="18" charset="0"/>
              </a:rPr>
              <a:t>Название профессии «банкир» подразумевает, как собственника </a:t>
            </a:r>
            <a:r>
              <a:rPr lang="ru-RU" i="1" dirty="0" smtClean="0">
                <a:latin typeface="Bookman Old Style" panose="02050604050505020204" pitchFamily="18" charset="0"/>
              </a:rPr>
              <a:t>банковского капитала</a:t>
            </a:r>
            <a:r>
              <a:rPr lang="ru-RU" i="1" dirty="0">
                <a:latin typeface="Bookman Old Style" panose="02050604050505020204" pitchFamily="18" charset="0"/>
              </a:rPr>
              <a:t>, или управляющего банком, так и менеджера любого звена в банке</a:t>
            </a:r>
            <a:r>
              <a:rPr lang="ru-RU" i="1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 smtClean="0">
                <a:latin typeface="Bookman Old Style" panose="02050604050505020204" pitchFamily="18" charset="0"/>
              </a:rPr>
              <a:t>2 декабря отмечается день банковского работника.</a:t>
            </a:r>
            <a:endParaRPr lang="ru-RU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5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6705" y="609602"/>
            <a:ext cx="4278842" cy="163988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Требования к профессии банкир</a:t>
            </a:r>
            <a:br>
              <a:rPr lang="ru-RU" sz="2400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Работники банка должны иметь определенные черты характера: 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547" y="1257301"/>
            <a:ext cx="6158770" cy="4107851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4608514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sz="2000" i="1" dirty="0" err="1" smtClean="0">
                <a:latin typeface="Bookman Old Style" panose="02050604050505020204" pitchFamily="18" charset="0"/>
              </a:rPr>
              <a:t>амбициозность</a:t>
            </a:r>
            <a:r>
              <a:rPr lang="ru-RU" sz="2000" i="1" dirty="0">
                <a:latin typeface="Bookman Old Style" panose="02050604050505020204" pitchFamily="18" charset="0"/>
              </a:rPr>
              <a:t>, </a:t>
            </a:r>
            <a:br>
              <a:rPr lang="ru-RU" sz="2000" i="1" dirty="0">
                <a:latin typeface="Bookman Old Style" panose="02050604050505020204" pitchFamily="18" charset="0"/>
              </a:rPr>
            </a:br>
            <a:r>
              <a:rPr lang="ru-RU" sz="2000" i="1" dirty="0" smtClean="0">
                <a:latin typeface="Bookman Old Style" panose="02050604050505020204" pitchFamily="18" charset="0"/>
              </a:rPr>
              <a:t>-решительность</a:t>
            </a:r>
            <a:r>
              <a:rPr lang="ru-RU" sz="2000" i="1" dirty="0">
                <a:latin typeface="Bookman Old Style" panose="02050604050505020204" pitchFamily="18" charset="0"/>
              </a:rPr>
              <a:t>, </a:t>
            </a:r>
            <a:br>
              <a:rPr lang="ru-RU" sz="2000" i="1" dirty="0">
                <a:latin typeface="Bookman Old Style" panose="02050604050505020204" pitchFamily="18" charset="0"/>
              </a:rPr>
            </a:br>
            <a:r>
              <a:rPr lang="ru-RU" sz="2000" i="1" dirty="0" smtClean="0">
                <a:latin typeface="Bookman Old Style" panose="02050604050505020204" pitchFamily="18" charset="0"/>
              </a:rPr>
              <a:t>-энергичность</a:t>
            </a:r>
            <a:r>
              <a:rPr lang="ru-RU" sz="2000" i="1" dirty="0">
                <a:latin typeface="Bookman Old Style" panose="02050604050505020204" pitchFamily="18" charset="0"/>
              </a:rPr>
              <a:t>, </a:t>
            </a:r>
            <a:br>
              <a:rPr lang="ru-RU" sz="2000" i="1" dirty="0">
                <a:latin typeface="Bookman Old Style" panose="02050604050505020204" pitchFamily="18" charset="0"/>
              </a:rPr>
            </a:br>
            <a:r>
              <a:rPr lang="ru-RU" sz="2000" i="1" dirty="0" smtClean="0">
                <a:latin typeface="Bookman Old Style" panose="02050604050505020204" pitchFamily="18" charset="0"/>
              </a:rPr>
              <a:t>-целеустремленность</a:t>
            </a:r>
            <a:r>
              <a:rPr lang="ru-RU" sz="2000" i="1" dirty="0">
                <a:latin typeface="Bookman Old Style" panose="02050604050505020204" pitchFamily="18" charset="0"/>
              </a:rPr>
              <a:t>, </a:t>
            </a:r>
            <a:br>
              <a:rPr lang="ru-RU" sz="2000" i="1" dirty="0">
                <a:latin typeface="Bookman Old Style" panose="02050604050505020204" pitchFamily="18" charset="0"/>
              </a:rPr>
            </a:br>
            <a:r>
              <a:rPr lang="ru-RU" sz="2000" i="1" dirty="0" smtClean="0">
                <a:latin typeface="Bookman Old Style" panose="02050604050505020204" pitchFamily="18" charset="0"/>
              </a:rPr>
              <a:t>-высокую </a:t>
            </a:r>
            <a:r>
              <a:rPr lang="ru-RU" sz="2000" i="1" dirty="0">
                <a:latin typeface="Bookman Old Style" panose="02050604050505020204" pitchFamily="18" charset="0"/>
              </a:rPr>
              <a:t>обучаемость, </a:t>
            </a:r>
            <a:br>
              <a:rPr lang="ru-RU" sz="2000" i="1" dirty="0">
                <a:latin typeface="Bookman Old Style" panose="02050604050505020204" pitchFamily="18" charset="0"/>
              </a:rPr>
            </a:br>
            <a:r>
              <a:rPr lang="ru-RU" sz="2000" i="1" dirty="0" smtClean="0">
                <a:latin typeface="Bookman Old Style" panose="02050604050505020204" pitchFamily="18" charset="0"/>
              </a:rPr>
              <a:t>-коммуникабельность</a:t>
            </a:r>
            <a:r>
              <a:rPr lang="ru-RU" sz="2000" i="1" dirty="0">
                <a:latin typeface="Bookman Old Style" panose="02050604050505020204" pitchFamily="18" charset="0"/>
              </a:rPr>
              <a:t>, </a:t>
            </a:r>
            <a:br>
              <a:rPr lang="ru-RU" sz="2000" i="1" dirty="0">
                <a:latin typeface="Bookman Old Style" panose="02050604050505020204" pitchFamily="18" charset="0"/>
              </a:rPr>
            </a:br>
            <a:r>
              <a:rPr lang="ru-RU" sz="2000" i="1" dirty="0" smtClean="0">
                <a:latin typeface="Bookman Old Style" panose="02050604050505020204" pitchFamily="18" charset="0"/>
              </a:rPr>
              <a:t>-быть </a:t>
            </a:r>
            <a:r>
              <a:rPr lang="ru-RU" sz="2000" i="1" dirty="0">
                <a:latin typeface="Bookman Old Style" panose="02050604050505020204" pitchFamily="18" charset="0"/>
              </a:rPr>
              <a:t>интеллектуально развитым, </a:t>
            </a:r>
            <a:br>
              <a:rPr lang="ru-RU" sz="2000" i="1" dirty="0">
                <a:latin typeface="Bookman Old Style" panose="02050604050505020204" pitchFamily="18" charset="0"/>
              </a:rPr>
            </a:br>
            <a:r>
              <a:rPr lang="ru-RU" sz="2000" i="1" dirty="0" smtClean="0">
                <a:latin typeface="Bookman Old Style" panose="02050604050505020204" pitchFamily="18" charset="0"/>
              </a:rPr>
              <a:t>-знать </a:t>
            </a:r>
            <a:r>
              <a:rPr lang="ru-RU" sz="2000" i="1" dirty="0">
                <a:latin typeface="Bookman Old Style" panose="02050604050505020204" pitchFamily="18" charset="0"/>
              </a:rPr>
              <a:t>человеческую психологию. </a:t>
            </a:r>
          </a:p>
        </p:txBody>
      </p:sp>
    </p:spTree>
    <p:extLst>
      <p:ext uri="{BB962C8B-B14F-4D97-AF65-F5344CB8AC3E}">
        <p14:creationId xmlns:p14="http://schemas.microsoft.com/office/powerpoint/2010/main" val="902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06512" y="268287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Bookman Old Style" panose="02050604050505020204" pitchFamily="18" charset="0"/>
              </a:rPr>
              <a:t>Банкир — это сложная профессия</a:t>
            </a:r>
            <a:r>
              <a:rPr lang="ru-RU" i="1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 smtClean="0">
                <a:latin typeface="Bookman Old Style" panose="02050604050505020204" pitchFamily="18" charset="0"/>
              </a:rPr>
              <a:t>Ведь существует </a:t>
            </a:r>
            <a:r>
              <a:rPr lang="ru-RU" i="1" dirty="0">
                <a:latin typeface="Bookman Old Style" panose="02050604050505020204" pitchFamily="18" charset="0"/>
              </a:rPr>
              <a:t>мнение, что настоящий банкир хронически никому и ничему не доверяет и всю информацию воспринимает через призму недоверия. Сначала он должен проверить и проанализировать факт и только после этого принять решение.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3187401"/>
            <a:ext cx="5798336" cy="303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0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10313987" cy="147857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Bookman Old Style" panose="02050604050505020204" pitchFamily="18" charset="0"/>
              </a:rPr>
              <a:t>10 богатейших бизнесменов России на 2018г. </a:t>
            </a:r>
            <a:endParaRPr lang="ru-RU" sz="2800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2957513"/>
          </a:xfrm>
        </p:spPr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Владимир Лисин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Алексей Мордашов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Леонид Михельсон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Вагит Алекперов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Геннадий Тимченко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Владимир Потанин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Андрей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smtClean="0">
                <a:latin typeface="Bookman Old Style" panose="02050604050505020204" pitchFamily="18" charset="0"/>
              </a:rPr>
              <a:t>Мельниченко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Михаил Фридман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Виктор Вексельберг</a:t>
            </a:r>
          </a:p>
          <a:p>
            <a:pPr marL="457200" indent="-457200">
              <a:buFont typeface="+mj-lt"/>
              <a:buAutoNum type="arabicPeriod"/>
            </a:pPr>
            <a:r>
              <a:rPr lang="ru-RU" i="1" dirty="0" smtClean="0">
                <a:latin typeface="Bookman Old Style" panose="02050604050505020204" pitchFamily="18" charset="0"/>
              </a:rPr>
              <a:t>Алишер Усманов</a:t>
            </a:r>
          </a:p>
        </p:txBody>
      </p:sp>
    </p:spTree>
    <p:extLst>
      <p:ext uri="{BB962C8B-B14F-4D97-AF65-F5344CB8AC3E}">
        <p14:creationId xmlns:p14="http://schemas.microsoft.com/office/powerpoint/2010/main" val="399530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" y="0"/>
            <a:ext cx="3568700" cy="35687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7300" y="1485899"/>
            <a:ext cx="7834311" cy="537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Bookman Old Style" panose="02050604050505020204" pitchFamily="18" charset="0"/>
              </a:rPr>
              <a:t>Приблизительная заработная плата банкиров в Российской Федерации – 90.000–150.000 руб. Банковское сообщество – в числе лидеров по заработным платам, уровень которых связан с занимаемой должностью, величиной банка. Как свидетельствует опрос портала Bankir.ru, 13% банковских российских служащих (рядовые сотрудники) получают заработные платы на уровне 100 и более тысяч рублей. Этот же портал сообщает, что заработные платы банкиров растут быстрее, чем инфляция.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55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5200" y="317500"/>
            <a:ext cx="9372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Bookman Old Style" panose="02050604050505020204" pitchFamily="18" charset="0"/>
              </a:rPr>
              <a:t>Работником банка ведь быть нелегко.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За вредность им следует пить молоко,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Ведь столько возни с документами много 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И дела нелегкого и непростого.</a:t>
            </a:r>
          </a:p>
          <a:p>
            <a:endParaRPr lang="ru-RU" sz="2800" i="1" dirty="0">
              <a:latin typeface="Bookman Old Style" panose="02050604050505020204" pitchFamily="18" charset="0"/>
            </a:endParaRP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Сплошные уставы, приказы и бланки,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Что требует вновь повышения планки.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Усердия много, внимания тоже,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Иначе ошибки бывают дороже.</a:t>
            </a:r>
          </a:p>
          <a:p>
            <a:endParaRPr lang="ru-RU" sz="2800" i="1" dirty="0">
              <a:latin typeface="Bookman Old Style" panose="02050604050505020204" pitchFamily="18" charset="0"/>
            </a:endParaRP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Желаем мы вам лишь приятной работы,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Успешно сдавать годовые отчеты,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Клиентов хороших вам только всегда</a:t>
            </a:r>
          </a:p>
          <a:p>
            <a:r>
              <a:rPr lang="ru-RU" sz="2800" i="1" dirty="0" smtClean="0">
                <a:latin typeface="Bookman Old Style" panose="02050604050505020204" pitchFamily="18" charset="0"/>
              </a:rPr>
              <a:t>И в гору успешно чтоб шли все дела!</a:t>
            </a:r>
          </a:p>
        </p:txBody>
      </p:sp>
    </p:spTree>
    <p:extLst>
      <p:ext uri="{BB962C8B-B14F-4D97-AF65-F5344CB8AC3E}">
        <p14:creationId xmlns:p14="http://schemas.microsoft.com/office/powerpoint/2010/main" val="375087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0" y="1333500"/>
            <a:ext cx="810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latin typeface="Bookman Old Style" panose="02050604050505020204" pitchFamily="18" charset="0"/>
              </a:rPr>
              <a:t>С Днем Банковского Работника!</a:t>
            </a:r>
            <a:endParaRPr lang="ru-RU" sz="88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19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130</TotalTime>
  <Words>265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Trebuchet MS</vt:lpstr>
      <vt:lpstr>Tw Cen MT</vt:lpstr>
      <vt:lpstr>Контур</vt:lpstr>
      <vt:lpstr>Банковский работник Банковское дело</vt:lpstr>
      <vt:lpstr>Презентация PowerPoint</vt:lpstr>
      <vt:lpstr>Требования к профессии банкир Работники банка должны иметь определенные черты характера: </vt:lpstr>
      <vt:lpstr>Презентация PowerPoint</vt:lpstr>
      <vt:lpstr>10 богатейших бизнесменов России на 2018г. </vt:lpstr>
      <vt:lpstr>Презентация PowerPoint</vt:lpstr>
      <vt:lpstr>Презентация PowerPoint</vt:lpstr>
      <vt:lpstr>Презентация PowerPoint</vt:lpstr>
    </vt:vector>
  </TitlesOfParts>
  <Company>SmolFA.local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Банковский работник Банковское дело</dc:title>
  <dc:creator>Анна Д. Перегонцева</dc:creator>
  <cp:lastModifiedBy>Комаров</cp:lastModifiedBy>
  <cp:revision>10</cp:revision>
  <dcterms:created xsi:type="dcterms:W3CDTF">2018-12-17T11:57:10Z</dcterms:created>
  <dcterms:modified xsi:type="dcterms:W3CDTF">2018-12-24T07:18:43Z</dcterms:modified>
</cp:coreProperties>
</file>