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-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Работа\100 лет\100лет копияd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0" y="512190"/>
            <a:ext cx="4491398" cy="166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98955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0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2050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абота\100 лет\100лет копияd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485" y="349490"/>
            <a:ext cx="2221635" cy="82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2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3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9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9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16.09.2019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199" y="2723744"/>
            <a:ext cx="10515600" cy="1095285"/>
          </a:xfrm>
        </p:spPr>
        <p:txBody>
          <a:bodyPr/>
          <a:lstStyle/>
          <a:p>
            <a:pPr algn="ctr"/>
            <a:r>
              <a:rPr lang="ru-RU" sz="3200" dirty="0"/>
              <a:t>Присвоение идентификатора в системе </a:t>
            </a:r>
            <a:r>
              <a:rPr lang="ru-RU" sz="3200" dirty="0" err="1"/>
              <a:t>ORCID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004" y="1676590"/>
            <a:ext cx="6138154" cy="529814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7200" dirty="0" err="1"/>
              <a:t>ORCID</a:t>
            </a:r>
            <a:r>
              <a:rPr lang="ru-RU" sz="7200" dirty="0"/>
              <a:t> (</a:t>
            </a:r>
            <a:r>
              <a:rPr lang="ru-RU" sz="7200" dirty="0" err="1"/>
              <a:t>Open</a:t>
            </a:r>
            <a:r>
              <a:rPr lang="ru-RU" sz="7200" dirty="0"/>
              <a:t> </a:t>
            </a:r>
            <a:r>
              <a:rPr lang="ru-RU" sz="7200" dirty="0" err="1"/>
              <a:t>Researcher</a:t>
            </a:r>
            <a:r>
              <a:rPr lang="ru-RU" sz="7200" dirty="0"/>
              <a:t> and </a:t>
            </a:r>
            <a:r>
              <a:rPr lang="ru-RU" sz="7200" dirty="0" err="1"/>
              <a:t>Contributor</a:t>
            </a:r>
            <a:r>
              <a:rPr lang="ru-RU" sz="7200" dirty="0"/>
              <a:t> </a:t>
            </a:r>
            <a:r>
              <a:rPr lang="ru-RU" sz="7200" dirty="0" err="1"/>
              <a:t>ID</a:t>
            </a:r>
            <a:r>
              <a:rPr lang="ru-RU" sz="7200" dirty="0"/>
              <a:t>)– 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7200" dirty="0"/>
              <a:t>это некоммерческий проект, цель которого присвоить каждому автору научной статьи свой уникальный код. Главная задача  идентификационного кода состоит в том, чтобы ликвидировать разночтения в именах автора.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7200" dirty="0"/>
              <a:t>Новая система идентификации </a:t>
            </a:r>
            <a:r>
              <a:rPr lang="ru-RU" sz="7200" dirty="0" err="1"/>
              <a:t>ORCID</a:t>
            </a:r>
            <a:r>
              <a:rPr lang="ru-RU" sz="7200" dirty="0"/>
              <a:t> </a:t>
            </a:r>
            <a:r>
              <a:rPr lang="ru-RU" sz="7200" dirty="0" err="1"/>
              <a:t>ID</a:t>
            </a:r>
            <a:r>
              <a:rPr lang="ru-RU" sz="7200" dirty="0"/>
              <a:t> (читается по-русски как «</a:t>
            </a:r>
            <a:r>
              <a:rPr lang="ru-RU" sz="7200" dirty="0" err="1"/>
              <a:t>оркид</a:t>
            </a:r>
            <a:r>
              <a:rPr lang="ru-RU" sz="7200" dirty="0"/>
              <a:t>») присваивает каждому ученому свой уникальный номер (</a:t>
            </a:r>
            <a:r>
              <a:rPr lang="ru-RU" sz="7200" dirty="0" err="1"/>
              <a:t>ID</a:t>
            </a:r>
            <a:r>
              <a:rPr lang="ru-RU" sz="7200" dirty="0"/>
              <a:t> </a:t>
            </a:r>
            <a:r>
              <a:rPr lang="ru-RU" sz="7200" dirty="0" err="1"/>
              <a:t>ORCID</a:t>
            </a:r>
            <a:r>
              <a:rPr lang="ru-RU" sz="7200" dirty="0"/>
              <a:t>), похожий на штрих-код в магазине. Он представляет собой 16-</a:t>
            </a:r>
            <a:r>
              <a:rPr lang="ru-RU" sz="7200" dirty="0" err="1"/>
              <a:t>значный</a:t>
            </a:r>
            <a:r>
              <a:rPr lang="ru-RU" sz="7200" dirty="0"/>
              <a:t> числовой код. Буквы из написания имени и фамилии заменяются на цифры, что сразу решает все проблемы: произношение и перевод на другие языки, автоматизируется идентификация автора и его связь с опубликованными статьями. По этому коду ученый легко идентифицируется научными организациями и сообществами, издательствами, фондами.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Присвоение идентификатора в системе </a:t>
            </a:r>
            <a:r>
              <a:rPr lang="ru-RU" dirty="0" err="1"/>
              <a:t>ORCID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C0B825-6518-486F-8732-71FA4AAEC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3447" y="1413943"/>
            <a:ext cx="5087566" cy="542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Присвоение идентификатора в системе </a:t>
            </a:r>
            <a:r>
              <a:rPr lang="ru-RU" dirty="0" err="1"/>
              <a:t>ORCID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17D1D1-2343-4986-BB38-476AE1600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383" y="1088713"/>
            <a:ext cx="8194743" cy="576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37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Регистрация </a:t>
            </a:r>
            <a:r>
              <a:rPr lang="ru-RU" i="1" dirty="0" err="1"/>
              <a:t>ORCID</a:t>
            </a:r>
            <a:r>
              <a:rPr lang="ru-RU" i="1" dirty="0"/>
              <a:t> </a:t>
            </a:r>
            <a:r>
              <a:rPr lang="en-US" i="1" dirty="0"/>
              <a:t>ID</a:t>
            </a:r>
            <a:endParaRPr lang="ru-RU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17D1D1-2343-4986-BB38-476AE1600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7145" y="1647259"/>
            <a:ext cx="7252653" cy="510603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ADB982-122E-43B8-96D5-B2C2C6983164}"/>
              </a:ext>
            </a:extLst>
          </p:cNvPr>
          <p:cNvSpPr/>
          <p:nvPr/>
        </p:nvSpPr>
        <p:spPr>
          <a:xfrm>
            <a:off x="0" y="1107121"/>
            <a:ext cx="53238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Book Antiqua" panose="02040602050305030304" pitchFamily="18" charset="0"/>
              </a:rPr>
              <a:t>1. Зайдите на сайт</a:t>
            </a:r>
          </a:p>
          <a:p>
            <a:r>
              <a:rPr lang="ru-RU" sz="1600" dirty="0" err="1">
                <a:solidFill>
                  <a:srgbClr val="FF0000"/>
                </a:solidFill>
                <a:latin typeface="Book Antiqua" panose="02040602050305030304" pitchFamily="18" charset="0"/>
              </a:rPr>
              <a:t>http</a:t>
            </a:r>
            <a:r>
              <a:rPr lang="ru-RU" sz="1600" dirty="0">
                <a:solidFill>
                  <a:srgbClr val="FF0000"/>
                </a:solidFill>
                <a:latin typeface="Book Antiqua" panose="02040602050305030304" pitchFamily="18" charset="0"/>
              </a:rPr>
              <a:t>://</a:t>
            </a:r>
            <a:r>
              <a:rPr lang="ru-RU" sz="1600" dirty="0" err="1">
                <a:solidFill>
                  <a:srgbClr val="FF0000"/>
                </a:solidFill>
                <a:latin typeface="Book Antiqua" panose="02040602050305030304" pitchFamily="18" charset="0"/>
              </a:rPr>
              <a:t>orcid.org</a:t>
            </a:r>
            <a:endParaRPr lang="ru-RU" sz="1600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ru-RU" sz="1600" dirty="0">
                <a:latin typeface="Book Antiqua" panose="02040602050305030304" pitchFamily="18" charset="0"/>
              </a:rPr>
              <a:t>2. Выберите русский язык, если регистрация на английском языке</a:t>
            </a:r>
          </a:p>
          <a:p>
            <a:r>
              <a:rPr lang="ru-RU" sz="1600" dirty="0">
                <a:latin typeface="Book Antiqua" panose="02040602050305030304" pitchFamily="18" charset="0"/>
              </a:rPr>
              <a:t>представляет для Вас трудности</a:t>
            </a:r>
          </a:p>
          <a:p>
            <a:r>
              <a:rPr lang="ru-RU" sz="1600" dirty="0">
                <a:latin typeface="Book Antiqua" panose="02040602050305030304" pitchFamily="18" charset="0"/>
              </a:rPr>
              <a:t>3. Нажмите кнопку «Регистрация». </a:t>
            </a:r>
          </a:p>
          <a:p>
            <a:r>
              <a:rPr lang="ru-RU" sz="1600" dirty="0">
                <a:latin typeface="Book Antiqua" panose="02040602050305030304" pitchFamily="18" charset="0"/>
              </a:rPr>
              <a:t>4. Затем нажмите кнопку «Зарегистрироваться и получить </a:t>
            </a:r>
            <a:r>
              <a:rPr lang="ru-RU" sz="1600" dirty="0" err="1">
                <a:latin typeface="Book Antiqua" panose="02040602050305030304" pitchFamily="18" charset="0"/>
              </a:rPr>
              <a:t>ORCID</a:t>
            </a:r>
            <a:r>
              <a:rPr lang="ru-RU" sz="1600" dirty="0">
                <a:latin typeface="Book Antiqua" panose="02040602050305030304" pitchFamily="18" charset="0"/>
              </a:rPr>
              <a:t> </a:t>
            </a:r>
            <a:r>
              <a:rPr lang="en-US" sz="1600" dirty="0">
                <a:latin typeface="Book Antiqua" panose="02040602050305030304" pitchFamily="18" charset="0"/>
              </a:rPr>
              <a:t>I</a:t>
            </a:r>
            <a:r>
              <a:rPr lang="ru-RU" sz="1600" dirty="0">
                <a:latin typeface="Book Antiqua" panose="02040602050305030304" pitchFamily="18" charset="0"/>
              </a:rPr>
              <a:t>D»</a:t>
            </a:r>
          </a:p>
          <a:p>
            <a:r>
              <a:rPr lang="ru-RU" sz="1600" dirty="0">
                <a:latin typeface="Book Antiqua" panose="02040602050305030304" pitchFamily="18" charset="0"/>
              </a:rPr>
              <a:t>5. Пройдите процесс регистрации , указав:</a:t>
            </a:r>
          </a:p>
          <a:p>
            <a:pPr marL="285750" indent="-12700" defTabSz="622300">
              <a:buFont typeface="Arial" panose="020B0604020202020204" pitchFamily="34" charset="0"/>
              <a:buChar char="•"/>
              <a:tabLst>
                <a:tab pos="534988" algn="l"/>
              </a:tabLst>
            </a:pPr>
            <a:r>
              <a:rPr lang="en-US" sz="1600" dirty="0">
                <a:latin typeface="Book Antiqua" panose="02040602050305030304" pitchFamily="18" charset="0"/>
              </a:rPr>
              <a:t>   </a:t>
            </a:r>
            <a:r>
              <a:rPr lang="ru-RU" sz="1600" dirty="0">
                <a:latin typeface="Book Antiqua" panose="02040602050305030304" pitchFamily="18" charset="0"/>
              </a:rPr>
              <a:t>имя</a:t>
            </a:r>
            <a:r>
              <a:rPr lang="en-US" sz="1600" dirty="0">
                <a:latin typeface="Book Antiqua" panose="02040602050305030304" pitchFamily="18" charset="0"/>
              </a:rPr>
              <a:t>;</a:t>
            </a:r>
            <a:endParaRPr lang="ru-RU" sz="1600" dirty="0">
              <a:latin typeface="Book Antiqua" panose="02040602050305030304" pitchFamily="18" charset="0"/>
            </a:endParaRPr>
          </a:p>
          <a:p>
            <a:pPr marL="285750" indent="-12700" defTabSz="622300">
              <a:buFont typeface="Arial" panose="020B0604020202020204" pitchFamily="34" charset="0"/>
              <a:buChar char="•"/>
              <a:tabLst>
                <a:tab pos="534988" algn="l"/>
              </a:tabLst>
            </a:pPr>
            <a:r>
              <a:rPr lang="en-US" sz="1600" dirty="0">
                <a:latin typeface="Book Antiqua" panose="02040602050305030304" pitchFamily="18" charset="0"/>
              </a:rPr>
              <a:t>    </a:t>
            </a:r>
            <a:r>
              <a:rPr lang="ru-RU" sz="1600" dirty="0">
                <a:latin typeface="Book Antiqua" panose="02040602050305030304" pitchFamily="18" charset="0"/>
              </a:rPr>
              <a:t>фамилию</a:t>
            </a:r>
            <a:r>
              <a:rPr lang="en-US" sz="1600" dirty="0">
                <a:latin typeface="Book Antiqua" panose="02040602050305030304" pitchFamily="18" charset="0"/>
              </a:rPr>
              <a:t>;</a:t>
            </a:r>
            <a:endParaRPr lang="ru-RU" sz="1600" dirty="0">
              <a:latin typeface="Book Antiqua" panose="02040602050305030304" pitchFamily="18" charset="0"/>
            </a:endParaRPr>
          </a:p>
          <a:p>
            <a:pPr marL="285750" indent="-12700" defTabSz="622300">
              <a:buFont typeface="Arial" panose="020B0604020202020204" pitchFamily="34" charset="0"/>
              <a:buChar char="•"/>
              <a:tabLst>
                <a:tab pos="534988" algn="l"/>
              </a:tabLst>
            </a:pPr>
            <a:r>
              <a:rPr lang="en-US" sz="1600" dirty="0">
                <a:latin typeface="Book Antiqua" panose="02040602050305030304" pitchFamily="18" charset="0"/>
              </a:rPr>
              <a:t>    </a:t>
            </a:r>
            <a:r>
              <a:rPr lang="ru-RU" sz="1600" dirty="0">
                <a:latin typeface="Book Antiqua" panose="02040602050305030304" pitchFamily="18" charset="0"/>
              </a:rPr>
              <a:t>адрес электронной почты</a:t>
            </a:r>
            <a:r>
              <a:rPr lang="en-US" sz="1600" dirty="0">
                <a:latin typeface="Book Antiqua" panose="02040602050305030304" pitchFamily="18" charset="0"/>
              </a:rPr>
              <a:t>;</a:t>
            </a:r>
            <a:endParaRPr lang="ru-RU" sz="1600" dirty="0">
              <a:latin typeface="Book Antiqua" panose="02040602050305030304" pitchFamily="18" charset="0"/>
            </a:endParaRPr>
          </a:p>
          <a:p>
            <a:pPr marL="285750" indent="-12700" defTabSz="622300">
              <a:buFont typeface="Arial" panose="020B0604020202020204" pitchFamily="34" charset="0"/>
              <a:buChar char="•"/>
              <a:tabLst>
                <a:tab pos="534988" algn="l"/>
              </a:tabLst>
            </a:pPr>
            <a:r>
              <a:rPr lang="en-US" sz="1600" dirty="0">
                <a:latin typeface="Book Antiqua" panose="02040602050305030304" pitchFamily="18" charset="0"/>
              </a:rPr>
              <a:t>     </a:t>
            </a:r>
            <a:r>
              <a:rPr lang="ru-RU" sz="1600" dirty="0">
                <a:latin typeface="Book Antiqua" panose="02040602050305030304" pitchFamily="18" charset="0"/>
              </a:rPr>
              <a:t>пароль</a:t>
            </a:r>
            <a:r>
              <a:rPr lang="en-US" sz="1600" dirty="0">
                <a:latin typeface="Book Antiqua" panose="02040602050305030304" pitchFamily="18" charset="0"/>
              </a:rPr>
              <a:t>.</a:t>
            </a:r>
            <a:endParaRPr lang="ru-RU" sz="1600" dirty="0">
              <a:latin typeface="Book Antiqua" panose="02040602050305030304" pitchFamily="18" charset="0"/>
            </a:endParaRPr>
          </a:p>
          <a:p>
            <a:r>
              <a:rPr lang="ru-RU" sz="1600" dirty="0">
                <a:latin typeface="Book Antiqua" panose="02040602050305030304" pitchFamily="18" charset="0"/>
              </a:rPr>
              <a:t>6.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  <a:r>
              <a:rPr lang="ru-RU" sz="1600" dirty="0">
                <a:latin typeface="Book Antiqua" panose="02040602050305030304" pitchFamily="18" charset="0"/>
              </a:rPr>
              <a:t>Обязательно корректно указывайте название организации</a:t>
            </a:r>
          </a:p>
          <a:p>
            <a:r>
              <a:rPr lang="ru-RU" sz="1600" dirty="0">
                <a:latin typeface="Book Antiqua" panose="0204060205030503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Book Antiqua" panose="02040602050305030304" pitchFamily="18" charset="0"/>
              </a:rPr>
              <a:t>Financial University under Government of Russian Federation</a:t>
            </a:r>
            <a:endParaRPr lang="ru-RU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ru-RU" sz="1600" dirty="0">
                <a:latin typeface="Book Antiqua" panose="02040602050305030304" pitchFamily="18" charset="0"/>
              </a:rPr>
              <a:t>7. Не забудьте подтвердить адрес электронной почты</a:t>
            </a:r>
          </a:p>
          <a:p>
            <a:r>
              <a:rPr lang="ru-RU" sz="1600" dirty="0">
                <a:latin typeface="Book Antiqua" panose="02040602050305030304" pitchFamily="18" charset="0"/>
              </a:rPr>
              <a:t>Подтверждение придет на Вашу почту </a:t>
            </a:r>
          </a:p>
          <a:p>
            <a:r>
              <a:rPr lang="ru-RU" sz="1600" dirty="0">
                <a:latin typeface="Book Antiqua" panose="02040602050305030304" pitchFamily="18" charset="0"/>
              </a:rPr>
              <a:t>8. Ваш номер </a:t>
            </a:r>
            <a:r>
              <a:rPr lang="ru-RU" sz="1600" dirty="0" err="1">
                <a:latin typeface="Book Antiqua" panose="02040602050305030304" pitchFamily="18" charset="0"/>
              </a:rPr>
              <a:t>ORCID</a:t>
            </a:r>
            <a:r>
              <a:rPr lang="ru-RU" sz="1600" dirty="0">
                <a:latin typeface="Book Antiqua" panose="02040602050305030304" pitchFamily="18" charset="0"/>
              </a:rPr>
              <a:t> будет в левой части профиля</a:t>
            </a:r>
          </a:p>
        </p:txBody>
      </p:sp>
    </p:spTree>
    <p:extLst>
      <p:ext uri="{BB962C8B-B14F-4D97-AF65-F5344CB8AC3E}">
        <p14:creationId xmlns:p14="http://schemas.microsoft.com/office/powerpoint/2010/main" val="302694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добавить работу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ADB982-122E-43B8-96D5-B2C2C6983164}"/>
              </a:ext>
            </a:extLst>
          </p:cNvPr>
          <p:cNvSpPr/>
          <p:nvPr/>
        </p:nvSpPr>
        <p:spPr>
          <a:xfrm>
            <a:off x="269505" y="1518542"/>
            <a:ext cx="114202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br>
              <a:rPr lang="ru-RU" sz="1600" dirty="0"/>
            </a:br>
            <a:r>
              <a:rPr lang="ru-RU" dirty="0">
                <a:latin typeface="Book Antiqua" panose="02040602050305030304" pitchFamily="18" charset="0"/>
              </a:rPr>
              <a:t>1.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ru-RU" dirty="0">
                <a:latin typeface="Book Antiqua" panose="02040602050305030304" pitchFamily="18" charset="0"/>
              </a:rPr>
              <a:t>Чтобы связать свой </a:t>
            </a:r>
            <a:r>
              <a:rPr lang="en-US" dirty="0" err="1">
                <a:latin typeface="Book Antiqua" panose="02040602050305030304" pitchFamily="18" charset="0"/>
              </a:rPr>
              <a:t>ORCID</a:t>
            </a:r>
            <a:r>
              <a:rPr lang="en-US" dirty="0">
                <a:latin typeface="Book Antiqua" panose="02040602050305030304" pitchFamily="18" charset="0"/>
              </a:rPr>
              <a:t>  </a:t>
            </a:r>
            <a:r>
              <a:rPr lang="ru-RU" dirty="0">
                <a:latin typeface="Book Antiqua" panose="02040602050305030304" pitchFamily="18" charset="0"/>
              </a:rPr>
              <a:t>с профилями </a:t>
            </a:r>
            <a:r>
              <a:rPr lang="en-US" dirty="0">
                <a:latin typeface="Book Antiqua" panose="02040602050305030304" pitchFamily="18" charset="0"/>
              </a:rPr>
              <a:t>Web of Science </a:t>
            </a:r>
            <a:r>
              <a:rPr lang="ru-RU" dirty="0">
                <a:latin typeface="Book Antiqua" panose="02040602050305030304" pitchFamily="18" charset="0"/>
              </a:rPr>
              <a:t>(</a:t>
            </a:r>
            <a:r>
              <a:rPr lang="ru-RU" dirty="0" err="1">
                <a:latin typeface="Book Antiqua" panose="02040602050305030304" pitchFamily="18" charset="0"/>
              </a:rPr>
              <a:t>Researcher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err="1">
                <a:latin typeface="Book Antiqua" panose="02040602050305030304" pitchFamily="18" charset="0"/>
              </a:rPr>
              <a:t>ID</a:t>
            </a:r>
            <a:r>
              <a:rPr lang="ru-RU" dirty="0">
                <a:latin typeface="Book Antiqua" panose="02040602050305030304" pitchFamily="18" charset="0"/>
              </a:rPr>
              <a:t>) и </a:t>
            </a:r>
            <a:r>
              <a:rPr lang="ru-RU" dirty="0" err="1">
                <a:latin typeface="Book Antiqua" panose="02040602050305030304" pitchFamily="18" charset="0"/>
              </a:rPr>
              <a:t>Scopus</a:t>
            </a:r>
            <a:r>
              <a:rPr lang="ru-RU" dirty="0">
                <a:latin typeface="Book Antiqua" panose="02040602050305030304" pitchFamily="18" charset="0"/>
              </a:rPr>
              <a:t> необходимо зайти в личный профиль и нажать кнопку «Добавить работу », затем «Найти и связать».</a:t>
            </a:r>
            <a:endParaRPr lang="en-US" dirty="0">
              <a:latin typeface="Book Antiqua" panose="02040602050305030304" pitchFamily="18" charset="0"/>
            </a:endParaRPr>
          </a:p>
          <a:p>
            <a:pPr algn="just"/>
            <a:r>
              <a:rPr lang="ru-RU" dirty="0">
                <a:latin typeface="Book Antiqua" panose="02040602050305030304" pitchFamily="18" charset="0"/>
              </a:rPr>
              <a:t> </a:t>
            </a:r>
            <a:br>
              <a:rPr lang="ru-RU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2. </a:t>
            </a:r>
            <a:r>
              <a:rPr lang="ru-RU" dirty="0">
                <a:latin typeface="Book Antiqua" panose="02040602050305030304" pitchFamily="18" charset="0"/>
              </a:rPr>
              <a:t>Необходимо выбрать пункт </a:t>
            </a:r>
            <a:r>
              <a:rPr lang="en-US" dirty="0">
                <a:latin typeface="Book Antiqua" panose="02040602050305030304" pitchFamily="18" charset="0"/>
              </a:rPr>
              <a:t>Researcher ID (</a:t>
            </a:r>
            <a:r>
              <a:rPr lang="ru-RU" dirty="0">
                <a:latin typeface="Book Antiqua" panose="02040602050305030304" pitchFamily="18" charset="0"/>
              </a:rPr>
              <a:t>профиль </a:t>
            </a:r>
            <a:r>
              <a:rPr lang="en-US" dirty="0">
                <a:latin typeface="Book Antiqua" panose="02040602050305030304" pitchFamily="18" charset="0"/>
              </a:rPr>
              <a:t>Web of Science) </a:t>
            </a:r>
            <a:r>
              <a:rPr lang="ru-RU" dirty="0">
                <a:latin typeface="Book Antiqua" panose="02040602050305030304" pitchFamily="18" charset="0"/>
              </a:rPr>
              <a:t>и </a:t>
            </a:r>
            <a:r>
              <a:rPr lang="en-US" dirty="0">
                <a:latin typeface="Book Antiqua" panose="02040602050305030304" pitchFamily="18" charset="0"/>
              </a:rPr>
              <a:t>Scopus.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 </a:t>
            </a:r>
            <a:br>
              <a:rPr lang="ru-RU" dirty="0">
                <a:latin typeface="Book Antiqua" panose="02040602050305030304" pitchFamily="18" charset="0"/>
              </a:rPr>
            </a:br>
            <a:r>
              <a:rPr lang="ru-RU" dirty="0">
                <a:latin typeface="Book Antiqua" panose="02040602050305030304" pitchFamily="18" charset="0"/>
              </a:rPr>
              <a:t>3. Затем должна открыться новая вкладка, в которой необходимо разрешить доступ к Вашей записи </a:t>
            </a:r>
            <a:r>
              <a:rPr lang="ru-RU" dirty="0" err="1">
                <a:latin typeface="Book Antiqua" panose="02040602050305030304" pitchFamily="18" charset="0"/>
              </a:rPr>
              <a:t>ORCID</a:t>
            </a:r>
            <a:r>
              <a:rPr lang="en-US">
                <a:latin typeface="Book Antiqua" panose="02040602050305030304" pitchFamily="18" charset="0"/>
              </a:rPr>
              <a:t>.</a:t>
            </a:r>
            <a:endParaRPr lang="en-US" dirty="0">
              <a:latin typeface="Book Antiqua" panose="02040602050305030304" pitchFamily="18" charset="0"/>
            </a:endParaRPr>
          </a:p>
          <a:p>
            <a:pPr algn="just"/>
            <a:br>
              <a:rPr lang="ru-RU" dirty="0">
                <a:latin typeface="Book Antiqua" panose="02040602050305030304" pitchFamily="18" charset="0"/>
              </a:rPr>
            </a:br>
            <a:r>
              <a:rPr lang="ru-RU" dirty="0">
                <a:latin typeface="Book Antiqua" panose="02040602050305030304" pitchFamily="18" charset="0"/>
              </a:rPr>
              <a:t>4.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ru-RU" dirty="0">
                <a:latin typeface="Book Antiqua" panose="02040602050305030304" pitchFamily="18" charset="0"/>
              </a:rPr>
              <a:t>После чего появится соответствующее окно </a:t>
            </a:r>
            <a:r>
              <a:rPr lang="en-US" dirty="0">
                <a:latin typeface="Book Antiqua" panose="02040602050305030304" pitchFamily="18" charset="0"/>
              </a:rPr>
              <a:t>Researcher ID </a:t>
            </a:r>
            <a:r>
              <a:rPr lang="ru-RU" dirty="0">
                <a:latin typeface="Book Antiqua" panose="02040602050305030304" pitchFamily="18" charset="0"/>
              </a:rPr>
              <a:t>(</a:t>
            </a:r>
            <a:r>
              <a:rPr lang="en-US" dirty="0">
                <a:latin typeface="Book Antiqua" panose="02040602050305030304" pitchFamily="18" charset="0"/>
              </a:rPr>
              <a:t>Web of Science</a:t>
            </a:r>
            <a:r>
              <a:rPr lang="ru-RU" dirty="0">
                <a:latin typeface="Book Antiqua" panose="02040602050305030304" pitchFamily="18" charset="0"/>
              </a:rPr>
              <a:t>) или </a:t>
            </a:r>
            <a:r>
              <a:rPr lang="en-US" dirty="0">
                <a:latin typeface="Book Antiqua" panose="02040602050305030304" pitchFamily="18" charset="0"/>
              </a:rPr>
              <a:t>Scopus</a:t>
            </a:r>
            <a:r>
              <a:rPr lang="ru-RU" dirty="0">
                <a:latin typeface="Book Antiqua" panose="02040602050305030304" pitchFamily="18" charset="0"/>
              </a:rPr>
              <a:t>, где необходимо ввести свой логин и пароль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5420969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36</TotalTime>
  <Words>134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Calibri</vt:lpstr>
      <vt:lpstr>Wingdings</vt:lpstr>
      <vt:lpstr>Шаблон Финансовый Университет</vt:lpstr>
      <vt:lpstr>Присвоение идентификатора в системе ORCID</vt:lpstr>
      <vt:lpstr>Присвоение идентификатора в системе ORCID</vt:lpstr>
      <vt:lpstr>Присвоение идентификатора в системе ORCID</vt:lpstr>
      <vt:lpstr>Регистрация ORCID ID</vt:lpstr>
      <vt:lpstr>Как добавить работу</vt:lpstr>
    </vt:vector>
  </TitlesOfParts>
  <Company>GUMF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Иван Иванов</cp:lastModifiedBy>
  <cp:revision>5</cp:revision>
  <dcterms:created xsi:type="dcterms:W3CDTF">2018-04-06T11:52:35Z</dcterms:created>
  <dcterms:modified xsi:type="dcterms:W3CDTF">2019-09-16T12:02:02Z</dcterms:modified>
</cp:coreProperties>
</file>