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5"/>
  </p:notesMasterIdLst>
  <p:handoutMasterIdLst>
    <p:handoutMasterId r:id="rId66"/>
  </p:handoutMasterIdLst>
  <p:sldIdLst>
    <p:sldId id="256" r:id="rId3"/>
    <p:sldId id="338" r:id="rId4"/>
    <p:sldId id="339" r:id="rId5"/>
    <p:sldId id="261" r:id="rId6"/>
    <p:sldId id="262" r:id="rId7"/>
    <p:sldId id="340" r:id="rId8"/>
    <p:sldId id="286" r:id="rId9"/>
    <p:sldId id="343" r:id="rId10"/>
    <p:sldId id="285" r:id="rId11"/>
    <p:sldId id="268" r:id="rId12"/>
    <p:sldId id="350" r:id="rId13"/>
    <p:sldId id="344" r:id="rId14"/>
    <p:sldId id="345" r:id="rId15"/>
    <p:sldId id="351" r:id="rId16"/>
    <p:sldId id="301" r:id="rId17"/>
    <p:sldId id="349" r:id="rId18"/>
    <p:sldId id="348" r:id="rId19"/>
    <p:sldId id="347" r:id="rId20"/>
    <p:sldId id="352" r:id="rId21"/>
    <p:sldId id="362" r:id="rId22"/>
    <p:sldId id="363" r:id="rId23"/>
    <p:sldId id="354" r:id="rId24"/>
    <p:sldId id="293" r:id="rId25"/>
    <p:sldId id="353" r:id="rId26"/>
    <p:sldId id="320" r:id="rId27"/>
    <p:sldId id="294" r:id="rId28"/>
    <p:sldId id="321" r:id="rId29"/>
    <p:sldId id="272" r:id="rId30"/>
    <p:sldId id="364" r:id="rId31"/>
    <p:sldId id="357" r:id="rId32"/>
    <p:sldId id="328" r:id="rId33"/>
    <p:sldId id="284" r:id="rId34"/>
    <p:sldId id="371" r:id="rId35"/>
    <p:sldId id="372" r:id="rId36"/>
    <p:sldId id="373" r:id="rId37"/>
    <p:sldId id="386" r:id="rId38"/>
    <p:sldId id="375" r:id="rId39"/>
    <p:sldId id="365" r:id="rId40"/>
    <p:sldId id="388" r:id="rId41"/>
    <p:sldId id="393" r:id="rId42"/>
    <p:sldId id="389" r:id="rId43"/>
    <p:sldId id="391" r:id="rId44"/>
    <p:sldId id="390" r:id="rId45"/>
    <p:sldId id="392" r:id="rId46"/>
    <p:sldId id="376" r:id="rId47"/>
    <p:sldId id="360" r:id="rId48"/>
    <p:sldId id="377" r:id="rId49"/>
    <p:sldId id="378" r:id="rId50"/>
    <p:sldId id="387" r:id="rId51"/>
    <p:sldId id="367" r:id="rId52"/>
    <p:sldId id="368" r:id="rId53"/>
    <p:sldId id="396" r:id="rId54"/>
    <p:sldId id="395" r:id="rId55"/>
    <p:sldId id="370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295" r:id="rId6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FFFFCC"/>
    <a:srgbClr val="1AF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>
      <p:cViewPr varScale="1">
        <p:scale>
          <a:sx n="77" d="100"/>
          <a:sy n="77" d="100"/>
        </p:scale>
        <p:origin x="96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0D-461D-B37F-1173C54B8D5C}"/>
              </c:ext>
            </c:extLst>
          </c:dPt>
          <c:dPt>
            <c:idx val="1"/>
            <c:bubble3D val="0"/>
            <c:explosion val="9"/>
            <c:spPr>
              <a:solidFill>
                <a:srgbClr val="197EC6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0D-461D-B37F-1173C54B8D5C}"/>
              </c:ext>
            </c:extLst>
          </c:dPt>
          <c:dPt>
            <c:idx val="2"/>
            <c:bubble3D val="0"/>
            <c:spPr>
              <a:solidFill>
                <a:srgbClr val="2559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0D-461D-B37F-1173C54B8D5C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144822.38399999999</c:v>
                </c:pt>
                <c:pt idx="1">
                  <c:v>12462.422</c:v>
                </c:pt>
                <c:pt idx="2">
                  <c:v>57984.457000000002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0D-461D-B37F-1173C54B8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Итого доходов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145.1</c:v>
                </c:pt>
                <c:pt idx="1">
                  <c:v>154</c:v>
                </c:pt>
                <c:pt idx="2">
                  <c:v>165.8</c:v>
                </c:pt>
                <c:pt idx="3">
                  <c:v>177.8</c:v>
                </c:pt>
                <c:pt idx="4">
                  <c:v>195.2</c:v>
                </c:pt>
                <c:pt idx="5">
                  <c:v>201</c:v>
                </c:pt>
                <c:pt idx="6">
                  <c:v>239.9</c:v>
                </c:pt>
                <c:pt idx="7">
                  <c:v>235.2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FE-46C0-86D7-417B1BD506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 расходов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155.1</c:v>
                </c:pt>
                <c:pt idx="1">
                  <c:v>171.5</c:v>
                </c:pt>
                <c:pt idx="2">
                  <c:v>179.6</c:v>
                </c:pt>
                <c:pt idx="3">
                  <c:v>179.7</c:v>
                </c:pt>
                <c:pt idx="4">
                  <c:v>185.1</c:v>
                </c:pt>
                <c:pt idx="5">
                  <c:v>189.3</c:v>
                </c:pt>
                <c:pt idx="6">
                  <c:v>215.3</c:v>
                </c:pt>
                <c:pt idx="7">
                  <c:v>254.8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FE-46C0-86D7-417B1BD506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"/>
        <c:axId val="164089496"/>
        <c:axId val="16586244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(-) / Профицит (+)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  <a:lumOff val="40000"/>
                </a:schemeClr>
              </a:solidFill>
              <a:round/>
              <a:tailEnd type="none"/>
            </a:ln>
            <a:effectLst/>
          </c:spPr>
          <c:marker>
            <c:symbol val="none"/>
          </c:marker>
          <c:dPt>
            <c:idx val="1"/>
            <c:bubble3D val="0"/>
            <c:spPr>
              <a:ln w="38100" cap="rnd">
                <a:solidFill>
                  <a:srgbClr val="FF0000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A5-4B76-AD38-7D283D75EC8E}"/>
              </c:ext>
            </c:extLst>
          </c:dPt>
          <c:dPt>
            <c:idx val="2"/>
            <c:bubble3D val="0"/>
            <c:spPr>
              <a:ln w="38100" cap="rnd">
                <a:solidFill>
                  <a:srgbClr val="FF0000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0A5-4B76-AD38-7D283D75EC8E}"/>
              </c:ext>
            </c:extLst>
          </c:dPt>
          <c:dPt>
            <c:idx val="3"/>
            <c:bubble3D val="0"/>
            <c:spPr>
              <a:ln w="38100" cap="rnd">
                <a:solidFill>
                  <a:srgbClr val="FF0000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A5-4B76-AD38-7D283D75EC8E}"/>
              </c:ext>
            </c:extLst>
          </c:dPt>
          <c:dPt>
            <c:idx val="4"/>
            <c:bubble3D val="0"/>
            <c:spPr>
              <a:ln w="38100" cap="rnd">
                <a:solidFill>
                  <a:schemeClr val="accent3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30A5-4B76-AD38-7D283D75EC8E}"/>
              </c:ext>
            </c:extLst>
          </c:dPt>
          <c:dPt>
            <c:idx val="5"/>
            <c:bubble3D val="0"/>
            <c:spPr>
              <a:ln w="38100" cap="rnd">
                <a:solidFill>
                  <a:schemeClr val="accent3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FE-46C0-86D7-417B1BD506DD}"/>
              </c:ext>
            </c:extLst>
          </c:dPt>
          <c:dPt>
            <c:idx val="6"/>
            <c:bubble3D val="0"/>
            <c:spPr>
              <a:ln w="38100" cap="rnd">
                <a:solidFill>
                  <a:schemeClr val="accent3"/>
                </a:solidFill>
                <a:round/>
                <a:tailEnd type="none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0A5-4B76-AD38-7D283D75EC8E}"/>
              </c:ext>
            </c:extLst>
          </c:dPt>
          <c:dPt>
            <c:idx val="7"/>
            <c:bubble3D val="0"/>
            <c:spPr>
              <a:ln w="38100" cap="rnd">
                <a:solidFill>
                  <a:srgbClr val="FF0000"/>
                </a:solidFill>
                <a:round/>
                <a:tailEnd type="none"/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-10</c:v>
                </c:pt>
                <c:pt idx="1">
                  <c:v>-17.5</c:v>
                </c:pt>
                <c:pt idx="2">
                  <c:v>-13.8</c:v>
                </c:pt>
                <c:pt idx="3">
                  <c:v>-1.9</c:v>
                </c:pt>
                <c:pt idx="4">
                  <c:v>10.1</c:v>
                </c:pt>
                <c:pt idx="5">
                  <c:v>11.7</c:v>
                </c:pt>
                <c:pt idx="6">
                  <c:v>24.6</c:v>
                </c:pt>
                <c:pt idx="7">
                  <c:v>-19.600000000000001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0FE-46C0-86D7-417B1BD506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5182320"/>
        <c:axId val="165862824"/>
      </c:lineChart>
      <c:catAx>
        <c:axId val="16408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5862440"/>
        <c:crosses val="autoZero"/>
        <c:auto val="1"/>
        <c:lblAlgn val="ctr"/>
        <c:lblOffset val="100"/>
        <c:noMultiLvlLbl val="0"/>
      </c:catAx>
      <c:valAx>
        <c:axId val="165862440"/>
        <c:scaling>
          <c:orientation val="minMax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64089496"/>
        <c:crosses val="autoZero"/>
        <c:crossBetween val="between"/>
      </c:valAx>
      <c:valAx>
        <c:axId val="165862824"/>
        <c:scaling>
          <c:orientation val="minMax"/>
          <c:max val="300"/>
          <c:min val="-100"/>
        </c:scaling>
        <c:delete val="1"/>
        <c:axPos val="r"/>
        <c:numFmt formatCode="General" sourceLinked="1"/>
        <c:majorTickMark val="out"/>
        <c:minorTickMark val="none"/>
        <c:tickLblPos val="nextTo"/>
        <c:crossAx val="165182320"/>
        <c:crosses val="max"/>
        <c:crossBetween val="between"/>
      </c:valAx>
      <c:catAx>
        <c:axId val="165182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5862824"/>
        <c:crossesAt val="-2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8.2642559470062812E-2"/>
          <c:y val="0.92803985831639602"/>
          <c:w val="0.88610526554319236"/>
          <c:h val="6.941482405140547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73493631059251E-2"/>
          <c:y val="6.2332003845239813E-2"/>
          <c:w val="0.96152650810988494"/>
          <c:h val="0.465971457310087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Субсидия из бюджета РБ</c:v>
                </c:pt>
              </c:strCache>
            </c:strRef>
          </c:tx>
          <c:spPr>
            <a:solidFill>
              <a:srgbClr val="275B9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398347668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D3-4732-9F04-82770A5BFA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Вклад бюджетов МО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82267088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D3-4732-9F04-82770A5BFAD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Вклад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66211897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D3-4732-9F04-82770A5BFAD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Вклад спонсоров</c:v>
                </c:pt>
              </c:strCache>
            </c:strRef>
          </c:tx>
          <c:spPr>
            <a:solidFill>
              <a:srgbClr val="3CB136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58966695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D3-4732-9F04-82770A5BF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1007944"/>
        <c:axId val="341008336"/>
      </c:barChart>
      <c:catAx>
        <c:axId val="341007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1008336"/>
        <c:crosses val="autoZero"/>
        <c:auto val="1"/>
        <c:lblAlgn val="ctr"/>
        <c:lblOffset val="100"/>
        <c:noMultiLvlLbl val="0"/>
      </c:catAx>
      <c:valAx>
        <c:axId val="341008336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341007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81119130451297E-3"/>
          <c:y val="0.38001340200173062"/>
          <c:w val="0.91272108759842507"/>
          <c:h val="0.59648330041266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473493631059251E-2"/>
          <c:y val="6.2332003845239813E-2"/>
          <c:w val="0.96152650810988494"/>
          <c:h val="0.465971457310087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Субсидия из бюджета РБ</c:v>
                </c:pt>
              </c:strCache>
            </c:strRef>
          </c:tx>
          <c:spPr>
            <a:solidFill>
              <a:srgbClr val="275B9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398347668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D3-4732-9F04-82770A5BFAD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Вклад бюджетов МО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82267088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D3-4732-9F04-82770A5BFAD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Вклад населения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66211897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7D3-4732-9F04-82770A5BFAD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Вклад спонсоров</c:v>
                </c:pt>
              </c:strCache>
            </c:strRef>
          </c:tx>
          <c:spPr>
            <a:solidFill>
              <a:srgbClr val="3CB136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58966695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7D3-4732-9F04-82770A5BFA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0355296"/>
        <c:axId val="340356864"/>
      </c:barChart>
      <c:catAx>
        <c:axId val="340355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356864"/>
        <c:crosses val="autoZero"/>
        <c:auto val="1"/>
        <c:lblAlgn val="ctr"/>
        <c:lblOffset val="100"/>
        <c:noMultiLvlLbl val="0"/>
      </c:catAx>
      <c:valAx>
        <c:axId val="340356864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34035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781119130451297E-3"/>
          <c:y val="0.38001340200173062"/>
          <c:w val="0.91272108759842507"/>
          <c:h val="0.59648330041266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68667037328205E-2"/>
          <c:y val="0.11078403075407386"/>
          <c:w val="0.90302532838440097"/>
          <c:h val="0.8136050031422420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DFB-4F37-AB58-FFCEBD207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136272"/>
        <c:axId val="222136664"/>
      </c:lineChart>
      <c:catAx>
        <c:axId val="22213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136664"/>
        <c:crosses val="autoZero"/>
        <c:auto val="1"/>
        <c:lblAlgn val="ctr"/>
        <c:lblOffset val="100"/>
        <c:noMultiLvlLbl val="0"/>
      </c:catAx>
      <c:valAx>
        <c:axId val="22213666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Количество</a:t>
                </a:r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8.694312378939955E-3"/>
              <c:y val="0.379681128116478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2213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685018712385579"/>
          <c:y val="4.9186633428041644E-2"/>
          <c:w val="0.52089712555688894"/>
          <c:h val="0.8770482939803980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81D-4EA1-BA71-1002033B4083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81D-4EA1-BA71-1002033B408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81D-4EA1-BA71-1002033B4083}"/>
              </c:ext>
            </c:extLst>
          </c:dPt>
          <c:dPt>
            <c:idx val="3"/>
            <c:bubble3D val="0"/>
            <c:spPr>
              <a:solidFill>
                <a:srgbClr val="49BAD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81D-4EA1-BA71-1002033B40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Лист1!$A$3:$A$7</c:f>
              <c:strCache>
                <c:ptCount val="4"/>
                <c:pt idx="0">
                  <c:v>экспертизы</c:v>
                </c:pt>
                <c:pt idx="1">
                  <c:v>камеральные проверки</c:v>
                </c:pt>
                <c:pt idx="2">
                  <c:v>обследования</c:v>
                </c:pt>
                <c:pt idx="3">
                  <c:v>выездные проверки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47</c:v>
                </c:pt>
                <c:pt idx="1">
                  <c:v>10</c:v>
                </c:pt>
                <c:pt idx="2">
                  <c:v>1</c:v>
                </c:pt>
                <c:pt idx="3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81D-4EA1-BA71-1002033B4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1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5EBEC-DBBD-4F5B-BE80-653174B5074A}" type="doc">
      <dgm:prSet loTypeId="urn:microsoft.com/office/officeart/2005/8/layout/cycle3" loCatId="cycle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1B353060-6AB2-4FF1-820F-8A41664A88E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Составление проекта бюджета на очередной финансовый год 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 плановый период</a:t>
          </a:r>
          <a:endParaRPr lang="ru-RU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06046-7F33-44B8-A560-FB61FA2207DA}" type="parTrans" cxnId="{5687F1DC-D1F4-443E-889A-A7E5B598392C}">
      <dgm:prSet/>
      <dgm:spPr/>
      <dgm:t>
        <a:bodyPr/>
        <a:lstStyle/>
        <a:p>
          <a:endParaRPr lang="ru-RU"/>
        </a:p>
      </dgm:t>
    </dgm:pt>
    <dgm:pt modelId="{79BFD505-8652-4E0B-81AC-998D16F4044D}" type="sibTrans" cxnId="{5687F1DC-D1F4-443E-889A-A7E5B598392C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3900F31-947D-4C13-8886-1FB59698527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Рассмотрение проекта бюджета на очередной финансовый год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 плановый период</a:t>
          </a:r>
          <a:endParaRPr lang="ru-RU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C70F3-D941-4EF9-950D-B05F6D69F112}" type="parTrans" cxnId="{7B65E4EF-0697-43AA-B640-7DACF4054491}">
      <dgm:prSet/>
      <dgm:spPr/>
      <dgm:t>
        <a:bodyPr/>
        <a:lstStyle/>
        <a:p>
          <a:endParaRPr lang="ru-RU"/>
        </a:p>
      </dgm:t>
    </dgm:pt>
    <dgm:pt modelId="{3442DA2A-F739-4C1B-BB0A-8224DDA57A4E}" type="sibTrans" cxnId="{7B65E4EF-0697-43AA-B640-7DACF4054491}">
      <dgm:prSet/>
      <dgm:spPr/>
      <dgm:t>
        <a:bodyPr/>
        <a:lstStyle/>
        <a:p>
          <a:endParaRPr lang="ru-RU"/>
        </a:p>
      </dgm:t>
    </dgm:pt>
    <dgm:pt modelId="{019B2F01-95EF-419E-B4EB-562B4F8C7F8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Составление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 рассмотрение отчета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 исполнении бюджета предыдущего года</a:t>
          </a:r>
          <a:endParaRPr lang="ru-RU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1343F0-3379-4DF9-A9F9-D80EFC187BB9}" type="parTrans" cxnId="{48C29C49-BBAB-4B02-98A6-D02575F78631}">
      <dgm:prSet/>
      <dgm:spPr/>
      <dgm:t>
        <a:bodyPr/>
        <a:lstStyle/>
        <a:p>
          <a:endParaRPr lang="ru-RU"/>
        </a:p>
      </dgm:t>
    </dgm:pt>
    <dgm:pt modelId="{464D2AFF-0702-4685-BBF7-2C920DF08F87}" type="sibTrans" cxnId="{48C29C49-BBAB-4B02-98A6-D02575F78631}">
      <dgm:prSet/>
      <dgm:spPr/>
      <dgm:t>
        <a:bodyPr/>
        <a:lstStyle/>
        <a:p>
          <a:endParaRPr lang="ru-RU"/>
        </a:p>
      </dgm:t>
    </dgm:pt>
    <dgm:pt modelId="{67B000E9-B633-4075-8DAF-D7DEDF144CD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Утверждение отчета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 исполнении бюджета предыдущего года</a:t>
          </a:r>
          <a:endParaRPr lang="ru-RU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3B563A-0BA5-4A5A-A8BE-13773D5B7EBA}" type="parTrans" cxnId="{4DC5F19A-A74E-4E43-90C5-E4709A938ABD}">
      <dgm:prSet/>
      <dgm:spPr/>
      <dgm:t>
        <a:bodyPr/>
        <a:lstStyle/>
        <a:p>
          <a:endParaRPr lang="ru-RU"/>
        </a:p>
      </dgm:t>
    </dgm:pt>
    <dgm:pt modelId="{6A8CDF03-83BD-4F60-AC8D-4CA26BAF5C6E}" type="sibTrans" cxnId="{4DC5F19A-A74E-4E43-90C5-E4709A938ABD}">
      <dgm:prSet/>
      <dgm:spPr/>
      <dgm:t>
        <a:bodyPr/>
        <a:lstStyle/>
        <a:p>
          <a:endParaRPr lang="ru-RU"/>
        </a:p>
      </dgm:t>
    </dgm:pt>
    <dgm:pt modelId="{4487C579-209C-4AA7-BEA6-85FE9037827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Утверждение бюджета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очередной финансовый год и плановый период</a:t>
          </a:r>
        </a:p>
      </dgm:t>
    </dgm:pt>
    <dgm:pt modelId="{E1F43F84-894C-4316-B151-F3B8A67327FF}" type="parTrans" cxnId="{BF100D97-1531-489A-801B-1E38C1CE6EB7}">
      <dgm:prSet/>
      <dgm:spPr/>
      <dgm:t>
        <a:bodyPr/>
        <a:lstStyle/>
        <a:p>
          <a:endParaRPr lang="ru-RU"/>
        </a:p>
      </dgm:t>
    </dgm:pt>
    <dgm:pt modelId="{2BDD4646-E6BE-48B8-B025-BAD1E0E71A2C}" type="sibTrans" cxnId="{BF100D97-1531-489A-801B-1E38C1CE6EB7}">
      <dgm:prSet/>
      <dgm:spPr/>
      <dgm:t>
        <a:bodyPr/>
        <a:lstStyle/>
        <a:p>
          <a:endParaRPr lang="ru-RU"/>
        </a:p>
      </dgm:t>
    </dgm:pt>
    <dgm:pt modelId="{2D4D6AF4-9FA7-4B4E-B204-678C5D95E1C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Исполнение бюджета </a:t>
          </a:r>
          <a:b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 текущем году</a:t>
          </a:r>
        </a:p>
      </dgm:t>
    </dgm:pt>
    <dgm:pt modelId="{1F890A0A-22E5-4E74-8CE8-3D53FD0BE8BF}" type="parTrans" cxnId="{B164DBD0-C875-4E38-B7C5-6D00C361BF08}">
      <dgm:prSet/>
      <dgm:spPr/>
      <dgm:t>
        <a:bodyPr/>
        <a:lstStyle/>
        <a:p>
          <a:endParaRPr lang="ru-RU"/>
        </a:p>
      </dgm:t>
    </dgm:pt>
    <dgm:pt modelId="{1D37875C-301E-4C8D-8E37-4A8C4749CC3F}" type="sibTrans" cxnId="{B164DBD0-C875-4E38-B7C5-6D00C361BF08}">
      <dgm:prSet/>
      <dgm:spPr/>
      <dgm:t>
        <a:bodyPr/>
        <a:lstStyle/>
        <a:p>
          <a:endParaRPr lang="ru-RU"/>
        </a:p>
      </dgm:t>
    </dgm:pt>
    <dgm:pt modelId="{BE944646-23E1-460D-A808-1EDEBAB8E1CD}" type="pres">
      <dgm:prSet presAssocID="{9F95EBEC-DBBD-4F5B-BE80-653174B507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AC9F1F-20FD-41EA-88C1-4CE981A4831C}" type="pres">
      <dgm:prSet presAssocID="{9F95EBEC-DBBD-4F5B-BE80-653174B5074A}" presName="cycle" presStyleCnt="0"/>
      <dgm:spPr/>
      <dgm:t>
        <a:bodyPr/>
        <a:lstStyle/>
        <a:p>
          <a:endParaRPr lang="ru-RU"/>
        </a:p>
      </dgm:t>
    </dgm:pt>
    <dgm:pt modelId="{07B27441-C534-465A-BFEC-AABB5E5F2105}" type="pres">
      <dgm:prSet presAssocID="{1B353060-6AB2-4FF1-820F-8A41664A88EE}" presName="nodeFirstNode" presStyleLbl="node1" presStyleIdx="0" presStyleCnt="6" custScaleX="137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EBB1-CE17-4C4F-8012-FEF0E7AE2B94}" type="pres">
      <dgm:prSet presAssocID="{79BFD505-8652-4E0B-81AC-998D16F4044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A123146-4EC9-405F-B541-2E882ECD0C70}" type="pres">
      <dgm:prSet presAssocID="{63900F31-947D-4C13-8886-1FB596985278}" presName="nodeFollowingNodes" presStyleLbl="node1" presStyleIdx="1" presStyleCnt="6" custScaleX="137200" custRadScaleRad="103784" custRadScaleInc="11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A8EEF-3381-4DFE-82EC-515339CEB8F3}" type="pres">
      <dgm:prSet presAssocID="{4487C579-209C-4AA7-BEA6-85FE90378275}" presName="nodeFollowingNodes" presStyleLbl="node1" presStyleIdx="2" presStyleCnt="6" custScaleX="137200" custRadScaleRad="99363" custRadScaleInc="-24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83429-7A5B-4823-9318-2105E7747E0E}" type="pres">
      <dgm:prSet presAssocID="{2D4D6AF4-9FA7-4B4E-B204-678C5D95E1CD}" presName="nodeFollowingNodes" presStyleLbl="node1" presStyleIdx="3" presStyleCnt="6" custScaleX="137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74175-D2AA-48C7-B5AD-839C299FC44D}" type="pres">
      <dgm:prSet presAssocID="{019B2F01-95EF-419E-B4EB-562B4F8C7F8B}" presName="nodeFollowingNodes" presStyleLbl="node1" presStyleIdx="4" presStyleCnt="6" custScaleX="137200" custRadScaleRad="99135" custRadScaleInc="24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A9A05-F188-4097-9024-6192D6441D56}" type="pres">
      <dgm:prSet presAssocID="{67B000E9-B633-4075-8DAF-D7DEDF144CD1}" presName="nodeFollowingNodes" presStyleLbl="node1" presStyleIdx="5" presStyleCnt="6" custScaleX="137200" custRadScaleRad="103783" custRadScaleInc="-11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64DBD0-C875-4E38-B7C5-6D00C361BF08}" srcId="{9F95EBEC-DBBD-4F5B-BE80-653174B5074A}" destId="{2D4D6AF4-9FA7-4B4E-B204-678C5D95E1CD}" srcOrd="3" destOrd="0" parTransId="{1F890A0A-22E5-4E74-8CE8-3D53FD0BE8BF}" sibTransId="{1D37875C-301E-4C8D-8E37-4A8C4749CC3F}"/>
    <dgm:cxn modelId="{821925F4-1F46-4587-ABAF-B8650AD67A54}" type="presOf" srcId="{2D4D6AF4-9FA7-4B4E-B204-678C5D95E1CD}" destId="{E8483429-7A5B-4823-9318-2105E7747E0E}" srcOrd="0" destOrd="0" presId="urn:microsoft.com/office/officeart/2005/8/layout/cycle3"/>
    <dgm:cxn modelId="{48C29C49-BBAB-4B02-98A6-D02575F78631}" srcId="{9F95EBEC-DBBD-4F5B-BE80-653174B5074A}" destId="{019B2F01-95EF-419E-B4EB-562B4F8C7F8B}" srcOrd="4" destOrd="0" parTransId="{9F1343F0-3379-4DF9-A9F9-D80EFC187BB9}" sibTransId="{464D2AFF-0702-4685-BBF7-2C920DF08F87}"/>
    <dgm:cxn modelId="{FE58BE58-F30B-4137-820E-341882966437}" type="presOf" srcId="{63900F31-947D-4C13-8886-1FB596985278}" destId="{FA123146-4EC9-405F-B541-2E882ECD0C70}" srcOrd="0" destOrd="0" presId="urn:microsoft.com/office/officeart/2005/8/layout/cycle3"/>
    <dgm:cxn modelId="{CDCA6055-5E5C-48A4-8304-9462CB9239BF}" type="presOf" srcId="{1B353060-6AB2-4FF1-820F-8A41664A88EE}" destId="{07B27441-C534-465A-BFEC-AABB5E5F2105}" srcOrd="0" destOrd="0" presId="urn:microsoft.com/office/officeart/2005/8/layout/cycle3"/>
    <dgm:cxn modelId="{667439DB-8745-4D54-9AAB-2A8762B13DAC}" type="presOf" srcId="{9F95EBEC-DBBD-4F5B-BE80-653174B5074A}" destId="{BE944646-23E1-460D-A808-1EDEBAB8E1CD}" srcOrd="0" destOrd="0" presId="urn:microsoft.com/office/officeart/2005/8/layout/cycle3"/>
    <dgm:cxn modelId="{4DC5F19A-A74E-4E43-90C5-E4709A938ABD}" srcId="{9F95EBEC-DBBD-4F5B-BE80-653174B5074A}" destId="{67B000E9-B633-4075-8DAF-D7DEDF144CD1}" srcOrd="5" destOrd="0" parTransId="{833B563A-0BA5-4A5A-A8BE-13773D5B7EBA}" sibTransId="{6A8CDF03-83BD-4F60-AC8D-4CA26BAF5C6E}"/>
    <dgm:cxn modelId="{423F37BC-F2C7-4E21-9C94-27601A39E43D}" type="presOf" srcId="{019B2F01-95EF-419E-B4EB-562B4F8C7F8B}" destId="{9DF74175-D2AA-48C7-B5AD-839C299FC44D}" srcOrd="0" destOrd="0" presId="urn:microsoft.com/office/officeart/2005/8/layout/cycle3"/>
    <dgm:cxn modelId="{2644369E-FF6B-429C-AE37-FBC5F64998A7}" type="presOf" srcId="{4487C579-209C-4AA7-BEA6-85FE90378275}" destId="{5F6A8EEF-3381-4DFE-82EC-515339CEB8F3}" srcOrd="0" destOrd="0" presId="urn:microsoft.com/office/officeart/2005/8/layout/cycle3"/>
    <dgm:cxn modelId="{7B65E4EF-0697-43AA-B640-7DACF4054491}" srcId="{9F95EBEC-DBBD-4F5B-BE80-653174B5074A}" destId="{63900F31-947D-4C13-8886-1FB596985278}" srcOrd="1" destOrd="0" parTransId="{B07C70F3-D941-4EF9-950D-B05F6D69F112}" sibTransId="{3442DA2A-F739-4C1B-BB0A-8224DDA57A4E}"/>
    <dgm:cxn modelId="{5687F1DC-D1F4-443E-889A-A7E5B598392C}" srcId="{9F95EBEC-DBBD-4F5B-BE80-653174B5074A}" destId="{1B353060-6AB2-4FF1-820F-8A41664A88EE}" srcOrd="0" destOrd="0" parTransId="{7C706046-7F33-44B8-A560-FB61FA2207DA}" sibTransId="{79BFD505-8652-4E0B-81AC-998D16F4044D}"/>
    <dgm:cxn modelId="{40E58BC5-ABE7-4830-9BAC-BD4F3BBCFB9A}" type="presOf" srcId="{67B000E9-B633-4075-8DAF-D7DEDF144CD1}" destId="{5FCA9A05-F188-4097-9024-6192D6441D56}" srcOrd="0" destOrd="0" presId="urn:microsoft.com/office/officeart/2005/8/layout/cycle3"/>
    <dgm:cxn modelId="{AB30CDC6-953E-4B89-B1CD-FBF7092D87ED}" type="presOf" srcId="{79BFD505-8652-4E0B-81AC-998D16F4044D}" destId="{69F2EBB1-CE17-4C4F-8012-FEF0E7AE2B94}" srcOrd="0" destOrd="0" presId="urn:microsoft.com/office/officeart/2005/8/layout/cycle3"/>
    <dgm:cxn modelId="{BF100D97-1531-489A-801B-1E38C1CE6EB7}" srcId="{9F95EBEC-DBBD-4F5B-BE80-653174B5074A}" destId="{4487C579-209C-4AA7-BEA6-85FE90378275}" srcOrd="2" destOrd="0" parTransId="{E1F43F84-894C-4316-B151-F3B8A67327FF}" sibTransId="{2BDD4646-E6BE-48B8-B025-BAD1E0E71A2C}"/>
    <dgm:cxn modelId="{D0D198DF-756E-4FCE-A9E1-75A79005283B}" type="presParOf" srcId="{BE944646-23E1-460D-A808-1EDEBAB8E1CD}" destId="{34AC9F1F-20FD-41EA-88C1-4CE981A4831C}" srcOrd="0" destOrd="0" presId="urn:microsoft.com/office/officeart/2005/8/layout/cycle3"/>
    <dgm:cxn modelId="{2DDE4FA3-0C34-4CF9-B5FB-EAD04555030D}" type="presParOf" srcId="{34AC9F1F-20FD-41EA-88C1-4CE981A4831C}" destId="{07B27441-C534-465A-BFEC-AABB5E5F2105}" srcOrd="0" destOrd="0" presId="urn:microsoft.com/office/officeart/2005/8/layout/cycle3"/>
    <dgm:cxn modelId="{2A3D6EA0-A75A-473F-ADEB-46C4C10D43B9}" type="presParOf" srcId="{34AC9F1F-20FD-41EA-88C1-4CE981A4831C}" destId="{69F2EBB1-CE17-4C4F-8012-FEF0E7AE2B94}" srcOrd="1" destOrd="0" presId="urn:microsoft.com/office/officeart/2005/8/layout/cycle3"/>
    <dgm:cxn modelId="{A030A06C-9DE7-4BA7-A158-7B75F132A3A4}" type="presParOf" srcId="{34AC9F1F-20FD-41EA-88C1-4CE981A4831C}" destId="{FA123146-4EC9-405F-B541-2E882ECD0C70}" srcOrd="2" destOrd="0" presId="urn:microsoft.com/office/officeart/2005/8/layout/cycle3"/>
    <dgm:cxn modelId="{013E6745-DDA5-4274-8323-E623D108EF1D}" type="presParOf" srcId="{34AC9F1F-20FD-41EA-88C1-4CE981A4831C}" destId="{5F6A8EEF-3381-4DFE-82EC-515339CEB8F3}" srcOrd="3" destOrd="0" presId="urn:microsoft.com/office/officeart/2005/8/layout/cycle3"/>
    <dgm:cxn modelId="{3861DBA4-5254-4EBA-BE43-E45C757D7A38}" type="presParOf" srcId="{34AC9F1F-20FD-41EA-88C1-4CE981A4831C}" destId="{E8483429-7A5B-4823-9318-2105E7747E0E}" srcOrd="4" destOrd="0" presId="urn:microsoft.com/office/officeart/2005/8/layout/cycle3"/>
    <dgm:cxn modelId="{3DE15176-D864-47DE-A066-03BC70C0B504}" type="presParOf" srcId="{34AC9F1F-20FD-41EA-88C1-4CE981A4831C}" destId="{9DF74175-D2AA-48C7-B5AD-839C299FC44D}" srcOrd="5" destOrd="0" presId="urn:microsoft.com/office/officeart/2005/8/layout/cycle3"/>
    <dgm:cxn modelId="{12446D62-BEC5-4237-BDB6-950ADD28A4A9}" type="presParOf" srcId="{34AC9F1F-20FD-41EA-88C1-4CE981A4831C}" destId="{5FCA9A05-F188-4097-9024-6192D6441D5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C64E7-E25C-49B3-80F1-C50DE4E39854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F3E0D5A-DDE5-46F7-89A3-F88109665DCA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Федеральные налоги и сборы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A8B4C8-EA0D-4B73-B8EE-38F370A41F9B}" type="parTrans" cxnId="{852E8526-A722-46C6-BA5E-A0D4B53FD53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F5060A-8930-47B6-85A9-2830AA8612F2}" type="sibTrans" cxnId="{852E8526-A722-46C6-BA5E-A0D4B53FD53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50BDA0-E1BF-470B-933D-28A9AC82DA1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НДС;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10922A-C6DF-46A5-84D2-9530772A0B35}" type="parTrans" cxnId="{5A7D32BA-1928-4583-83A6-BCE471B0AA35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BD61F8-77B2-4C47-8CAE-DA0F953D5509}" type="sibTrans" cxnId="{5A7D32BA-1928-4583-83A6-BCE471B0AA35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8FB005-3FBC-47A9-89AC-74D535C00348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Региональные налоги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82E013-269D-4D91-B6D3-7CDE8E2499CD}" type="parTrans" cxnId="{B83F1532-3365-4920-BA08-74AC9C41C56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856467-2650-4864-AA9E-6AA4E401FC07}" type="sibTrans" cxnId="{B83F1532-3365-4920-BA08-74AC9C41C56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52BBF6-B0EC-4652-9586-5FF7C6D1757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имущество организаций;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5492E-829A-4F73-81C2-7B81F21C1CE2}" type="parTrans" cxnId="{5951FA4E-9542-42AD-A7BB-8F44E8AE0CF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24E691-BF18-4687-A3AF-86E6688C2773}" type="sibTrans" cxnId="{5951FA4E-9542-42AD-A7BB-8F44E8AE0CF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C906FA-93A2-4287-B92E-67C13325FCE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игорный бизнес;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9135F8-4293-4919-B86A-E93AD435BC6D}" type="parTrans" cxnId="{6B0000BE-5D93-4C28-9EBA-6D663FAF1D65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DF9D6-508A-4F80-B10E-64CF29B1F999}" type="sibTrans" cxnId="{6B0000BE-5D93-4C28-9EBA-6D663FAF1D65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40F76-B34B-45BA-9BCE-CEEE66919243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Местные налоги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3F88B1-0A84-4006-A43D-9EC313F2ACAB}" type="parTrans" cxnId="{8A6A7EC4-BB03-4ABD-B03E-23F369DBDA24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32E34E-0CD3-47BF-9707-7137323B8A9C}" type="sibTrans" cxnId="{8A6A7EC4-BB03-4ABD-B03E-23F369DBDA24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1C2B4-C90D-4665-8D2D-ED122883421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земельный налог;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BB129-F9DF-49CC-85E9-58D49B07EC58}" type="parTrans" cxnId="{DC31E6C8-1A18-4F46-9437-5CD8B89C477D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3F9FE-3973-40A6-BF4C-E1AAFB3557FB}" type="sibTrans" cxnId="{DC31E6C8-1A18-4F46-9437-5CD8B89C477D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D5C77B-292A-4FFC-A2C5-9F03037979B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торговый сбор.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335D94-AE26-495F-A18C-079E6A3464D2}" type="parTrans" cxnId="{5FA19986-063A-4DC9-AC0B-DC0904A85BF2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39BDC2-BE2D-4B80-B743-DD7088F1FF3A}" type="sibTrans" cxnId="{5FA19986-063A-4DC9-AC0B-DC0904A85BF2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A4E3BB-5FFB-47BF-9A58-30056819B4B1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Специальные налоговые режимы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21603C-D2B0-4142-9EDF-274402461893}" type="parTrans" cxnId="{7C98862D-C042-41E5-A751-04F4D8A9217C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2B9DC-BB80-4EB9-BB53-06BE4C66CAD6}" type="sibTrans" cxnId="{7C98862D-C042-41E5-A751-04F4D8A9217C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AD97F-BDA8-4613-A57E-301BDD08DF7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система налогообложения для сельскохозяйственных товаропроизводителей (единый сельскохозяйственный налог);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D06B1E-C707-4D15-9A6C-041B6D997B26}" type="parTrans" cxnId="{B22EA374-AC55-4237-A14E-E808C324ED8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F26EF1-19AA-4130-AE88-0AF0A4A54991}" type="sibTrans" cxnId="{B22EA374-AC55-4237-A14E-E808C324ED8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CF698-45C6-416B-B6AE-66FFDDCE854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акцизы;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47C302-8F11-45BE-8D5B-5C8D61DD4809}" type="parTrans" cxnId="{9FC85391-AB72-49FB-A4A2-65CACCCC819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E97AAF-B006-4803-BA1D-50AD5515DE98}" type="sibTrans" cxnId="{9FC85391-AB72-49FB-A4A2-65CACCCC819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DD49D4-3607-41C9-95C3-0AF1DD091BD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НДФЛ;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D772AE-5FE0-46F6-A1D6-23DE24059674}" type="parTrans" cxnId="{E9E0808E-7EA6-49A0-87A7-0EC05EF2A657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289C57-6654-4450-8FFE-AF94A8969165}" type="sibTrans" cxnId="{E9E0808E-7EA6-49A0-87A7-0EC05EF2A657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7EEB0-0580-40E3-B424-C8D87CEC796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прибыль организаций;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2727D5-FDF1-4C79-8B93-A69FD6C07C2A}" type="parTrans" cxnId="{A6DF25B6-B58E-4855-82DC-7BC2E61251DA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496F6C-80EA-4E27-81A8-CFA56E864546}" type="sibTrans" cxnId="{A6DF25B6-B58E-4855-82DC-7BC2E61251DA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9474A-E615-4EAA-B33F-492608044B5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НДПИ;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01D958-BB45-4479-848C-3F0AD0A6E916}" type="parTrans" cxnId="{21F59E41-4679-4BC5-BC3F-BBDAE58A2A6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FCF12-6F4D-46F8-84D1-08330F4F5BE7}" type="sibTrans" cxnId="{21F59E41-4679-4BC5-BC3F-BBDAE58A2A6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1AF4A7-B7ED-4D02-89FA-A5DB63E3182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водный налог;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D6A5D9-E677-4426-BF8B-382FE4611F65}" type="parTrans" cxnId="{5204F134-BBF6-4681-992B-A6F12D7068A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BC8EA5-7D88-4135-BFAB-1CC173658ADE}" type="sibTrans" cxnId="{5204F134-BBF6-4681-992B-A6F12D7068A0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CC99B8-8729-4CB6-BF8B-C547598E74B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сборы за пользование объектами животного мира и за пользование объектами водных биологических ресурсов;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44C5E4-AFE0-430C-B344-9806180414A4}" type="parTrans" cxnId="{158E1197-7B0A-460C-8B7B-583A3CD75BD8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93CC62-56CF-490F-B700-30DCDB2F0AED}" type="sibTrans" cxnId="{158E1197-7B0A-460C-8B7B-583A3CD75BD8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05473F-EC37-4255-9317-A5D883B8982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государственная пошлина;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221E5-97FB-4959-8E06-30387F4E1195}" type="parTrans" cxnId="{075AA1E4-5402-40BB-B841-DC220921FAE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24015-EBB1-4DA6-84DA-20829482D324}" type="sibTrans" cxnId="{075AA1E4-5402-40BB-B841-DC220921FAE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EED74-CB21-441D-AEB4-D8A5F35BA69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транспортный налог.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D2DD3-9902-4401-8517-2ED815374862}" type="parTrans" cxnId="{D84C8663-A80B-4410-9A3B-AC553321ADE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0A02D-02AB-42D9-9D49-9B3786F40E6B}" type="sibTrans" cxnId="{D84C8663-A80B-4410-9A3B-AC553321ADE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AD650-65EB-4BA6-B521-FFCC701CB6DB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имущество физических лиц;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B7B684-242E-4D52-B60C-1C34F4BBA3EB}" type="parTrans" cxnId="{35E8B120-DFCE-452F-BFBF-A6398413CCD2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219143-B84D-44A5-9DA1-9B4A96AF5AAC}" type="sibTrans" cxnId="{35E8B120-DFCE-452F-BFBF-A6398413CCD2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FB8B9-6A04-4D77-B5D5-53CF7533A79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упрощенная система налогообложения;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2931E5-0B43-408D-95D6-53DF0EE2E5B9}" type="parTrans" cxnId="{1C7E807D-E136-4A63-903B-63975BE312D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46867-DE67-4A63-BE6A-DB8C3CE2BF3C}" type="sibTrans" cxnId="{1C7E807D-E136-4A63-903B-63975BE312D3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DF75ED-FAD9-4FC0-A2B8-40429CA1144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система налогообложения в виде единого налога на вмененный доход для отдельных видов деятельности;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B5F939-BB24-4519-839D-FE563DABB8FF}" type="parTrans" cxnId="{BF9A4E9D-FE02-4BF8-A5D9-D9FEDF2E577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2BD6F6-BAAA-40E8-AEB3-36EC2E71A3AA}" type="sibTrans" cxnId="{BF9A4E9D-FE02-4BF8-A5D9-D9FEDF2E5771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70330-28E5-443D-B416-7D20D1DD839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система налогообложения при выполнении соглашений о разделе продукции;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5B2B85-8165-4510-88C7-50307F82CD3C}" type="parTrans" cxnId="{7F5762E6-E72E-4156-9DA1-2573EBEE1ED6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C1CE55-B811-403D-ABD4-487C7C99CAFD}" type="sibTrans" cxnId="{7F5762E6-E72E-4156-9DA1-2573EBEE1ED6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8862F8-4B12-4CC4-A4A7-1EAA814F4A6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патентная система налогообложения;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4D2238-3EF6-45D4-8512-67BBC53FC5D6}" type="parTrans" cxnId="{ED647ECF-F75C-4BC9-BB5F-B293E66B02B7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35CD7-CA5D-40EC-A538-F256A38B9D3D}" type="sibTrans" cxnId="{ED647ECF-F75C-4BC9-BB5F-B293E66B02B7}">
      <dgm:prSet/>
      <dgm:spPr/>
      <dgm:t>
        <a:bodyPr/>
        <a:lstStyle/>
        <a:p>
          <a:endParaRPr lang="ru-RU" sz="1050" b="1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FA03E4-E762-4310-B7AB-AB636F9F918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3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дополнительный доход от добычи углеводородного сырья</a:t>
          </a:r>
          <a:endParaRPr lang="ru-RU" sz="13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05C925-43ED-41B5-AB54-6D5CCC09BFE3}" type="parTrans" cxnId="{7C16A82B-3E59-483A-A02C-131ED0A08513}">
      <dgm:prSet/>
      <dgm:spPr/>
      <dgm:t>
        <a:bodyPr/>
        <a:lstStyle/>
        <a:p>
          <a:endParaRPr lang="ru-RU"/>
        </a:p>
      </dgm:t>
    </dgm:pt>
    <dgm:pt modelId="{E4823806-94DC-4109-A612-9DA17B4CE962}" type="sibTrans" cxnId="{7C16A82B-3E59-483A-A02C-131ED0A08513}">
      <dgm:prSet/>
      <dgm:spPr/>
      <dgm:t>
        <a:bodyPr/>
        <a:lstStyle/>
        <a:p>
          <a:endParaRPr lang="ru-RU"/>
        </a:p>
      </dgm:t>
    </dgm:pt>
    <dgm:pt modelId="{3E38C921-DF82-49A6-B7A0-4E72BAF8066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Налог на профессиональный доход (в порядке эксперимента)</a:t>
          </a:r>
          <a:endParaRPr lang="ru-RU" sz="1400" b="1" dirty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73C3CC-3215-4D2D-88C5-10A27499DA31}" type="parTrans" cxnId="{770F9015-384D-4AEE-941E-A4238461749C}">
      <dgm:prSet/>
      <dgm:spPr/>
      <dgm:t>
        <a:bodyPr/>
        <a:lstStyle/>
        <a:p>
          <a:endParaRPr lang="ru-RU"/>
        </a:p>
      </dgm:t>
    </dgm:pt>
    <dgm:pt modelId="{27528058-C07A-405D-8936-DFFB80126B43}" type="sibTrans" cxnId="{770F9015-384D-4AEE-941E-A4238461749C}">
      <dgm:prSet/>
      <dgm:spPr/>
      <dgm:t>
        <a:bodyPr/>
        <a:lstStyle/>
        <a:p>
          <a:endParaRPr lang="ru-RU"/>
        </a:p>
      </dgm:t>
    </dgm:pt>
    <dgm:pt modelId="{45345F0D-2B0F-4EB2-B6C9-22D2C60BA4BE}" type="pres">
      <dgm:prSet presAssocID="{A0FC64E7-E25C-49B3-80F1-C50DE4E398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18D15-FD15-4726-A3B2-4292D78846AF}" type="pres">
      <dgm:prSet presAssocID="{BF3E0D5A-DDE5-46F7-89A3-F88109665DCA}" presName="linNode" presStyleCnt="0"/>
      <dgm:spPr/>
    </dgm:pt>
    <dgm:pt modelId="{30DB0674-6EE9-4461-8AF6-4B63C0CD2570}" type="pres">
      <dgm:prSet presAssocID="{BF3E0D5A-DDE5-46F7-89A3-F88109665DCA}" presName="parentText" presStyleLbl="node1" presStyleIdx="0" presStyleCnt="4" custScaleX="63776" custLinFactNeighborX="-8644" custLinFactNeighborY="8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20750-6668-46BD-A653-5B67AD1361D8}" type="pres">
      <dgm:prSet presAssocID="{BF3E0D5A-DDE5-46F7-89A3-F88109665DCA}" presName="descendantText" presStyleLbl="alignAccFollowNode1" presStyleIdx="0" presStyleCnt="4" custScaleX="117312" custScaleY="120948" custLinFactNeighborX="-2199" custLinFactNeighborY="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8C39B-DED6-4483-A3BE-AD2AC79834D9}" type="pres">
      <dgm:prSet presAssocID="{35F5060A-8930-47B6-85A9-2830AA8612F2}" presName="sp" presStyleCnt="0"/>
      <dgm:spPr/>
    </dgm:pt>
    <dgm:pt modelId="{EC22354F-A9EC-4150-80E2-6CD51007C2A4}" type="pres">
      <dgm:prSet presAssocID="{D38FB005-3FBC-47A9-89AC-74D535C00348}" presName="linNode" presStyleCnt="0"/>
      <dgm:spPr/>
    </dgm:pt>
    <dgm:pt modelId="{EAB725E2-869A-4BE7-96AA-977A4C81DE1C}" type="pres">
      <dgm:prSet presAssocID="{D38FB005-3FBC-47A9-89AC-74D535C00348}" presName="parentText" presStyleLbl="node1" presStyleIdx="1" presStyleCnt="4" custScaleX="63776" custScaleY="31229" custLinFactNeighborX="-8644" custLinFactNeighborY="8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F5A9-278C-4539-B13A-8064340D5F99}" type="pres">
      <dgm:prSet presAssocID="{D38FB005-3FBC-47A9-89AC-74D535C00348}" presName="descendantText" presStyleLbl="alignAccFollowNode1" presStyleIdx="1" presStyleCnt="4" custScaleX="117312" custScaleY="42265" custLinFactNeighborX="-2199" custLinFactNeighborY="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3CCB7-8314-4511-AFD2-D29A548CC55B}" type="pres">
      <dgm:prSet presAssocID="{7F856467-2650-4864-AA9E-6AA4E401FC07}" presName="sp" presStyleCnt="0"/>
      <dgm:spPr/>
    </dgm:pt>
    <dgm:pt modelId="{DB0E40B3-C308-4FD8-8D88-2BF34D161168}" type="pres">
      <dgm:prSet presAssocID="{80B40F76-B34B-45BA-9BCE-CEEE66919243}" presName="linNode" presStyleCnt="0"/>
      <dgm:spPr/>
    </dgm:pt>
    <dgm:pt modelId="{10D79B45-524D-4C97-9AF9-342667CAB849}" type="pres">
      <dgm:prSet presAssocID="{80B40F76-B34B-45BA-9BCE-CEEE66919243}" presName="parentText" presStyleLbl="node1" presStyleIdx="2" presStyleCnt="4" custScaleX="63776" custScaleY="31229" custLinFactNeighborX="-8644" custLinFactNeighborY="8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6CE58-21FD-45FB-93F0-41A700E340A0}" type="pres">
      <dgm:prSet presAssocID="{80B40F76-B34B-45BA-9BCE-CEEE66919243}" presName="descendantText" presStyleLbl="alignAccFollowNode1" presStyleIdx="2" presStyleCnt="4" custScaleX="117312" custScaleY="44269" custLinFactNeighborX="-2199" custLinFactNeighborY="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D92E0-2AB6-4A64-AC61-F3B9CA4745E2}" type="pres">
      <dgm:prSet presAssocID="{EF32E34E-0CD3-47BF-9707-7137323B8A9C}" presName="sp" presStyleCnt="0"/>
      <dgm:spPr/>
    </dgm:pt>
    <dgm:pt modelId="{9C0618BB-7670-4492-8E31-A6A57C29FCF3}" type="pres">
      <dgm:prSet presAssocID="{E9A4E3BB-5FFB-47BF-9A58-30056819B4B1}" presName="linNode" presStyleCnt="0"/>
      <dgm:spPr/>
    </dgm:pt>
    <dgm:pt modelId="{BA776579-A4DF-4CC3-8B04-9E32D7283672}" type="pres">
      <dgm:prSet presAssocID="{E9A4E3BB-5FFB-47BF-9A58-30056819B4B1}" presName="parentText" presStyleLbl="node1" presStyleIdx="3" presStyleCnt="4" custScaleX="63776" custLinFactNeighborX="-8644" custLinFactNeighborY="8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14B6B-D5C3-46EF-931F-DD67F7F41EB3}" type="pres">
      <dgm:prSet presAssocID="{E9A4E3BB-5FFB-47BF-9A58-30056819B4B1}" presName="descendantText" presStyleLbl="alignAccFollowNode1" presStyleIdx="3" presStyleCnt="4" custScaleX="117312" custScaleY="119106" custLinFactNeighborX="-2199" custLinFactNeighborY="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A87D32-F2AF-4B4E-8F77-D35DB04CE0F5}" type="presOf" srcId="{5DDFB8B9-6A04-4D77-B5D5-53CF7533A793}" destId="{F2A14B6B-D5C3-46EF-931F-DD67F7F41EB3}" srcOrd="0" destOrd="1" presId="urn:microsoft.com/office/officeart/2005/8/layout/vList5"/>
    <dgm:cxn modelId="{A6DF25B6-B58E-4855-82DC-7BC2E61251DA}" srcId="{BF3E0D5A-DDE5-46F7-89A3-F88109665DCA}" destId="{AC47EEB0-0580-40E3-B424-C8D87CEC7966}" srcOrd="3" destOrd="0" parTransId="{5A2727D5-FDF1-4C79-8B93-A69FD6C07C2A}" sibTransId="{68496F6C-80EA-4E27-81A8-CFA56E864546}"/>
    <dgm:cxn modelId="{7F5762E6-E72E-4156-9DA1-2573EBEE1ED6}" srcId="{E9A4E3BB-5FFB-47BF-9A58-30056819B4B1}" destId="{8F070330-28E5-443D-B416-7D20D1DD8392}" srcOrd="3" destOrd="0" parTransId="{9E5B2B85-8165-4510-88C7-50307F82CD3C}" sibTransId="{4BC1CE55-B811-403D-ABD4-487C7C99CAFD}"/>
    <dgm:cxn modelId="{3AA96F5A-1B5F-43A3-B2A1-C96068A5E071}" type="presOf" srcId="{41FA03E4-E762-4310-B7AB-AB636F9F9180}" destId="{63F20750-6668-46BD-A653-5B67AD1361D8}" srcOrd="0" destOrd="8" presId="urn:microsoft.com/office/officeart/2005/8/layout/vList5"/>
    <dgm:cxn modelId="{FE10AFCC-092F-433E-9A21-23301D4C3F4E}" type="presOf" srcId="{D38FB005-3FBC-47A9-89AC-74D535C00348}" destId="{EAB725E2-869A-4BE7-96AA-977A4C81DE1C}" srcOrd="0" destOrd="0" presId="urn:microsoft.com/office/officeart/2005/8/layout/vList5"/>
    <dgm:cxn modelId="{ED647ECF-F75C-4BC9-BB5F-B293E66B02B7}" srcId="{E9A4E3BB-5FFB-47BF-9A58-30056819B4B1}" destId="{C48862F8-4B12-4CC4-A4A7-1EAA814F4A65}" srcOrd="4" destOrd="0" parTransId="{D84D2238-3EF6-45D4-8512-67BBC53FC5D6}" sibTransId="{19C35CD7-CA5D-40EC-A538-F256A38B9D3D}"/>
    <dgm:cxn modelId="{EE864B6E-0DD4-491E-81BA-92A42C34F67A}" type="presOf" srcId="{C48862F8-4B12-4CC4-A4A7-1EAA814F4A65}" destId="{F2A14B6B-D5C3-46EF-931F-DD67F7F41EB3}" srcOrd="0" destOrd="4" presId="urn:microsoft.com/office/officeart/2005/8/layout/vList5"/>
    <dgm:cxn modelId="{6B0000BE-5D93-4C28-9EBA-6D663FAF1D65}" srcId="{D38FB005-3FBC-47A9-89AC-74D535C00348}" destId="{C7C906FA-93A2-4287-B92E-67C13325FCEB}" srcOrd="1" destOrd="0" parTransId="{A59135F8-4293-4919-B86A-E93AD435BC6D}" sibTransId="{92FDF9D6-508A-4F80-B10E-64CF29B1F999}"/>
    <dgm:cxn modelId="{777B4E67-83F2-482B-988A-05CA5C107F8A}" type="presOf" srcId="{A7CC99B8-8729-4CB6-BF8B-C547598E74BE}" destId="{63F20750-6668-46BD-A653-5B67AD1361D8}" srcOrd="0" destOrd="6" presId="urn:microsoft.com/office/officeart/2005/8/layout/vList5"/>
    <dgm:cxn modelId="{225BD4DC-D655-464C-B589-B46A8E4F5179}" type="presOf" srcId="{00AAD97F-BDA8-4613-A57E-301BDD08DF75}" destId="{F2A14B6B-D5C3-46EF-931F-DD67F7F41EB3}" srcOrd="0" destOrd="0" presId="urn:microsoft.com/office/officeart/2005/8/layout/vList5"/>
    <dgm:cxn modelId="{6640793E-B37D-407C-9148-500CF70C9DCA}" type="presOf" srcId="{F7B9474A-E615-4EAA-B33F-492608044B54}" destId="{63F20750-6668-46BD-A653-5B67AD1361D8}" srcOrd="0" destOrd="4" presId="urn:microsoft.com/office/officeart/2005/8/layout/vList5"/>
    <dgm:cxn modelId="{3A2E81C4-5439-4937-B431-EF4F6CBDF293}" type="presOf" srcId="{C7C906FA-93A2-4287-B92E-67C13325FCEB}" destId="{5F40F5A9-278C-4539-B13A-8064340D5F99}" srcOrd="0" destOrd="1" presId="urn:microsoft.com/office/officeart/2005/8/layout/vList5"/>
    <dgm:cxn modelId="{D84C8663-A80B-4410-9A3B-AC553321ADE1}" srcId="{D38FB005-3FBC-47A9-89AC-74D535C00348}" destId="{450EED74-CB21-441D-AEB4-D8A5F35BA696}" srcOrd="2" destOrd="0" parTransId="{556D2DD3-9902-4401-8517-2ED815374862}" sibTransId="{BFC0A02D-02AB-42D9-9D49-9B3786F40E6B}"/>
    <dgm:cxn modelId="{83014D6C-21D0-4BDD-83FF-56F71B432508}" type="presOf" srcId="{1A05473F-EC37-4255-9317-A5D883B89821}" destId="{63F20750-6668-46BD-A653-5B67AD1361D8}" srcOrd="0" destOrd="7" presId="urn:microsoft.com/office/officeart/2005/8/layout/vList5"/>
    <dgm:cxn modelId="{075AA1E4-5402-40BB-B841-DC220921FAE3}" srcId="{BF3E0D5A-DDE5-46F7-89A3-F88109665DCA}" destId="{1A05473F-EC37-4255-9317-A5D883B89821}" srcOrd="7" destOrd="0" parTransId="{2C5221E5-97FB-4959-8E06-30387F4E1195}" sibTransId="{5DD24015-EBB1-4DA6-84DA-20829482D324}"/>
    <dgm:cxn modelId="{46FE9F49-B61A-4230-A231-BFB22A3B091F}" type="presOf" srcId="{F3BCF698-45C6-416B-B6AE-66FFDDCE854F}" destId="{63F20750-6668-46BD-A653-5B67AD1361D8}" srcOrd="0" destOrd="1" presId="urn:microsoft.com/office/officeart/2005/8/layout/vList5"/>
    <dgm:cxn modelId="{9FB3D38F-DF35-422E-A2BF-96830434E054}" type="presOf" srcId="{038AD650-65EB-4BA6-B521-FFCC701CB6DB}" destId="{D696CE58-21FD-45FB-93F0-41A700E340A0}" srcOrd="0" destOrd="1" presId="urn:microsoft.com/office/officeart/2005/8/layout/vList5"/>
    <dgm:cxn modelId="{8A6A7EC4-BB03-4ABD-B03E-23F369DBDA24}" srcId="{A0FC64E7-E25C-49B3-80F1-C50DE4E39854}" destId="{80B40F76-B34B-45BA-9BCE-CEEE66919243}" srcOrd="2" destOrd="0" parTransId="{EA3F88B1-0A84-4006-A43D-9EC313F2ACAB}" sibTransId="{EF32E34E-0CD3-47BF-9707-7137323B8A9C}"/>
    <dgm:cxn modelId="{B119F323-64FA-402E-B7B6-518D56E3FCFC}" type="presOf" srcId="{8F50BDA0-E1BF-470B-933D-28A9AC82DA1C}" destId="{63F20750-6668-46BD-A653-5B67AD1361D8}" srcOrd="0" destOrd="0" presId="urn:microsoft.com/office/officeart/2005/8/layout/vList5"/>
    <dgm:cxn modelId="{E9E0808E-7EA6-49A0-87A7-0EC05EF2A657}" srcId="{BF3E0D5A-DDE5-46F7-89A3-F88109665DCA}" destId="{60DD49D4-3607-41C9-95C3-0AF1DD091BD6}" srcOrd="2" destOrd="0" parTransId="{EBD772AE-5FE0-46F6-A1D6-23DE24059674}" sibTransId="{D9289C57-6654-4450-8FFE-AF94A8969165}"/>
    <dgm:cxn modelId="{770F9015-384D-4AEE-941E-A4238461749C}" srcId="{E9A4E3BB-5FFB-47BF-9A58-30056819B4B1}" destId="{3E38C921-DF82-49A6-B7A0-4E72BAF80668}" srcOrd="5" destOrd="0" parTransId="{5B73C3CC-3215-4D2D-88C5-10A27499DA31}" sibTransId="{27528058-C07A-405D-8936-DFFB80126B43}"/>
    <dgm:cxn modelId="{B83F1532-3365-4920-BA08-74AC9C41C561}" srcId="{A0FC64E7-E25C-49B3-80F1-C50DE4E39854}" destId="{D38FB005-3FBC-47A9-89AC-74D535C00348}" srcOrd="1" destOrd="0" parTransId="{F882E013-269D-4D91-B6D3-7CDE8E2499CD}" sibTransId="{7F856467-2650-4864-AA9E-6AA4E401FC07}"/>
    <dgm:cxn modelId="{1C7E807D-E136-4A63-903B-63975BE312D3}" srcId="{E9A4E3BB-5FFB-47BF-9A58-30056819B4B1}" destId="{5DDFB8B9-6A04-4D77-B5D5-53CF7533A793}" srcOrd="1" destOrd="0" parTransId="{C92931E5-0B43-408D-95D6-53DF0EE2E5B9}" sibTransId="{4A046867-DE67-4A63-BE6A-DB8C3CE2BF3C}"/>
    <dgm:cxn modelId="{7C98862D-C042-41E5-A751-04F4D8A9217C}" srcId="{A0FC64E7-E25C-49B3-80F1-C50DE4E39854}" destId="{E9A4E3BB-5FFB-47BF-9A58-30056819B4B1}" srcOrd="3" destOrd="0" parTransId="{CF21603C-D2B0-4142-9EDF-274402461893}" sibTransId="{E562B9DC-BB80-4EB9-BB53-06BE4C66CAD6}"/>
    <dgm:cxn modelId="{84573E21-ACD0-48FA-A72A-86D46F348B48}" type="presOf" srcId="{450EED74-CB21-441D-AEB4-D8A5F35BA696}" destId="{5F40F5A9-278C-4539-B13A-8064340D5F99}" srcOrd="0" destOrd="2" presId="urn:microsoft.com/office/officeart/2005/8/layout/vList5"/>
    <dgm:cxn modelId="{55B605F1-4F8F-4D68-B52F-276AC8D49173}" type="presOf" srcId="{2D61C2B4-C90D-4665-8D2D-ED1228834214}" destId="{D696CE58-21FD-45FB-93F0-41A700E340A0}" srcOrd="0" destOrd="0" presId="urn:microsoft.com/office/officeart/2005/8/layout/vList5"/>
    <dgm:cxn modelId="{158E1197-7B0A-460C-8B7B-583A3CD75BD8}" srcId="{BF3E0D5A-DDE5-46F7-89A3-F88109665DCA}" destId="{A7CC99B8-8729-4CB6-BF8B-C547598E74BE}" srcOrd="6" destOrd="0" parTransId="{8344C5E4-AFE0-430C-B344-9806180414A4}" sibTransId="{8693CC62-56CF-490F-B700-30DCDB2F0AED}"/>
    <dgm:cxn modelId="{4FE09634-36BF-4EB9-82BA-D05208F28264}" type="presOf" srcId="{E71AF4A7-B7ED-4D02-89FA-A5DB63E3182D}" destId="{63F20750-6668-46BD-A653-5B67AD1361D8}" srcOrd="0" destOrd="5" presId="urn:microsoft.com/office/officeart/2005/8/layout/vList5"/>
    <dgm:cxn modelId="{7C16A82B-3E59-483A-A02C-131ED0A08513}" srcId="{BF3E0D5A-DDE5-46F7-89A3-F88109665DCA}" destId="{41FA03E4-E762-4310-B7AB-AB636F9F9180}" srcOrd="8" destOrd="0" parTransId="{0505C925-43ED-41B5-AB54-6D5CCC09BFE3}" sibTransId="{E4823806-94DC-4109-A612-9DA17B4CE962}"/>
    <dgm:cxn modelId="{73E67EBB-A85D-4202-89E5-368BFD830721}" type="presOf" srcId="{FDD5C77B-292A-4FFC-A2C5-9F03037979BA}" destId="{D696CE58-21FD-45FB-93F0-41A700E340A0}" srcOrd="0" destOrd="2" presId="urn:microsoft.com/office/officeart/2005/8/layout/vList5"/>
    <dgm:cxn modelId="{5951FA4E-9542-42AD-A7BB-8F44E8AE0CF3}" srcId="{D38FB005-3FBC-47A9-89AC-74D535C00348}" destId="{CD52BBF6-B0EC-4652-9586-5FF7C6D1757E}" srcOrd="0" destOrd="0" parTransId="{0685492E-829A-4F73-81C2-7B81F21C1CE2}" sibTransId="{3A24E691-BF18-4687-A3AF-86E6688C2773}"/>
    <dgm:cxn modelId="{9FC85391-AB72-49FB-A4A2-65CACCCC8190}" srcId="{BF3E0D5A-DDE5-46F7-89A3-F88109665DCA}" destId="{F3BCF698-45C6-416B-B6AE-66FFDDCE854F}" srcOrd="1" destOrd="0" parTransId="{C147C302-8F11-45BE-8D5B-5C8D61DD4809}" sibTransId="{ADE97AAF-B006-4803-BA1D-50AD5515DE98}"/>
    <dgm:cxn modelId="{15A1CE43-CC20-4923-8A10-0B59AE92BC8D}" type="presOf" srcId="{A0FC64E7-E25C-49B3-80F1-C50DE4E39854}" destId="{45345F0D-2B0F-4EB2-B6C9-22D2C60BA4BE}" srcOrd="0" destOrd="0" presId="urn:microsoft.com/office/officeart/2005/8/layout/vList5"/>
    <dgm:cxn modelId="{561A32D7-E502-4FC6-808F-0FA31AEF1A08}" type="presOf" srcId="{D6DF75ED-FAD9-4FC0-A2B8-40429CA1144C}" destId="{F2A14B6B-D5C3-46EF-931F-DD67F7F41EB3}" srcOrd="0" destOrd="2" presId="urn:microsoft.com/office/officeart/2005/8/layout/vList5"/>
    <dgm:cxn modelId="{852E8526-A722-46C6-BA5E-A0D4B53FD531}" srcId="{A0FC64E7-E25C-49B3-80F1-C50DE4E39854}" destId="{BF3E0D5A-DDE5-46F7-89A3-F88109665DCA}" srcOrd="0" destOrd="0" parTransId="{96A8B4C8-EA0D-4B73-B8EE-38F370A41F9B}" sibTransId="{35F5060A-8930-47B6-85A9-2830AA8612F2}"/>
    <dgm:cxn modelId="{B3B47DDF-7858-4F0C-8980-851726505B23}" type="presOf" srcId="{AC47EEB0-0580-40E3-B424-C8D87CEC7966}" destId="{63F20750-6668-46BD-A653-5B67AD1361D8}" srcOrd="0" destOrd="3" presId="urn:microsoft.com/office/officeart/2005/8/layout/vList5"/>
    <dgm:cxn modelId="{6EF60FA6-9980-46C2-95DA-2CAF79FF8BF4}" type="presOf" srcId="{BF3E0D5A-DDE5-46F7-89A3-F88109665DCA}" destId="{30DB0674-6EE9-4461-8AF6-4B63C0CD2570}" srcOrd="0" destOrd="0" presId="urn:microsoft.com/office/officeart/2005/8/layout/vList5"/>
    <dgm:cxn modelId="{B22EA374-AC55-4237-A14E-E808C324ED83}" srcId="{E9A4E3BB-5FFB-47BF-9A58-30056819B4B1}" destId="{00AAD97F-BDA8-4613-A57E-301BDD08DF75}" srcOrd="0" destOrd="0" parTransId="{E6D06B1E-C707-4D15-9A6C-041B6D997B26}" sibTransId="{3FF26EF1-19AA-4130-AE88-0AF0A4A54991}"/>
    <dgm:cxn modelId="{5A7D32BA-1928-4583-83A6-BCE471B0AA35}" srcId="{BF3E0D5A-DDE5-46F7-89A3-F88109665DCA}" destId="{8F50BDA0-E1BF-470B-933D-28A9AC82DA1C}" srcOrd="0" destOrd="0" parTransId="{E910922A-C6DF-46A5-84D2-9530772A0B35}" sibTransId="{3BBD61F8-77B2-4C47-8CAE-DA0F953D5509}"/>
    <dgm:cxn modelId="{35E8B120-DFCE-452F-BFBF-A6398413CCD2}" srcId="{80B40F76-B34B-45BA-9BCE-CEEE66919243}" destId="{038AD650-65EB-4BA6-B521-FFCC701CB6DB}" srcOrd="1" destOrd="0" parTransId="{9CB7B684-242E-4D52-B60C-1C34F4BBA3EB}" sibTransId="{4C219143-B84D-44A5-9DA1-9B4A96AF5AAC}"/>
    <dgm:cxn modelId="{B3E259DB-6065-4D0E-B71B-9E05C161BDD1}" type="presOf" srcId="{60DD49D4-3607-41C9-95C3-0AF1DD091BD6}" destId="{63F20750-6668-46BD-A653-5B67AD1361D8}" srcOrd="0" destOrd="2" presId="urn:microsoft.com/office/officeart/2005/8/layout/vList5"/>
    <dgm:cxn modelId="{772F6D72-8899-49B7-B324-459EAD70C750}" type="presOf" srcId="{3E38C921-DF82-49A6-B7A0-4E72BAF80668}" destId="{F2A14B6B-D5C3-46EF-931F-DD67F7F41EB3}" srcOrd="0" destOrd="5" presId="urn:microsoft.com/office/officeart/2005/8/layout/vList5"/>
    <dgm:cxn modelId="{5204F134-BBF6-4681-992B-A6F12D7068A0}" srcId="{BF3E0D5A-DDE5-46F7-89A3-F88109665DCA}" destId="{E71AF4A7-B7ED-4D02-89FA-A5DB63E3182D}" srcOrd="5" destOrd="0" parTransId="{11D6A5D9-E677-4426-BF8B-382FE4611F65}" sibTransId="{3ABC8EA5-7D88-4135-BFAB-1CC173658ADE}"/>
    <dgm:cxn modelId="{30173572-BFB9-443A-A6E5-A2BDA834050E}" type="presOf" srcId="{CD52BBF6-B0EC-4652-9586-5FF7C6D1757E}" destId="{5F40F5A9-278C-4539-B13A-8064340D5F99}" srcOrd="0" destOrd="0" presId="urn:microsoft.com/office/officeart/2005/8/layout/vList5"/>
    <dgm:cxn modelId="{DC31E6C8-1A18-4F46-9437-5CD8B89C477D}" srcId="{80B40F76-B34B-45BA-9BCE-CEEE66919243}" destId="{2D61C2B4-C90D-4665-8D2D-ED1228834214}" srcOrd="0" destOrd="0" parTransId="{518BB129-F9DF-49CC-85E9-58D49B07EC58}" sibTransId="{5553F9FE-3973-40A6-BF4C-E1AAFB3557FB}"/>
    <dgm:cxn modelId="{21F59E41-4679-4BC5-BC3F-BBDAE58A2A60}" srcId="{BF3E0D5A-DDE5-46F7-89A3-F88109665DCA}" destId="{F7B9474A-E615-4EAA-B33F-492608044B54}" srcOrd="4" destOrd="0" parTransId="{9501D958-BB45-4479-848C-3F0AD0A6E916}" sibTransId="{AA7FCF12-6F4D-46F8-84D1-08330F4F5BE7}"/>
    <dgm:cxn modelId="{7B3610B0-655F-41C9-AFE2-7C5EEC6208E1}" type="presOf" srcId="{E9A4E3BB-5FFB-47BF-9A58-30056819B4B1}" destId="{BA776579-A4DF-4CC3-8B04-9E32D7283672}" srcOrd="0" destOrd="0" presId="urn:microsoft.com/office/officeart/2005/8/layout/vList5"/>
    <dgm:cxn modelId="{F0A0C2BA-F888-49AC-ABBE-9AE9249E110A}" type="presOf" srcId="{80B40F76-B34B-45BA-9BCE-CEEE66919243}" destId="{10D79B45-524D-4C97-9AF9-342667CAB849}" srcOrd="0" destOrd="0" presId="urn:microsoft.com/office/officeart/2005/8/layout/vList5"/>
    <dgm:cxn modelId="{62DF7C61-B9FF-4A11-88B1-88C11183F8B0}" type="presOf" srcId="{8F070330-28E5-443D-B416-7D20D1DD8392}" destId="{F2A14B6B-D5C3-46EF-931F-DD67F7F41EB3}" srcOrd="0" destOrd="3" presId="urn:microsoft.com/office/officeart/2005/8/layout/vList5"/>
    <dgm:cxn modelId="{5FA19986-063A-4DC9-AC0B-DC0904A85BF2}" srcId="{80B40F76-B34B-45BA-9BCE-CEEE66919243}" destId="{FDD5C77B-292A-4FFC-A2C5-9F03037979BA}" srcOrd="2" destOrd="0" parTransId="{CF335D94-AE26-495F-A18C-079E6A3464D2}" sibTransId="{CF39BDC2-BE2D-4B80-B743-DD7088F1FF3A}"/>
    <dgm:cxn modelId="{BF9A4E9D-FE02-4BF8-A5D9-D9FEDF2E5771}" srcId="{E9A4E3BB-5FFB-47BF-9A58-30056819B4B1}" destId="{D6DF75ED-FAD9-4FC0-A2B8-40429CA1144C}" srcOrd="2" destOrd="0" parTransId="{05B5F939-BB24-4519-839D-FE563DABB8FF}" sibTransId="{A82BD6F6-BAAA-40E8-AEB3-36EC2E71A3AA}"/>
    <dgm:cxn modelId="{9F69FCBA-DC40-424E-B4EF-E481B025803F}" type="presParOf" srcId="{45345F0D-2B0F-4EB2-B6C9-22D2C60BA4BE}" destId="{CB218D15-FD15-4726-A3B2-4292D78846AF}" srcOrd="0" destOrd="0" presId="urn:microsoft.com/office/officeart/2005/8/layout/vList5"/>
    <dgm:cxn modelId="{1331D0BE-B154-4D49-B206-7D3F4F85E824}" type="presParOf" srcId="{CB218D15-FD15-4726-A3B2-4292D78846AF}" destId="{30DB0674-6EE9-4461-8AF6-4B63C0CD2570}" srcOrd="0" destOrd="0" presId="urn:microsoft.com/office/officeart/2005/8/layout/vList5"/>
    <dgm:cxn modelId="{2964D3F7-FB9B-440A-9760-6469D49C4E1C}" type="presParOf" srcId="{CB218D15-FD15-4726-A3B2-4292D78846AF}" destId="{63F20750-6668-46BD-A653-5B67AD1361D8}" srcOrd="1" destOrd="0" presId="urn:microsoft.com/office/officeart/2005/8/layout/vList5"/>
    <dgm:cxn modelId="{517A1A91-49D0-4C8D-BCB1-CF5F676DCE3B}" type="presParOf" srcId="{45345F0D-2B0F-4EB2-B6C9-22D2C60BA4BE}" destId="{EED8C39B-DED6-4483-A3BE-AD2AC79834D9}" srcOrd="1" destOrd="0" presId="urn:microsoft.com/office/officeart/2005/8/layout/vList5"/>
    <dgm:cxn modelId="{36C7A435-8E06-4300-8C07-350949F1D33E}" type="presParOf" srcId="{45345F0D-2B0F-4EB2-B6C9-22D2C60BA4BE}" destId="{EC22354F-A9EC-4150-80E2-6CD51007C2A4}" srcOrd="2" destOrd="0" presId="urn:microsoft.com/office/officeart/2005/8/layout/vList5"/>
    <dgm:cxn modelId="{E6B69D5E-F79C-4CAC-A513-6D9BC80D706F}" type="presParOf" srcId="{EC22354F-A9EC-4150-80E2-6CD51007C2A4}" destId="{EAB725E2-869A-4BE7-96AA-977A4C81DE1C}" srcOrd="0" destOrd="0" presId="urn:microsoft.com/office/officeart/2005/8/layout/vList5"/>
    <dgm:cxn modelId="{9DAC5FB0-CDD0-4F88-BBFE-BC66CD833B62}" type="presParOf" srcId="{EC22354F-A9EC-4150-80E2-6CD51007C2A4}" destId="{5F40F5A9-278C-4539-B13A-8064340D5F99}" srcOrd="1" destOrd="0" presId="urn:microsoft.com/office/officeart/2005/8/layout/vList5"/>
    <dgm:cxn modelId="{A664D4F8-3275-40DF-8723-04B38870E66B}" type="presParOf" srcId="{45345F0D-2B0F-4EB2-B6C9-22D2C60BA4BE}" destId="{0253CCB7-8314-4511-AFD2-D29A548CC55B}" srcOrd="3" destOrd="0" presId="urn:microsoft.com/office/officeart/2005/8/layout/vList5"/>
    <dgm:cxn modelId="{CBD3D682-8DAA-4E65-982D-35B9C7110A5B}" type="presParOf" srcId="{45345F0D-2B0F-4EB2-B6C9-22D2C60BA4BE}" destId="{DB0E40B3-C308-4FD8-8D88-2BF34D161168}" srcOrd="4" destOrd="0" presId="urn:microsoft.com/office/officeart/2005/8/layout/vList5"/>
    <dgm:cxn modelId="{19D6C065-B672-4F3F-A81B-8D64434DD430}" type="presParOf" srcId="{DB0E40B3-C308-4FD8-8D88-2BF34D161168}" destId="{10D79B45-524D-4C97-9AF9-342667CAB849}" srcOrd="0" destOrd="0" presId="urn:microsoft.com/office/officeart/2005/8/layout/vList5"/>
    <dgm:cxn modelId="{2F83774D-84A6-458C-8EA7-645ED63DE0D7}" type="presParOf" srcId="{DB0E40B3-C308-4FD8-8D88-2BF34D161168}" destId="{D696CE58-21FD-45FB-93F0-41A700E340A0}" srcOrd="1" destOrd="0" presId="urn:microsoft.com/office/officeart/2005/8/layout/vList5"/>
    <dgm:cxn modelId="{20F82CA2-95E1-402D-B12D-0FBE29096D1F}" type="presParOf" srcId="{45345F0D-2B0F-4EB2-B6C9-22D2C60BA4BE}" destId="{389D92E0-2AB6-4A64-AC61-F3B9CA4745E2}" srcOrd="5" destOrd="0" presId="urn:microsoft.com/office/officeart/2005/8/layout/vList5"/>
    <dgm:cxn modelId="{25231276-8DBD-461A-8DB9-4D01C830C79D}" type="presParOf" srcId="{45345F0D-2B0F-4EB2-B6C9-22D2C60BA4BE}" destId="{9C0618BB-7670-4492-8E31-A6A57C29FCF3}" srcOrd="6" destOrd="0" presId="urn:microsoft.com/office/officeart/2005/8/layout/vList5"/>
    <dgm:cxn modelId="{44F271E6-A8DF-4134-88CB-459EDD6DDDFD}" type="presParOf" srcId="{9C0618BB-7670-4492-8E31-A6A57C29FCF3}" destId="{BA776579-A4DF-4CC3-8B04-9E32D7283672}" srcOrd="0" destOrd="0" presId="urn:microsoft.com/office/officeart/2005/8/layout/vList5"/>
    <dgm:cxn modelId="{E0504BC3-09D8-4E2B-8B00-9D3FA359EE23}" type="presParOf" srcId="{9C0618BB-7670-4492-8E31-A6A57C29FCF3}" destId="{F2A14B6B-D5C3-46EF-931F-DD67F7F41E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BA4D9B-5A86-4B08-9C9B-51E660069DA9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51E74B1-A5FB-4017-BE5E-63E8CDC950E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По функциям государства</a:t>
          </a:r>
        </a:p>
      </dgm:t>
    </dgm:pt>
    <dgm:pt modelId="{E3070765-EC02-47A5-B1D5-1D53EB8AFE0D}" type="parTrans" cxnId="{8679D0F6-2211-44E2-96DF-FCB52BDFB44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9E67E2-D937-418F-B2D3-3B05825CF838}" type="sibTrans" cxnId="{8679D0F6-2211-44E2-96DF-FCB52BDFB44A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FDBDD-609C-49CE-A434-EE6B1271E2C1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По ведомствам</a:t>
          </a:r>
        </a:p>
      </dgm:t>
    </dgm:pt>
    <dgm:pt modelId="{3B45FC5F-6A2E-4B34-BF9A-D5890AF3F8D3}" type="parTrans" cxnId="{CF32B390-6BBA-4601-B105-08F301A7B56D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44E229-B818-4C7D-98DD-19DE98FB1283}" type="sibTrans" cxnId="{CF32B390-6BBA-4601-B105-08F301A7B56D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557A7C-7F2B-4594-89DE-09FA84A7E778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По государственным программам</a:t>
          </a:r>
        </a:p>
      </dgm:t>
    </dgm:pt>
    <dgm:pt modelId="{0B0A451F-A079-4F12-B5D1-1A9EA24789E2}" type="parTrans" cxnId="{99FD88A0-3AB5-40E5-B5BB-CBBA479EF7A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69A0C-BB48-4AD2-B3E7-68166D0DB186}" type="sibTrans" cxnId="{99FD88A0-3AB5-40E5-B5BB-CBBA479EF7A6}">
      <dgm:prSet/>
      <dgm:spPr/>
      <dgm:t>
        <a:bodyPr/>
        <a:lstStyle/>
        <a:p>
          <a:endParaRPr lang="ru-RU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CE0C27-D377-4F03-94A8-53ED5AE42F1D}" type="pres">
      <dgm:prSet presAssocID="{CEBA4D9B-5A86-4B08-9C9B-51E660069D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531E43-4908-476D-86F0-CE60FE9E5E68}" type="pres">
      <dgm:prSet presAssocID="{C51E74B1-A5FB-4017-BE5E-63E8CDC950E8}" presName="parentLin" presStyleCnt="0"/>
      <dgm:spPr/>
    </dgm:pt>
    <dgm:pt modelId="{4CCE7914-F5F8-49ED-99E3-97ADBC8F1830}" type="pres">
      <dgm:prSet presAssocID="{C51E74B1-A5FB-4017-BE5E-63E8CDC950E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005D7F-17E2-439A-BC84-E2D0BF2937D0}" type="pres">
      <dgm:prSet presAssocID="{C51E74B1-A5FB-4017-BE5E-63E8CDC950E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0F1D8-9A5D-4778-809E-F5E14AA051F0}" type="pres">
      <dgm:prSet presAssocID="{C51E74B1-A5FB-4017-BE5E-63E8CDC950E8}" presName="negativeSpace" presStyleCnt="0"/>
      <dgm:spPr/>
    </dgm:pt>
    <dgm:pt modelId="{E07ECDD8-C7E9-45A2-98FD-60ECEB273D1D}" type="pres">
      <dgm:prSet presAssocID="{C51E74B1-A5FB-4017-BE5E-63E8CDC950E8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tx2">
              <a:lumMod val="60000"/>
              <a:lumOff val="40000"/>
            </a:schemeClr>
          </a:solidFill>
        </a:ln>
      </dgm:spPr>
    </dgm:pt>
    <dgm:pt modelId="{3408ED53-8C95-493F-80FD-AAD1B7EF35F6}" type="pres">
      <dgm:prSet presAssocID="{DB9E67E2-D937-418F-B2D3-3B05825CF838}" presName="spaceBetweenRectangles" presStyleCnt="0"/>
      <dgm:spPr/>
    </dgm:pt>
    <dgm:pt modelId="{5833DC44-2B95-4A91-867B-035AD6DA3892}" type="pres">
      <dgm:prSet presAssocID="{6DEFDBDD-609C-49CE-A434-EE6B1271E2C1}" presName="parentLin" presStyleCnt="0"/>
      <dgm:spPr/>
    </dgm:pt>
    <dgm:pt modelId="{E716BDEC-FE6C-48B6-A188-73F5980925F7}" type="pres">
      <dgm:prSet presAssocID="{6DEFDBDD-609C-49CE-A434-EE6B1271E2C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1A530C7-4C3F-492A-AD83-553F79A158F3}" type="pres">
      <dgm:prSet presAssocID="{6DEFDBDD-609C-49CE-A434-EE6B1271E2C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A3600-A8F2-4C1B-AC50-F64B23AC431B}" type="pres">
      <dgm:prSet presAssocID="{6DEFDBDD-609C-49CE-A434-EE6B1271E2C1}" presName="negativeSpace" presStyleCnt="0"/>
      <dgm:spPr/>
    </dgm:pt>
    <dgm:pt modelId="{87D76262-6341-47BD-A585-F48FA089DB15}" type="pres">
      <dgm:prSet presAssocID="{6DEFDBDD-609C-49CE-A434-EE6B1271E2C1}" presName="childText" presStyleLbl="conFgAcc1" presStyleIdx="1" presStyleCnt="3">
        <dgm:presLayoutVars>
          <dgm:bulletEnabled val="1"/>
        </dgm:presLayoutVars>
      </dgm:prSet>
      <dgm:spPr/>
    </dgm:pt>
    <dgm:pt modelId="{ECD19544-F3F3-4AB7-B2BD-8092B11ABBC8}" type="pres">
      <dgm:prSet presAssocID="{1744E229-B818-4C7D-98DD-19DE98FB1283}" presName="spaceBetweenRectangles" presStyleCnt="0"/>
      <dgm:spPr/>
    </dgm:pt>
    <dgm:pt modelId="{4B9274F4-3025-4AEE-8432-7C69242A85DE}" type="pres">
      <dgm:prSet presAssocID="{4A557A7C-7F2B-4594-89DE-09FA84A7E778}" presName="parentLin" presStyleCnt="0"/>
      <dgm:spPr/>
    </dgm:pt>
    <dgm:pt modelId="{BECC2A82-4952-4E34-A61D-3AE1F2196D24}" type="pres">
      <dgm:prSet presAssocID="{4A557A7C-7F2B-4594-89DE-09FA84A7E77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BA82120-A278-48CD-85E0-FAD0FD17B8CF}" type="pres">
      <dgm:prSet presAssocID="{4A557A7C-7F2B-4594-89DE-09FA84A7E77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8FC96-B53E-4D42-A6CE-ED925CC86B0B}" type="pres">
      <dgm:prSet presAssocID="{4A557A7C-7F2B-4594-89DE-09FA84A7E778}" presName="negativeSpace" presStyleCnt="0"/>
      <dgm:spPr/>
    </dgm:pt>
    <dgm:pt modelId="{0D9FBAF6-056A-4E67-B4C3-A72E0547C436}" type="pres">
      <dgm:prSet presAssocID="{4A557A7C-7F2B-4594-89DE-09FA84A7E77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619EE75-3468-4A75-AE55-4173A02640FA}" type="presOf" srcId="{CEBA4D9B-5A86-4B08-9C9B-51E660069DA9}" destId="{A1CE0C27-D377-4F03-94A8-53ED5AE42F1D}" srcOrd="0" destOrd="0" presId="urn:microsoft.com/office/officeart/2005/8/layout/list1"/>
    <dgm:cxn modelId="{AC483BAF-09C5-42D9-BA7A-7B1DEC764427}" type="presOf" srcId="{C51E74B1-A5FB-4017-BE5E-63E8CDC950E8}" destId="{50005D7F-17E2-439A-BC84-E2D0BF2937D0}" srcOrd="1" destOrd="0" presId="urn:microsoft.com/office/officeart/2005/8/layout/list1"/>
    <dgm:cxn modelId="{CF32B390-6BBA-4601-B105-08F301A7B56D}" srcId="{CEBA4D9B-5A86-4B08-9C9B-51E660069DA9}" destId="{6DEFDBDD-609C-49CE-A434-EE6B1271E2C1}" srcOrd="1" destOrd="0" parTransId="{3B45FC5F-6A2E-4B34-BF9A-D5890AF3F8D3}" sibTransId="{1744E229-B818-4C7D-98DD-19DE98FB1283}"/>
    <dgm:cxn modelId="{8679D0F6-2211-44E2-96DF-FCB52BDFB44A}" srcId="{CEBA4D9B-5A86-4B08-9C9B-51E660069DA9}" destId="{C51E74B1-A5FB-4017-BE5E-63E8CDC950E8}" srcOrd="0" destOrd="0" parTransId="{E3070765-EC02-47A5-B1D5-1D53EB8AFE0D}" sibTransId="{DB9E67E2-D937-418F-B2D3-3B05825CF838}"/>
    <dgm:cxn modelId="{860F7AC7-BE48-4A85-A4D3-0CF03A0705F9}" type="presOf" srcId="{4A557A7C-7F2B-4594-89DE-09FA84A7E778}" destId="{BECC2A82-4952-4E34-A61D-3AE1F2196D24}" srcOrd="0" destOrd="0" presId="urn:microsoft.com/office/officeart/2005/8/layout/list1"/>
    <dgm:cxn modelId="{99FD88A0-3AB5-40E5-B5BB-CBBA479EF7A6}" srcId="{CEBA4D9B-5A86-4B08-9C9B-51E660069DA9}" destId="{4A557A7C-7F2B-4594-89DE-09FA84A7E778}" srcOrd="2" destOrd="0" parTransId="{0B0A451F-A079-4F12-B5D1-1A9EA24789E2}" sibTransId="{34B69A0C-BB48-4AD2-B3E7-68166D0DB186}"/>
    <dgm:cxn modelId="{7802DED7-D874-43D8-B68F-DCC1D31B7421}" type="presOf" srcId="{6DEFDBDD-609C-49CE-A434-EE6B1271E2C1}" destId="{E1A530C7-4C3F-492A-AD83-553F79A158F3}" srcOrd="1" destOrd="0" presId="urn:microsoft.com/office/officeart/2005/8/layout/list1"/>
    <dgm:cxn modelId="{05FA87C3-811B-47F6-9720-DF31E13574A8}" type="presOf" srcId="{6DEFDBDD-609C-49CE-A434-EE6B1271E2C1}" destId="{E716BDEC-FE6C-48B6-A188-73F5980925F7}" srcOrd="0" destOrd="0" presId="urn:microsoft.com/office/officeart/2005/8/layout/list1"/>
    <dgm:cxn modelId="{26181C55-3A54-45CE-9C4F-CDD371D6F74B}" type="presOf" srcId="{C51E74B1-A5FB-4017-BE5E-63E8CDC950E8}" destId="{4CCE7914-F5F8-49ED-99E3-97ADBC8F1830}" srcOrd="0" destOrd="0" presId="urn:microsoft.com/office/officeart/2005/8/layout/list1"/>
    <dgm:cxn modelId="{11BB0ADF-A89D-4202-8763-05418E8A9FD8}" type="presOf" srcId="{4A557A7C-7F2B-4594-89DE-09FA84A7E778}" destId="{4BA82120-A278-48CD-85E0-FAD0FD17B8CF}" srcOrd="1" destOrd="0" presId="urn:microsoft.com/office/officeart/2005/8/layout/list1"/>
    <dgm:cxn modelId="{4A10C9CF-6E3B-412E-B3A7-99BEA45FCA74}" type="presParOf" srcId="{A1CE0C27-D377-4F03-94A8-53ED5AE42F1D}" destId="{E3531E43-4908-476D-86F0-CE60FE9E5E68}" srcOrd="0" destOrd="0" presId="urn:microsoft.com/office/officeart/2005/8/layout/list1"/>
    <dgm:cxn modelId="{1565C5AF-B630-4FCB-9BA2-C04FEA56EEB0}" type="presParOf" srcId="{E3531E43-4908-476D-86F0-CE60FE9E5E68}" destId="{4CCE7914-F5F8-49ED-99E3-97ADBC8F1830}" srcOrd="0" destOrd="0" presId="urn:microsoft.com/office/officeart/2005/8/layout/list1"/>
    <dgm:cxn modelId="{EFE41296-99F1-4B59-B399-E1AC46C319B0}" type="presParOf" srcId="{E3531E43-4908-476D-86F0-CE60FE9E5E68}" destId="{50005D7F-17E2-439A-BC84-E2D0BF2937D0}" srcOrd="1" destOrd="0" presId="urn:microsoft.com/office/officeart/2005/8/layout/list1"/>
    <dgm:cxn modelId="{FB0137FC-A9FF-45CE-B006-404578F550F6}" type="presParOf" srcId="{A1CE0C27-D377-4F03-94A8-53ED5AE42F1D}" destId="{4510F1D8-9A5D-4778-809E-F5E14AA051F0}" srcOrd="1" destOrd="0" presId="urn:microsoft.com/office/officeart/2005/8/layout/list1"/>
    <dgm:cxn modelId="{F532608B-B945-41AC-8362-E1380992D359}" type="presParOf" srcId="{A1CE0C27-D377-4F03-94A8-53ED5AE42F1D}" destId="{E07ECDD8-C7E9-45A2-98FD-60ECEB273D1D}" srcOrd="2" destOrd="0" presId="urn:microsoft.com/office/officeart/2005/8/layout/list1"/>
    <dgm:cxn modelId="{B773A2C2-45D9-49F3-A12C-A93E27869166}" type="presParOf" srcId="{A1CE0C27-D377-4F03-94A8-53ED5AE42F1D}" destId="{3408ED53-8C95-493F-80FD-AAD1B7EF35F6}" srcOrd="3" destOrd="0" presId="urn:microsoft.com/office/officeart/2005/8/layout/list1"/>
    <dgm:cxn modelId="{9549196D-BCFC-4254-9A68-290AA4FCE566}" type="presParOf" srcId="{A1CE0C27-D377-4F03-94A8-53ED5AE42F1D}" destId="{5833DC44-2B95-4A91-867B-035AD6DA3892}" srcOrd="4" destOrd="0" presId="urn:microsoft.com/office/officeart/2005/8/layout/list1"/>
    <dgm:cxn modelId="{EBCE582D-6759-4FFA-A8C5-617F9B109237}" type="presParOf" srcId="{5833DC44-2B95-4A91-867B-035AD6DA3892}" destId="{E716BDEC-FE6C-48B6-A188-73F5980925F7}" srcOrd="0" destOrd="0" presId="urn:microsoft.com/office/officeart/2005/8/layout/list1"/>
    <dgm:cxn modelId="{3A55A8FC-EBFC-41D3-9834-564B3D62C763}" type="presParOf" srcId="{5833DC44-2B95-4A91-867B-035AD6DA3892}" destId="{E1A530C7-4C3F-492A-AD83-553F79A158F3}" srcOrd="1" destOrd="0" presId="urn:microsoft.com/office/officeart/2005/8/layout/list1"/>
    <dgm:cxn modelId="{FE62BDBA-7A9F-48D5-9EAC-3A3E8FBC48B5}" type="presParOf" srcId="{A1CE0C27-D377-4F03-94A8-53ED5AE42F1D}" destId="{CCBA3600-A8F2-4C1B-AC50-F64B23AC431B}" srcOrd="5" destOrd="0" presId="urn:microsoft.com/office/officeart/2005/8/layout/list1"/>
    <dgm:cxn modelId="{0BAE62DB-7A5C-446F-A357-318AF811DA32}" type="presParOf" srcId="{A1CE0C27-D377-4F03-94A8-53ED5AE42F1D}" destId="{87D76262-6341-47BD-A585-F48FA089DB15}" srcOrd="6" destOrd="0" presId="urn:microsoft.com/office/officeart/2005/8/layout/list1"/>
    <dgm:cxn modelId="{33AD5AB0-57C8-4C9D-8955-839E2894D3C7}" type="presParOf" srcId="{A1CE0C27-D377-4F03-94A8-53ED5AE42F1D}" destId="{ECD19544-F3F3-4AB7-B2BD-8092B11ABBC8}" srcOrd="7" destOrd="0" presId="urn:microsoft.com/office/officeart/2005/8/layout/list1"/>
    <dgm:cxn modelId="{FA10D4F1-A15E-4C22-AA61-A9FAD6A835AD}" type="presParOf" srcId="{A1CE0C27-D377-4F03-94A8-53ED5AE42F1D}" destId="{4B9274F4-3025-4AEE-8432-7C69242A85DE}" srcOrd="8" destOrd="0" presId="urn:microsoft.com/office/officeart/2005/8/layout/list1"/>
    <dgm:cxn modelId="{2797A796-CAA0-4CDE-B124-E8C62FB05DF7}" type="presParOf" srcId="{4B9274F4-3025-4AEE-8432-7C69242A85DE}" destId="{BECC2A82-4952-4E34-A61D-3AE1F2196D24}" srcOrd="0" destOrd="0" presId="urn:microsoft.com/office/officeart/2005/8/layout/list1"/>
    <dgm:cxn modelId="{FD5AF99B-36BD-4C6E-82A4-07CB9730C91E}" type="presParOf" srcId="{4B9274F4-3025-4AEE-8432-7C69242A85DE}" destId="{4BA82120-A278-48CD-85E0-FAD0FD17B8CF}" srcOrd="1" destOrd="0" presId="urn:microsoft.com/office/officeart/2005/8/layout/list1"/>
    <dgm:cxn modelId="{C6C37BD9-4AF9-4EB2-8B8E-98FA3794B1E2}" type="presParOf" srcId="{A1CE0C27-D377-4F03-94A8-53ED5AE42F1D}" destId="{8668FC96-B53E-4D42-A6CE-ED925CC86B0B}" srcOrd="9" destOrd="0" presId="urn:microsoft.com/office/officeart/2005/8/layout/list1"/>
    <dgm:cxn modelId="{C7AFC6A1-0450-45E2-98F8-E9B4A92E691C}" type="presParOf" srcId="{A1CE0C27-D377-4F03-94A8-53ED5AE42F1D}" destId="{0D9FBAF6-056A-4E67-B4C3-A72E0547C4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B0FAE1-6175-455D-9C40-B39EEFA8DB07}" type="doc">
      <dgm:prSet loTypeId="urn:microsoft.com/office/officeart/2005/8/layout/pyramid2" loCatId="pyramid" qsTypeId="urn:microsoft.com/office/officeart/2005/8/quickstyle/3d2" qsCatId="3D" csTypeId="urn:microsoft.com/office/officeart/2005/8/colors/accent1_5" csCatId="accent1" phldr="1"/>
      <dgm:spPr/>
    </dgm:pt>
    <dgm:pt modelId="{F04CFEBF-4559-4867-81A4-54296AA8C748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Координаторы проектов </a:t>
          </a:r>
          <a:b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2 ед.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3728B-10A5-4EE3-9199-6DDA3BDB2FA0}" type="parTrans" cxnId="{E461925E-1906-4C67-B303-1BADAD7779B1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CD42B0-5B68-47F7-A362-637BA0597F8D}" type="sibTrans" cxnId="{E461925E-1906-4C67-B303-1BADAD7779B1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64E4F3-7D75-4C8C-89D6-9FF5A6840107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Группа исследователей </a:t>
          </a:r>
          <a:b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1,5 ед. (6 чел.)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65763-6143-4702-BA14-C65FEDEA1C3D}" type="parTrans" cxnId="{8469D660-3D60-432F-85D9-847CF0911F11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DC66E1-7DC1-44EF-B6C4-9AAB1BC1D8A2}" type="sibTrans" cxnId="{8469D660-3D60-432F-85D9-847CF0911F11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0682C3-8ED1-4438-A43B-A13C18AE03AB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Штатные консультанты </a:t>
          </a:r>
          <a:b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3 ед.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BA31D-AB59-444F-B986-32EFA4E91C3C}" type="parTrans" cxnId="{93609FC6-00B4-4423-A23F-E0674C3E0507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39EC8-06B7-46BD-B070-9E03D2319D8E}" type="sibTrans" cxnId="{93609FC6-00B4-4423-A23F-E0674C3E0507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F046BC-87E8-4245-86B9-D7898DCE4FD6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Внештатные консультанты </a:t>
          </a:r>
          <a:b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9 ед.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A588A4-C8E9-47A4-AC0C-1A359D1D0887}" type="parTrans" cxnId="{A1F50AD7-97AA-4421-823A-0AE56595B587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A5F5E5-570F-4853-A69A-B3E991B772EA}" type="sibTrans" cxnId="{A1F50AD7-97AA-4421-823A-0AE56595B587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065462-100F-48BA-BFD9-D645E0CBAC0F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Руководитель Центра </a:t>
          </a:r>
          <a:b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1 ед.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A2CDB5-81F3-4E0F-87A3-901E6EA0071E}" type="parTrans" cxnId="{A00D855A-D8B4-4094-BA3B-6F433B65D18C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246DAE-0ED6-4244-A0BA-DDF4329060A2}" type="sibTrans" cxnId="{A00D855A-D8B4-4094-BA3B-6F433B65D18C}">
      <dgm:prSet/>
      <dgm:spPr/>
      <dgm:t>
        <a:bodyPr/>
        <a:lstStyle/>
        <a:p>
          <a:endParaRPr lang="ru-RU" sz="110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3CD1BF-8152-4A4A-8FD5-C94C036FFEED}" type="pres">
      <dgm:prSet presAssocID="{B1B0FAE1-6175-455D-9C40-B39EEFA8DB07}" presName="compositeShape" presStyleCnt="0">
        <dgm:presLayoutVars>
          <dgm:dir/>
          <dgm:resizeHandles/>
        </dgm:presLayoutVars>
      </dgm:prSet>
      <dgm:spPr/>
    </dgm:pt>
    <dgm:pt modelId="{AE474917-3016-498B-A081-AFFEB22D8066}" type="pres">
      <dgm:prSet presAssocID="{B1B0FAE1-6175-455D-9C40-B39EEFA8DB07}" presName="pyramid" presStyleLbl="node1" presStyleIdx="0" presStyleCnt="1" custLinFactNeighborY="2055"/>
      <dgm:spPr/>
    </dgm:pt>
    <dgm:pt modelId="{326D95FD-E375-43A4-BA1D-9C7E17C82402}" type="pres">
      <dgm:prSet presAssocID="{B1B0FAE1-6175-455D-9C40-B39EEFA8DB07}" presName="theList" presStyleCnt="0"/>
      <dgm:spPr/>
    </dgm:pt>
    <dgm:pt modelId="{43638AB6-E9EC-4CFD-A325-FED043DC47A3}" type="pres">
      <dgm:prSet presAssocID="{78065462-100F-48BA-BFD9-D645E0CBAC0F}" presName="aNode" presStyleLbl="fgAcc1" presStyleIdx="0" presStyleCnt="5" custScaleX="170403" custLinFactY="3257" custLinFactNeighborX="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22574-C292-4BB6-B554-1B6149335946}" type="pres">
      <dgm:prSet presAssocID="{78065462-100F-48BA-BFD9-D645E0CBAC0F}" presName="aSpace" presStyleCnt="0"/>
      <dgm:spPr/>
    </dgm:pt>
    <dgm:pt modelId="{92C86BBA-A407-46A2-88E0-57229F49B33B}" type="pres">
      <dgm:prSet presAssocID="{F04CFEBF-4559-4867-81A4-54296AA8C748}" presName="aNode" presStyleLbl="fgAcc1" presStyleIdx="1" presStyleCnt="5" custScaleX="170441" custLinFactY="12434" custLinFactNeighborX="1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ED104-3786-4488-937B-5F5904F75871}" type="pres">
      <dgm:prSet presAssocID="{F04CFEBF-4559-4867-81A4-54296AA8C748}" presName="aSpace" presStyleCnt="0"/>
      <dgm:spPr/>
    </dgm:pt>
    <dgm:pt modelId="{11D2725D-3A9A-4852-8F87-D566C6A364E2}" type="pres">
      <dgm:prSet presAssocID="{3E64E4F3-7D75-4C8C-89D6-9FF5A6840107}" presName="aNode" presStyleLbl="fgAcc1" presStyleIdx="2" presStyleCnt="5" custScaleX="170403" custLinFactY="15992" custLinFactNeighborX="-2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402E4-27E6-4691-8B16-68CE6468D174}" type="pres">
      <dgm:prSet presAssocID="{3E64E4F3-7D75-4C8C-89D6-9FF5A6840107}" presName="aSpace" presStyleCnt="0"/>
      <dgm:spPr/>
    </dgm:pt>
    <dgm:pt modelId="{BF128CFD-4757-4462-AEB2-222B6EC62502}" type="pres">
      <dgm:prSet presAssocID="{3D0682C3-8ED1-4438-A43B-A13C18AE03AB}" presName="aNode" presStyleLbl="fgAcc1" presStyleIdx="3" presStyleCnt="5" custScaleX="170403" custLinFactY="24045" custLinFactNeighborX="-30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5891C-AA7E-4DA7-A52C-0A9751535154}" type="pres">
      <dgm:prSet presAssocID="{3D0682C3-8ED1-4438-A43B-A13C18AE03AB}" presName="aSpace" presStyleCnt="0"/>
      <dgm:spPr/>
    </dgm:pt>
    <dgm:pt modelId="{B1D56A98-8F5B-429C-805E-BE38A53710BE}" type="pres">
      <dgm:prSet presAssocID="{26F046BC-87E8-4245-86B9-D7898DCE4FD6}" presName="aNode" presStyleLbl="fgAcc1" presStyleIdx="4" presStyleCnt="5" custScaleX="170403" custLinFactY="28285" custLinFactNeighborX="304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675673-5A29-4633-82B1-2E2B613D9D9B}" type="pres">
      <dgm:prSet presAssocID="{26F046BC-87E8-4245-86B9-D7898DCE4FD6}" presName="aSpace" presStyleCnt="0"/>
      <dgm:spPr/>
    </dgm:pt>
  </dgm:ptLst>
  <dgm:cxnLst>
    <dgm:cxn modelId="{3AF49353-0A2B-4B4A-8F3F-2F167B461359}" type="presOf" srcId="{78065462-100F-48BA-BFD9-D645E0CBAC0F}" destId="{43638AB6-E9EC-4CFD-A325-FED043DC47A3}" srcOrd="0" destOrd="0" presId="urn:microsoft.com/office/officeart/2005/8/layout/pyramid2"/>
    <dgm:cxn modelId="{E461925E-1906-4C67-B303-1BADAD7779B1}" srcId="{B1B0FAE1-6175-455D-9C40-B39EEFA8DB07}" destId="{F04CFEBF-4559-4867-81A4-54296AA8C748}" srcOrd="1" destOrd="0" parTransId="{C7D3728B-10A5-4EE3-9199-6DDA3BDB2FA0}" sibTransId="{A4CD42B0-5B68-47F7-A362-637BA0597F8D}"/>
    <dgm:cxn modelId="{AF16908C-09D2-43F8-B8DB-4A4B9DEAAB6D}" type="presOf" srcId="{3D0682C3-8ED1-4438-A43B-A13C18AE03AB}" destId="{BF128CFD-4757-4462-AEB2-222B6EC62502}" srcOrd="0" destOrd="0" presId="urn:microsoft.com/office/officeart/2005/8/layout/pyramid2"/>
    <dgm:cxn modelId="{8810DF6A-0B15-480C-A75A-482F482927B8}" type="presOf" srcId="{3E64E4F3-7D75-4C8C-89D6-9FF5A6840107}" destId="{11D2725D-3A9A-4852-8F87-D566C6A364E2}" srcOrd="0" destOrd="0" presId="urn:microsoft.com/office/officeart/2005/8/layout/pyramid2"/>
    <dgm:cxn modelId="{A00D855A-D8B4-4094-BA3B-6F433B65D18C}" srcId="{B1B0FAE1-6175-455D-9C40-B39EEFA8DB07}" destId="{78065462-100F-48BA-BFD9-D645E0CBAC0F}" srcOrd="0" destOrd="0" parTransId="{EDA2CDB5-81F3-4E0F-87A3-901E6EA0071E}" sibTransId="{83246DAE-0ED6-4244-A0BA-DDF4329060A2}"/>
    <dgm:cxn modelId="{A1F50AD7-97AA-4421-823A-0AE56595B587}" srcId="{B1B0FAE1-6175-455D-9C40-B39EEFA8DB07}" destId="{26F046BC-87E8-4245-86B9-D7898DCE4FD6}" srcOrd="4" destOrd="0" parTransId="{57A588A4-C8E9-47A4-AC0C-1A359D1D0887}" sibTransId="{7AA5F5E5-570F-4853-A69A-B3E991B772EA}"/>
    <dgm:cxn modelId="{DC69057C-B608-4BFB-980C-85E3A4AE5954}" type="presOf" srcId="{26F046BC-87E8-4245-86B9-D7898DCE4FD6}" destId="{B1D56A98-8F5B-429C-805E-BE38A53710BE}" srcOrd="0" destOrd="0" presId="urn:microsoft.com/office/officeart/2005/8/layout/pyramid2"/>
    <dgm:cxn modelId="{8469D660-3D60-432F-85D9-847CF0911F11}" srcId="{B1B0FAE1-6175-455D-9C40-B39EEFA8DB07}" destId="{3E64E4F3-7D75-4C8C-89D6-9FF5A6840107}" srcOrd="2" destOrd="0" parTransId="{BF765763-6143-4702-BA14-C65FEDEA1C3D}" sibTransId="{71DC66E1-7DC1-44EF-B6C4-9AAB1BC1D8A2}"/>
    <dgm:cxn modelId="{9DEC4458-A5F8-4316-B2DA-6BF79945C4DE}" type="presOf" srcId="{B1B0FAE1-6175-455D-9C40-B39EEFA8DB07}" destId="{183CD1BF-8152-4A4A-8FD5-C94C036FFEED}" srcOrd="0" destOrd="0" presId="urn:microsoft.com/office/officeart/2005/8/layout/pyramid2"/>
    <dgm:cxn modelId="{93609FC6-00B4-4423-A23F-E0674C3E0507}" srcId="{B1B0FAE1-6175-455D-9C40-B39EEFA8DB07}" destId="{3D0682C3-8ED1-4438-A43B-A13C18AE03AB}" srcOrd="3" destOrd="0" parTransId="{755BA31D-AB59-444F-B986-32EFA4E91C3C}" sibTransId="{19039EC8-06B7-46BD-B070-9E03D2319D8E}"/>
    <dgm:cxn modelId="{B79BEE45-EAD8-4D3C-B38D-CED563743962}" type="presOf" srcId="{F04CFEBF-4559-4867-81A4-54296AA8C748}" destId="{92C86BBA-A407-46A2-88E0-57229F49B33B}" srcOrd="0" destOrd="0" presId="urn:microsoft.com/office/officeart/2005/8/layout/pyramid2"/>
    <dgm:cxn modelId="{ADE3416A-24A5-48A0-917C-91F1C5EDA31F}" type="presParOf" srcId="{183CD1BF-8152-4A4A-8FD5-C94C036FFEED}" destId="{AE474917-3016-498B-A081-AFFEB22D8066}" srcOrd="0" destOrd="0" presId="urn:microsoft.com/office/officeart/2005/8/layout/pyramid2"/>
    <dgm:cxn modelId="{239F8B56-4457-4A5D-B183-46BD6EC452FD}" type="presParOf" srcId="{183CD1BF-8152-4A4A-8FD5-C94C036FFEED}" destId="{326D95FD-E375-43A4-BA1D-9C7E17C82402}" srcOrd="1" destOrd="0" presId="urn:microsoft.com/office/officeart/2005/8/layout/pyramid2"/>
    <dgm:cxn modelId="{82D657FF-040F-4E85-B1FC-B1BEFE573432}" type="presParOf" srcId="{326D95FD-E375-43A4-BA1D-9C7E17C82402}" destId="{43638AB6-E9EC-4CFD-A325-FED043DC47A3}" srcOrd="0" destOrd="0" presId="urn:microsoft.com/office/officeart/2005/8/layout/pyramid2"/>
    <dgm:cxn modelId="{405191B5-4E33-4BCA-97AC-1D0F51D2D1D1}" type="presParOf" srcId="{326D95FD-E375-43A4-BA1D-9C7E17C82402}" destId="{15822574-C292-4BB6-B554-1B6149335946}" srcOrd="1" destOrd="0" presId="urn:microsoft.com/office/officeart/2005/8/layout/pyramid2"/>
    <dgm:cxn modelId="{A98F5EB4-78BC-42DE-967C-E5258541191F}" type="presParOf" srcId="{326D95FD-E375-43A4-BA1D-9C7E17C82402}" destId="{92C86BBA-A407-46A2-88E0-57229F49B33B}" srcOrd="2" destOrd="0" presId="urn:microsoft.com/office/officeart/2005/8/layout/pyramid2"/>
    <dgm:cxn modelId="{D3993533-D889-42CE-98CF-49AC4EBBA609}" type="presParOf" srcId="{326D95FD-E375-43A4-BA1D-9C7E17C82402}" destId="{6FBED104-3786-4488-937B-5F5904F75871}" srcOrd="3" destOrd="0" presId="urn:microsoft.com/office/officeart/2005/8/layout/pyramid2"/>
    <dgm:cxn modelId="{8826D15E-6FB7-4507-BC88-20A4FFC04581}" type="presParOf" srcId="{326D95FD-E375-43A4-BA1D-9C7E17C82402}" destId="{11D2725D-3A9A-4852-8F87-D566C6A364E2}" srcOrd="4" destOrd="0" presId="urn:microsoft.com/office/officeart/2005/8/layout/pyramid2"/>
    <dgm:cxn modelId="{609BF0E3-F372-4D46-845E-49ECD1C40892}" type="presParOf" srcId="{326D95FD-E375-43A4-BA1D-9C7E17C82402}" destId="{21A402E4-27E6-4691-8B16-68CE6468D174}" srcOrd="5" destOrd="0" presId="urn:microsoft.com/office/officeart/2005/8/layout/pyramid2"/>
    <dgm:cxn modelId="{663825E3-A2D6-45CF-8F48-FE56E731A9EE}" type="presParOf" srcId="{326D95FD-E375-43A4-BA1D-9C7E17C82402}" destId="{BF128CFD-4757-4462-AEB2-222B6EC62502}" srcOrd="6" destOrd="0" presId="urn:microsoft.com/office/officeart/2005/8/layout/pyramid2"/>
    <dgm:cxn modelId="{8F6C599A-2133-45DD-A295-1B7A092EC793}" type="presParOf" srcId="{326D95FD-E375-43A4-BA1D-9C7E17C82402}" destId="{00D5891C-AA7E-4DA7-A52C-0A9751535154}" srcOrd="7" destOrd="0" presId="urn:microsoft.com/office/officeart/2005/8/layout/pyramid2"/>
    <dgm:cxn modelId="{9E1B95C1-976F-46F3-8D36-BDAADD7F7ED5}" type="presParOf" srcId="{326D95FD-E375-43A4-BA1D-9C7E17C82402}" destId="{B1D56A98-8F5B-429C-805E-BE38A53710BE}" srcOrd="8" destOrd="0" presId="urn:microsoft.com/office/officeart/2005/8/layout/pyramid2"/>
    <dgm:cxn modelId="{148CC4B2-FC5D-461B-B6EF-BFAD21FC45A2}" type="presParOf" srcId="{326D95FD-E375-43A4-BA1D-9C7E17C82402}" destId="{A3675673-5A29-4633-82B1-2E2B613D9D9B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6B004E-92F1-4EE1-B3C7-FCAB1E8AA872}" type="doc">
      <dgm:prSet loTypeId="urn:microsoft.com/office/officeart/2005/8/layout/funnel1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47159E2-0109-4EEA-84E0-A01CAC18E80F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сельские дороги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A19EA7-7977-42D8-8D98-3A6B926F584A}" type="parTrans" cxnId="{9653658E-A952-497D-938A-3753192D091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D44D50-46F6-4B1B-B867-3A87371CE95C}" type="sibTrans" cxnId="{9653658E-A952-497D-938A-3753192D091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69C33-8E7D-4480-942E-1772A0FE2446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ремонт школ, детсадов, спорт. площадок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D1F3AF-A805-45D7-9750-8A5469D14C70}" type="parTrans" cxnId="{3F13643A-29A1-44A9-B559-4585F86C3E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61EE0-A6E1-46B4-93D1-14BF16806E62}" type="sibTrans" cxnId="{3F13643A-29A1-44A9-B559-4585F86C3E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0CDEF9-5BF8-4307-B7E0-A0F73D14C56E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скверы, парки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2E5409-FDA6-41C8-9155-3073A20E360A}" type="parTrans" cxnId="{EED2F77E-2F73-43D3-AC12-78DEB568360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91F4B-1153-45C1-899B-D7CCBB8DD463}" type="sibTrans" cxnId="{EED2F77E-2F73-43D3-AC12-78DEB568360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276BC-02EA-446D-8869-FFA54E0708E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598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ПОБЕДИЛИ</a:t>
          </a:r>
          <a:endParaRPr lang="ru-RU" sz="110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FA700B-FA7C-498C-A1E9-AA9EEBBBBC63}" type="sibTrans" cxnId="{CE5B3A1D-7CA6-4BCC-9A86-BE5C2808E2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B362A-56DE-4D6C-BE59-8CCCDE330A27}" type="parTrans" cxnId="{CE5B3A1D-7CA6-4BCC-9A86-BE5C2808E2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B0205-5521-4A20-8F8C-F38C43E403AC}" type="pres">
      <dgm:prSet presAssocID="{C26B004E-92F1-4EE1-B3C7-FCAB1E8AA87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6932EB-0F6D-4E1B-B95B-A321063B19C6}" type="pres">
      <dgm:prSet presAssocID="{C26B004E-92F1-4EE1-B3C7-FCAB1E8AA872}" presName="ellipse" presStyleLbl="trBgShp" presStyleIdx="0" presStyleCnt="1"/>
      <dgm:spPr/>
    </dgm:pt>
    <dgm:pt modelId="{B1A50BC7-03FC-4863-B721-BF66502C806D}" type="pres">
      <dgm:prSet presAssocID="{C26B004E-92F1-4EE1-B3C7-FCAB1E8AA872}" presName="arrow1" presStyleLbl="fgShp" presStyleIdx="0" presStyleCnt="1"/>
      <dgm:spPr/>
    </dgm:pt>
    <dgm:pt modelId="{DB70BB0E-6E6E-4E83-BB26-FFB39BB9020C}" type="pres">
      <dgm:prSet presAssocID="{C26B004E-92F1-4EE1-B3C7-FCAB1E8AA872}" presName="rectangle" presStyleLbl="revTx" presStyleIdx="0" presStyleCnt="1" custLinFactNeighborY="3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209AC-9740-468F-9882-52ADE774A444}" type="pres">
      <dgm:prSet presAssocID="{7A569C33-8E7D-4480-942E-1772A0FE244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2AF66-53AE-45F5-B3EB-32AFD59CBA70}" type="pres">
      <dgm:prSet presAssocID="{100CDEF9-5BF8-4307-B7E0-A0F73D14C56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F8A89-EEB4-4A39-A112-10D049D56D90}" type="pres">
      <dgm:prSet presAssocID="{237276BC-02EA-446D-8869-FFA54E0708E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3ED88-0FE3-4F3E-956B-C80BBE501A4D}" type="pres">
      <dgm:prSet presAssocID="{C26B004E-92F1-4EE1-B3C7-FCAB1E8AA872}" presName="funnel" presStyleLbl="trAlignAcc1" presStyleIdx="0" presStyleCnt="1"/>
      <dgm:spPr/>
      <dgm:t>
        <a:bodyPr/>
        <a:lstStyle/>
        <a:p>
          <a:endParaRPr lang="ru-RU"/>
        </a:p>
      </dgm:t>
    </dgm:pt>
  </dgm:ptLst>
  <dgm:cxnLst>
    <dgm:cxn modelId="{BC46851B-28BD-48E2-BC13-292107894FD1}" type="presOf" srcId="{847159E2-0109-4EEA-84E0-A01CAC18E80F}" destId="{D23F8A89-EEB4-4A39-A112-10D049D56D90}" srcOrd="0" destOrd="0" presId="urn:microsoft.com/office/officeart/2005/8/layout/funnel1"/>
    <dgm:cxn modelId="{1A010392-FDA0-445E-B042-B660A9920898}" type="presOf" srcId="{C26B004E-92F1-4EE1-B3C7-FCAB1E8AA872}" destId="{C7DB0205-5521-4A20-8F8C-F38C43E403AC}" srcOrd="0" destOrd="0" presId="urn:microsoft.com/office/officeart/2005/8/layout/funnel1"/>
    <dgm:cxn modelId="{9653658E-A952-497D-938A-3753192D0918}" srcId="{C26B004E-92F1-4EE1-B3C7-FCAB1E8AA872}" destId="{847159E2-0109-4EEA-84E0-A01CAC18E80F}" srcOrd="0" destOrd="0" parTransId="{B1A19EA7-7977-42D8-8D98-3A6B926F584A}" sibTransId="{9FD44D50-46F6-4B1B-B867-3A87371CE95C}"/>
    <dgm:cxn modelId="{CE5B3A1D-7CA6-4BCC-9A86-BE5C2808E27C}" srcId="{C26B004E-92F1-4EE1-B3C7-FCAB1E8AA872}" destId="{237276BC-02EA-446D-8869-FFA54E0708E6}" srcOrd="3" destOrd="0" parTransId="{270B362A-56DE-4D6C-BE59-8CCCDE330A27}" sibTransId="{7CFA700B-FA7C-498C-A1E9-AA9EEBBBBC63}"/>
    <dgm:cxn modelId="{E2B99CCE-A514-47B6-80DB-01DBF72581A6}" type="presOf" srcId="{237276BC-02EA-446D-8869-FFA54E0708E6}" destId="{DB70BB0E-6E6E-4E83-BB26-FFB39BB9020C}" srcOrd="0" destOrd="0" presId="urn:microsoft.com/office/officeart/2005/8/layout/funnel1"/>
    <dgm:cxn modelId="{3F13643A-29A1-44A9-B559-4585F86C3EEC}" srcId="{C26B004E-92F1-4EE1-B3C7-FCAB1E8AA872}" destId="{7A569C33-8E7D-4480-942E-1772A0FE2446}" srcOrd="1" destOrd="0" parTransId="{D1D1F3AF-A805-45D7-9750-8A5469D14C70}" sibTransId="{D2E61EE0-A6E1-46B4-93D1-14BF16806E62}"/>
    <dgm:cxn modelId="{424F697B-B72F-4041-BBE7-BD91E7858CEE}" type="presOf" srcId="{7A569C33-8E7D-4480-942E-1772A0FE2446}" destId="{13B2AF66-53AE-45F5-B3EB-32AFD59CBA70}" srcOrd="0" destOrd="0" presId="urn:microsoft.com/office/officeart/2005/8/layout/funnel1"/>
    <dgm:cxn modelId="{0BE00C99-E1F6-40FF-834A-0FDC7CC10A9D}" type="presOf" srcId="{100CDEF9-5BF8-4307-B7E0-A0F73D14C56E}" destId="{80E209AC-9740-468F-9882-52ADE774A444}" srcOrd="0" destOrd="0" presId="urn:microsoft.com/office/officeart/2005/8/layout/funnel1"/>
    <dgm:cxn modelId="{EED2F77E-2F73-43D3-AC12-78DEB5683603}" srcId="{C26B004E-92F1-4EE1-B3C7-FCAB1E8AA872}" destId="{100CDEF9-5BF8-4307-B7E0-A0F73D14C56E}" srcOrd="2" destOrd="0" parTransId="{D72E5409-FDA6-41C8-9155-3073A20E360A}" sibTransId="{78791F4B-1153-45C1-899B-D7CCBB8DD463}"/>
    <dgm:cxn modelId="{F030AA3E-CC1D-4324-ACB8-4410E362A628}" type="presParOf" srcId="{C7DB0205-5521-4A20-8F8C-F38C43E403AC}" destId="{016932EB-0F6D-4E1B-B95B-A321063B19C6}" srcOrd="0" destOrd="0" presId="urn:microsoft.com/office/officeart/2005/8/layout/funnel1"/>
    <dgm:cxn modelId="{2FDDF6E0-F22E-46AA-ABA6-998E3BA8F079}" type="presParOf" srcId="{C7DB0205-5521-4A20-8F8C-F38C43E403AC}" destId="{B1A50BC7-03FC-4863-B721-BF66502C806D}" srcOrd="1" destOrd="0" presId="urn:microsoft.com/office/officeart/2005/8/layout/funnel1"/>
    <dgm:cxn modelId="{D7C3C668-6099-4526-A543-214DDF7C3AB0}" type="presParOf" srcId="{C7DB0205-5521-4A20-8F8C-F38C43E403AC}" destId="{DB70BB0E-6E6E-4E83-BB26-FFB39BB9020C}" srcOrd="2" destOrd="0" presId="urn:microsoft.com/office/officeart/2005/8/layout/funnel1"/>
    <dgm:cxn modelId="{A71B3B1B-7DD6-4AC3-81A3-2708FE9493CD}" type="presParOf" srcId="{C7DB0205-5521-4A20-8F8C-F38C43E403AC}" destId="{80E209AC-9740-468F-9882-52ADE774A444}" srcOrd="3" destOrd="0" presId="urn:microsoft.com/office/officeart/2005/8/layout/funnel1"/>
    <dgm:cxn modelId="{DE2FBBA9-26BE-4B9F-84CE-24C96C5054E0}" type="presParOf" srcId="{C7DB0205-5521-4A20-8F8C-F38C43E403AC}" destId="{13B2AF66-53AE-45F5-B3EB-32AFD59CBA70}" srcOrd="4" destOrd="0" presId="urn:microsoft.com/office/officeart/2005/8/layout/funnel1"/>
    <dgm:cxn modelId="{EA9F17A0-4AAD-4D35-9210-42326188578E}" type="presParOf" srcId="{C7DB0205-5521-4A20-8F8C-F38C43E403AC}" destId="{D23F8A89-EEB4-4A39-A112-10D049D56D90}" srcOrd="5" destOrd="0" presId="urn:microsoft.com/office/officeart/2005/8/layout/funnel1"/>
    <dgm:cxn modelId="{4FD8A0E5-8E9D-4D7B-A36E-1D1805F56733}" type="presParOf" srcId="{C7DB0205-5521-4A20-8F8C-F38C43E403AC}" destId="{C0F3ED88-0FE3-4F3E-956B-C80BBE501A4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60BA65-288D-4553-952F-D77FA9DB1DC2}" type="doc">
      <dgm:prSet loTypeId="urn:microsoft.com/office/officeart/2005/8/layout/gear1" loCatId="cycle" qsTypeId="urn:microsoft.com/office/officeart/2005/8/quickstyle/3d1" qsCatId="3D" csTypeId="urn:microsoft.com/office/officeart/2005/8/colors/accent2_3" csCatId="accent2" phldr="0"/>
      <dgm:spPr/>
    </dgm:pt>
    <dgm:pt modelId="{C5C937E2-C816-4C99-AE23-458E14DE4F10}">
      <dgm:prSet phldrT="[Текст]" phldr="1"/>
      <dgm:spPr/>
      <dgm:t>
        <a:bodyPr/>
        <a:lstStyle/>
        <a:p>
          <a:endParaRPr lang="ru-RU"/>
        </a:p>
      </dgm:t>
    </dgm:pt>
    <dgm:pt modelId="{D762A21D-8FB9-4AEF-BA65-D17EEACAB8EB}" type="parTrans" cxnId="{F48A5F78-317C-4526-A899-C600D900E57E}">
      <dgm:prSet/>
      <dgm:spPr/>
      <dgm:t>
        <a:bodyPr/>
        <a:lstStyle/>
        <a:p>
          <a:endParaRPr lang="ru-RU"/>
        </a:p>
      </dgm:t>
    </dgm:pt>
    <dgm:pt modelId="{DB953003-948E-4A29-83FC-33773C50DF24}" type="sibTrans" cxnId="{F48A5F78-317C-4526-A899-C600D900E57E}">
      <dgm:prSet/>
      <dgm:spPr/>
      <dgm:t>
        <a:bodyPr/>
        <a:lstStyle/>
        <a:p>
          <a:endParaRPr lang="ru-RU"/>
        </a:p>
      </dgm:t>
    </dgm:pt>
    <dgm:pt modelId="{9A469487-856B-4DA4-B656-0BCD02EAA67A}">
      <dgm:prSet phldrT="[Текст]" phldr="1"/>
      <dgm:spPr/>
      <dgm:t>
        <a:bodyPr/>
        <a:lstStyle/>
        <a:p>
          <a:endParaRPr lang="ru-RU"/>
        </a:p>
      </dgm:t>
    </dgm:pt>
    <dgm:pt modelId="{3CC29904-7C21-47FC-B717-80579F98E768}" type="parTrans" cxnId="{2BECF3EC-2467-485C-8411-A427CD62F066}">
      <dgm:prSet/>
      <dgm:spPr/>
      <dgm:t>
        <a:bodyPr/>
        <a:lstStyle/>
        <a:p>
          <a:endParaRPr lang="ru-RU"/>
        </a:p>
      </dgm:t>
    </dgm:pt>
    <dgm:pt modelId="{D65826BE-7994-4DB0-8827-CB2D107F0DBE}" type="sibTrans" cxnId="{2BECF3EC-2467-485C-8411-A427CD62F066}">
      <dgm:prSet/>
      <dgm:spPr/>
      <dgm:t>
        <a:bodyPr/>
        <a:lstStyle/>
        <a:p>
          <a:endParaRPr lang="ru-RU"/>
        </a:p>
      </dgm:t>
    </dgm:pt>
    <dgm:pt modelId="{B13E24CA-EF9C-4ACC-9245-1B33613AFDDC}">
      <dgm:prSet phldrT="[Текст]" phldr="1"/>
      <dgm:spPr/>
      <dgm:t>
        <a:bodyPr/>
        <a:lstStyle/>
        <a:p>
          <a:endParaRPr lang="ru-RU"/>
        </a:p>
      </dgm:t>
    </dgm:pt>
    <dgm:pt modelId="{6B658ED2-CD1F-4380-AECC-6C470CA8D285}" type="parTrans" cxnId="{9CC614BD-3D69-4B69-9A23-142D11B8BFBE}">
      <dgm:prSet/>
      <dgm:spPr/>
      <dgm:t>
        <a:bodyPr/>
        <a:lstStyle/>
        <a:p>
          <a:endParaRPr lang="ru-RU"/>
        </a:p>
      </dgm:t>
    </dgm:pt>
    <dgm:pt modelId="{BA7A1B76-B525-432D-B207-4DE8D82E7F23}" type="sibTrans" cxnId="{9CC614BD-3D69-4B69-9A23-142D11B8BFBE}">
      <dgm:prSet/>
      <dgm:spPr/>
      <dgm:t>
        <a:bodyPr/>
        <a:lstStyle/>
        <a:p>
          <a:endParaRPr lang="ru-RU"/>
        </a:p>
      </dgm:t>
    </dgm:pt>
    <dgm:pt modelId="{4B7C3D8F-3A94-46DD-A8F8-0ACDD523BCEA}" type="pres">
      <dgm:prSet presAssocID="{9D60BA65-288D-4553-952F-D77FA9DB1DC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AAF400-6354-4B73-A867-9543CDD21F0D}" type="pres">
      <dgm:prSet presAssocID="{C5C937E2-C816-4C99-AE23-458E14DE4F1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4A3A1-0D6B-43B7-848C-45DB12BC2F35}" type="pres">
      <dgm:prSet presAssocID="{C5C937E2-C816-4C99-AE23-458E14DE4F10}" presName="gear1srcNode" presStyleLbl="node1" presStyleIdx="0" presStyleCnt="3"/>
      <dgm:spPr/>
      <dgm:t>
        <a:bodyPr/>
        <a:lstStyle/>
        <a:p>
          <a:endParaRPr lang="ru-RU"/>
        </a:p>
      </dgm:t>
    </dgm:pt>
    <dgm:pt modelId="{B26637E8-1183-4621-839B-1367ED9340C0}" type="pres">
      <dgm:prSet presAssocID="{C5C937E2-C816-4C99-AE23-458E14DE4F10}" presName="gear1dstNode" presStyleLbl="node1" presStyleIdx="0" presStyleCnt="3"/>
      <dgm:spPr/>
      <dgm:t>
        <a:bodyPr/>
        <a:lstStyle/>
        <a:p>
          <a:endParaRPr lang="ru-RU"/>
        </a:p>
      </dgm:t>
    </dgm:pt>
    <dgm:pt modelId="{CC7A2B0D-0EA7-4D9B-A4B5-D81CDE7A3B8F}" type="pres">
      <dgm:prSet presAssocID="{9A469487-856B-4DA4-B656-0BCD02EAA67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464BC-BB6E-49CE-859B-E7355F051AEC}" type="pres">
      <dgm:prSet presAssocID="{9A469487-856B-4DA4-B656-0BCD02EAA67A}" presName="gear2srcNode" presStyleLbl="node1" presStyleIdx="1" presStyleCnt="3"/>
      <dgm:spPr/>
      <dgm:t>
        <a:bodyPr/>
        <a:lstStyle/>
        <a:p>
          <a:endParaRPr lang="ru-RU"/>
        </a:p>
      </dgm:t>
    </dgm:pt>
    <dgm:pt modelId="{F090AD17-1C4E-48E1-8BC5-F24F23707333}" type="pres">
      <dgm:prSet presAssocID="{9A469487-856B-4DA4-B656-0BCD02EAA67A}" presName="gear2dstNode" presStyleLbl="node1" presStyleIdx="1" presStyleCnt="3"/>
      <dgm:spPr/>
      <dgm:t>
        <a:bodyPr/>
        <a:lstStyle/>
        <a:p>
          <a:endParaRPr lang="ru-RU"/>
        </a:p>
      </dgm:t>
    </dgm:pt>
    <dgm:pt modelId="{0E54BE29-ECAD-48D6-96D4-CBD34DB42304}" type="pres">
      <dgm:prSet presAssocID="{B13E24CA-EF9C-4ACC-9245-1B33613AFDDC}" presName="gear3" presStyleLbl="node1" presStyleIdx="2" presStyleCnt="3"/>
      <dgm:spPr/>
      <dgm:t>
        <a:bodyPr/>
        <a:lstStyle/>
        <a:p>
          <a:endParaRPr lang="ru-RU"/>
        </a:p>
      </dgm:t>
    </dgm:pt>
    <dgm:pt modelId="{8972282E-976F-4DF0-9575-3C13C6EDE291}" type="pres">
      <dgm:prSet presAssocID="{B13E24CA-EF9C-4ACC-9245-1B33613AFDD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CA290-2C52-441D-96BA-2DE63CA0E5A3}" type="pres">
      <dgm:prSet presAssocID="{B13E24CA-EF9C-4ACC-9245-1B33613AFDDC}" presName="gear3srcNode" presStyleLbl="node1" presStyleIdx="2" presStyleCnt="3"/>
      <dgm:spPr/>
      <dgm:t>
        <a:bodyPr/>
        <a:lstStyle/>
        <a:p>
          <a:endParaRPr lang="ru-RU"/>
        </a:p>
      </dgm:t>
    </dgm:pt>
    <dgm:pt modelId="{E1380CCB-17E9-434D-B851-2ABCE6D615DA}" type="pres">
      <dgm:prSet presAssocID="{B13E24CA-EF9C-4ACC-9245-1B33613AFDDC}" presName="gear3dstNode" presStyleLbl="node1" presStyleIdx="2" presStyleCnt="3"/>
      <dgm:spPr/>
      <dgm:t>
        <a:bodyPr/>
        <a:lstStyle/>
        <a:p>
          <a:endParaRPr lang="ru-RU"/>
        </a:p>
      </dgm:t>
    </dgm:pt>
    <dgm:pt modelId="{A7AEB820-196D-4490-A462-16651DB91472}" type="pres">
      <dgm:prSet presAssocID="{DB953003-948E-4A29-83FC-33773C50DF24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7A81D1B-5CD9-4483-8E70-A5ADC7A7C220}" type="pres">
      <dgm:prSet presAssocID="{D65826BE-7994-4DB0-8827-CB2D107F0DBE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6F139F3B-1196-4BCE-9F59-699E4854D031}" type="pres">
      <dgm:prSet presAssocID="{BA7A1B76-B525-432D-B207-4DE8D82E7F23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3E95C2A1-24E3-41FA-B571-310654736D0B}" type="presOf" srcId="{D65826BE-7994-4DB0-8827-CB2D107F0DBE}" destId="{87A81D1B-5CD9-4483-8E70-A5ADC7A7C220}" srcOrd="0" destOrd="0" presId="urn:microsoft.com/office/officeart/2005/8/layout/gear1"/>
    <dgm:cxn modelId="{A863EA2D-0C6E-409C-9D40-F2807E394BA7}" type="presOf" srcId="{C5C937E2-C816-4C99-AE23-458E14DE4F10}" destId="{B26637E8-1183-4621-839B-1367ED9340C0}" srcOrd="2" destOrd="0" presId="urn:microsoft.com/office/officeart/2005/8/layout/gear1"/>
    <dgm:cxn modelId="{2BECF3EC-2467-485C-8411-A427CD62F066}" srcId="{9D60BA65-288D-4553-952F-D77FA9DB1DC2}" destId="{9A469487-856B-4DA4-B656-0BCD02EAA67A}" srcOrd="1" destOrd="0" parTransId="{3CC29904-7C21-47FC-B717-80579F98E768}" sibTransId="{D65826BE-7994-4DB0-8827-CB2D107F0DBE}"/>
    <dgm:cxn modelId="{6D415AF0-D599-4FD7-B109-DD507AA2825D}" type="presOf" srcId="{9A469487-856B-4DA4-B656-0BCD02EAA67A}" destId="{CC7A2B0D-0EA7-4D9B-A4B5-D81CDE7A3B8F}" srcOrd="0" destOrd="0" presId="urn:microsoft.com/office/officeart/2005/8/layout/gear1"/>
    <dgm:cxn modelId="{21945037-15EF-465F-A965-741B91F99E1E}" type="presOf" srcId="{DB953003-948E-4A29-83FC-33773C50DF24}" destId="{A7AEB820-196D-4490-A462-16651DB91472}" srcOrd="0" destOrd="0" presId="urn:microsoft.com/office/officeart/2005/8/layout/gear1"/>
    <dgm:cxn modelId="{192B32B5-8398-436A-A707-DFB6679E219D}" type="presOf" srcId="{B13E24CA-EF9C-4ACC-9245-1B33613AFDDC}" destId="{D5ECA290-2C52-441D-96BA-2DE63CA0E5A3}" srcOrd="2" destOrd="0" presId="urn:microsoft.com/office/officeart/2005/8/layout/gear1"/>
    <dgm:cxn modelId="{8FC61695-A9A4-400D-A99B-2837AE71F36C}" type="presOf" srcId="{9D60BA65-288D-4553-952F-D77FA9DB1DC2}" destId="{4B7C3D8F-3A94-46DD-A8F8-0ACDD523BCEA}" srcOrd="0" destOrd="0" presId="urn:microsoft.com/office/officeart/2005/8/layout/gear1"/>
    <dgm:cxn modelId="{FA0DD18E-F6BA-4875-A6A6-1AD9603F6E39}" type="presOf" srcId="{B13E24CA-EF9C-4ACC-9245-1B33613AFDDC}" destId="{0E54BE29-ECAD-48D6-96D4-CBD34DB42304}" srcOrd="0" destOrd="0" presId="urn:microsoft.com/office/officeart/2005/8/layout/gear1"/>
    <dgm:cxn modelId="{D9E953D6-60A2-4F87-BF16-386D5B2ADE54}" type="presOf" srcId="{C5C937E2-C816-4C99-AE23-458E14DE4F10}" destId="{0D84A3A1-0D6B-43B7-848C-45DB12BC2F35}" srcOrd="1" destOrd="0" presId="urn:microsoft.com/office/officeart/2005/8/layout/gear1"/>
    <dgm:cxn modelId="{9535787C-6E5E-427D-8171-8338BBFA91EE}" type="presOf" srcId="{B13E24CA-EF9C-4ACC-9245-1B33613AFDDC}" destId="{E1380CCB-17E9-434D-B851-2ABCE6D615DA}" srcOrd="3" destOrd="0" presId="urn:microsoft.com/office/officeart/2005/8/layout/gear1"/>
    <dgm:cxn modelId="{BEA3FB19-4AD4-47EA-9C75-0DFFF3FF5CE4}" type="presOf" srcId="{9A469487-856B-4DA4-B656-0BCD02EAA67A}" destId="{F090AD17-1C4E-48E1-8BC5-F24F23707333}" srcOrd="2" destOrd="0" presId="urn:microsoft.com/office/officeart/2005/8/layout/gear1"/>
    <dgm:cxn modelId="{F9FF150E-4C24-4103-9516-78C188305D5C}" type="presOf" srcId="{9A469487-856B-4DA4-B656-0BCD02EAA67A}" destId="{59D464BC-BB6E-49CE-859B-E7355F051AEC}" srcOrd="1" destOrd="0" presId="urn:microsoft.com/office/officeart/2005/8/layout/gear1"/>
    <dgm:cxn modelId="{F48A5F78-317C-4526-A899-C600D900E57E}" srcId="{9D60BA65-288D-4553-952F-D77FA9DB1DC2}" destId="{C5C937E2-C816-4C99-AE23-458E14DE4F10}" srcOrd="0" destOrd="0" parTransId="{D762A21D-8FB9-4AEF-BA65-D17EEACAB8EB}" sibTransId="{DB953003-948E-4A29-83FC-33773C50DF24}"/>
    <dgm:cxn modelId="{9CC614BD-3D69-4B69-9A23-142D11B8BFBE}" srcId="{9D60BA65-288D-4553-952F-D77FA9DB1DC2}" destId="{B13E24CA-EF9C-4ACC-9245-1B33613AFDDC}" srcOrd="2" destOrd="0" parTransId="{6B658ED2-CD1F-4380-AECC-6C470CA8D285}" sibTransId="{BA7A1B76-B525-432D-B207-4DE8D82E7F23}"/>
    <dgm:cxn modelId="{86CA848B-B0CE-4D05-BB27-C37525D5B4BD}" type="presOf" srcId="{BA7A1B76-B525-432D-B207-4DE8D82E7F23}" destId="{6F139F3B-1196-4BCE-9F59-699E4854D031}" srcOrd="0" destOrd="0" presId="urn:microsoft.com/office/officeart/2005/8/layout/gear1"/>
    <dgm:cxn modelId="{8584003D-36F4-43E6-8187-8AA3F5F63A94}" type="presOf" srcId="{C5C937E2-C816-4C99-AE23-458E14DE4F10}" destId="{0EAAF400-6354-4B73-A867-9543CDD21F0D}" srcOrd="0" destOrd="0" presId="urn:microsoft.com/office/officeart/2005/8/layout/gear1"/>
    <dgm:cxn modelId="{5D3B7CC4-A747-46CE-9BE4-05429F9C80E8}" type="presOf" srcId="{B13E24CA-EF9C-4ACC-9245-1B33613AFDDC}" destId="{8972282E-976F-4DF0-9575-3C13C6EDE291}" srcOrd="1" destOrd="0" presId="urn:microsoft.com/office/officeart/2005/8/layout/gear1"/>
    <dgm:cxn modelId="{AD9974AE-AEB3-484F-B6E5-AF66A74B9B82}" type="presParOf" srcId="{4B7C3D8F-3A94-46DD-A8F8-0ACDD523BCEA}" destId="{0EAAF400-6354-4B73-A867-9543CDD21F0D}" srcOrd="0" destOrd="0" presId="urn:microsoft.com/office/officeart/2005/8/layout/gear1"/>
    <dgm:cxn modelId="{CD5D16BF-9293-4CEB-8891-97E7C3726208}" type="presParOf" srcId="{4B7C3D8F-3A94-46DD-A8F8-0ACDD523BCEA}" destId="{0D84A3A1-0D6B-43B7-848C-45DB12BC2F35}" srcOrd="1" destOrd="0" presId="urn:microsoft.com/office/officeart/2005/8/layout/gear1"/>
    <dgm:cxn modelId="{34B0C49F-C835-46AE-A498-83D575189F93}" type="presParOf" srcId="{4B7C3D8F-3A94-46DD-A8F8-0ACDD523BCEA}" destId="{B26637E8-1183-4621-839B-1367ED9340C0}" srcOrd="2" destOrd="0" presId="urn:microsoft.com/office/officeart/2005/8/layout/gear1"/>
    <dgm:cxn modelId="{8745C967-FE2C-4891-BB08-EA177524E6D2}" type="presParOf" srcId="{4B7C3D8F-3A94-46DD-A8F8-0ACDD523BCEA}" destId="{CC7A2B0D-0EA7-4D9B-A4B5-D81CDE7A3B8F}" srcOrd="3" destOrd="0" presId="urn:microsoft.com/office/officeart/2005/8/layout/gear1"/>
    <dgm:cxn modelId="{39AB464F-C05A-45CF-B052-139D68000EB3}" type="presParOf" srcId="{4B7C3D8F-3A94-46DD-A8F8-0ACDD523BCEA}" destId="{59D464BC-BB6E-49CE-859B-E7355F051AEC}" srcOrd="4" destOrd="0" presId="urn:microsoft.com/office/officeart/2005/8/layout/gear1"/>
    <dgm:cxn modelId="{B1319B54-682E-43BB-944B-335B6D81CBB3}" type="presParOf" srcId="{4B7C3D8F-3A94-46DD-A8F8-0ACDD523BCEA}" destId="{F090AD17-1C4E-48E1-8BC5-F24F23707333}" srcOrd="5" destOrd="0" presId="urn:microsoft.com/office/officeart/2005/8/layout/gear1"/>
    <dgm:cxn modelId="{1530251E-DFAC-47B5-B2D9-8CC39A410463}" type="presParOf" srcId="{4B7C3D8F-3A94-46DD-A8F8-0ACDD523BCEA}" destId="{0E54BE29-ECAD-48D6-96D4-CBD34DB42304}" srcOrd="6" destOrd="0" presId="urn:microsoft.com/office/officeart/2005/8/layout/gear1"/>
    <dgm:cxn modelId="{E9ABB461-E6FC-4B0F-B831-D8480FB440A1}" type="presParOf" srcId="{4B7C3D8F-3A94-46DD-A8F8-0ACDD523BCEA}" destId="{8972282E-976F-4DF0-9575-3C13C6EDE291}" srcOrd="7" destOrd="0" presId="urn:microsoft.com/office/officeart/2005/8/layout/gear1"/>
    <dgm:cxn modelId="{785F088A-65C4-4EE0-BE25-C10490B6F218}" type="presParOf" srcId="{4B7C3D8F-3A94-46DD-A8F8-0ACDD523BCEA}" destId="{D5ECA290-2C52-441D-96BA-2DE63CA0E5A3}" srcOrd="8" destOrd="0" presId="urn:microsoft.com/office/officeart/2005/8/layout/gear1"/>
    <dgm:cxn modelId="{71129B28-E236-4D02-8912-388B25A80524}" type="presParOf" srcId="{4B7C3D8F-3A94-46DD-A8F8-0ACDD523BCEA}" destId="{E1380CCB-17E9-434D-B851-2ABCE6D615DA}" srcOrd="9" destOrd="0" presId="urn:microsoft.com/office/officeart/2005/8/layout/gear1"/>
    <dgm:cxn modelId="{86355D69-B950-416C-A6DE-57033DF8266E}" type="presParOf" srcId="{4B7C3D8F-3A94-46DD-A8F8-0ACDD523BCEA}" destId="{A7AEB820-196D-4490-A462-16651DB91472}" srcOrd="10" destOrd="0" presId="urn:microsoft.com/office/officeart/2005/8/layout/gear1"/>
    <dgm:cxn modelId="{A2186A22-20D3-4A90-809D-633D75776FDA}" type="presParOf" srcId="{4B7C3D8F-3A94-46DD-A8F8-0ACDD523BCEA}" destId="{87A81D1B-5CD9-4483-8E70-A5ADC7A7C220}" srcOrd="11" destOrd="0" presId="urn:microsoft.com/office/officeart/2005/8/layout/gear1"/>
    <dgm:cxn modelId="{6C27675B-87C0-4DCF-8B11-1410F980FFB2}" type="presParOf" srcId="{4B7C3D8F-3A94-46DD-A8F8-0ACDD523BCEA}" destId="{6F139F3B-1196-4BCE-9F59-699E4854D0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6B004E-92F1-4EE1-B3C7-FCAB1E8AA872}" type="doc">
      <dgm:prSet loTypeId="urn:microsoft.com/office/officeart/2005/8/layout/funnel1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47159E2-0109-4EEA-84E0-A01CAC18E80F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сельские дороги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A19EA7-7977-42D8-8D98-3A6B926F584A}" type="parTrans" cxnId="{9653658E-A952-497D-938A-3753192D091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D44D50-46F6-4B1B-B867-3A87371CE95C}" type="sibTrans" cxnId="{9653658E-A952-497D-938A-3753192D091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69C33-8E7D-4480-942E-1772A0FE2446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ремонт школ, детсадов, спорт. площадок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D1F3AF-A805-45D7-9750-8A5469D14C70}" type="parTrans" cxnId="{3F13643A-29A1-44A9-B559-4585F86C3E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E61EE0-A6E1-46B4-93D1-14BF16806E62}" type="sibTrans" cxnId="{3F13643A-29A1-44A9-B559-4585F86C3E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0CDEF9-5BF8-4307-B7E0-A0F73D14C56E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скверы, парки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2E5409-FDA6-41C8-9155-3073A20E360A}" type="parTrans" cxnId="{EED2F77E-2F73-43D3-AC12-78DEB568360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91F4B-1153-45C1-899B-D7CCBB8DD463}" type="sibTrans" cxnId="{EED2F77E-2F73-43D3-AC12-78DEB568360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276BC-02EA-446D-8869-FFA54E0708E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759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победили</a:t>
          </a:r>
          <a:endParaRPr lang="ru-RU" sz="120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FA700B-FA7C-498C-A1E9-AA9EEBBBBC63}" type="sibTrans" cxnId="{CE5B3A1D-7CA6-4BCC-9A86-BE5C2808E2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B362A-56DE-4D6C-BE59-8CCCDE330A27}" type="parTrans" cxnId="{CE5B3A1D-7CA6-4BCC-9A86-BE5C2808E27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DB0205-5521-4A20-8F8C-F38C43E403AC}" type="pres">
      <dgm:prSet presAssocID="{C26B004E-92F1-4EE1-B3C7-FCAB1E8AA87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6932EB-0F6D-4E1B-B95B-A321063B19C6}" type="pres">
      <dgm:prSet presAssocID="{C26B004E-92F1-4EE1-B3C7-FCAB1E8AA872}" presName="ellipse" presStyleLbl="trBgShp" presStyleIdx="0" presStyleCnt="1"/>
      <dgm:spPr/>
    </dgm:pt>
    <dgm:pt modelId="{B1A50BC7-03FC-4863-B721-BF66502C806D}" type="pres">
      <dgm:prSet presAssocID="{C26B004E-92F1-4EE1-B3C7-FCAB1E8AA872}" presName="arrow1" presStyleLbl="fgShp" presStyleIdx="0" presStyleCnt="1"/>
      <dgm:spPr/>
    </dgm:pt>
    <dgm:pt modelId="{DB70BB0E-6E6E-4E83-BB26-FFB39BB9020C}" type="pres">
      <dgm:prSet presAssocID="{C26B004E-92F1-4EE1-B3C7-FCAB1E8AA872}" presName="rectangle" presStyleLbl="revTx" presStyleIdx="0" presStyleCnt="1" custLinFactNeighborY="3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209AC-9740-468F-9882-52ADE774A444}" type="pres">
      <dgm:prSet presAssocID="{7A569C33-8E7D-4480-942E-1772A0FE244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2AF66-53AE-45F5-B3EB-32AFD59CBA70}" type="pres">
      <dgm:prSet presAssocID="{100CDEF9-5BF8-4307-B7E0-A0F73D14C56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F8A89-EEB4-4A39-A112-10D049D56D90}" type="pres">
      <dgm:prSet presAssocID="{237276BC-02EA-446D-8869-FFA54E0708E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3ED88-0FE3-4F3E-956B-C80BBE501A4D}" type="pres">
      <dgm:prSet presAssocID="{C26B004E-92F1-4EE1-B3C7-FCAB1E8AA872}" presName="funnel" presStyleLbl="trAlignAcc1" presStyleIdx="0" presStyleCnt="1"/>
      <dgm:spPr/>
      <dgm:t>
        <a:bodyPr/>
        <a:lstStyle/>
        <a:p>
          <a:endParaRPr lang="ru-RU"/>
        </a:p>
      </dgm:t>
    </dgm:pt>
  </dgm:ptLst>
  <dgm:cxnLst>
    <dgm:cxn modelId="{D6A8F384-194E-4000-A997-05318791231F}" type="presOf" srcId="{100CDEF9-5BF8-4307-B7E0-A0F73D14C56E}" destId="{80E209AC-9740-468F-9882-52ADE774A444}" srcOrd="0" destOrd="0" presId="urn:microsoft.com/office/officeart/2005/8/layout/funnel1"/>
    <dgm:cxn modelId="{CD5EE029-6F61-4A80-99A2-FB6ECF711A63}" type="presOf" srcId="{C26B004E-92F1-4EE1-B3C7-FCAB1E8AA872}" destId="{C7DB0205-5521-4A20-8F8C-F38C43E403AC}" srcOrd="0" destOrd="0" presId="urn:microsoft.com/office/officeart/2005/8/layout/funnel1"/>
    <dgm:cxn modelId="{9653658E-A952-497D-938A-3753192D0918}" srcId="{C26B004E-92F1-4EE1-B3C7-FCAB1E8AA872}" destId="{847159E2-0109-4EEA-84E0-A01CAC18E80F}" srcOrd="0" destOrd="0" parTransId="{B1A19EA7-7977-42D8-8D98-3A6B926F584A}" sibTransId="{9FD44D50-46F6-4B1B-B867-3A87371CE95C}"/>
    <dgm:cxn modelId="{37A310E2-82A4-4811-B827-6EF0B1402DB4}" type="presOf" srcId="{847159E2-0109-4EEA-84E0-A01CAC18E80F}" destId="{D23F8A89-EEB4-4A39-A112-10D049D56D90}" srcOrd="0" destOrd="0" presId="urn:microsoft.com/office/officeart/2005/8/layout/funnel1"/>
    <dgm:cxn modelId="{CE5B3A1D-7CA6-4BCC-9A86-BE5C2808E27C}" srcId="{C26B004E-92F1-4EE1-B3C7-FCAB1E8AA872}" destId="{237276BC-02EA-446D-8869-FFA54E0708E6}" srcOrd="3" destOrd="0" parTransId="{270B362A-56DE-4D6C-BE59-8CCCDE330A27}" sibTransId="{7CFA700B-FA7C-498C-A1E9-AA9EEBBBBC63}"/>
    <dgm:cxn modelId="{3F13643A-29A1-44A9-B559-4585F86C3EEC}" srcId="{C26B004E-92F1-4EE1-B3C7-FCAB1E8AA872}" destId="{7A569C33-8E7D-4480-942E-1772A0FE2446}" srcOrd="1" destOrd="0" parTransId="{D1D1F3AF-A805-45D7-9750-8A5469D14C70}" sibTransId="{D2E61EE0-A6E1-46B4-93D1-14BF16806E62}"/>
    <dgm:cxn modelId="{DA53F452-B9EB-4D54-8E98-E086C79E3781}" type="presOf" srcId="{7A569C33-8E7D-4480-942E-1772A0FE2446}" destId="{13B2AF66-53AE-45F5-B3EB-32AFD59CBA70}" srcOrd="0" destOrd="0" presId="urn:microsoft.com/office/officeart/2005/8/layout/funnel1"/>
    <dgm:cxn modelId="{65136CD7-142C-4390-992C-6765EDACB8CF}" type="presOf" srcId="{237276BC-02EA-446D-8869-FFA54E0708E6}" destId="{DB70BB0E-6E6E-4E83-BB26-FFB39BB9020C}" srcOrd="0" destOrd="0" presId="urn:microsoft.com/office/officeart/2005/8/layout/funnel1"/>
    <dgm:cxn modelId="{EED2F77E-2F73-43D3-AC12-78DEB5683603}" srcId="{C26B004E-92F1-4EE1-B3C7-FCAB1E8AA872}" destId="{100CDEF9-5BF8-4307-B7E0-A0F73D14C56E}" srcOrd="2" destOrd="0" parTransId="{D72E5409-FDA6-41C8-9155-3073A20E360A}" sibTransId="{78791F4B-1153-45C1-899B-D7CCBB8DD463}"/>
    <dgm:cxn modelId="{28E280EB-26BC-4579-B608-743CED9DE60A}" type="presParOf" srcId="{C7DB0205-5521-4A20-8F8C-F38C43E403AC}" destId="{016932EB-0F6D-4E1B-B95B-A321063B19C6}" srcOrd="0" destOrd="0" presId="urn:microsoft.com/office/officeart/2005/8/layout/funnel1"/>
    <dgm:cxn modelId="{18B843F1-3AC0-4428-B002-83FF0DB4ED0D}" type="presParOf" srcId="{C7DB0205-5521-4A20-8F8C-F38C43E403AC}" destId="{B1A50BC7-03FC-4863-B721-BF66502C806D}" srcOrd="1" destOrd="0" presId="urn:microsoft.com/office/officeart/2005/8/layout/funnel1"/>
    <dgm:cxn modelId="{1C362517-002B-4186-956C-6797ACA1E7CC}" type="presParOf" srcId="{C7DB0205-5521-4A20-8F8C-F38C43E403AC}" destId="{DB70BB0E-6E6E-4E83-BB26-FFB39BB9020C}" srcOrd="2" destOrd="0" presId="urn:microsoft.com/office/officeart/2005/8/layout/funnel1"/>
    <dgm:cxn modelId="{8CE61107-95FC-4F1D-85A1-D7049F8946FF}" type="presParOf" srcId="{C7DB0205-5521-4A20-8F8C-F38C43E403AC}" destId="{80E209AC-9740-468F-9882-52ADE774A444}" srcOrd="3" destOrd="0" presId="urn:microsoft.com/office/officeart/2005/8/layout/funnel1"/>
    <dgm:cxn modelId="{1F312DE9-A435-45BE-BB7E-D48B1A5CCFB6}" type="presParOf" srcId="{C7DB0205-5521-4A20-8F8C-F38C43E403AC}" destId="{13B2AF66-53AE-45F5-B3EB-32AFD59CBA70}" srcOrd="4" destOrd="0" presId="urn:microsoft.com/office/officeart/2005/8/layout/funnel1"/>
    <dgm:cxn modelId="{AF752957-90A8-47AB-91E8-D5FA8B38D175}" type="presParOf" srcId="{C7DB0205-5521-4A20-8F8C-F38C43E403AC}" destId="{D23F8A89-EEB4-4A39-A112-10D049D56D90}" srcOrd="5" destOrd="0" presId="urn:microsoft.com/office/officeart/2005/8/layout/funnel1"/>
    <dgm:cxn modelId="{7588D2CC-5CCB-4CF4-AFFF-307FBF5DBD42}" type="presParOf" srcId="{C7DB0205-5521-4A20-8F8C-F38C43E403AC}" destId="{C0F3ED88-0FE3-4F3E-956B-C80BBE501A4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60BA65-288D-4553-952F-D77FA9DB1DC2}" type="doc">
      <dgm:prSet loTypeId="urn:microsoft.com/office/officeart/2005/8/layout/gear1" loCatId="cycle" qsTypeId="urn:microsoft.com/office/officeart/2005/8/quickstyle/3d1" qsCatId="3D" csTypeId="urn:microsoft.com/office/officeart/2005/8/colors/accent2_3" csCatId="accent2" phldr="0"/>
      <dgm:spPr/>
    </dgm:pt>
    <dgm:pt modelId="{C5C937E2-C816-4C99-AE23-458E14DE4F10}">
      <dgm:prSet phldrT="[Текст]" phldr="1"/>
      <dgm:spPr/>
      <dgm:t>
        <a:bodyPr/>
        <a:lstStyle/>
        <a:p>
          <a:endParaRPr lang="ru-RU"/>
        </a:p>
      </dgm:t>
    </dgm:pt>
    <dgm:pt modelId="{D762A21D-8FB9-4AEF-BA65-D17EEACAB8EB}" type="parTrans" cxnId="{F48A5F78-317C-4526-A899-C600D900E57E}">
      <dgm:prSet/>
      <dgm:spPr/>
      <dgm:t>
        <a:bodyPr/>
        <a:lstStyle/>
        <a:p>
          <a:endParaRPr lang="ru-RU"/>
        </a:p>
      </dgm:t>
    </dgm:pt>
    <dgm:pt modelId="{DB953003-948E-4A29-83FC-33773C50DF24}" type="sibTrans" cxnId="{F48A5F78-317C-4526-A899-C600D900E57E}">
      <dgm:prSet/>
      <dgm:spPr/>
      <dgm:t>
        <a:bodyPr/>
        <a:lstStyle/>
        <a:p>
          <a:endParaRPr lang="ru-RU"/>
        </a:p>
      </dgm:t>
    </dgm:pt>
    <dgm:pt modelId="{9A469487-856B-4DA4-B656-0BCD02EAA67A}">
      <dgm:prSet phldrT="[Текст]" phldr="1"/>
      <dgm:spPr/>
      <dgm:t>
        <a:bodyPr/>
        <a:lstStyle/>
        <a:p>
          <a:endParaRPr lang="ru-RU"/>
        </a:p>
      </dgm:t>
    </dgm:pt>
    <dgm:pt modelId="{3CC29904-7C21-47FC-B717-80579F98E768}" type="parTrans" cxnId="{2BECF3EC-2467-485C-8411-A427CD62F066}">
      <dgm:prSet/>
      <dgm:spPr/>
      <dgm:t>
        <a:bodyPr/>
        <a:lstStyle/>
        <a:p>
          <a:endParaRPr lang="ru-RU"/>
        </a:p>
      </dgm:t>
    </dgm:pt>
    <dgm:pt modelId="{D65826BE-7994-4DB0-8827-CB2D107F0DBE}" type="sibTrans" cxnId="{2BECF3EC-2467-485C-8411-A427CD62F066}">
      <dgm:prSet/>
      <dgm:spPr/>
      <dgm:t>
        <a:bodyPr/>
        <a:lstStyle/>
        <a:p>
          <a:endParaRPr lang="ru-RU"/>
        </a:p>
      </dgm:t>
    </dgm:pt>
    <dgm:pt modelId="{B13E24CA-EF9C-4ACC-9245-1B33613AFDDC}">
      <dgm:prSet phldrT="[Текст]" phldr="1"/>
      <dgm:spPr/>
      <dgm:t>
        <a:bodyPr/>
        <a:lstStyle/>
        <a:p>
          <a:endParaRPr lang="ru-RU"/>
        </a:p>
      </dgm:t>
    </dgm:pt>
    <dgm:pt modelId="{6B658ED2-CD1F-4380-AECC-6C470CA8D285}" type="parTrans" cxnId="{9CC614BD-3D69-4B69-9A23-142D11B8BFBE}">
      <dgm:prSet/>
      <dgm:spPr/>
      <dgm:t>
        <a:bodyPr/>
        <a:lstStyle/>
        <a:p>
          <a:endParaRPr lang="ru-RU"/>
        </a:p>
      </dgm:t>
    </dgm:pt>
    <dgm:pt modelId="{BA7A1B76-B525-432D-B207-4DE8D82E7F23}" type="sibTrans" cxnId="{9CC614BD-3D69-4B69-9A23-142D11B8BFBE}">
      <dgm:prSet/>
      <dgm:spPr/>
      <dgm:t>
        <a:bodyPr/>
        <a:lstStyle/>
        <a:p>
          <a:endParaRPr lang="ru-RU"/>
        </a:p>
      </dgm:t>
    </dgm:pt>
    <dgm:pt modelId="{4B7C3D8F-3A94-46DD-A8F8-0ACDD523BCEA}" type="pres">
      <dgm:prSet presAssocID="{9D60BA65-288D-4553-952F-D77FA9DB1DC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AAF400-6354-4B73-A867-9543CDD21F0D}" type="pres">
      <dgm:prSet presAssocID="{C5C937E2-C816-4C99-AE23-458E14DE4F1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4A3A1-0D6B-43B7-848C-45DB12BC2F35}" type="pres">
      <dgm:prSet presAssocID="{C5C937E2-C816-4C99-AE23-458E14DE4F10}" presName="gear1srcNode" presStyleLbl="node1" presStyleIdx="0" presStyleCnt="3"/>
      <dgm:spPr/>
      <dgm:t>
        <a:bodyPr/>
        <a:lstStyle/>
        <a:p>
          <a:endParaRPr lang="ru-RU"/>
        </a:p>
      </dgm:t>
    </dgm:pt>
    <dgm:pt modelId="{B26637E8-1183-4621-839B-1367ED9340C0}" type="pres">
      <dgm:prSet presAssocID="{C5C937E2-C816-4C99-AE23-458E14DE4F10}" presName="gear1dstNode" presStyleLbl="node1" presStyleIdx="0" presStyleCnt="3"/>
      <dgm:spPr/>
      <dgm:t>
        <a:bodyPr/>
        <a:lstStyle/>
        <a:p>
          <a:endParaRPr lang="ru-RU"/>
        </a:p>
      </dgm:t>
    </dgm:pt>
    <dgm:pt modelId="{CC7A2B0D-0EA7-4D9B-A4B5-D81CDE7A3B8F}" type="pres">
      <dgm:prSet presAssocID="{9A469487-856B-4DA4-B656-0BCD02EAA67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464BC-BB6E-49CE-859B-E7355F051AEC}" type="pres">
      <dgm:prSet presAssocID="{9A469487-856B-4DA4-B656-0BCD02EAA67A}" presName="gear2srcNode" presStyleLbl="node1" presStyleIdx="1" presStyleCnt="3"/>
      <dgm:spPr/>
      <dgm:t>
        <a:bodyPr/>
        <a:lstStyle/>
        <a:p>
          <a:endParaRPr lang="ru-RU"/>
        </a:p>
      </dgm:t>
    </dgm:pt>
    <dgm:pt modelId="{F090AD17-1C4E-48E1-8BC5-F24F23707333}" type="pres">
      <dgm:prSet presAssocID="{9A469487-856B-4DA4-B656-0BCD02EAA67A}" presName="gear2dstNode" presStyleLbl="node1" presStyleIdx="1" presStyleCnt="3"/>
      <dgm:spPr/>
      <dgm:t>
        <a:bodyPr/>
        <a:lstStyle/>
        <a:p>
          <a:endParaRPr lang="ru-RU"/>
        </a:p>
      </dgm:t>
    </dgm:pt>
    <dgm:pt modelId="{0E54BE29-ECAD-48D6-96D4-CBD34DB42304}" type="pres">
      <dgm:prSet presAssocID="{B13E24CA-EF9C-4ACC-9245-1B33613AFDDC}" presName="gear3" presStyleLbl="node1" presStyleIdx="2" presStyleCnt="3"/>
      <dgm:spPr/>
      <dgm:t>
        <a:bodyPr/>
        <a:lstStyle/>
        <a:p>
          <a:endParaRPr lang="ru-RU"/>
        </a:p>
      </dgm:t>
    </dgm:pt>
    <dgm:pt modelId="{8972282E-976F-4DF0-9575-3C13C6EDE291}" type="pres">
      <dgm:prSet presAssocID="{B13E24CA-EF9C-4ACC-9245-1B33613AFDD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CA290-2C52-441D-96BA-2DE63CA0E5A3}" type="pres">
      <dgm:prSet presAssocID="{B13E24CA-EF9C-4ACC-9245-1B33613AFDDC}" presName="gear3srcNode" presStyleLbl="node1" presStyleIdx="2" presStyleCnt="3"/>
      <dgm:spPr/>
      <dgm:t>
        <a:bodyPr/>
        <a:lstStyle/>
        <a:p>
          <a:endParaRPr lang="ru-RU"/>
        </a:p>
      </dgm:t>
    </dgm:pt>
    <dgm:pt modelId="{E1380CCB-17E9-434D-B851-2ABCE6D615DA}" type="pres">
      <dgm:prSet presAssocID="{B13E24CA-EF9C-4ACC-9245-1B33613AFDDC}" presName="gear3dstNode" presStyleLbl="node1" presStyleIdx="2" presStyleCnt="3"/>
      <dgm:spPr/>
      <dgm:t>
        <a:bodyPr/>
        <a:lstStyle/>
        <a:p>
          <a:endParaRPr lang="ru-RU"/>
        </a:p>
      </dgm:t>
    </dgm:pt>
    <dgm:pt modelId="{A7AEB820-196D-4490-A462-16651DB91472}" type="pres">
      <dgm:prSet presAssocID="{DB953003-948E-4A29-83FC-33773C50DF24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87A81D1B-5CD9-4483-8E70-A5ADC7A7C220}" type="pres">
      <dgm:prSet presAssocID="{D65826BE-7994-4DB0-8827-CB2D107F0DBE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6F139F3B-1196-4BCE-9F59-699E4854D031}" type="pres">
      <dgm:prSet presAssocID="{BA7A1B76-B525-432D-B207-4DE8D82E7F23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DE0128E-3764-4DE6-B5AD-3BDCEE523805}" type="presOf" srcId="{9A469487-856B-4DA4-B656-0BCD02EAA67A}" destId="{59D464BC-BB6E-49CE-859B-E7355F051AEC}" srcOrd="1" destOrd="0" presId="urn:microsoft.com/office/officeart/2005/8/layout/gear1"/>
    <dgm:cxn modelId="{77AD69AF-113C-4960-9D74-0077C804FD6F}" type="presOf" srcId="{DB953003-948E-4A29-83FC-33773C50DF24}" destId="{A7AEB820-196D-4490-A462-16651DB91472}" srcOrd="0" destOrd="0" presId="urn:microsoft.com/office/officeart/2005/8/layout/gear1"/>
    <dgm:cxn modelId="{F5D7D1BF-602B-4418-A07C-01C5867CC049}" type="presOf" srcId="{B13E24CA-EF9C-4ACC-9245-1B33613AFDDC}" destId="{0E54BE29-ECAD-48D6-96D4-CBD34DB42304}" srcOrd="0" destOrd="0" presId="urn:microsoft.com/office/officeart/2005/8/layout/gear1"/>
    <dgm:cxn modelId="{2BECF3EC-2467-485C-8411-A427CD62F066}" srcId="{9D60BA65-288D-4553-952F-D77FA9DB1DC2}" destId="{9A469487-856B-4DA4-B656-0BCD02EAA67A}" srcOrd="1" destOrd="0" parTransId="{3CC29904-7C21-47FC-B717-80579F98E768}" sibTransId="{D65826BE-7994-4DB0-8827-CB2D107F0DBE}"/>
    <dgm:cxn modelId="{EDDDCB33-EC84-4A8C-92B7-1C50E3E0E140}" type="presOf" srcId="{9A469487-856B-4DA4-B656-0BCD02EAA67A}" destId="{CC7A2B0D-0EA7-4D9B-A4B5-D81CDE7A3B8F}" srcOrd="0" destOrd="0" presId="urn:microsoft.com/office/officeart/2005/8/layout/gear1"/>
    <dgm:cxn modelId="{56C8AD48-3947-4913-BE75-EC66DAD8E30F}" type="presOf" srcId="{9A469487-856B-4DA4-B656-0BCD02EAA67A}" destId="{F090AD17-1C4E-48E1-8BC5-F24F23707333}" srcOrd="2" destOrd="0" presId="urn:microsoft.com/office/officeart/2005/8/layout/gear1"/>
    <dgm:cxn modelId="{47307009-F8A9-4A58-92F0-714BAD7BB8DB}" type="presOf" srcId="{C5C937E2-C816-4C99-AE23-458E14DE4F10}" destId="{0EAAF400-6354-4B73-A867-9543CDD21F0D}" srcOrd="0" destOrd="0" presId="urn:microsoft.com/office/officeart/2005/8/layout/gear1"/>
    <dgm:cxn modelId="{BA92D406-C3FC-46A7-9EA2-5F1FA144A74A}" type="presOf" srcId="{B13E24CA-EF9C-4ACC-9245-1B33613AFDDC}" destId="{E1380CCB-17E9-434D-B851-2ABCE6D615DA}" srcOrd="3" destOrd="0" presId="urn:microsoft.com/office/officeart/2005/8/layout/gear1"/>
    <dgm:cxn modelId="{35E43648-2475-424F-A995-183AF1E4BFDE}" type="presOf" srcId="{C5C937E2-C816-4C99-AE23-458E14DE4F10}" destId="{0D84A3A1-0D6B-43B7-848C-45DB12BC2F35}" srcOrd="1" destOrd="0" presId="urn:microsoft.com/office/officeart/2005/8/layout/gear1"/>
    <dgm:cxn modelId="{86E83A9C-63B8-4597-8469-73A74240AAF8}" type="presOf" srcId="{B13E24CA-EF9C-4ACC-9245-1B33613AFDDC}" destId="{D5ECA290-2C52-441D-96BA-2DE63CA0E5A3}" srcOrd="2" destOrd="0" presId="urn:microsoft.com/office/officeart/2005/8/layout/gear1"/>
    <dgm:cxn modelId="{2680D8A4-AF92-4748-A0BD-557C8A0D1AA9}" type="presOf" srcId="{C5C937E2-C816-4C99-AE23-458E14DE4F10}" destId="{B26637E8-1183-4621-839B-1367ED9340C0}" srcOrd="2" destOrd="0" presId="urn:microsoft.com/office/officeart/2005/8/layout/gear1"/>
    <dgm:cxn modelId="{3E25788E-2623-4446-9951-00F6F4E4BEFD}" type="presOf" srcId="{B13E24CA-EF9C-4ACC-9245-1B33613AFDDC}" destId="{8972282E-976F-4DF0-9575-3C13C6EDE291}" srcOrd="1" destOrd="0" presId="urn:microsoft.com/office/officeart/2005/8/layout/gear1"/>
    <dgm:cxn modelId="{01D78B39-1BD3-4F7B-8395-9BB417A27CD6}" type="presOf" srcId="{D65826BE-7994-4DB0-8827-CB2D107F0DBE}" destId="{87A81D1B-5CD9-4483-8E70-A5ADC7A7C220}" srcOrd="0" destOrd="0" presId="urn:microsoft.com/office/officeart/2005/8/layout/gear1"/>
    <dgm:cxn modelId="{F48A5F78-317C-4526-A899-C600D900E57E}" srcId="{9D60BA65-288D-4553-952F-D77FA9DB1DC2}" destId="{C5C937E2-C816-4C99-AE23-458E14DE4F10}" srcOrd="0" destOrd="0" parTransId="{D762A21D-8FB9-4AEF-BA65-D17EEACAB8EB}" sibTransId="{DB953003-948E-4A29-83FC-33773C50DF24}"/>
    <dgm:cxn modelId="{0037D067-C633-4077-A0CA-730BBAF77D5D}" type="presOf" srcId="{BA7A1B76-B525-432D-B207-4DE8D82E7F23}" destId="{6F139F3B-1196-4BCE-9F59-699E4854D031}" srcOrd="0" destOrd="0" presId="urn:microsoft.com/office/officeart/2005/8/layout/gear1"/>
    <dgm:cxn modelId="{9CC614BD-3D69-4B69-9A23-142D11B8BFBE}" srcId="{9D60BA65-288D-4553-952F-D77FA9DB1DC2}" destId="{B13E24CA-EF9C-4ACC-9245-1B33613AFDDC}" srcOrd="2" destOrd="0" parTransId="{6B658ED2-CD1F-4380-AECC-6C470CA8D285}" sibTransId="{BA7A1B76-B525-432D-B207-4DE8D82E7F23}"/>
    <dgm:cxn modelId="{1E595534-480F-4FE6-BB25-C9EB01C49DE1}" type="presOf" srcId="{9D60BA65-288D-4553-952F-D77FA9DB1DC2}" destId="{4B7C3D8F-3A94-46DD-A8F8-0ACDD523BCEA}" srcOrd="0" destOrd="0" presId="urn:microsoft.com/office/officeart/2005/8/layout/gear1"/>
    <dgm:cxn modelId="{78EE74FB-8828-419F-B95F-45257AC2790A}" type="presParOf" srcId="{4B7C3D8F-3A94-46DD-A8F8-0ACDD523BCEA}" destId="{0EAAF400-6354-4B73-A867-9543CDD21F0D}" srcOrd="0" destOrd="0" presId="urn:microsoft.com/office/officeart/2005/8/layout/gear1"/>
    <dgm:cxn modelId="{DEDA59B9-C52E-4466-B4B4-57C7C74C2121}" type="presParOf" srcId="{4B7C3D8F-3A94-46DD-A8F8-0ACDD523BCEA}" destId="{0D84A3A1-0D6B-43B7-848C-45DB12BC2F35}" srcOrd="1" destOrd="0" presId="urn:microsoft.com/office/officeart/2005/8/layout/gear1"/>
    <dgm:cxn modelId="{0B170FA2-4A90-427D-8CE5-8C374C2AFD21}" type="presParOf" srcId="{4B7C3D8F-3A94-46DD-A8F8-0ACDD523BCEA}" destId="{B26637E8-1183-4621-839B-1367ED9340C0}" srcOrd="2" destOrd="0" presId="urn:microsoft.com/office/officeart/2005/8/layout/gear1"/>
    <dgm:cxn modelId="{5B75D8E4-A0D3-4C6E-BEED-BB9AEA4CCD28}" type="presParOf" srcId="{4B7C3D8F-3A94-46DD-A8F8-0ACDD523BCEA}" destId="{CC7A2B0D-0EA7-4D9B-A4B5-D81CDE7A3B8F}" srcOrd="3" destOrd="0" presId="urn:microsoft.com/office/officeart/2005/8/layout/gear1"/>
    <dgm:cxn modelId="{88487292-9C8A-43CF-9ECC-8C3B6499A138}" type="presParOf" srcId="{4B7C3D8F-3A94-46DD-A8F8-0ACDD523BCEA}" destId="{59D464BC-BB6E-49CE-859B-E7355F051AEC}" srcOrd="4" destOrd="0" presId="urn:microsoft.com/office/officeart/2005/8/layout/gear1"/>
    <dgm:cxn modelId="{F04A1006-6296-4D0D-B906-92B0D07B3BFA}" type="presParOf" srcId="{4B7C3D8F-3A94-46DD-A8F8-0ACDD523BCEA}" destId="{F090AD17-1C4E-48E1-8BC5-F24F23707333}" srcOrd="5" destOrd="0" presId="urn:microsoft.com/office/officeart/2005/8/layout/gear1"/>
    <dgm:cxn modelId="{C637E534-4D22-4ED3-A0EE-850C3DCC82F4}" type="presParOf" srcId="{4B7C3D8F-3A94-46DD-A8F8-0ACDD523BCEA}" destId="{0E54BE29-ECAD-48D6-96D4-CBD34DB42304}" srcOrd="6" destOrd="0" presId="urn:microsoft.com/office/officeart/2005/8/layout/gear1"/>
    <dgm:cxn modelId="{12FDE0B3-087A-43E8-A75F-CDAE22291B55}" type="presParOf" srcId="{4B7C3D8F-3A94-46DD-A8F8-0ACDD523BCEA}" destId="{8972282E-976F-4DF0-9575-3C13C6EDE291}" srcOrd="7" destOrd="0" presId="urn:microsoft.com/office/officeart/2005/8/layout/gear1"/>
    <dgm:cxn modelId="{2719FFDE-13DE-477D-936C-A68F4C78F71B}" type="presParOf" srcId="{4B7C3D8F-3A94-46DD-A8F8-0ACDD523BCEA}" destId="{D5ECA290-2C52-441D-96BA-2DE63CA0E5A3}" srcOrd="8" destOrd="0" presId="urn:microsoft.com/office/officeart/2005/8/layout/gear1"/>
    <dgm:cxn modelId="{52C0F003-A820-4077-9BE9-A373AECD406E}" type="presParOf" srcId="{4B7C3D8F-3A94-46DD-A8F8-0ACDD523BCEA}" destId="{E1380CCB-17E9-434D-B851-2ABCE6D615DA}" srcOrd="9" destOrd="0" presId="urn:microsoft.com/office/officeart/2005/8/layout/gear1"/>
    <dgm:cxn modelId="{2A90AD97-27F2-4030-BCDE-C6AD963FDC05}" type="presParOf" srcId="{4B7C3D8F-3A94-46DD-A8F8-0ACDD523BCEA}" destId="{A7AEB820-196D-4490-A462-16651DB91472}" srcOrd="10" destOrd="0" presId="urn:microsoft.com/office/officeart/2005/8/layout/gear1"/>
    <dgm:cxn modelId="{B6863659-E672-4B0C-B941-F11A8A0A9F9C}" type="presParOf" srcId="{4B7C3D8F-3A94-46DD-A8F8-0ACDD523BCEA}" destId="{87A81D1B-5CD9-4483-8E70-A5ADC7A7C220}" srcOrd="11" destOrd="0" presId="urn:microsoft.com/office/officeart/2005/8/layout/gear1"/>
    <dgm:cxn modelId="{9AF0EB9F-80F3-4343-8489-CACA5383A735}" type="presParOf" srcId="{4B7C3D8F-3A94-46DD-A8F8-0ACDD523BCEA}" destId="{6F139F3B-1196-4BCE-9F59-699E4854D03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74917-3016-498B-A081-AFFEB22D8066}">
      <dsp:nvSpPr>
        <dsp:cNvPr id="0" name=""/>
        <dsp:cNvSpPr/>
      </dsp:nvSpPr>
      <dsp:spPr>
        <a:xfrm>
          <a:off x="148962" y="0"/>
          <a:ext cx="1773764" cy="3628280"/>
        </a:xfrm>
        <a:prstGeom prst="triangl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638AB6-E9EC-4CFD-A325-FED043DC47A3}">
      <dsp:nvSpPr>
        <dsp:cNvPr id="0" name=""/>
        <dsp:cNvSpPr/>
      </dsp:nvSpPr>
      <dsp:spPr>
        <a:xfrm>
          <a:off x="630647" y="444472"/>
          <a:ext cx="1964655" cy="5158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Руководитель Центра </a:t>
          </a:r>
          <a:b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1 ед.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831" y="469656"/>
        <a:ext cx="1914287" cy="465528"/>
      </dsp:txXfrm>
    </dsp:sp>
    <dsp:sp modelId="{92C86BBA-A407-46A2-88E0-57229F49B33B}">
      <dsp:nvSpPr>
        <dsp:cNvPr id="0" name=""/>
        <dsp:cNvSpPr/>
      </dsp:nvSpPr>
      <dsp:spPr>
        <a:xfrm>
          <a:off x="631996" y="1072198"/>
          <a:ext cx="1965093" cy="5158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Координаторы проектов </a:t>
          </a:r>
          <a:b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2 ед.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180" y="1097382"/>
        <a:ext cx="1914725" cy="465528"/>
      </dsp:txXfrm>
    </dsp:sp>
    <dsp:sp modelId="{11D2725D-3A9A-4852-8F87-D566C6A364E2}">
      <dsp:nvSpPr>
        <dsp:cNvPr id="0" name=""/>
        <dsp:cNvSpPr/>
      </dsp:nvSpPr>
      <dsp:spPr>
        <a:xfrm>
          <a:off x="626554" y="1670937"/>
          <a:ext cx="1964655" cy="5158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Группа исследователей </a:t>
          </a:r>
          <a:b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1,5 ед. (6 чел.)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738" y="1696121"/>
        <a:ext cx="1914287" cy="465528"/>
      </dsp:txXfrm>
    </dsp:sp>
    <dsp:sp modelId="{BF128CFD-4757-4462-AEB2-222B6EC62502}">
      <dsp:nvSpPr>
        <dsp:cNvPr id="0" name=""/>
        <dsp:cNvSpPr/>
      </dsp:nvSpPr>
      <dsp:spPr>
        <a:xfrm>
          <a:off x="626496" y="2292865"/>
          <a:ext cx="1964655" cy="5158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Штатные консультанты </a:t>
          </a:r>
          <a:b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3 ед.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680" y="2318049"/>
        <a:ext cx="1914287" cy="465528"/>
      </dsp:txXfrm>
    </dsp:sp>
    <dsp:sp modelId="{B1D56A98-8F5B-429C-805E-BE38A53710BE}">
      <dsp:nvSpPr>
        <dsp:cNvPr id="0" name=""/>
        <dsp:cNvSpPr/>
      </dsp:nvSpPr>
      <dsp:spPr>
        <a:xfrm>
          <a:off x="665039" y="2895122"/>
          <a:ext cx="1964655" cy="5158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Внештатные консультанты </a:t>
          </a:r>
          <a:b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smtClean="0">
              <a:latin typeface="Arial" panose="020B0604020202020204" pitchFamily="34" charset="0"/>
              <a:cs typeface="Arial" panose="020B0604020202020204" pitchFamily="34" charset="0"/>
            </a:rPr>
            <a:t>9 ед.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0223" y="2920306"/>
        <a:ext cx="1914287" cy="4655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932EB-0F6D-4E1B-B95B-A321063B19C6}">
      <dsp:nvSpPr>
        <dsp:cNvPr id="0" name=""/>
        <dsp:cNvSpPr/>
      </dsp:nvSpPr>
      <dsp:spPr>
        <a:xfrm>
          <a:off x="626905" y="350584"/>
          <a:ext cx="2290956" cy="79561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50BC7-03FC-4863-B721-BF66502C806D}">
      <dsp:nvSpPr>
        <dsp:cNvPr id="0" name=""/>
        <dsp:cNvSpPr/>
      </dsp:nvSpPr>
      <dsp:spPr>
        <a:xfrm>
          <a:off x="1553943" y="2298785"/>
          <a:ext cx="443983" cy="284149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70BB0E-6E6E-4E83-BB26-FFB39BB9020C}">
      <dsp:nvSpPr>
        <dsp:cNvPr id="0" name=""/>
        <dsp:cNvSpPr/>
      </dsp:nvSpPr>
      <dsp:spPr>
        <a:xfrm>
          <a:off x="710374" y="2704219"/>
          <a:ext cx="2131122" cy="532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598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ПОБЕДИЛИ</a:t>
          </a:r>
          <a:endParaRPr lang="ru-RU" sz="110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0374" y="2704219"/>
        <a:ext cx="2131122" cy="532780"/>
      </dsp:txXfrm>
    </dsp:sp>
    <dsp:sp modelId="{80E209AC-9740-468F-9882-52ADE774A444}">
      <dsp:nvSpPr>
        <dsp:cNvPr id="0" name=""/>
        <dsp:cNvSpPr/>
      </dsp:nvSpPr>
      <dsp:spPr>
        <a:xfrm>
          <a:off x="1459818" y="1207650"/>
          <a:ext cx="799170" cy="7991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скверы, парки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6854" y="1324686"/>
        <a:ext cx="565098" cy="565098"/>
      </dsp:txXfrm>
    </dsp:sp>
    <dsp:sp modelId="{13B2AF66-53AE-45F5-B3EB-32AFD59CBA70}">
      <dsp:nvSpPr>
        <dsp:cNvPr id="0" name=""/>
        <dsp:cNvSpPr/>
      </dsp:nvSpPr>
      <dsp:spPr>
        <a:xfrm>
          <a:off x="887967" y="608095"/>
          <a:ext cx="799170" cy="799170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ремонт школ, детсадов, спорт. площадок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5003" y="725131"/>
        <a:ext cx="565098" cy="565098"/>
      </dsp:txXfrm>
    </dsp:sp>
    <dsp:sp modelId="{D23F8A89-EEB4-4A39-A112-10D049D56D90}">
      <dsp:nvSpPr>
        <dsp:cNvPr id="0" name=""/>
        <dsp:cNvSpPr/>
      </dsp:nvSpPr>
      <dsp:spPr>
        <a:xfrm>
          <a:off x="1704898" y="414873"/>
          <a:ext cx="799170" cy="799170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сельские дороги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1934" y="531909"/>
        <a:ext cx="565098" cy="565098"/>
      </dsp:txXfrm>
    </dsp:sp>
    <dsp:sp modelId="{C0F3ED88-0FE3-4F3E-956B-C80BBE501A4D}">
      <dsp:nvSpPr>
        <dsp:cNvPr id="0" name=""/>
        <dsp:cNvSpPr/>
      </dsp:nvSpPr>
      <dsp:spPr>
        <a:xfrm>
          <a:off x="532780" y="252907"/>
          <a:ext cx="2486309" cy="19890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AF400-6354-4B73-A867-9543CDD21F0D}">
      <dsp:nvSpPr>
        <dsp:cNvPr id="0" name=""/>
        <dsp:cNvSpPr/>
      </dsp:nvSpPr>
      <dsp:spPr>
        <a:xfrm>
          <a:off x="472864" y="436552"/>
          <a:ext cx="533564" cy="533564"/>
        </a:xfrm>
        <a:prstGeom prst="gear9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80134" y="561537"/>
        <a:ext cx="319024" cy="274263"/>
      </dsp:txXfrm>
    </dsp:sp>
    <dsp:sp modelId="{CC7A2B0D-0EA7-4D9B-A4B5-D81CDE7A3B8F}">
      <dsp:nvSpPr>
        <dsp:cNvPr id="0" name=""/>
        <dsp:cNvSpPr/>
      </dsp:nvSpPr>
      <dsp:spPr>
        <a:xfrm>
          <a:off x="162426" y="310437"/>
          <a:ext cx="388046" cy="388046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118" y="408719"/>
        <a:ext cx="192662" cy="191482"/>
      </dsp:txXfrm>
    </dsp:sp>
    <dsp:sp modelId="{0E54BE29-ECAD-48D6-96D4-CBD34DB42304}">
      <dsp:nvSpPr>
        <dsp:cNvPr id="0" name=""/>
        <dsp:cNvSpPr/>
      </dsp:nvSpPr>
      <dsp:spPr>
        <a:xfrm rot="20700000">
          <a:off x="379772" y="42724"/>
          <a:ext cx="380206" cy="380206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20700000">
        <a:off x="463162" y="126115"/>
        <a:ext cx="213425" cy="213425"/>
      </dsp:txXfrm>
    </dsp:sp>
    <dsp:sp modelId="{A7AEB820-196D-4490-A462-16651DB91472}">
      <dsp:nvSpPr>
        <dsp:cNvPr id="0" name=""/>
        <dsp:cNvSpPr/>
      </dsp:nvSpPr>
      <dsp:spPr>
        <a:xfrm>
          <a:off x="403724" y="370296"/>
          <a:ext cx="682962" cy="682962"/>
        </a:xfrm>
        <a:prstGeom prst="circularArrow">
          <a:avLst>
            <a:gd name="adj1" fmla="val 4688"/>
            <a:gd name="adj2" fmla="val 299029"/>
            <a:gd name="adj3" fmla="val 2290132"/>
            <a:gd name="adj4" fmla="val 16487076"/>
            <a:gd name="adj5" fmla="val 5469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81D1B-5CD9-4483-8E70-A5ADC7A7C220}">
      <dsp:nvSpPr>
        <dsp:cNvPr id="0" name=""/>
        <dsp:cNvSpPr/>
      </dsp:nvSpPr>
      <dsp:spPr>
        <a:xfrm>
          <a:off x="93704" y="238414"/>
          <a:ext cx="496214" cy="4962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shade val="90000"/>
                <a:hueOff val="-17925"/>
                <a:satOff val="-2104"/>
                <a:lumOff val="11505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17925"/>
                <a:satOff val="-2104"/>
                <a:lumOff val="11505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17925"/>
                <a:satOff val="-2104"/>
                <a:lumOff val="115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139F3B-1196-4BCE-9F59-699E4854D031}">
      <dsp:nvSpPr>
        <dsp:cNvPr id="0" name=""/>
        <dsp:cNvSpPr/>
      </dsp:nvSpPr>
      <dsp:spPr>
        <a:xfrm>
          <a:off x="291826" y="-26718"/>
          <a:ext cx="535019" cy="5350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shade val="90000"/>
                <a:hueOff val="-35851"/>
                <a:satOff val="-4207"/>
                <a:lumOff val="23011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35851"/>
                <a:satOff val="-4207"/>
                <a:lumOff val="23011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35851"/>
                <a:satOff val="-4207"/>
                <a:lumOff val="230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932EB-0F6D-4E1B-B95B-A321063B19C6}">
      <dsp:nvSpPr>
        <dsp:cNvPr id="0" name=""/>
        <dsp:cNvSpPr/>
      </dsp:nvSpPr>
      <dsp:spPr>
        <a:xfrm>
          <a:off x="626905" y="350584"/>
          <a:ext cx="2290956" cy="79561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50BC7-03FC-4863-B721-BF66502C806D}">
      <dsp:nvSpPr>
        <dsp:cNvPr id="0" name=""/>
        <dsp:cNvSpPr/>
      </dsp:nvSpPr>
      <dsp:spPr>
        <a:xfrm>
          <a:off x="1553943" y="2298785"/>
          <a:ext cx="443983" cy="284149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70BB0E-6E6E-4E83-BB26-FFB39BB9020C}">
      <dsp:nvSpPr>
        <dsp:cNvPr id="0" name=""/>
        <dsp:cNvSpPr/>
      </dsp:nvSpPr>
      <dsp:spPr>
        <a:xfrm>
          <a:off x="710374" y="2704219"/>
          <a:ext cx="2131122" cy="532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759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проектов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победили</a:t>
          </a:r>
          <a:endParaRPr lang="ru-RU" sz="1200" b="1" kern="1200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0374" y="2704219"/>
        <a:ext cx="2131122" cy="532780"/>
      </dsp:txXfrm>
    </dsp:sp>
    <dsp:sp modelId="{80E209AC-9740-468F-9882-52ADE774A444}">
      <dsp:nvSpPr>
        <dsp:cNvPr id="0" name=""/>
        <dsp:cNvSpPr/>
      </dsp:nvSpPr>
      <dsp:spPr>
        <a:xfrm>
          <a:off x="1459818" y="1207650"/>
          <a:ext cx="799170" cy="7991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скверы, парки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76854" y="1324686"/>
        <a:ext cx="565098" cy="565098"/>
      </dsp:txXfrm>
    </dsp:sp>
    <dsp:sp modelId="{13B2AF66-53AE-45F5-B3EB-32AFD59CBA70}">
      <dsp:nvSpPr>
        <dsp:cNvPr id="0" name=""/>
        <dsp:cNvSpPr/>
      </dsp:nvSpPr>
      <dsp:spPr>
        <a:xfrm>
          <a:off x="887967" y="608095"/>
          <a:ext cx="799170" cy="799170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ремонт школ, детсадов, спорт. площадок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5003" y="725131"/>
        <a:ext cx="565098" cy="565098"/>
      </dsp:txXfrm>
    </dsp:sp>
    <dsp:sp modelId="{D23F8A89-EEB4-4A39-A112-10D049D56D90}">
      <dsp:nvSpPr>
        <dsp:cNvPr id="0" name=""/>
        <dsp:cNvSpPr/>
      </dsp:nvSpPr>
      <dsp:spPr>
        <a:xfrm>
          <a:off x="1704898" y="414873"/>
          <a:ext cx="799170" cy="799170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сельские дороги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1934" y="531909"/>
        <a:ext cx="565098" cy="565098"/>
      </dsp:txXfrm>
    </dsp:sp>
    <dsp:sp modelId="{C0F3ED88-0FE3-4F3E-956B-C80BBE501A4D}">
      <dsp:nvSpPr>
        <dsp:cNvPr id="0" name=""/>
        <dsp:cNvSpPr/>
      </dsp:nvSpPr>
      <dsp:spPr>
        <a:xfrm>
          <a:off x="532780" y="252907"/>
          <a:ext cx="2486309" cy="19890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AF400-6354-4B73-A867-9543CDD21F0D}">
      <dsp:nvSpPr>
        <dsp:cNvPr id="0" name=""/>
        <dsp:cNvSpPr/>
      </dsp:nvSpPr>
      <dsp:spPr>
        <a:xfrm>
          <a:off x="472864" y="436552"/>
          <a:ext cx="533564" cy="533564"/>
        </a:xfrm>
        <a:prstGeom prst="gear9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80134" y="561537"/>
        <a:ext cx="319024" cy="274263"/>
      </dsp:txXfrm>
    </dsp:sp>
    <dsp:sp modelId="{CC7A2B0D-0EA7-4D9B-A4B5-D81CDE7A3B8F}">
      <dsp:nvSpPr>
        <dsp:cNvPr id="0" name=""/>
        <dsp:cNvSpPr/>
      </dsp:nvSpPr>
      <dsp:spPr>
        <a:xfrm>
          <a:off x="162426" y="310437"/>
          <a:ext cx="388046" cy="388046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0118" y="408719"/>
        <a:ext cx="192662" cy="191482"/>
      </dsp:txXfrm>
    </dsp:sp>
    <dsp:sp modelId="{0E54BE29-ECAD-48D6-96D4-CBD34DB42304}">
      <dsp:nvSpPr>
        <dsp:cNvPr id="0" name=""/>
        <dsp:cNvSpPr/>
      </dsp:nvSpPr>
      <dsp:spPr>
        <a:xfrm rot="20700000">
          <a:off x="379772" y="42724"/>
          <a:ext cx="380206" cy="380206"/>
        </a:xfrm>
        <a:prstGeom prst="gear6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-20700000">
        <a:off x="463162" y="126115"/>
        <a:ext cx="213425" cy="213425"/>
      </dsp:txXfrm>
    </dsp:sp>
    <dsp:sp modelId="{A7AEB820-196D-4490-A462-16651DB91472}">
      <dsp:nvSpPr>
        <dsp:cNvPr id="0" name=""/>
        <dsp:cNvSpPr/>
      </dsp:nvSpPr>
      <dsp:spPr>
        <a:xfrm>
          <a:off x="403724" y="370296"/>
          <a:ext cx="682962" cy="682962"/>
        </a:xfrm>
        <a:prstGeom prst="circularArrow">
          <a:avLst>
            <a:gd name="adj1" fmla="val 4688"/>
            <a:gd name="adj2" fmla="val 299029"/>
            <a:gd name="adj3" fmla="val 2290132"/>
            <a:gd name="adj4" fmla="val 16487076"/>
            <a:gd name="adj5" fmla="val 5469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A81D1B-5CD9-4483-8E70-A5ADC7A7C220}">
      <dsp:nvSpPr>
        <dsp:cNvPr id="0" name=""/>
        <dsp:cNvSpPr/>
      </dsp:nvSpPr>
      <dsp:spPr>
        <a:xfrm>
          <a:off x="93704" y="238414"/>
          <a:ext cx="496214" cy="4962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shade val="90000"/>
                <a:hueOff val="-17925"/>
                <a:satOff val="-2104"/>
                <a:lumOff val="11505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17925"/>
                <a:satOff val="-2104"/>
                <a:lumOff val="11505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17925"/>
                <a:satOff val="-2104"/>
                <a:lumOff val="115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139F3B-1196-4BCE-9F59-699E4854D031}">
      <dsp:nvSpPr>
        <dsp:cNvPr id="0" name=""/>
        <dsp:cNvSpPr/>
      </dsp:nvSpPr>
      <dsp:spPr>
        <a:xfrm>
          <a:off x="291826" y="-26718"/>
          <a:ext cx="535019" cy="5350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shade val="90000"/>
                <a:hueOff val="-35851"/>
                <a:satOff val="-4207"/>
                <a:lumOff val="23011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35851"/>
                <a:satOff val="-4207"/>
                <a:lumOff val="23011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35851"/>
                <a:satOff val="-4207"/>
                <a:lumOff val="230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B7133-72A6-48C1-A51E-C0AD27C80F44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E1C11-F600-49CB-88BF-CAE8FE9D9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947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732AD-A963-460E-A0E2-E8F9AC88CFD8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6748-A163-457F-B2FA-D62966BC3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5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3DF406-2DE7-4F90-AAEB-6550155F2CF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5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3DF406-2DE7-4F90-AAEB-6550155F2CF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7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06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92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4CD2-A9A9-4B0D-9CF6-79AF084875DA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45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Рабочая группа по вопросам совершенствования внутреннего муниципального финансового контроля </a:t>
            </a:r>
          </a:p>
          <a:p>
            <a:r>
              <a:rPr lang="ru-RU" dirty="0"/>
              <a:t>Рабочая группа по обеспечению взаимодействия органов исполнительной власти РБ при осуществлении ими ВФК и ВФА</a:t>
            </a:r>
          </a:p>
          <a:p>
            <a:pPr defTabSz="918092">
              <a:defRPr/>
            </a:pPr>
            <a:r>
              <a:rPr lang="ru-RU" dirty="0"/>
              <a:t>Межведомственная рабочая группа Министерства по разработке стандартов (правил и процедур) осуществления ведомственного контроля в сфере закупок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EA824A-ECAA-4660-A371-1DD77E95C13F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7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3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8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9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94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3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1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07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92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12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2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5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29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95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7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8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6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3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6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6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2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7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13407-E2B8-4CC7-B5F0-89CA3325AB20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4978A-72AF-46EB-9E99-F17517133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14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3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budget.gov.ru/" TargetMode="External"/><Relationship Id="rId3" Type="http://schemas.openxmlformats.org/officeDocument/2006/relationships/hyperlink" Target="https://www.minfin.ru/ru/" TargetMode="External"/><Relationship Id="rId7" Type="http://schemas.openxmlformats.org/officeDocument/2006/relationships/hyperlink" Target="http://www.roskazna.ru/" TargetMode="External"/><Relationship Id="rId12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hyperlink" Target="https://minfin.bashkortostan.ru/" TargetMode="External"/><Relationship Id="rId5" Type="http://schemas.openxmlformats.org/officeDocument/2006/relationships/image" Target="../media/image60.png"/><Relationship Id="rId10" Type="http://schemas.openxmlformats.org/officeDocument/2006/relationships/hyperlink" Target="https://bus.gov.ru/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93.png"/><Relationship Id="rId1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92.png"/><Relationship Id="rId17" Type="http://schemas.openxmlformats.org/officeDocument/2006/relationships/diagramColors" Target="../diagrams/colors6.xml"/><Relationship Id="rId2" Type="http://schemas.openxmlformats.org/officeDocument/2006/relationships/chart" Target="../charts/chart3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91.png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6.xml"/><Relationship Id="rId10" Type="http://schemas.openxmlformats.org/officeDocument/2006/relationships/image" Target="../media/image90.png"/><Relationship Id="rId4" Type="http://schemas.openxmlformats.org/officeDocument/2006/relationships/diagramData" Target="../diagrams/data5.xml"/><Relationship Id="rId9" Type="http://schemas.openxmlformats.org/officeDocument/2006/relationships/image" Target="../media/image89.png"/><Relationship Id="rId14" Type="http://schemas.openxmlformats.org/officeDocument/2006/relationships/diagramData" Target="../diagrams/data6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93.png"/><Relationship Id="rId18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92.png"/><Relationship Id="rId17" Type="http://schemas.openxmlformats.org/officeDocument/2006/relationships/diagramColors" Target="../diagrams/colors8.xml"/><Relationship Id="rId2" Type="http://schemas.openxmlformats.org/officeDocument/2006/relationships/chart" Target="../charts/chart4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91.png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8.xml"/><Relationship Id="rId10" Type="http://schemas.openxmlformats.org/officeDocument/2006/relationships/image" Target="../media/image90.png"/><Relationship Id="rId4" Type="http://schemas.openxmlformats.org/officeDocument/2006/relationships/diagramData" Target="../diagrams/data7.xml"/><Relationship Id="rId9" Type="http://schemas.openxmlformats.org/officeDocument/2006/relationships/image" Target="../media/image89.png"/><Relationship Id="rId14" Type="http://schemas.openxmlformats.org/officeDocument/2006/relationships/diagramData" Target="../diagrams/data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100.gif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minfinrb" TargetMode="External"/><Relationship Id="rId3" Type="http://schemas.openxmlformats.org/officeDocument/2006/relationships/image" Target="../media/image113.jpeg"/><Relationship Id="rId7" Type="http://schemas.openxmlformats.org/officeDocument/2006/relationships/image" Target="../media/image11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hyperlink" Target="https://www.facebook.com/bashkortostan.minfin" TargetMode="External"/><Relationship Id="rId5" Type="http://schemas.openxmlformats.org/officeDocument/2006/relationships/hyperlink" Target="http://www.minfin.bashkortostan.ru/" TargetMode="External"/><Relationship Id="rId10" Type="http://schemas.openxmlformats.org/officeDocument/2006/relationships/image" Target="../media/image116.png"/><Relationship Id="rId4" Type="http://schemas.openxmlformats.org/officeDocument/2006/relationships/hyperlink" Target="mailto:minfin@bashkortostan.ru" TargetMode="External"/><Relationship Id="rId9" Type="http://schemas.openxmlformats.org/officeDocument/2006/relationships/hyperlink" Target="http://www.instagram.com/bashkortostan_minfi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ÐÐ°ÑÑÐ¸Ð½ÐºÐ¸ Ð¿Ð¾ Ð·Ð°Ð¿ÑÐ¾ÑÑ Ð½ÐµÐ´ÐµÐ»Ñ ÑÐ±ÐµÑÐµÐ¶ÐµÐ½Ð¸Ð¹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544616" cy="14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42088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 БАШКОРТОСТАНА.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ПРОСТО О СЛОЖНОМ.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37112"/>
            <a:ext cx="5756822" cy="2232247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72184" y="5596498"/>
            <a:ext cx="5691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МИНИСТР ФИНАНСОВ</a:t>
            </a:r>
          </a:p>
          <a:p>
            <a:pPr algn="ctr" eaLnBrk="1" hangingPunct="1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РЕСПУБЛИКИ БАШКОРТОСТАН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172183" y="4512022"/>
            <a:ext cx="57606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 smtClean="0">
                <a:solidFill>
                  <a:schemeClr val="tx2"/>
                </a:solidFill>
                <a:latin typeface="Arial" charset="0"/>
              </a:rPr>
              <a:t>Игтисамова  </a:t>
            </a:r>
          </a:p>
          <a:p>
            <a:pPr algn="ctr" eaLnBrk="1" hangingPunct="1"/>
            <a:r>
              <a:rPr lang="ru-RU" sz="3200" b="1" dirty="0" smtClean="0">
                <a:solidFill>
                  <a:schemeClr val="tx2"/>
                </a:solidFill>
                <a:latin typeface="Arial" charset="0"/>
              </a:rPr>
              <a:t>Лира Закуановна</a:t>
            </a:r>
            <a:endParaRPr lang="ru-RU" sz="3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5" y="4529561"/>
            <a:ext cx="2818148" cy="18255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18" y="116632"/>
            <a:ext cx="3510474" cy="6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6712" y="179348"/>
            <a:ext cx="7195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ИСТОЧНИКИ ДОХОДОВ БЮДЖЕТОВ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66863"/>
              </p:ext>
            </p:extLst>
          </p:nvPr>
        </p:nvGraphicFramePr>
        <p:xfrm>
          <a:off x="251520" y="2080703"/>
          <a:ext cx="864096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2304256"/>
                <a:gridCol w="2160240"/>
                <a:gridCol w="2592288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 источников средств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Семейный </a:t>
                      </a:r>
                      <a:b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</a:t>
                      </a:r>
                      <a:b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страны, субъекта РФ, муниципалитета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Заработали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своим трудом</a:t>
                      </a:r>
                    </a:p>
                    <a:p>
                      <a:pPr algn="ctr"/>
                      <a:endParaRPr lang="ru-RU" sz="1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Авторский гонорар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Доходы от продажи товаров, работ, услуг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Налоговые доходы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Использовали свое имущество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сдачу внаем жилья, 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Проценты по банковским вкладам;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 имущества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Арендная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плата за сдачу имущества организации;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 имущества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Неналоговые доходы (доходы от использования и продажи имущества, штрафы и т.п.)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Получили помощь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Стипендия;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Пенсия;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Пособие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Благотворительные взносы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поступления: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Субвенции;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ÐÐ°ÑÑÐ¸Ð½ÐºÐ¸ Ð¿Ð¾ Ð·Ð°Ð¿ÑÐ¾ÑÑ Ð·Ð°Ð²Ð¾Ð´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25691"/>
            <a:ext cx="1968029" cy="14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ºÐ°ÑÑÐ° ÑÐ¾ÑÑÐ¸Ð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0688"/>
            <a:ext cx="2363662" cy="14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ÑÐµÐ¼ÑÑ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74" y="910907"/>
            <a:ext cx="1987959" cy="11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Ð°ÑÑÐ¸Ð½ÐºÐ¸ Ð¿Ð¾ Ð·Ð°Ð¿ÑÐ¾ÑÑ Ð¸Ð¼ÑÑÐµÑÑÐ²Ð¾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3" y="4457839"/>
            <a:ext cx="909513" cy="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Ð°ÑÑÐ¸Ð½ÐºÐ¸ Ð¿Ð¾ Ð·Ð°Ð¿ÑÐ¾ÑÑ Ð¿Ð¾Ð¼Ð¾ÑÑ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0" y="5704207"/>
            <a:ext cx="821137" cy="8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ÑÑÑÐ´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73" y="3362895"/>
            <a:ext cx="545612" cy="57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6712" y="179348"/>
            <a:ext cx="7195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ПОНЯТИЕ И ПРЕДНАЗНАЧЕНИЕ НАЛОГОВ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6712" y="866559"/>
            <a:ext cx="7195688" cy="12662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платежи в бюджет, осуществляемые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денежной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форме, в целях финансового обеспечения деятельности государства и местного самоуправления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492896"/>
            <a:ext cx="3600400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Фискальная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функция (пополнение бюджета)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69244" y="3728464"/>
            <a:ext cx="3600400" cy="936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Регулятивная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функция (регулирование развития экономики)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492896"/>
            <a:ext cx="3600400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Распределительная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функция (перераспределение средств в экономике)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4076" y="4941168"/>
            <a:ext cx="8638404" cy="7315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Налоговая политика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остав налогов, налоговые ставки, объемы налоговых доходов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91680" y="5805262"/>
            <a:ext cx="5755528" cy="43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Налоговый кодекс РФ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6309318"/>
            <a:ext cx="5755528" cy="432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налоговой политики</a:t>
            </a:r>
          </a:p>
        </p:txBody>
      </p: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2051720" y="2132856"/>
            <a:ext cx="2522836" cy="36004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  <a:endCxn id="7" idx="0"/>
          </p:cNvCxnSpPr>
          <p:nvPr/>
        </p:nvCxnSpPr>
        <p:spPr>
          <a:xfrm>
            <a:off x="4574556" y="2132856"/>
            <a:ext cx="2517724" cy="36004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  <a:endCxn id="6" idx="0"/>
          </p:cNvCxnSpPr>
          <p:nvPr/>
        </p:nvCxnSpPr>
        <p:spPr>
          <a:xfrm flipH="1">
            <a:off x="4569444" y="2132856"/>
            <a:ext cx="5112" cy="159560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2"/>
          </p:cNvCxnSpPr>
          <p:nvPr/>
        </p:nvCxnSpPr>
        <p:spPr>
          <a:xfrm>
            <a:off x="2051720" y="3573016"/>
            <a:ext cx="0" cy="1368152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2"/>
          </p:cNvCxnSpPr>
          <p:nvPr/>
        </p:nvCxnSpPr>
        <p:spPr>
          <a:xfrm>
            <a:off x="7092280" y="3573016"/>
            <a:ext cx="0" cy="1368152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2"/>
            <a:endCxn id="8" idx="0"/>
          </p:cNvCxnSpPr>
          <p:nvPr/>
        </p:nvCxnSpPr>
        <p:spPr>
          <a:xfrm>
            <a:off x="4569444" y="4664570"/>
            <a:ext cx="3834" cy="27659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6365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В РОССИЙСКОЙ ФЕДЕРАЦИИ УСТАНОВЛЕНЫ СЛЕДУЮЩИЕ ВИДЫ НАЛОГОВ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СБОРОВ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1619988"/>
              </p:ext>
            </p:extLst>
          </p:nvPr>
        </p:nvGraphicFramePr>
        <p:xfrm>
          <a:off x="92736" y="908720"/>
          <a:ext cx="9015768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ÐÐ°ÑÑÐ¸Ð½ÐºÐ¸ Ð¿Ð¾ Ð·Ð°Ð¿ÑÐ¾ÑÑ ÐÐÐÐÐÐ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1691577" cy="176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7934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НЕНАЛОГОВЫЕ ДОХОДЫ БЮДЖЕТОВ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09401" y="1556792"/>
            <a:ext cx="1703057" cy="2368920"/>
            <a:chOff x="3092" y="756077"/>
            <a:chExt cx="1703057" cy="236892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092" y="756077"/>
              <a:ext cx="1703057" cy="23689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3092" y="756077"/>
              <a:ext cx="1703057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доходы от использования имущества, находящегося в государственной или муниципальной собственности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812459" y="1556792"/>
            <a:ext cx="1703057" cy="2368920"/>
            <a:chOff x="1706150" y="756077"/>
            <a:chExt cx="1703057" cy="23689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706150" y="756077"/>
              <a:ext cx="1703057" cy="2368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0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706150" y="756077"/>
              <a:ext cx="1703057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доходы от продажи имущества, находящегося в государственной или муниципальной собственности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515517" y="1556792"/>
            <a:ext cx="1475812" cy="2368920"/>
            <a:chOff x="3409208" y="756077"/>
            <a:chExt cx="1475812" cy="236892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409208" y="756077"/>
              <a:ext cx="1475812" cy="2368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0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3409208" y="756077"/>
              <a:ext cx="1475812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доходы от платных услуг, оказываемых казенными учреждениями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991330" y="1556792"/>
            <a:ext cx="1091643" cy="2368920"/>
            <a:chOff x="4885021" y="756077"/>
            <a:chExt cx="1091643" cy="236892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885021" y="756077"/>
              <a:ext cx="1091643" cy="2368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0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4885021" y="756077"/>
              <a:ext cx="1091643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штрафы</a:t>
              </a:r>
              <a:endParaRPr lang="ru-RU" sz="13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082974" y="1556792"/>
            <a:ext cx="1475812" cy="2368920"/>
            <a:chOff x="5976665" y="756077"/>
            <a:chExt cx="1475812" cy="236892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976665" y="756077"/>
              <a:ext cx="1475812" cy="2368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0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5976665" y="756077"/>
              <a:ext cx="1475812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средства самообложения граждан</a:t>
              </a:r>
              <a:endParaRPr lang="ru-RU" sz="13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8786" y="1556792"/>
            <a:ext cx="1475812" cy="2368920"/>
            <a:chOff x="7452477" y="756077"/>
            <a:chExt cx="1475812" cy="236892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452477" y="756077"/>
              <a:ext cx="1475812" cy="236892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7452477" y="756077"/>
              <a:ext cx="1475812" cy="2368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иные неналоговые доходы</a:t>
              </a:r>
              <a:endParaRPr lang="ru-RU" sz="130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ÐÐ°ÑÑÐ¸Ð½ÐºÐ¸ Ð¿Ð¾ Ð·Ð°Ð¿ÑÐ¾ÑÑ ÐÐÐÐÐ¢Ð« Ð¡Ð¢ÐÐÐÐÐÐ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3" y="3717032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ÐÐ°ÑÑÐ¸Ð½ÐºÐ¸ Ð¿Ð¾ Ð·Ð°Ð¿ÑÐ¾ÑÑ ÐÐÐÐÐ¢Ð« Ð¡Ð¢ÐÐÐÐÐÐ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20" y="3717032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ÐÐ°ÑÑÐ¸Ð½ÐºÐ¸ Ð¿Ð¾ Ð·Ð°Ð¿ÑÐ¾ÑÑ ÐÐÐÐÐ¢Ð« Ð¡Ð¢ÐÐÐÐÐÐ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144" y="3691877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Блок-схема: дисплей 45"/>
          <p:cNvSpPr/>
          <p:nvPr/>
        </p:nvSpPr>
        <p:spPr>
          <a:xfrm>
            <a:off x="7143768" y="3642744"/>
            <a:ext cx="2000232" cy="2869200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Блок-схема: дисплей 41"/>
          <p:cNvSpPr/>
          <p:nvPr/>
        </p:nvSpPr>
        <p:spPr>
          <a:xfrm>
            <a:off x="7143768" y="1052736"/>
            <a:ext cx="2000232" cy="2375124"/>
          </a:xfrm>
          <a:prstGeom prst="flowChartDisplay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Блок-схема: дисплей 42"/>
          <p:cNvSpPr/>
          <p:nvPr/>
        </p:nvSpPr>
        <p:spPr>
          <a:xfrm rot="10800000">
            <a:off x="0" y="1052736"/>
            <a:ext cx="2071670" cy="2375124"/>
          </a:xfrm>
          <a:prstGeom prst="flowChartDisplay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Блок-схема: дисплей 43"/>
          <p:cNvSpPr/>
          <p:nvPr/>
        </p:nvSpPr>
        <p:spPr>
          <a:xfrm rot="10800000">
            <a:off x="0" y="3642744"/>
            <a:ext cx="2071670" cy="2882600"/>
          </a:xfrm>
          <a:prstGeom prst="flowChartDisplay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C:\Users\Golubeva\Downloads\Yerden-pul-cixir-12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429" y="4089056"/>
            <a:ext cx="2500902" cy="1928827"/>
          </a:xfrm>
          <a:prstGeom prst="rect">
            <a:avLst/>
          </a:prstGeom>
          <a:noFill/>
        </p:spPr>
      </p:pic>
      <p:pic>
        <p:nvPicPr>
          <p:cNvPr id="1029" name="Picture 5" descr="C:\Users\Golubeva\Downloads\3f59fc2d-5d5e-475e-8a67-4e690d9bedc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7" y="4089075"/>
            <a:ext cx="2428321" cy="19288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25130" y="5436513"/>
            <a:ext cx="1793381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2216" y="5436513"/>
            <a:ext cx="17917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Транспортный налог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C:\Users\Golubeva\Downloads\17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14" y="1284720"/>
            <a:ext cx="2357487" cy="214315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195736" y="2844222"/>
            <a:ext cx="203911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C:\Users\Golubeva\Downloads\1339682574_ros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2" y="1284720"/>
            <a:ext cx="2546509" cy="214314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018680" y="2905777"/>
            <a:ext cx="20736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физических лиц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2844" y="1772813"/>
            <a:ext cx="171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налога 13%</a:t>
            </a:r>
          </a:p>
          <a:p>
            <a:pPr algn="ctr"/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отдельных случаях: </a:t>
            </a:r>
            <a:b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9%, 30%, 35%)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42908" y="3790488"/>
            <a:ext cx="228601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ставки</a:t>
            </a:r>
          </a:p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 на легковые </a:t>
            </a:r>
          </a:p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автомобили с мощностью двигателя: 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100 л.с. – 10 руб. и 25 руб. </a:t>
            </a:r>
            <a:b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второй и послед. транспорт);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свыше 100 </a:t>
            </a:r>
            <a:r>
              <a:rPr lang="ru-RU" sz="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</a:t>
            </a:r>
            <a:r>
              <a:rPr lang="ru-RU" sz="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b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35 руб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(на второй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послед.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транспорт);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125 </a:t>
            </a:r>
            <a:r>
              <a:rPr lang="ru-RU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 150 л.с. – </a:t>
            </a:r>
            <a:b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руб. и 35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(на второй </a:t>
            </a:r>
            <a:b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послед. транспорт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свыше 150 </a:t>
            </a:r>
            <a:r>
              <a:rPr lang="ru-RU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 200 л.с. – </a:t>
            </a:r>
            <a:b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руб.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200 </a:t>
            </a:r>
            <a:r>
              <a:rPr lang="ru-RU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 250 л.с. – </a:t>
            </a:r>
            <a:b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руб.</a:t>
            </a:r>
          </a:p>
          <a:p>
            <a:pPr algn="ctr"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свыше 250 л.с. – 150 руб.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86644" y="1124741"/>
            <a:ext cx="18571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</a:t>
            </a:r>
            <a:b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кадастровой стоимости имущества:</a:t>
            </a:r>
          </a:p>
          <a:p>
            <a:pPr algn="ctr">
              <a:buFont typeface="Arial" pitchFamily="34" charset="0"/>
              <a:buChar char="•"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0,1% –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жилых домов </a:t>
            </a:r>
            <a:b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помещений, объектов незавершенного строительства, гаражей, хозяйственных строений площадью </a:t>
            </a:r>
            <a:b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м;</a:t>
            </a:r>
          </a:p>
          <a:p>
            <a:pPr algn="ctr"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0,5%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86644" y="4005064"/>
            <a:ext cx="1785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налога </a:t>
            </a:r>
            <a:b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кадастровой стоимости земельного участка: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0,3% - земли сельхоз.назначения, жилищного фонда,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ЛПХ, садоводства,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огородничества;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1,5% - по другим земельным участкам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76712" y="179348"/>
            <a:ext cx="665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ФИЗИЧЕСКИЕ ЛИЦА – НАЛОГОПЛАТЕЛЬЩИКИ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93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НАЛОГОВЫЕ ВЫЧЕТЫ</a:t>
            </a:r>
            <a:endParaRPr lang="ru-RU" b="1" dirty="0">
              <a:latin typeface="Arial" charset="0"/>
            </a:endParaRPr>
          </a:p>
        </p:txBody>
      </p:sp>
      <p:pic>
        <p:nvPicPr>
          <p:cNvPr id="4" name="Picture 2" descr="http://vdvsp.ru/pic/news/1467293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17031"/>
            <a:ext cx="4032448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6781" y="103763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определении размера налоговой базы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налогоплательщик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право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следующих налоговых вычетов:</a:t>
            </a:r>
          </a:p>
          <a:p>
            <a:pPr marL="457200" indent="-457200" algn="ctr">
              <a:buFont typeface="+mj-lt"/>
              <a:buAutoNum type="arabicParenR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Стандартные налоговые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вычеты;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+mj-lt"/>
              <a:buAutoNum type="arabicParenR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налоговые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вычеты;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+mj-lt"/>
              <a:buAutoNum type="arabicParenR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налоговые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вычеты;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+mj-lt"/>
              <a:buAutoNum type="arabicParenR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налоговые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вычеты;</a:t>
            </a:r>
          </a:p>
          <a:p>
            <a:pPr marL="457200" indent="-457200" algn="ctr">
              <a:buFont typeface="+mj-lt"/>
              <a:buAutoNum type="arabicParenR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налоговые вычеты.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66" y="3834915"/>
            <a:ext cx="4245139" cy="283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9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14610"/>
            <a:ext cx="9138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РАСЧЕТ ТРАНСПОРТНОГО НАЛОГА </a:t>
            </a:r>
          </a:p>
          <a:p>
            <a:pPr algn="ctr"/>
            <a:r>
              <a:rPr lang="ru-RU" b="1" dirty="0" smtClean="0">
                <a:latin typeface="Arial" charset="0"/>
              </a:rPr>
              <a:t>ДЛЯ ФИЗИЧЕСКОГО ЛИЦА, </a:t>
            </a:r>
          </a:p>
          <a:p>
            <a:pPr algn="ctr"/>
            <a:r>
              <a:rPr lang="ru-RU" b="1" dirty="0" smtClean="0">
                <a:latin typeface="Arial" charset="0"/>
              </a:rPr>
              <a:t>ИМЕЮЩЕГО ДВА АВТОМОБИЛЯ</a:t>
            </a:r>
            <a:endParaRPr lang="ru-RU" b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0233" y="1706860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9084" y="1644245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98" y="5012729"/>
            <a:ext cx="381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л. с. *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руб.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800 руб. в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5012729"/>
            <a:ext cx="42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л. с. *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руб.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2000 руб. в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pic>
        <p:nvPicPr>
          <p:cNvPr id="5122" name="Picture 2" descr="ÐÐ°ÑÑÐ¸Ð½ÐºÐ¸ Ð¿Ð¾ Ð·Ð°Ð¿ÑÐ¾ÑÑ Ð»Ð°Ð´Ð° Ð³ÑÐ°Ð½ÑÐ°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" y="2154063"/>
            <a:ext cx="4560441" cy="25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»Ð°Ð´Ð° ÐºÐ°Ð»Ð¸Ð½Ð°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7301"/>
            <a:ext cx="4770247" cy="29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63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charset="0"/>
              </a:rPr>
              <a:t>ПРИМЕР РАСЧЕТА </a:t>
            </a:r>
          </a:p>
          <a:p>
            <a:pPr algn="ctr"/>
            <a:r>
              <a:rPr lang="ru-RU" b="1" dirty="0" smtClean="0">
                <a:latin typeface="Arial" charset="0"/>
              </a:rPr>
              <a:t>НАЛОГА НА ИМУЩЕСТВО ФИЗИЧЕСКИХ ЛИЦ </a:t>
            </a:r>
            <a:endParaRPr lang="ru-RU" b="1" dirty="0">
              <a:latin typeface="Arial" charset="0"/>
            </a:endParaRPr>
          </a:p>
        </p:txBody>
      </p:sp>
      <p:pic>
        <p:nvPicPr>
          <p:cNvPr id="4098" name="Picture 2" descr="ÐÐ°ÑÑÐ¸Ð½ÐºÐ¸ Ð¿Ð¾ Ð·Ð°Ð¿ÑÐ¾ÑÑ Ð¼Ð°ÐºÐµÑ ÐºÐ²Ð°ÑÑÐ¸ÑÑ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28" y="2727528"/>
            <a:ext cx="4139952" cy="32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ºÐ°Ð»ÑÐºÑÐ»ÑÑÐ¾Ñ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65" y="3338497"/>
            <a:ext cx="2403267" cy="18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4128" y="5815623"/>
            <a:ext cx="882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lang="en-US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КС*(</a:t>
            </a:r>
            <a:r>
              <a:rPr lang="en-US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S-20)/</a:t>
            </a:r>
            <a:r>
              <a:rPr lang="en-US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S*0,001</a:t>
            </a:r>
            <a:endParaRPr lang="ru-RU" b="1" i="1" dirty="0" smtClean="0">
              <a:solidFill>
                <a:srgbClr val="008A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 млн. руб. * (55 кв</a:t>
            </a:r>
            <a:r>
              <a:rPr lang="ru-RU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 </a:t>
            </a:r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 кв</a:t>
            </a:r>
            <a:r>
              <a:rPr lang="ru-RU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</a:t>
            </a:r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/ 55 кв</a:t>
            </a:r>
            <a:r>
              <a:rPr lang="ru-RU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 </a:t>
            </a:r>
            <a:r>
              <a:rPr lang="ru-RU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0,1% </a:t>
            </a:r>
            <a:r>
              <a:rPr lang="en-US" b="1" i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2 736,4 </a:t>
            </a:r>
            <a:r>
              <a:rPr lang="ru-RU" b="1" i="1" dirty="0" smtClean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24744"/>
            <a:ext cx="9144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Семья имеет 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собственности 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квартиру в 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Уфа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55 кв. м. (</a:t>
            </a:r>
            <a:r>
              <a:rPr lang="en-US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кадастровой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стоимостью 4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 млн. рублей (КС). </a:t>
            </a:r>
            <a:b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НК РФ решением Совета ГО г. Уфа установлена налоговая ставка в размере 0,1%. При этом 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огласно НК РФ </a:t>
            </a:r>
            <a:b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кв. м. не облагаются налогом. Как  определить сумму налога?</a:t>
            </a:r>
            <a:endParaRPr lang="ru-RU" sz="19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731752" y="3717032"/>
            <a:ext cx="0" cy="272412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11560" y="1"/>
            <a:ext cx="8532440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БЕЗВОЗМЕЗДНЫЕ ПОСТУПЛЕНИЯ </a:t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БЮДЖЕТ РЕСПУБЛИКИ БАШКОРТОСТАН ЗА 2018 ГОД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0557" y="2183028"/>
            <a:ext cx="1600163" cy="1601640"/>
          </a:xfrm>
          <a:prstGeom prst="roundRect">
            <a:avLst>
              <a:gd name="adj" fmla="val 77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Федеральный бюджет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40 052,3</a:t>
            </a:r>
            <a:br>
              <a:rPr lang="ru-RU" sz="18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млн. </a:t>
            </a:r>
            <a:r>
              <a:rPr lang="ru-RU" sz="1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1431" y="1196752"/>
            <a:ext cx="8640960" cy="6096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ВСЕГО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40 383,2 млн.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1432" y="2115392"/>
            <a:ext cx="1698282" cy="2249712"/>
          </a:xfrm>
          <a:prstGeom prst="roundRect">
            <a:avLst>
              <a:gd name="adj" fmla="val 7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Государст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-венная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корпорация – 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Фонд содействия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реформиро-ванию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ЖКХ                   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24,8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млн.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рублей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482800" y="1899885"/>
            <a:ext cx="6490555" cy="1240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750028" y="1912290"/>
            <a:ext cx="14288" cy="23653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3923970" y="2216463"/>
            <a:ext cx="1608213" cy="1568205"/>
          </a:xfrm>
          <a:prstGeom prst="roundRect">
            <a:avLst>
              <a:gd name="adj" fmla="val 7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Фонд развития моногородов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rgbClr val="F9F6A7"/>
                </a:solidFill>
                <a:latin typeface="Arial" pitchFamily="34" charset="0"/>
                <a:cs typeface="Arial" pitchFamily="34" charset="0"/>
              </a:rPr>
              <a:t>136,1</a:t>
            </a: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16186" y="3874289"/>
            <a:ext cx="2880000" cy="57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Дотации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22 241,3 млн.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2129" y="5323490"/>
            <a:ext cx="2880000" cy="57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8 824,1 млн. рублей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59613" y="6088471"/>
            <a:ext cx="2880000" cy="7053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Иные межбюджетные трансферты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2 790,4 млн. рублей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16186" y="4564666"/>
            <a:ext cx="2880000" cy="57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Субсидии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6 196,5 млн. рублей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764316" y="5652794"/>
            <a:ext cx="472646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720073" y="4797152"/>
            <a:ext cx="47264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750028" y="4162289"/>
            <a:ext cx="458128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959067" y="1912290"/>
            <a:ext cx="14288" cy="23653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479228" y="1893405"/>
            <a:ext cx="3572" cy="22198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61607" y="6441152"/>
            <a:ext cx="472646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728077" y="1784043"/>
            <a:ext cx="0" cy="12204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7524328" y="2231804"/>
            <a:ext cx="1451531" cy="1562391"/>
          </a:xfrm>
          <a:prstGeom prst="roundRect">
            <a:avLst>
              <a:gd name="adj" fmla="val 7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Сальдо от возврата остатков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rgbClr val="F9F6A7"/>
                </a:solidFill>
                <a:latin typeface="Arial" pitchFamily="34" charset="0"/>
                <a:cs typeface="Arial" pitchFamily="34" charset="0"/>
              </a:rPr>
              <a:t>140,0</a:t>
            </a: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720221" y="1912290"/>
            <a:ext cx="14288" cy="23653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5724128" y="2225990"/>
            <a:ext cx="1608213" cy="1568205"/>
          </a:xfrm>
          <a:prstGeom prst="roundRect">
            <a:avLst>
              <a:gd name="adj" fmla="val 73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Фонд социальных целевых программ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800" b="1" dirty="0" smtClean="0">
                <a:solidFill>
                  <a:srgbClr val="F9F6A7"/>
                </a:solidFill>
                <a:latin typeface="Arial" pitchFamily="34" charset="0"/>
                <a:cs typeface="Arial" pitchFamily="34" charset="0"/>
              </a:rPr>
              <a:t>30,0</a:t>
            </a: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743122" y="1924449"/>
            <a:ext cx="14288" cy="236537"/>
          </a:xfrm>
          <a:prstGeom prst="straightConnector1">
            <a:avLst/>
          </a:prstGeom>
          <a:ln w="317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717284" y="38672"/>
            <a:ext cx="5735036" cy="9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ПОСТУПЛЕНИЕ НАЛОГОВЫХ И НЕНАЛОГОВЫХ 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ДОХОДОВ С ТЕРРИТОРИИ РЕСПУБЛИКИ БАШКОРТОСТАН ЗА </a:t>
            </a:r>
            <a:r>
              <a: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2018 ГОД 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251520" y="3814167"/>
            <a:ext cx="3594606" cy="2351106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5316965" y="3833329"/>
            <a:ext cx="3575515" cy="2350800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"/>
          <p:cNvSpPr txBox="1"/>
          <p:nvPr/>
        </p:nvSpPr>
        <p:spPr>
          <a:xfrm>
            <a:off x="329568" y="4255994"/>
            <a:ext cx="3378336" cy="829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 РБ</a:t>
            </a:r>
            <a:endParaRPr lang="ru-RU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7084" y="5238979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199,6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1619672" y="5733256"/>
            <a:ext cx="1224163" cy="3093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+20,7%</a:t>
            </a:r>
            <a:endParaRPr lang="ru-RU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5364088" y="3769455"/>
            <a:ext cx="3378336" cy="160376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800" dirty="0" smtClean="0"/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бюджет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(налоговые и неналоговые доходы, таможенные платежи, взносы во внебюджетные фонды)</a:t>
            </a:r>
            <a:endParaRPr lang="ru-RU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8669" y="5251266"/>
            <a:ext cx="2973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395,3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рублей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6732213" y="5783978"/>
            <a:ext cx="1224163" cy="3093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+19,3%</a:t>
            </a:r>
            <a:endParaRPr lang="ru-RU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6366379" y="5805264"/>
            <a:ext cx="365834" cy="28803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32" name="Рисунок 31" descr="https://png.pngtree.com/element_origin_min_pic/17/06/29/865ae4a91bd99e4ad4ae782fb3e91f58.jpg"/>
          <p:cNvPicPr/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492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9970">
            <a:off x="5657132" y="2818028"/>
            <a:ext cx="1327791" cy="89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png.pngtree.com/element_origin_min_pic/17/06/29/865ae4a91bd99e4ad4ae782fb3e91f58.jpg"/>
          <p:cNvPicPr/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492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4993" flipH="1">
            <a:off x="2078974" y="2727392"/>
            <a:ext cx="1369300" cy="92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2051720" y="1095484"/>
            <a:ext cx="5112568" cy="1697686"/>
          </a:xfrm>
          <a:prstGeom prst="snip2Diag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10394" y="1239976"/>
            <a:ext cx="4471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уровни бюджетов</a:t>
            </a:r>
            <a:endParaRPr lang="ru-RU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772816"/>
            <a:ext cx="4815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594,9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4144881" y="2382123"/>
            <a:ext cx="1949231" cy="3093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+19,8%</a:t>
            </a:r>
            <a:endParaRPr lang="ru-RU" sz="2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1217834" y="5743612"/>
            <a:ext cx="365834" cy="28803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3698146" y="2409146"/>
            <a:ext cx="365834" cy="288032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523" y="179348"/>
            <a:ext cx="8972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ЗНАЧЕНИЯ СЛОВА «БЮДЖЕТ»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1840" y="2996952"/>
            <a:ext cx="2880320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3789040"/>
            <a:ext cx="2880320" cy="503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случаях </a:t>
            </a:r>
            <a:b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идет речь о деньгах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7" y="1813516"/>
            <a:ext cx="1679458" cy="1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9608" y="883976"/>
            <a:ext cx="1584176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«Мешок </a:t>
            </a:r>
            <a:b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деньгам» (буквально)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ÐÐ°ÑÑÐ¸Ð½ÐºÐ¸ Ð¿Ð¾ Ð·Ð°Ð¿ÑÐ¾ÑÑ ÑÑÐºÐ¾Ð²Ð¾Ð´Ð¸ÑÐµÐ»Ñ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96" y="840282"/>
            <a:ext cx="1192016" cy="17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Выноска-облако 10"/>
          <p:cNvSpPr/>
          <p:nvPr/>
        </p:nvSpPr>
        <p:spPr>
          <a:xfrm>
            <a:off x="6444208" y="548680"/>
            <a:ext cx="2664296" cy="2952328"/>
          </a:xfrm>
          <a:prstGeom prst="cloudCallout">
            <a:avLst>
              <a:gd name="adj1" fmla="val -71403"/>
              <a:gd name="adj2" fmla="val -32402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30" name="Picture 6" descr="ÐÐ°ÑÑÐ¸Ð½ÐºÐ¸ Ð¿Ð¾ Ð·Ð°Ð¿ÑÐ¾ÑÑ Ð´ÐµÐ½ÑÐ³Ð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44824"/>
            <a:ext cx="1339052" cy="11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020272" y="1170952"/>
            <a:ext cx="1584176" cy="60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денежных средств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82108" y="2582551"/>
            <a:ext cx="1584176" cy="26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ÐÐ°ÑÑÐ¸Ð½ÐºÐ¸ Ð¿Ð¾ Ð·Ð°Ð¿ÑÐ¾ÑÑ ÑÑÐ¸ÑÑ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4797152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23828" y="6370589"/>
            <a:ext cx="1584176" cy="26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Юрист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135523" y="3818574"/>
            <a:ext cx="2448272" cy="2952328"/>
          </a:xfrm>
          <a:prstGeom prst="cloudCallout">
            <a:avLst>
              <a:gd name="adj1" fmla="val 80453"/>
              <a:gd name="adj2" fmla="val 240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4221088"/>
            <a:ext cx="158417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</a:t>
            </a:r>
            <a:b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бюджете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ÐÐ°ÑÑÐ¸Ð½ÐºÐ¸ Ð¿Ð¾ Ð·Ð°Ð¿ÑÐ¾ÑÑ Ð´Ð¾ÐºÑÐ¼ÐµÐ½Ñ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6" y="5002437"/>
            <a:ext cx="829564" cy="130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Ð±ÑÑÐ³Ð°Ð»ÑÐµÑ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81" y="4437112"/>
            <a:ext cx="1267336" cy="19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716016" y="6370589"/>
            <a:ext cx="1584176" cy="26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Выноска-облако 29"/>
          <p:cNvSpPr/>
          <p:nvPr/>
        </p:nvSpPr>
        <p:spPr>
          <a:xfrm>
            <a:off x="6732240" y="3861048"/>
            <a:ext cx="2376263" cy="2952328"/>
          </a:xfrm>
          <a:prstGeom prst="cloudCallout">
            <a:avLst>
              <a:gd name="adj1" fmla="val -78426"/>
              <a:gd name="adj2" fmla="val -14703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236296" y="4221088"/>
            <a:ext cx="1584176" cy="601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доходов и расходов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88920"/>
              </p:ext>
            </p:extLst>
          </p:nvPr>
        </p:nvGraphicFramePr>
        <p:xfrm>
          <a:off x="7500664" y="4941168"/>
          <a:ext cx="959768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9768"/>
              </a:tblGrid>
              <a:tr h="3676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Доходы: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76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Расходы: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6760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……...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Штриховая стрелка вправо 32"/>
          <p:cNvSpPr/>
          <p:nvPr/>
        </p:nvSpPr>
        <p:spPr>
          <a:xfrm rot="19871904">
            <a:off x="6003799" y="2725173"/>
            <a:ext cx="540722" cy="36004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Штриховая стрелка вправо 41"/>
          <p:cNvSpPr/>
          <p:nvPr/>
        </p:nvSpPr>
        <p:spPr>
          <a:xfrm rot="1728058">
            <a:off x="6007507" y="3716944"/>
            <a:ext cx="540722" cy="36004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Штриховая стрелка вправо 42"/>
          <p:cNvSpPr/>
          <p:nvPr/>
        </p:nvSpPr>
        <p:spPr>
          <a:xfrm rot="9576075">
            <a:off x="2568974" y="3681080"/>
            <a:ext cx="540722" cy="36004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триховая стрелка вправо 43"/>
          <p:cNvSpPr/>
          <p:nvPr/>
        </p:nvSpPr>
        <p:spPr>
          <a:xfrm rot="12538463">
            <a:off x="2578683" y="2673340"/>
            <a:ext cx="540722" cy="360040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6712" y="179348"/>
            <a:ext cx="7195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РАСХОДЫ СЕМЬИ, ОРГАНИЗАЦИИ, СТРАНЫ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21553"/>
              </p:ext>
            </p:extLst>
          </p:nvPr>
        </p:nvGraphicFramePr>
        <p:xfrm>
          <a:off x="251520" y="2080703"/>
          <a:ext cx="8640960" cy="44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2016224"/>
                <a:gridCol w="2016224"/>
                <a:gridCol w="3024336"/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Категории расходов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Семейный </a:t>
                      </a:r>
                      <a:b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</a:t>
                      </a:r>
                      <a:b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страны, субъекта РФ, муниципалитета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Текущие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Продукты питания;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Одежда, обувь;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Бытовые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услуги;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досуга, поездок и т.п.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помещения;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Сырье, расходные материалы;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Аренда помещения;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Расходные материалы;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организаций; 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Социальные выплаты населению; 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организациям;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Межбюджетные трансферты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Капитальные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машины,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дачи, квартиры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(строительство) недвижимости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(строительство, реконструкция) недвижимости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Проценты по долгу</a:t>
                      </a:r>
                    </a:p>
                    <a:p>
                      <a:pPr algn="ctr"/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Уплата процентов по кредиту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Уплата процентов по кредиту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ÐÐ°ÑÑÐ¸Ð½ÐºÐ¸ Ð¿Ð¾ Ð·Ð°Ð¿ÑÐ¾ÑÑ Ð·Ð°Ð²Ð¾Ð´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5691"/>
            <a:ext cx="1968029" cy="14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ºÐ°ÑÑÐ° ÑÐ¾ÑÑÐ¸Ð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20688"/>
            <a:ext cx="2363662" cy="141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Ð°ÑÑÐ¸Ð½ÐºÐ¸ Ð¿Ð¾ Ð·Ð°Ð¿ÑÐ¾ÑÑ ÑÐµÐ¼ÑÑ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10907"/>
            <a:ext cx="1987959" cy="11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Ð°ÑÑÐ¸Ð½ÐºÐ¸ Ð¿Ð¾ Ð·Ð°Ð¿ÑÐ¾ÑÑ ÑÑÐ¿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6" y="3250499"/>
            <a:ext cx="1498435" cy="92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ÐÐ°ÑÑÐ¸Ð½ÐºÐ¸ Ð¿Ð¾ Ð·Ð°Ð¿ÑÐ¾ÑÑ ÑÑÑÐ¾Ð¸ÑÐµÐ»ÑÑÑÐ²Ð¾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6" y="5082084"/>
            <a:ext cx="819130" cy="5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ÐÐ°ÑÑÐ¸Ð½ÐºÐ¸ Ð¿Ð¾ Ð·Ð°Ð¿ÑÐ¾ÑÑ Ð¿ÑÐ¾ÑÐµÐ½ÑÑ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6062277"/>
            <a:ext cx="438032" cy="4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131840" y="1060287"/>
            <a:ext cx="5832648" cy="5681081"/>
          </a:xfrm>
          <a:prstGeom prst="roundRect">
            <a:avLst>
              <a:gd name="adj" fmla="val 232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59633" y="4462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РАЗГРАНИЧЕНИЕ ПОЛНОМОЧИЙ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ФЕДЕРАЛЬНЫМ, РЕГИОНАЛЬНЫМ И МУНИЦИПАЛЬНЫМ УРОВНЯМИ В РФ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309826"/>
              </p:ext>
            </p:extLst>
          </p:nvPr>
        </p:nvGraphicFramePr>
        <p:xfrm>
          <a:off x="251520" y="1748882"/>
          <a:ext cx="2471936" cy="4521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71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Оборона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безопасность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Ядерная энергетика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Космос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граница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Внешняя политика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Суды, прокуратура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Высшее и послевузовское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образование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Высокотехнологичная медицина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Федеральные пути сообщений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и связь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22979"/>
              </p:ext>
            </p:extLst>
          </p:nvPr>
        </p:nvGraphicFramePr>
        <p:xfrm>
          <a:off x="3347864" y="1748882"/>
          <a:ext cx="2471936" cy="4511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71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защита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 (библиотеки,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музеи, театры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Начальное и среднее проф. образование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Доп. образование детей и взрослых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Региональные дороги, транспортное обслуживание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Туризм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5175"/>
              </p:ext>
            </p:extLst>
          </p:nvPr>
        </p:nvGraphicFramePr>
        <p:xfrm>
          <a:off x="6420544" y="1748882"/>
          <a:ext cx="2471936" cy="4881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719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жилье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 (библиотеки, дома культуры), досуг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Дошкольное, общее, доп. образование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общественного порядка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Вывоз мусора (ТБО)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Местные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дороги, транспортное обслуживание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Кладбища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1124744"/>
            <a:ext cx="2471936" cy="49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УРОВЕНЬ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0544" y="1124744"/>
            <a:ext cx="2471936" cy="49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124744"/>
            <a:ext cx="2471936" cy="496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723456" y="3284984"/>
            <a:ext cx="624408" cy="90483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723456" y="3737403"/>
            <a:ext cx="624408" cy="45241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723456" y="4189822"/>
            <a:ext cx="624408" cy="60733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723456" y="4797152"/>
            <a:ext cx="624408" cy="50405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819800" y="2348880"/>
            <a:ext cx="600744" cy="36004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819800" y="2780928"/>
            <a:ext cx="600744" cy="43204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819800" y="3284984"/>
            <a:ext cx="600744" cy="36004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819800" y="4797152"/>
            <a:ext cx="600744" cy="36004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131840" y="1748882"/>
            <a:ext cx="2880320" cy="383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191530" y="3356992"/>
            <a:ext cx="2880320" cy="4965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191530" y="5509681"/>
            <a:ext cx="2880320" cy="383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091643" y="4824233"/>
            <a:ext cx="2880320" cy="6373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16025"/>
            <a:ext cx="8532440" cy="404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ВАРИАНТЫ КЛАССИФИКАЦИИ </a:t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РАСХОДОВ БЮДЖЕТА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3809510768"/>
              </p:ext>
            </p:extLst>
          </p:nvPr>
        </p:nvGraphicFramePr>
        <p:xfrm>
          <a:off x="323528" y="1597248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55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91680" y="11663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РАСХОДЫ БЮДЖЕТА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ПО ОСНОВНЫМ ФУНКЦИЯМ ГОСУДАРСТВА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136" y="3933055"/>
            <a:ext cx="901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Каждый из разделов классификации имеет перечень подразделов, которые отражают основные направления реализации соответствующей функции</a:t>
            </a:r>
            <a:endParaRPr lang="ru-RU" b="1" u="sng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638035"/>
            <a:ext cx="5051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Например, в составе раздела «Образование», 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 том числе, выделяются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:</a:t>
            </a:r>
          </a:p>
          <a:p>
            <a:pPr indent="271463" algn="just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Дошкольное образование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</a:t>
            </a:r>
          </a:p>
          <a:p>
            <a:pPr indent="271463" algn="just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Общее образование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</a:t>
            </a:r>
          </a:p>
          <a:p>
            <a:pPr indent="271463" algn="just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Среднее профессиональное образование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</a:t>
            </a:r>
          </a:p>
          <a:p>
            <a:pPr indent="271463" algn="just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Профессиональная подготовка, переподготовка и повышение квалификации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</a:t>
            </a:r>
          </a:p>
          <a:p>
            <a:pPr indent="271463" algn="just"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Высшее и послевузовское профессиональное образование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5068922"/>
            <a:ext cx="25202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Полный перечень разделов и подразделов классификации расходов бюджетов приведен </a:t>
            </a:r>
            <a:b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1400" b="1" i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в статье 21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Бюджетного кодекса Российской Федерации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pic>
        <p:nvPicPr>
          <p:cNvPr id="1026" name="Picture 2" descr="C:\Users\galyautdinov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" y="1124745"/>
            <a:ext cx="9032875" cy="27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93771"/>
              </p:ext>
            </p:extLst>
          </p:nvPr>
        </p:nvGraphicFramePr>
        <p:xfrm>
          <a:off x="4761481" y="1027509"/>
          <a:ext cx="4275015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8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4702">
                <a:tc>
                  <a:txBody>
                    <a:bodyPr/>
                    <a:lstStyle/>
                    <a:p>
                      <a:pPr algn="ctr"/>
                      <a:endParaRPr lang="ru-RU" sz="7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  <a:br>
                        <a:rPr lang="ru-RU" sz="7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РУБЛЕЙ</a:t>
                      </a:r>
                      <a:endParaRPr lang="ru-RU" sz="7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000" marR="27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</a:t>
                      </a:r>
                      <a:r>
                        <a:rPr lang="ru-RU" sz="7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ВЕС, %</a:t>
                      </a:r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83817"/>
              </p:ext>
            </p:extLst>
          </p:nvPr>
        </p:nvGraphicFramePr>
        <p:xfrm>
          <a:off x="4524289" y="1322211"/>
          <a:ext cx="4440199" cy="180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4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5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06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algn="l" defTabSz="914583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ОБРАЗОВАНИЕ 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65 769,3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30,5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583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СОЦИАЛЬНАЯ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ПОЛИТИКА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46 614,1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21,7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583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ЗДРАВООХРАНЕНИЕ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19 001,6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8,8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583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КУЛЬТУРА,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КИНЕМАТОГРАФИЯ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8 983,3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4,2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690707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583" rtl="0" eaLnBrk="1" latinLnBrk="0" hangingPunct="1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ФИЗИЧЕСКАЯ КУЛЬТУРА И СПОРТ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4 454,1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2,1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B0F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746170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376410"/>
              </p:ext>
            </p:extLst>
          </p:nvPr>
        </p:nvGraphicFramePr>
        <p:xfrm>
          <a:off x="4524278" y="3140968"/>
          <a:ext cx="4440201" cy="7866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40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55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0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ЖИЛИЩНО-КОММУНАЛЬНОЕ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ХОЗЯЙСТВО</a:t>
                      </a:r>
                      <a:endParaRPr lang="ru-RU" sz="11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12 163,1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5,7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ОХРАНА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ОКРУЖАЮЩЕЙ СРЕДЫ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299,4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583" rtl="0" eaLnBrk="1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0,1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rgbClr val="0070C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80617"/>
              </p:ext>
            </p:extLst>
          </p:nvPr>
        </p:nvGraphicFramePr>
        <p:xfrm>
          <a:off x="4524287" y="3923605"/>
          <a:ext cx="4440200" cy="252973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4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26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35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0019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НАЦИОНАЛЬНАЯ ЭКОНОМИКА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35 949,6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16,7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19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17 607,7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8,2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6538660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НАЦИОНАЛЬНАЯ ОБОРОНА, </a:t>
                      </a:r>
                      <a:b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НАЦИОНАЛЬНАЯ БЕЗОПАСНОСТЬ </a:t>
                      </a:r>
                      <a:b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ПРАВООХРАНИТЕЛЬНАЯ ДЕЯТЕЛЬНОСТЬ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2 132,0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99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ОБСЛУЖИВАНИЕ ГОСУДАРСТВЕННОГО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 МУНИЦИПАЛЬНОГО ДОЛГА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500" b="1" kern="12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233,5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0,6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576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СРЕДСТВА</a:t>
                      </a:r>
                      <a:r>
                        <a:rPr lang="ru-RU" sz="11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МАССОВОЙ ИНФОРМАЦИИ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1 061,6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0,5</a:t>
                      </a:r>
                      <a:endParaRPr lang="ru-RU" sz="15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422" marR="51422" marT="45709" marB="45709" anchor="ctr">
                    <a:solidFill>
                      <a:schemeClr val="accent1">
                        <a:lumMod val="5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2421925" y="1850160"/>
            <a:ext cx="1790035" cy="4001388"/>
            <a:chOff x="2155547" y="1563055"/>
            <a:chExt cx="2386713" cy="4001389"/>
          </a:xfrm>
        </p:grpSpPr>
        <p:sp>
          <p:nvSpPr>
            <p:cNvPr id="20" name="TextBox 19"/>
            <p:cNvSpPr txBox="1"/>
            <p:nvPr/>
          </p:nvSpPr>
          <p:spPr>
            <a:xfrm>
              <a:off x="2457772" y="3481785"/>
              <a:ext cx="1741640" cy="616337"/>
            </a:xfrm>
            <a:prstGeom prst="rect">
              <a:avLst/>
            </a:prstGeom>
            <a:noFill/>
          </p:spPr>
          <p:txBody>
            <a:bodyPr wrap="square" lIns="76782" tIns="38391" rIns="76782" bIns="38391" rtlCol="0">
              <a:spAutoFit/>
            </a:bodyPr>
            <a:lstStyle/>
            <a:p>
              <a:pPr algn="ctr" defTabSz="914286">
                <a:defRPr/>
              </a:pPr>
              <a:r>
                <a:rPr lang="ru-RU" sz="19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12 462,5</a:t>
              </a:r>
              <a:br>
                <a:rPr lang="ru-RU" sz="19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5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млн. руб.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55547" y="2011616"/>
              <a:ext cx="2386713" cy="616337"/>
            </a:xfrm>
            <a:prstGeom prst="rect">
              <a:avLst/>
            </a:prstGeom>
            <a:noFill/>
          </p:spPr>
          <p:txBody>
            <a:bodyPr wrap="square" lIns="76782" tIns="38391" rIns="76782" bIns="38391" rtlCol="0">
              <a:spAutoFit/>
            </a:bodyPr>
            <a:lstStyle/>
            <a:p>
              <a:pPr algn="ctr" defTabSz="914286">
                <a:defRPr/>
              </a:pPr>
              <a:r>
                <a:rPr lang="ru-RU" sz="19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144 822,4</a:t>
              </a:r>
              <a:r>
                <a:rPr lang="ru-RU" sz="17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ru-RU" sz="17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500" b="1" dirty="0">
                  <a:solidFill>
                    <a:srgbClr val="00B0F0"/>
                  </a:solidFill>
                  <a:latin typeface="Arial" pitchFamily="34" charset="0"/>
                  <a:cs typeface="Arial" pitchFamily="34" charset="0"/>
                </a:rPr>
                <a:t>млн. руб.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77586" y="4948107"/>
              <a:ext cx="1823616" cy="616337"/>
            </a:xfrm>
            <a:prstGeom prst="rect">
              <a:avLst/>
            </a:prstGeom>
            <a:noFill/>
          </p:spPr>
          <p:txBody>
            <a:bodyPr wrap="square" lIns="76782" tIns="38391" rIns="76782" bIns="38391" rtlCol="0">
              <a:spAutoFit/>
            </a:bodyPr>
            <a:lstStyle/>
            <a:p>
              <a:pPr defTabSz="914286">
                <a:defRPr/>
              </a:pPr>
              <a:r>
                <a:rPr lang="ru-RU" sz="1900" b="1" dirty="0">
                  <a:solidFill>
                    <a:srgbClr val="4F81B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57 984,4</a:t>
              </a:r>
            </a:p>
            <a:p>
              <a:pPr defTabSz="914286">
                <a:defRPr/>
              </a:pPr>
              <a:r>
                <a:rPr lang="ru-RU" sz="1500" b="1" dirty="0">
                  <a:solidFill>
                    <a:srgbClr val="4F81B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млн. руб.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2155547" y="1563055"/>
              <a:ext cx="2386713" cy="48097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82" tIns="38391" rIns="76782" bIns="38391" rtlCol="0" anchor="ctr"/>
            <a:lstStyle/>
            <a:p>
              <a:pPr algn="ctr" defTabSz="914286"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ЧЕЛОВЕЧЕСКИЙ КАПИТАЛ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2155547" y="2985605"/>
              <a:ext cx="2386713" cy="480971"/>
            </a:xfrm>
            <a:prstGeom prst="roundRect">
              <a:avLst/>
            </a:prstGeom>
            <a:solidFill>
              <a:srgbClr val="0070C0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82" tIns="38391" rIns="76782" bIns="38391" rtlCol="0" anchor="ctr"/>
            <a:lstStyle/>
            <a:p>
              <a:pPr algn="ctr" defTabSz="914286"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КОМФОРТНАЯ</a:t>
              </a:r>
              <a:b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СРЕДА ДЛЯ ЖИЗНИ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155547" y="4465351"/>
              <a:ext cx="2386713" cy="480971"/>
            </a:xfrm>
            <a:prstGeom prst="roundRect">
              <a:avLst/>
            </a:prstGeom>
            <a:solidFill>
              <a:schemeClr val="accent1">
                <a:lumMod val="50000"/>
                <a:alpha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782" tIns="38391" rIns="76782" bIns="38391" rtlCol="0" anchor="ctr"/>
            <a:lstStyle/>
            <a:p>
              <a:pPr algn="ctr" defTabSz="914286"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ЭКОНОМИЧЕСКИЙ</a:t>
              </a:r>
            </a:p>
            <a:p>
              <a:pPr algn="ctr" defTabSz="914286"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РОСТ</a:t>
              </a:r>
            </a:p>
          </p:txBody>
        </p:sp>
      </p:grpSp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6" y="137060"/>
            <a:ext cx="9143999" cy="62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15" tIns="54409" rIns="108815" bIns="5440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832">
              <a:defRPr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РАСХОДЫ КОНСОЛИДИРОВАННОГО БЮДЖЕТА </a:t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РЕСПУБЛИКИ БАШКОРТОСТАН В 2018 ГОДУ</a:t>
            </a:r>
            <a:endParaRPr lang="ru-RU" sz="1800" dirty="0"/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704653615"/>
              </p:ext>
            </p:extLst>
          </p:nvPr>
        </p:nvGraphicFramePr>
        <p:xfrm>
          <a:off x="131201" y="1988840"/>
          <a:ext cx="1920519" cy="300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16088" y="3234750"/>
            <a:ext cx="1141005" cy="554583"/>
          </a:xfrm>
          <a:prstGeom prst="rect">
            <a:avLst/>
          </a:prstGeom>
          <a:noFill/>
        </p:spPr>
        <p:txBody>
          <a:bodyPr wrap="square" lIns="76773" tIns="38390" rIns="76773" bIns="38390" rtlCol="0">
            <a:spAutoFit/>
          </a:bodyPr>
          <a:lstStyle/>
          <a:p>
            <a:pPr algn="ctr" defTabSz="914286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215 269,3</a:t>
            </a:r>
          </a:p>
          <a:p>
            <a:pPr algn="ctr" defTabSz="914286">
              <a:defRPr/>
            </a:pPr>
            <a:r>
              <a:rPr lang="ru-RU" sz="15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млн.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8370" y="1484784"/>
            <a:ext cx="877143" cy="384717"/>
          </a:xfrm>
          <a:prstGeom prst="rect">
            <a:avLst/>
          </a:prstGeom>
        </p:spPr>
        <p:txBody>
          <a:bodyPr wrap="none" lIns="91430" tIns="45718" rIns="91430" bIns="45718">
            <a:spAutoFit/>
          </a:bodyPr>
          <a:lstStyle/>
          <a:p>
            <a:pPr algn="ctr" defTabSz="914286">
              <a:defRPr/>
            </a:pPr>
            <a:r>
              <a:rPr lang="ru-RU" sz="19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46497" y="2904794"/>
            <a:ext cx="740888" cy="384717"/>
          </a:xfrm>
          <a:prstGeom prst="rect">
            <a:avLst/>
          </a:prstGeom>
        </p:spPr>
        <p:txBody>
          <a:bodyPr wrap="none" lIns="91430" tIns="45718" rIns="91430" bIns="45718">
            <a:spAutoFit/>
          </a:bodyPr>
          <a:lstStyle/>
          <a:p>
            <a:pPr algn="ctr" defTabSz="914286">
              <a:defRPr/>
            </a:pPr>
            <a:r>
              <a:rPr lang="ru-RU" sz="1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82148" y="4376298"/>
            <a:ext cx="877143" cy="384717"/>
          </a:xfrm>
          <a:prstGeom prst="rect">
            <a:avLst/>
          </a:prstGeom>
        </p:spPr>
        <p:txBody>
          <a:bodyPr wrap="none" lIns="91430" tIns="45718" rIns="91430" bIns="45718">
            <a:spAutoFit/>
          </a:bodyPr>
          <a:lstStyle/>
          <a:p>
            <a:pPr algn="ctr" defTabSz="914286"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26,9%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0"/>
            <a:ext cx="5760640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ЦЕЛЬ И НАПРАВЛЕНИЯ ВНЕДРЕНИЯ ПРИНЦИПОВ УПРАВЛЕНИЯ ПО РЕЗУЛЬТАТАМ В РОССИЙСКОЙ ФЕДЕРАЦИИ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3600400" cy="2304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Управление бюджетными ресурсами (затратами)</a:t>
            </a:r>
            <a:endParaRPr lang="ru-RU" sz="2800" dirty="0">
              <a:solidFill>
                <a:srgbClr val="204B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869160"/>
            <a:ext cx="36004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Управление результатами</a:t>
            </a:r>
            <a:endParaRPr lang="ru-RU" sz="2800" dirty="0">
              <a:solidFill>
                <a:srgbClr val="204B7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259632" y="3789040"/>
            <a:ext cx="1584176" cy="108012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851920" y="1484784"/>
            <a:ext cx="5040560" cy="2160240"/>
          </a:xfrm>
          <a:prstGeom prst="wedgeRoundRectCallout">
            <a:avLst>
              <a:gd name="adj1" fmla="val -61051"/>
              <a:gd name="adj2" fmla="val 125993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Среднесрочный бюджет, ориентированный на результат (БОР)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27584" y="1700808"/>
            <a:ext cx="2448272" cy="187220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899592" y="1772816"/>
            <a:ext cx="2376264" cy="180020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355976" y="3861048"/>
            <a:ext cx="4536504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НАПРАВЛЕНИЯ: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Совершенствование </a:t>
            </a:r>
            <a:r>
              <a:rPr lang="ru-RU" dirty="0" err="1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финпланирования</a:t>
            </a:r>
            <a:r>
              <a:rPr lang="ru-RU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Выделение действующих и принимаемых бюджетных обязательств;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204B7E"/>
                </a:solidFill>
                <a:latin typeface="Arial" pitchFamily="34" charset="0"/>
                <a:cs typeface="Arial" pitchFamily="34" charset="0"/>
              </a:rPr>
              <a:t>Внедрение программно-целевых методов планирования и др.</a:t>
            </a:r>
            <a:endParaRPr lang="ru-RU" dirty="0">
              <a:solidFill>
                <a:srgbClr val="204B7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6712" y="46365"/>
            <a:ext cx="6475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РАСХОДЫ БЮДЖЕТА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В РАМКАХ ГОСУДАРСТВЕННЫХ ПРОГРАММ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5913" y="781169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ГОСУДАРСТВЕННАЯ ПРОГРАММА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– это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документ, определяющий: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цели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и задачи государственной политики в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определенной сфере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способы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их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достижения;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примерные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объемы используемых финансовых ресурсов.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349460" y="3997769"/>
            <a:ext cx="500066" cy="1588"/>
          </a:xfrm>
          <a:prstGeom prst="straightConnector1">
            <a:avLst/>
          </a:prstGeom>
          <a:ln w="25400">
            <a:solidFill>
              <a:schemeClr val="accent2">
                <a:lumMod val="50000"/>
                <a:alpha val="88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635212" y="3386793"/>
            <a:ext cx="8594" cy="1171648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5919" y="3434777"/>
            <a:ext cx="1209814" cy="108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Прямая со стрелкой 14"/>
          <p:cNvCxnSpPr/>
          <p:nvPr/>
        </p:nvCxnSpPr>
        <p:spPr>
          <a:xfrm>
            <a:off x="2636006" y="3397753"/>
            <a:ext cx="214314" cy="158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643806" y="4558441"/>
            <a:ext cx="214314" cy="1588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251398" y="3419065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Шестиугольник 22"/>
          <p:cNvSpPr/>
          <p:nvPr/>
        </p:nvSpPr>
        <p:spPr>
          <a:xfrm>
            <a:off x="4712796" y="3205675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94704" y="2504141"/>
            <a:ext cx="7717913" cy="304009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337075" y="5785683"/>
            <a:ext cx="2066752" cy="1024072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ответственного исполнителя (соисполнителя)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6677416" y="5843887"/>
            <a:ext cx="2147611" cy="96586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и сроки реализации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563888" y="5884681"/>
            <a:ext cx="2000264" cy="92869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Программно-целевые инструменты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37" y="1791569"/>
            <a:ext cx="2196987" cy="84170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конечные результаты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 стрелкой 43"/>
          <p:cNvCxnSpPr>
            <a:stCxn id="39" idx="0"/>
          </p:cNvCxnSpPr>
          <p:nvPr/>
        </p:nvCxnSpPr>
        <p:spPr>
          <a:xfrm flipV="1">
            <a:off x="1370451" y="5324841"/>
            <a:ext cx="406953" cy="4608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40" idx="0"/>
          </p:cNvCxnSpPr>
          <p:nvPr/>
        </p:nvCxnSpPr>
        <p:spPr>
          <a:xfrm flipH="1" flipV="1">
            <a:off x="7364239" y="5308539"/>
            <a:ext cx="386983" cy="5353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41" idx="0"/>
          </p:cNvCxnSpPr>
          <p:nvPr/>
        </p:nvCxnSpPr>
        <p:spPr>
          <a:xfrm flipV="1">
            <a:off x="4564020" y="5599708"/>
            <a:ext cx="806" cy="2849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2" idx="4"/>
          </p:cNvCxnSpPr>
          <p:nvPr/>
        </p:nvCxnSpPr>
        <p:spPr>
          <a:xfrm>
            <a:off x="1099031" y="2633273"/>
            <a:ext cx="198892" cy="488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82" idx="4"/>
          </p:cNvCxnSpPr>
          <p:nvPr/>
        </p:nvCxnSpPr>
        <p:spPr>
          <a:xfrm flipH="1">
            <a:off x="7812360" y="2605667"/>
            <a:ext cx="236912" cy="4705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55942" y="4558439"/>
            <a:ext cx="119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20964" y="3209101"/>
            <a:ext cx="1161032" cy="47154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9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1</a:t>
            </a:r>
            <a:endParaRPr lang="ru-RU" sz="1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94912" y="2744008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ea typeface="BatangChe" pitchFamily="49" charset="-127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BatangChe" pitchFamily="49" charset="-127"/>
                <a:cs typeface="Arial" panose="020B0604020202020204" pitchFamily="34" charset="0"/>
              </a:rPr>
              <a:t>мероприятия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ea typeface="BatangChe" pitchFamily="49" charset="-127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920964" y="3759145"/>
            <a:ext cx="1161032" cy="47154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9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2</a:t>
            </a:r>
            <a:endParaRPr lang="ru-RU" sz="1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920964" y="4309188"/>
            <a:ext cx="1161032" cy="47154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9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3</a:t>
            </a:r>
            <a:endParaRPr lang="ru-RU" sz="1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Шестиугольник 63"/>
          <p:cNvSpPr/>
          <p:nvPr/>
        </p:nvSpPr>
        <p:spPr>
          <a:xfrm>
            <a:off x="4712796" y="3770134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Шестиугольник 64"/>
          <p:cNvSpPr/>
          <p:nvPr/>
        </p:nvSpPr>
        <p:spPr>
          <a:xfrm>
            <a:off x="4712796" y="4348250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278285" y="3992449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4267908" y="4583225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5397849" y="3440645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Шестиугольник 68"/>
          <p:cNvSpPr/>
          <p:nvPr/>
        </p:nvSpPr>
        <p:spPr>
          <a:xfrm>
            <a:off x="5859247" y="3227252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Шестиугольник 69"/>
          <p:cNvSpPr/>
          <p:nvPr/>
        </p:nvSpPr>
        <p:spPr>
          <a:xfrm>
            <a:off x="5859247" y="3791702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Шестиугольник 70"/>
          <p:cNvSpPr/>
          <p:nvPr/>
        </p:nvSpPr>
        <p:spPr>
          <a:xfrm>
            <a:off x="5859247" y="4369818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5424736" y="4014029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5414359" y="4604801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6534540" y="3446717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Шестиугольник 74"/>
          <p:cNvSpPr/>
          <p:nvPr/>
        </p:nvSpPr>
        <p:spPr>
          <a:xfrm>
            <a:off x="6995938" y="3233325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Шестиугольник 75"/>
          <p:cNvSpPr/>
          <p:nvPr/>
        </p:nvSpPr>
        <p:spPr>
          <a:xfrm>
            <a:off x="6995938" y="3797785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Шестиугольник 76"/>
          <p:cNvSpPr/>
          <p:nvPr/>
        </p:nvSpPr>
        <p:spPr>
          <a:xfrm>
            <a:off x="6995938" y="4375907"/>
            <a:ext cx="506336" cy="4731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6561427" y="4020101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6551050" y="4610877"/>
            <a:ext cx="285752" cy="1588"/>
          </a:xfrm>
          <a:prstGeom prst="straightConnector1">
            <a:avLst/>
          </a:prstGeom>
          <a:ln w="41275" cap="sq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Овал 81"/>
          <p:cNvSpPr/>
          <p:nvPr/>
        </p:nvSpPr>
        <p:spPr>
          <a:xfrm>
            <a:off x="6948264" y="1789223"/>
            <a:ext cx="2202015" cy="81644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</a:t>
            </a: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0" y="11837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Arial" charset="0"/>
              </a:rPr>
              <a:t>ПРОГРАММНАЯ СТРУКТУРА РАСХОДОВ БЮДЖЕТА </a:t>
            </a:r>
            <a:br>
              <a:rPr lang="ru-RU" b="1" dirty="0">
                <a:latin typeface="Arial" charset="0"/>
              </a:rPr>
            </a:br>
            <a:r>
              <a:rPr lang="ru-RU" b="1" dirty="0">
                <a:latin typeface="Arial" charset="0"/>
              </a:rPr>
              <a:t>РЕСПУБЛИКИ БАШКОРТОСТАН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980728"/>
            <a:ext cx="3312368" cy="24482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утвержденные </a:t>
            </a:r>
            <a:b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программы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980728"/>
            <a:ext cx="3312368" cy="24482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бюджетного планирования РБ,</a:t>
            </a:r>
            <a:b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реализующих государственные программы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743908" y="1602488"/>
            <a:ext cx="1656184" cy="100811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690809"/>
              </p:ext>
            </p:extLst>
          </p:nvPr>
        </p:nvGraphicFramePr>
        <p:xfrm>
          <a:off x="251520" y="3740616"/>
          <a:ext cx="8640960" cy="2712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20480"/>
                <a:gridCol w="4320480"/>
              </a:tblGrid>
              <a:tr h="1554480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программных расходов 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общем объеме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расходов </a:t>
                      </a:r>
                      <a:b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 республики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375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</a:t>
                      </a: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7,4%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14671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</a:t>
                      </a:r>
                      <a:r>
                        <a:rPr lang="ru-RU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7,5%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251520" y="3789040"/>
            <a:ext cx="8640960" cy="2952328"/>
          </a:xfrm>
          <a:prstGeom prst="verticalScroll">
            <a:avLst>
              <a:gd name="adj" fmla="val 866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БЮДЖЕТЕ РЕСПУБЛИКИ БАШКОРТОСТАН НА </a:t>
            </a: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2020 ГОД И </a:t>
            </a:r>
            <a:b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ПЛАНОВЫЙ ПЕРИОД </a:t>
            </a: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ГОДОВ</a:t>
            </a:r>
          </a:p>
          <a:p>
            <a:pPr algn="ctr"/>
            <a:endParaRPr lang="ru-RU" sz="12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 Утвердить основные характеристики бюджета Республики Башкортостан на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год: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1) прогнозируемый общий объем доходов бюджета Республики Башкортостан в сумме 194 201 973,6 тыс. рублей;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2) общий объем расходов бюджета Республики Башкортостан в сумме 216 201 973,6 тыс. рублей;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3) дефицит бюджета Республики Башкортостан в сумме 22 000 000,0 тыс. рублей;</a:t>
            </a: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2. Утвердить основные характеристики бюджета Республики Башкортостан на плановый период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годов: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1) прогнозируемый общий объем доходов бюджета Республики Башкортостан на 2021 год в сумме 187 834 026,4 тыс. рублей и на 2022 год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сумме 198 414 450,2 тыс. рублей;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2) общий объем расходов бюджета Республики Башкортостан на 2021 год в сумме 209 334 026,4 тыс. рублей, в том числе условно утвержденные расходы в сумме 5 000 000,0 тыс. рублей, и на 2022 год в сумме 218 414 450,2 тыс. рублей,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том числе условно утвержденные расходы в сумме 10 000 000,0 тыс. рублей;</a:t>
            </a:r>
          </a:p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3) дефицит бюджета Республики Башкортостан на 2021 год в сумме 21 500 000,0 тыс. рублей и на 2022 год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сумме 20 000 000,0 тыс. рублей;</a:t>
            </a: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3429000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 дефицита бюджета утверждается законом о бюджете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219397"/>
            <a:ext cx="7886700" cy="329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ПОНЯТИЯ ДЕФИЦИТА И ПРОФИЦИТА БЮДЖЕТА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109875"/>
              </p:ext>
            </p:extLst>
          </p:nvPr>
        </p:nvGraphicFramePr>
        <p:xfrm>
          <a:off x="4427984" y="1215280"/>
          <a:ext cx="4464496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ДЕФИЦИТ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794544"/>
              </p:ext>
            </p:extLst>
          </p:nvPr>
        </p:nvGraphicFramePr>
        <p:xfrm>
          <a:off x="4427984" y="2255272"/>
          <a:ext cx="4464496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/>
                <a:gridCol w="2232248"/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ПРОФИЦИТ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20" y="1118068"/>
            <a:ext cx="396044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превышение расходов бюджета над доходами, нехватка средств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158060"/>
            <a:ext cx="396044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превышение доходов бюджета над расходами, избыток средств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219397"/>
            <a:ext cx="7886700" cy="329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 ЛИ ОПАСЕН ДЕФИЦИТ БЮДЖЕТА?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46060"/>
            <a:ext cx="4320480" cy="375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1</a:t>
            </a:r>
          </a:p>
          <a:p>
            <a:pPr algn="ctr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«Дефицит – </a:t>
            </a:r>
            <a:b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плохо»</a:t>
            </a:r>
          </a:p>
          <a:p>
            <a:pPr algn="ctr"/>
            <a:endParaRPr lang="ru-RU" sz="16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жить по средствам;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должна быть экономной;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Хуже нет – жить в долг;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 лезть в долговую яму;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 чужие и на время, а отдаем свои и навсегда.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46060"/>
            <a:ext cx="4320480" cy="375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2</a:t>
            </a:r>
          </a:p>
          <a:p>
            <a:pPr algn="ctr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«Небольшой дефицит – </a:t>
            </a:r>
            <a:b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нормально»</a:t>
            </a: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сегодня позволяет создать задел для успешного развития страны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завтра;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дефицита бюджета и постоянное осуществление небольших заимствований позволяет поддерживать кредитный рейтинг страны и при необходимости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занять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финансовом рынке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суммы.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4762" y="5120669"/>
            <a:ext cx="8640763" cy="11580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Дефицит бюджета не опасен в случае удержания его </a:t>
            </a:r>
            <a:r>
              <a:rPr lang="ru-RU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невысоком уровне и грамотного управления долгом</a:t>
            </a:r>
          </a:p>
        </p:txBody>
      </p:sp>
    </p:spTree>
    <p:extLst>
      <p:ext uri="{BB962C8B-B14F-4D97-AF65-F5344CB8AC3E}">
        <p14:creationId xmlns:p14="http://schemas.microsoft.com/office/powerpoint/2010/main" val="23564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523" y="179348"/>
            <a:ext cx="8972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ВИДЫ БЮДЖЕТА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5" y="2348880"/>
            <a:ext cx="3760463" cy="366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35" y="1294502"/>
            <a:ext cx="1046155" cy="10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78" y="1738851"/>
            <a:ext cx="1294843" cy="126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30" y="4081961"/>
            <a:ext cx="1955326" cy="190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30" y="3534336"/>
            <a:ext cx="2545654" cy="24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1" y="6048834"/>
            <a:ext cx="3337742" cy="5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1,25 трлн. рублей в месяц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6048834"/>
            <a:ext cx="2857046" cy="5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млрд.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2" y="6048834"/>
            <a:ext cx="2808312" cy="54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млн.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09751" y="2348881"/>
            <a:ext cx="285494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ЛИЧНЫЙ, СЕМЕЙНЫЙ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100 тыс.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64696" y="3061201"/>
            <a:ext cx="2843808" cy="439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10 млн.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0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60994605"/>
              </p:ext>
            </p:extLst>
          </p:nvPr>
        </p:nvGraphicFramePr>
        <p:xfrm>
          <a:off x="251520" y="1178606"/>
          <a:ext cx="864947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7389"/>
            <a:ext cx="7886700" cy="61731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ПАРАМЕТРЫ КОНСОЛИДИРОВАННОГО БЮДЖЕТА </a:t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БАШКОРТОСТАН, МЛРД. РУБЛЕЙ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5736" y="4077072"/>
            <a:ext cx="1209782" cy="34622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68413" tIns="34277" rIns="68413" bIns="34277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056" y="3903961"/>
            <a:ext cx="1440180" cy="34622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68413" tIns="34277" rIns="68413" bIns="34277" rtlCol="0">
            <a:spAutoFit/>
          </a:bodyPr>
          <a:lstStyle/>
          <a:p>
            <a:pPr algn="ctr"/>
            <a:r>
              <a:rPr lang="ru-RU" b="1" dirty="0">
                <a:solidFill>
                  <a:srgbClr val="1E8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87624" y="44624"/>
            <a:ext cx="79556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Arial" charset="0"/>
              </a:rPr>
              <a:t>НОРМАТИВНОЕ РЕГУЛИРОВАНИЕ ДОЛГОСРОЧНОГО </a:t>
            </a:r>
            <a:br>
              <a:rPr lang="ru-RU" sz="1800" dirty="0">
                <a:solidFill>
                  <a:schemeClr val="tx1"/>
                </a:solidFill>
                <a:latin typeface="Arial" charset="0"/>
              </a:rPr>
            </a:br>
            <a:r>
              <a:rPr lang="ru-RU" sz="1800" dirty="0">
                <a:solidFill>
                  <a:schemeClr val="tx1"/>
                </a:solidFill>
                <a:latin typeface="Arial" charset="0"/>
              </a:rPr>
              <a:t>БЮДЖЕТНОГО ПЛАНИРОВАНИЯ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1965" y="1377664"/>
            <a:ext cx="8640763" cy="11580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Бюджетный </a:t>
            </a:r>
            <a:r>
              <a:rPr lang="ru-RU" sz="2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кодекс Российской </a:t>
            </a:r>
            <a:r>
              <a:rPr lang="ru-RU" sz="2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Федерации</a:t>
            </a:r>
            <a:endParaRPr lang="ru-RU" sz="24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6128" y="2749717"/>
            <a:ext cx="8652436" cy="9361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Закон Республики Башкортостан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15.07.2005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№ </a:t>
            </a:r>
            <a:r>
              <a:rPr lang="ru-RU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205-з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«О </a:t>
            </a:r>
            <a:r>
              <a:rPr lang="ru-RU" sz="20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бюджетном процессе в Республике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Башкортостан»</a:t>
            </a:r>
            <a:endParaRPr lang="ru-RU" sz="2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3939" y="3899793"/>
            <a:ext cx="8656814" cy="9714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Закон Республики Башкортостан </a:t>
            </a:r>
            <a:r>
              <a:rPr lang="ru-RU" sz="1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1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27.02.2015 </a:t>
            </a:r>
            <a:r>
              <a:rPr lang="ru-RU" sz="1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№ </a:t>
            </a:r>
            <a:r>
              <a:rPr lang="ru-RU" sz="1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194-з </a:t>
            </a:r>
            <a:r>
              <a:rPr lang="ru-RU" sz="1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«О </a:t>
            </a:r>
            <a:r>
              <a:rPr lang="ru-RU" sz="20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стратегическом планировании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Республике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Башкортостан»</a:t>
            </a:r>
            <a:endParaRPr lang="ru-RU" sz="2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1964" y="5085184"/>
            <a:ext cx="8640763" cy="15121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Постановление Правительства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Республики Башкортостан от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02.06.2015 </a:t>
            </a:r>
            <a:r>
              <a:rPr lang="ru-RU" sz="165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№ </a:t>
            </a:r>
            <a:r>
              <a:rPr lang="ru-RU" sz="16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203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«Об </a:t>
            </a:r>
            <a:r>
              <a:rPr lang="ru-RU" sz="20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утверждении Порядка разработки и утверждения бюджетного прогноза Республики Башкортостан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долгосрочный </a:t>
            </a:r>
            <a:r>
              <a:rPr lang="ru-RU" sz="20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период»</a:t>
            </a:r>
            <a:endParaRPr lang="ru-RU" sz="20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63688" y="190381"/>
            <a:ext cx="6264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ПРОЕКТ ЗАКОНА РБ «О БЮДЖЕТЕ РБ НА 2020 ГОД И НА ПЛАНОВЫЙ ПЕРИОД 2021 И 2022 ГОДОВ»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44123"/>
            <a:ext cx="5904656" cy="51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" y="2839379"/>
            <a:ext cx="2840738" cy="30383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548" y="141479"/>
            <a:ext cx="9009956" cy="623225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КОМПЛЕКСНЫЙ ПОДХОД 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 МОДЕРНИЗАЦИИ РЕГИОНАЛЬНЫХ ФИНАНСОВ РБ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0930" y="4027222"/>
            <a:ext cx="1532758" cy="1562018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60" tIns="34279" rIns="68560" bIns="34279" rtlCol="0" anchor="ctr"/>
          <a:lstStyle/>
          <a:p>
            <a:pPr algn="ctr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</a:p>
          <a:p>
            <a:pPr algn="ctr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</a:t>
            </a:r>
            <a:b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росту доходов, оптимизации расходов и совершенствованию долговой политики Республики Башкортостан</a:t>
            </a: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gray">
          <a:xfrm rot="10800000">
            <a:off x="2915817" y="3903707"/>
            <a:ext cx="400050" cy="1543050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60" tIns="34279" rIns="68560" bIns="34279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AutoShape 14"/>
          <p:cNvSpPr>
            <a:spLocks noChangeArrowheads="1"/>
          </p:cNvSpPr>
          <p:nvPr/>
        </p:nvSpPr>
        <p:spPr bwMode="gray">
          <a:xfrm>
            <a:off x="6386329" y="1628800"/>
            <a:ext cx="618674" cy="475252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2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60" tIns="34279" rIns="68560" bIns="34279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7504" y="1052736"/>
            <a:ext cx="2983613" cy="1788385"/>
            <a:chOff x="463411" y="1098447"/>
            <a:chExt cx="3978150" cy="165354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63411" y="1098447"/>
              <a:ext cx="1939800" cy="139301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Комплексный план мероприятий </a:t>
              </a:r>
              <a:b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увеличению доходов консолидиро-ванного бюджета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501761" y="1107972"/>
              <a:ext cx="1939800" cy="139301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Программы повышения эффективности бюджетных расходов в РБ </a:t>
              </a:r>
              <a:b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2013 года</a:t>
              </a:r>
            </a:p>
          </p:txBody>
        </p:sp>
        <p:sp>
          <p:nvSpPr>
            <p:cNvPr id="35" name="AutoShape 9"/>
            <p:cNvSpPr>
              <a:spLocks noChangeArrowheads="1"/>
            </p:cNvSpPr>
            <p:nvPr/>
          </p:nvSpPr>
          <p:spPr bwMode="gray">
            <a:xfrm rot="16200000">
              <a:off x="3300331" y="2171927"/>
              <a:ext cx="250825" cy="909297"/>
            </a:xfrm>
            <a:prstGeom prst="leftArrow">
              <a:avLst>
                <a:gd name="adj1" fmla="val 65583"/>
                <a:gd name="adj2" fmla="val 65181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36" name="AutoShape 9"/>
            <p:cNvSpPr>
              <a:spLocks noChangeArrowheads="1"/>
            </p:cNvSpPr>
            <p:nvPr/>
          </p:nvSpPr>
          <p:spPr bwMode="gray">
            <a:xfrm rot="16200000">
              <a:off x="1266887" y="2169602"/>
              <a:ext cx="250825" cy="909297"/>
            </a:xfrm>
            <a:prstGeom prst="leftArrow">
              <a:avLst>
                <a:gd name="adj1" fmla="val 65583"/>
                <a:gd name="adj2" fmla="val 65181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Шестиугольник 41"/>
          <p:cNvSpPr/>
          <p:nvPr/>
        </p:nvSpPr>
        <p:spPr>
          <a:xfrm>
            <a:off x="4716016" y="3856050"/>
            <a:ext cx="2085018" cy="173319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мероприятий («дорожные карты»)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оптимизации бюджетных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сокращению нерезультативных расходов, увеличению собственных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имеющихся резервов. </a:t>
            </a:r>
          </a:p>
        </p:txBody>
      </p:sp>
      <p:sp>
        <p:nvSpPr>
          <p:cNvPr id="43" name="Шестиугольник 42"/>
          <p:cNvSpPr/>
          <p:nvPr/>
        </p:nvSpPr>
        <p:spPr>
          <a:xfrm>
            <a:off x="3163753" y="4771378"/>
            <a:ext cx="1834808" cy="1563716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оптимизации расходов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РБ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2017-2019 годы</a:t>
            </a:r>
          </a:p>
        </p:txBody>
      </p:sp>
      <p:sp>
        <p:nvSpPr>
          <p:cNvPr id="44" name="Шестиугольник 43"/>
          <p:cNvSpPr/>
          <p:nvPr/>
        </p:nvSpPr>
        <p:spPr>
          <a:xfrm>
            <a:off x="4756304" y="2396216"/>
            <a:ext cx="1759912" cy="134159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мероприятий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оздоровлению государственных финансов РБ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 соглашениям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федеральным бюджетным кредитам)</a:t>
            </a:r>
          </a:p>
        </p:txBody>
      </p:sp>
      <p:sp>
        <p:nvSpPr>
          <p:cNvPr id="45" name="Шестиугольник 44"/>
          <p:cNvSpPr/>
          <p:nvPr/>
        </p:nvSpPr>
        <p:spPr>
          <a:xfrm>
            <a:off x="3163754" y="3095520"/>
            <a:ext cx="1834808" cy="1557616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Организационный план мероприятий по системной работе по повышению налоговых доходов консолидирован-ного бюджета РБ 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6801034" y="3033391"/>
            <a:ext cx="2276990" cy="2212811"/>
            <a:chOff x="9068041" y="3275051"/>
            <a:chExt cx="3035986" cy="2950414"/>
          </a:xfrm>
        </p:grpSpPr>
        <p:pic>
          <p:nvPicPr>
            <p:cNvPr id="47" name="Picture 48" descr="1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041" y="3275051"/>
              <a:ext cx="3035986" cy="2950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9494418" y="3706519"/>
              <a:ext cx="2316582" cy="226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</a:pPr>
              <a:r>
                <a:rPr lang="ru-RU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ПЛАН 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оздоровления региональных финансов Республики Башкортостан </a:t>
              </a:r>
              <a:b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 2024 года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8" descr="0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65" y="2264901"/>
            <a:ext cx="1076325" cy="9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1" y="3068960"/>
            <a:ext cx="9143999" cy="611423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расходов на государственное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муниципальное) управление</a:t>
            </a:r>
            <a:endParaRPr lang="ru-RU" sz="15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-1" y="5013176"/>
            <a:ext cx="9143998" cy="57756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формирования, предоставления и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распределения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межбюджетных трансфертов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0" y="1196752"/>
            <a:ext cx="9144000" cy="57756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</a:t>
            </a: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закупок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" y="6237312"/>
            <a:ext cx="9143997" cy="60013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и повышение эффективности работы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(муниципальных) унитарных предприятий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-24435" y="2420888"/>
            <a:ext cx="9143997" cy="60013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мер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населения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" y="5661248"/>
            <a:ext cx="9143997" cy="57756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инфраструктуры, управление имуществом,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 числе имуществом подведомственных учреждений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2" y="4365104"/>
            <a:ext cx="9143999" cy="611423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функций, работ, оказание </a:t>
            </a: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муниципальных) услуг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985457" y="1844824"/>
            <a:ext cx="3183675" cy="577568"/>
          </a:xfrm>
          <a:prstGeom prst="rect">
            <a:avLst/>
          </a:prstGeom>
        </p:spPr>
        <p:txBody>
          <a:bodyPr wrap="non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расходов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бюджетной сети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296" y="3717032"/>
            <a:ext cx="9143999" cy="611423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доходов консолидированного </a:t>
            </a:r>
            <a:endParaRPr lang="ru-RU" sz="1500" b="1" dirty="0" smtClean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5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</a:t>
            </a: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sz="15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5" y="-27384"/>
            <a:ext cx="9144001" cy="1177219"/>
          </a:xfrm>
          <a:prstGeom prst="rect">
            <a:avLst/>
          </a:prstGeom>
          <a:noFill/>
        </p:spPr>
        <p:txBody>
          <a:bodyPr wrap="square" lIns="68413" tIns="34277" rIns="68413" bIns="34277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«ДОРОЖНЫЕ КАРТЫ» ПО ОПТИМИЗАЦИИ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БЮДЖЕТНЫХ РАСХОДОВ,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СОКРАЩЕНИЮ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НЕРЕЗУЛЬТАТИВНЫХ РАСХОДОВ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УВЕЛИЧЕНИЮ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ДОХОДОВ ЗА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СЧЕТ ИМЕЮЩИХСЯ РЕЗЕРВОВ.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788199" y="1844824"/>
            <a:ext cx="3518731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416473" y="2420888"/>
            <a:ext cx="4287853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333056" y="3068960"/>
            <a:ext cx="4512179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012536" y="3717032"/>
            <a:ext cx="5095430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691004" y="6237312"/>
            <a:ext cx="5211867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691004" y="4365104"/>
            <a:ext cx="5731024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90300" y="5013176"/>
            <a:ext cx="7194491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990247" y="5661248"/>
            <a:ext cx="7239356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828179" y="1196752"/>
            <a:ext cx="3518731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7" y="5230187"/>
            <a:ext cx="645707" cy="645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904345"/>
            <a:ext cx="820799" cy="820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90" y="5183185"/>
            <a:ext cx="700365" cy="700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5" y="3918332"/>
            <a:ext cx="700365" cy="700365"/>
          </a:xfrm>
          <a:prstGeom prst="rect">
            <a:avLst/>
          </a:prstGeom>
        </p:spPr>
      </p:pic>
      <p:sp>
        <p:nvSpPr>
          <p:cNvPr id="10" name="32-конечная звезда 9"/>
          <p:cNvSpPr/>
          <p:nvPr/>
        </p:nvSpPr>
        <p:spPr>
          <a:xfrm>
            <a:off x="7037" y="1271357"/>
            <a:ext cx="2243138" cy="2005396"/>
          </a:xfrm>
          <a:prstGeom prst="star32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4279"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2014 года </a:t>
            </a:r>
            <a:b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ДК РОИВ</a:t>
            </a:r>
            <a:endParaRPr lang="ru-RU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32-конечная звезда 29"/>
          <p:cNvSpPr/>
          <p:nvPr/>
        </p:nvSpPr>
        <p:spPr>
          <a:xfrm>
            <a:off x="6865417" y="1228029"/>
            <a:ext cx="2243138" cy="2005396"/>
          </a:xfrm>
          <a:prstGeom prst="star32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4279"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2015 года </a:t>
            </a:r>
            <a:b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</a:t>
            </a:r>
            <a:endParaRPr lang="ru-RU" sz="4000" b="1" dirty="0" smtClean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ДК ОМСУ </a:t>
            </a: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5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7"/>
          <p:cNvSpPr>
            <a:spLocks noChangeArrowheads="1"/>
          </p:cNvSpPr>
          <p:nvPr/>
        </p:nvSpPr>
        <p:spPr bwMode="gray">
          <a:xfrm>
            <a:off x="600075" y="1239282"/>
            <a:ext cx="8286750" cy="74955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5" name="AutoShape 48"/>
          <p:cNvSpPr>
            <a:spLocks noChangeArrowheads="1"/>
          </p:cNvSpPr>
          <p:nvPr/>
        </p:nvSpPr>
        <p:spPr bwMode="gray">
          <a:xfrm>
            <a:off x="314325" y="1330474"/>
            <a:ext cx="514350" cy="51435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gray">
          <a:xfrm>
            <a:off x="1004774" y="1268760"/>
            <a:ext cx="77891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налогообложения </a:t>
            </a:r>
            <a:b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земельно-имущественных отношений</a:t>
            </a:r>
          </a:p>
        </p:txBody>
      </p:sp>
      <p:sp>
        <p:nvSpPr>
          <p:cNvPr id="7" name="Text Box 50"/>
          <p:cNvSpPr txBox="1">
            <a:spLocks noChangeArrowheads="1"/>
          </p:cNvSpPr>
          <p:nvPr/>
        </p:nvSpPr>
        <p:spPr bwMode="gray">
          <a:xfrm>
            <a:off x="406118" y="1404292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AutoShape 52"/>
          <p:cNvSpPr>
            <a:spLocks noChangeArrowheads="1"/>
          </p:cNvSpPr>
          <p:nvPr/>
        </p:nvSpPr>
        <p:spPr bwMode="gray">
          <a:xfrm>
            <a:off x="600075" y="2172141"/>
            <a:ext cx="8286750" cy="104838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0" name="AutoShape 53"/>
          <p:cNvSpPr>
            <a:spLocks noChangeArrowheads="1"/>
          </p:cNvSpPr>
          <p:nvPr/>
        </p:nvSpPr>
        <p:spPr bwMode="gray">
          <a:xfrm>
            <a:off x="314325" y="2410594"/>
            <a:ext cx="514350" cy="51435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4"/>
          <p:cNvSpPr txBox="1">
            <a:spLocks noChangeArrowheads="1"/>
          </p:cNvSpPr>
          <p:nvPr/>
        </p:nvSpPr>
        <p:spPr bwMode="gray">
          <a:xfrm>
            <a:off x="1004774" y="2204864"/>
            <a:ext cx="77891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Инвентаризация задолженности по налоговым и неналоговым доходам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и усиление претензионной работы </a:t>
            </a:r>
          </a:p>
        </p:txBody>
      </p:sp>
      <p:sp>
        <p:nvSpPr>
          <p:cNvPr id="12" name="Text Box 55"/>
          <p:cNvSpPr txBox="1">
            <a:spLocks noChangeArrowheads="1"/>
          </p:cNvSpPr>
          <p:nvPr/>
        </p:nvSpPr>
        <p:spPr bwMode="gray">
          <a:xfrm>
            <a:off x="406118" y="2484413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AutoShape 57"/>
          <p:cNvSpPr>
            <a:spLocks noChangeArrowheads="1"/>
          </p:cNvSpPr>
          <p:nvPr/>
        </p:nvSpPr>
        <p:spPr bwMode="gray">
          <a:xfrm>
            <a:off x="600075" y="3427867"/>
            <a:ext cx="8286750" cy="1028454"/>
          </a:xfrm>
          <a:prstGeom prst="roundRect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5" name="AutoShape 58"/>
          <p:cNvSpPr>
            <a:spLocks noChangeArrowheads="1"/>
          </p:cNvSpPr>
          <p:nvPr/>
        </p:nvSpPr>
        <p:spPr bwMode="gray">
          <a:xfrm>
            <a:off x="314325" y="3646388"/>
            <a:ext cx="514350" cy="514350"/>
          </a:xfrm>
          <a:prstGeom prst="diamond">
            <a:avLst/>
          </a:prstGeom>
          <a:solidFill>
            <a:schemeClr val="hlink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gray">
          <a:xfrm>
            <a:off x="1004774" y="3440658"/>
            <a:ext cx="77891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работы административных комиссий и организация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оценки эффективности их деятельности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gray">
          <a:xfrm>
            <a:off x="406118" y="3720207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62"/>
          <p:cNvSpPr>
            <a:spLocks noChangeArrowheads="1"/>
          </p:cNvSpPr>
          <p:nvPr/>
        </p:nvSpPr>
        <p:spPr bwMode="gray">
          <a:xfrm>
            <a:off x="600075" y="4664794"/>
            <a:ext cx="8286750" cy="1356494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63"/>
          <p:cNvSpPr>
            <a:spLocks noChangeArrowheads="1"/>
          </p:cNvSpPr>
          <p:nvPr/>
        </p:nvSpPr>
        <p:spPr bwMode="gray">
          <a:xfrm>
            <a:off x="314325" y="5057888"/>
            <a:ext cx="514350" cy="514350"/>
          </a:xfrm>
          <a:prstGeom prst="diamond">
            <a:avLst/>
          </a:prstGeom>
          <a:solidFill>
            <a:schemeClr val="folHlink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gray">
          <a:xfrm>
            <a:off x="1004774" y="4697848"/>
            <a:ext cx="77891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оценки налоговых расходов, составление перечня и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реестра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налоговых расходов бюджета Республики Башкортостан 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соответствии с требованиями федерального законодательства</a:t>
            </a: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gray">
          <a:xfrm>
            <a:off x="406118" y="5131707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403648" y="44624"/>
            <a:ext cx="7567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b="1" dirty="0">
                <a:solidFill>
                  <a:schemeClr val="tx1"/>
                </a:solidFill>
                <a:latin typeface="Arial" charset="0"/>
              </a:rPr>
              <a:t>ОСНОВНЫЕ НАПРАВЛЕНИЯ ДЕЯТЕЛЬНОСТИ ПО ДОХОДАМ</a:t>
            </a:r>
          </a:p>
          <a:p>
            <a:pPr algn="ctr" eaLnBrk="1" hangingPunct="1"/>
            <a:r>
              <a:rPr lang="ru-RU" sz="1800" b="1" dirty="0">
                <a:solidFill>
                  <a:schemeClr val="tx1"/>
                </a:solidFill>
                <a:latin typeface="Arial" charset="0"/>
              </a:rPr>
              <a:t> НА 2019 ГОД  И НА ПЛАНОВЫЙ ПЕРИОД 2020-2021 ГОДОВ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" y="2839379"/>
            <a:ext cx="2840738" cy="30383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548" y="141479"/>
            <a:ext cx="9009956" cy="623225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КОМПЛЕКСНЫЙ ПОДХОД 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 МОДЕРНИЗАЦИИ РЕГИОНАЛЬНЫХ ФИНАНСОВ РБ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30930" y="4027222"/>
            <a:ext cx="1532758" cy="1562018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60" tIns="34279" rIns="68560" bIns="34279" rtlCol="0" anchor="ctr"/>
          <a:lstStyle/>
          <a:p>
            <a:pPr algn="ctr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</a:p>
          <a:p>
            <a:pPr algn="ctr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</a:t>
            </a:r>
            <a:b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росту доходов, оптимизации расходов и совершенствованию долговой политики Республики Башкортостан</a:t>
            </a:r>
          </a:p>
        </p:txBody>
      </p:sp>
      <p:sp>
        <p:nvSpPr>
          <p:cNvPr id="32" name="AutoShape 9"/>
          <p:cNvSpPr>
            <a:spLocks noChangeArrowheads="1"/>
          </p:cNvSpPr>
          <p:nvPr/>
        </p:nvSpPr>
        <p:spPr bwMode="gray">
          <a:xfrm rot="10800000">
            <a:off x="2915817" y="3903707"/>
            <a:ext cx="400050" cy="1543050"/>
          </a:xfrm>
          <a:prstGeom prst="leftArrow">
            <a:avLst>
              <a:gd name="adj1" fmla="val 65583"/>
              <a:gd name="adj2" fmla="val 6518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2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60" tIns="34279" rIns="68560" bIns="34279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33" name="AutoShape 14"/>
          <p:cNvSpPr>
            <a:spLocks noChangeArrowheads="1"/>
          </p:cNvSpPr>
          <p:nvPr/>
        </p:nvSpPr>
        <p:spPr bwMode="gray">
          <a:xfrm>
            <a:off x="6386329" y="1628800"/>
            <a:ext cx="618674" cy="475252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2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60" tIns="34279" rIns="68560" bIns="34279" anchor="ctr"/>
          <a:lstStyle/>
          <a:p>
            <a:endParaRPr lang="ru-RU" sz="1350" dirty="0">
              <a:solidFill>
                <a:prstClr val="black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7504" y="1052736"/>
            <a:ext cx="2983613" cy="1788385"/>
            <a:chOff x="463411" y="1098447"/>
            <a:chExt cx="3978150" cy="1653541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63411" y="1098447"/>
              <a:ext cx="1939800" cy="139301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Комплексный план мероприятий </a:t>
              </a:r>
              <a:b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увеличению доходов консолидиро-ванного бюджета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501761" y="1107972"/>
              <a:ext cx="1939800" cy="139301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Программы повышения эффективности бюджетных расходов в РБ </a:t>
              </a:r>
              <a:b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2013 года</a:t>
              </a:r>
            </a:p>
          </p:txBody>
        </p:sp>
        <p:sp>
          <p:nvSpPr>
            <p:cNvPr id="35" name="AutoShape 9"/>
            <p:cNvSpPr>
              <a:spLocks noChangeArrowheads="1"/>
            </p:cNvSpPr>
            <p:nvPr/>
          </p:nvSpPr>
          <p:spPr bwMode="gray">
            <a:xfrm rot="16200000">
              <a:off x="3300331" y="2171927"/>
              <a:ext cx="250825" cy="909297"/>
            </a:xfrm>
            <a:prstGeom prst="leftArrow">
              <a:avLst>
                <a:gd name="adj1" fmla="val 65583"/>
                <a:gd name="adj2" fmla="val 65181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  <p:sp>
          <p:nvSpPr>
            <p:cNvPr id="36" name="AutoShape 9"/>
            <p:cNvSpPr>
              <a:spLocks noChangeArrowheads="1"/>
            </p:cNvSpPr>
            <p:nvPr/>
          </p:nvSpPr>
          <p:spPr bwMode="gray">
            <a:xfrm rot="16200000">
              <a:off x="1266887" y="2169602"/>
              <a:ext cx="250825" cy="909297"/>
            </a:xfrm>
            <a:prstGeom prst="leftArrow">
              <a:avLst>
                <a:gd name="adj1" fmla="val 65583"/>
                <a:gd name="adj2" fmla="val 65181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Шестиугольник 41"/>
          <p:cNvSpPr/>
          <p:nvPr/>
        </p:nvSpPr>
        <p:spPr>
          <a:xfrm>
            <a:off x="4716016" y="3856050"/>
            <a:ext cx="2085018" cy="173319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мероприятий («дорожные карты»)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оптимизации бюджетных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сокращению нерезультативных расходов, увеличению собственных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имеющихся резервов. </a:t>
            </a:r>
          </a:p>
        </p:txBody>
      </p:sp>
      <p:sp>
        <p:nvSpPr>
          <p:cNvPr id="43" name="Шестиугольник 42"/>
          <p:cNvSpPr/>
          <p:nvPr/>
        </p:nvSpPr>
        <p:spPr>
          <a:xfrm>
            <a:off x="3163753" y="4771378"/>
            <a:ext cx="1834808" cy="1563716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оптимизации расходов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РБ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2017-2019 годы</a:t>
            </a:r>
          </a:p>
        </p:txBody>
      </p:sp>
      <p:sp>
        <p:nvSpPr>
          <p:cNvPr id="44" name="Шестиугольник 43"/>
          <p:cNvSpPr/>
          <p:nvPr/>
        </p:nvSpPr>
        <p:spPr>
          <a:xfrm>
            <a:off x="4756304" y="2396216"/>
            <a:ext cx="1759912" cy="134159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мероприятий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оздоровлению государственных финансов РБ </a:t>
            </a:r>
            <a:b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 соглашениям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федеральным бюджетным кредитам)</a:t>
            </a:r>
          </a:p>
        </p:txBody>
      </p:sp>
      <p:sp>
        <p:nvSpPr>
          <p:cNvPr id="45" name="Шестиугольник 44"/>
          <p:cNvSpPr/>
          <p:nvPr/>
        </p:nvSpPr>
        <p:spPr>
          <a:xfrm>
            <a:off x="3163754" y="3095520"/>
            <a:ext cx="1834808" cy="1557616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Организационный план мероприятий по системной работе по повышению налоговых доходов консолидирован-ного бюджета РБ 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6801034" y="3033391"/>
            <a:ext cx="2276990" cy="2212811"/>
            <a:chOff x="9068041" y="3275051"/>
            <a:chExt cx="3035986" cy="2950414"/>
          </a:xfrm>
        </p:grpSpPr>
        <p:pic>
          <p:nvPicPr>
            <p:cNvPr id="47" name="Picture 48" descr="1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041" y="3275051"/>
              <a:ext cx="3035986" cy="2950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9494418" y="3706519"/>
              <a:ext cx="2316582" cy="22699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</a:pPr>
              <a:r>
                <a:rPr lang="ru-RU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ПЛАН 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оздоровления региональных финансов Республики Башкортостан </a:t>
              </a:r>
              <a:b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 2024 года</a:t>
              </a:r>
              <a:endParaRPr lang="ru-RU" sz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8" descr="0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65" y="2264901"/>
            <a:ext cx="1076325" cy="9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95536" y="1646803"/>
            <a:ext cx="8527199" cy="3942438"/>
            <a:chOff x="4435282" y="4707013"/>
            <a:chExt cx="4931166" cy="26335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435282" y="5168006"/>
              <a:ext cx="4853967" cy="2172552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endParaRPr lang="ru-RU" sz="1800" b="1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6" name="TextBox 1"/>
            <p:cNvSpPr txBox="1"/>
            <p:nvPr/>
          </p:nvSpPr>
          <p:spPr>
            <a:xfrm>
              <a:off x="4435283" y="4707013"/>
              <a:ext cx="4853966" cy="523831"/>
            </a:xfrm>
            <a:prstGeom prst="rect">
              <a:avLst/>
            </a:prstGeom>
          </p:spPr>
          <p:txBody>
            <a:bodyPr wrap="square" rtlCol="0"/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>
                <a:defRPr/>
              </a:pPr>
              <a:endParaRPr lang="ru-RU" sz="1200" b="1" kern="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623083" y="4968929"/>
              <a:ext cx="1144720" cy="431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ru-RU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en-US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ru-RU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1»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391812" y="4971021"/>
              <a:ext cx="1624009" cy="431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en-US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«ruAA</a:t>
              </a:r>
              <a:r>
                <a:rPr lang="ru-RU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r>
                <a:rPr lang="en-US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36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059292" y="4973458"/>
              <a:ext cx="1039655" cy="431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en-US" sz="36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«BBB»</a:t>
              </a:r>
              <a:endParaRPr lang="ru-RU" sz="3600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539" y="5897519"/>
              <a:ext cx="936104" cy="26984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011" y="5897519"/>
              <a:ext cx="1150037" cy="32047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660" y="5873337"/>
              <a:ext cx="1087515" cy="321712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549655" y="6426633"/>
              <a:ext cx="2606394" cy="431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ru-RU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Долгосрочные рейтинги </a:t>
              </a:r>
            </a:p>
            <a:p>
              <a:pPr algn="ctr" defTabSz="912213"/>
              <a:r>
                <a:rPr lang="ru-RU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по международной шкале 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156048" y="6426633"/>
              <a:ext cx="2210400" cy="43174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ru-RU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Рейтинг кредитоспособности </a:t>
              </a:r>
              <a:br>
                <a:rPr lang="ru-RU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8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по национальной шкале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475095" y="5422050"/>
              <a:ext cx="1540727" cy="26727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ru-RU" sz="20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«Стабильный»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810053" y="5430171"/>
              <a:ext cx="2082064" cy="26727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5889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1903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7858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381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79826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571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1601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47492" algn="l" defTabSz="91190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213"/>
              <a:r>
                <a:rPr lang="ru-RU" sz="20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«Стабильный»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7504" y="122149"/>
            <a:ext cx="9044050" cy="623221"/>
          </a:xfrm>
          <a:prstGeom prst="rect">
            <a:avLst/>
          </a:prstGeom>
          <a:noFill/>
        </p:spPr>
        <p:txBody>
          <a:bodyPr wrap="square" lIns="68431" tIns="34277" rIns="68431" bIns="34277" rtlCol="0" anchor="ctr">
            <a:spAutoFit/>
          </a:bodyPr>
          <a:lstStyle/>
          <a:p>
            <a:pPr algn="ctr" defTabSz="684131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КРЕДИТНЫЕ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РЕЙТИНГИ</a:t>
            </a:r>
          </a:p>
          <a:p>
            <a:pPr algn="ctr" defTabSz="684131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ОТКРЫТЫЙ БЮДЖЕТ.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БЮДЖЕТ ДЛЯ ГРАЖДАН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71600" y="692696"/>
            <a:ext cx="72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Повышение открытости информации о бюджете – актуальная международная тенденция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8822" y="1469711"/>
            <a:ext cx="6434554" cy="6639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ОФИЦИАЛЬНЫЙ САЙТ МИНФИНА РОССИИ</a:t>
            </a:r>
          </a:p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3"/>
              </a:rPr>
              <a:t>https://www.minfin.ru/ru</a:t>
            </a: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3"/>
              </a:rPr>
              <a:t>/</a:t>
            </a: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288" t="9401" r="17713" b="5201"/>
          <a:stretch/>
        </p:blipFill>
        <p:spPr>
          <a:xfrm>
            <a:off x="6868230" y="5150262"/>
            <a:ext cx="2017295" cy="1538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4013" t="9401" r="22438" b="17800"/>
          <a:stretch/>
        </p:blipFill>
        <p:spPr>
          <a:xfrm>
            <a:off x="7452320" y="1268993"/>
            <a:ext cx="1449911" cy="1108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8500" t="9401" r="17713" b="26200"/>
          <a:stretch/>
        </p:blipFill>
        <p:spPr>
          <a:xfrm>
            <a:off x="256977" y="2230849"/>
            <a:ext cx="1884858" cy="107041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450971" y="2431659"/>
            <a:ext cx="6434554" cy="6639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ОФИЦИАЛЬНЫЙ САЙТ ФЕДЕРАЛЬНОГО КАЗНАЧЕЙСТВА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7"/>
              </a:rPr>
              <a:t>www.roskazna.ru</a:t>
            </a: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6977" y="3393607"/>
            <a:ext cx="5835346" cy="6639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ЕДИНЫЙ ПОРТАЛ БЮДЖЕТНОЙ СИСТЕМЫ РОССИИ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8"/>
              </a:rPr>
              <a:t>://budget.gov.ru</a:t>
            </a: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8"/>
              </a:rPr>
              <a:t>/</a:t>
            </a: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21650" t="9400" r="20075" b="12201"/>
          <a:stretch/>
        </p:blipFill>
        <p:spPr>
          <a:xfrm>
            <a:off x="256977" y="4213307"/>
            <a:ext cx="1290687" cy="976736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007351" y="4329900"/>
            <a:ext cx="6905813" cy="743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ОФИЦИАЛЬНЫЙ САЙТ ДЛЯ РАЗМЕЩЕНИЯ ИНФОРМАЦИИ О ГОСУДАРСТВЕННЫХ (МУНИЦИПАЛЬНЫХ) УЧРЕЖДЕНИЯХ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0"/>
              </a:rPr>
              <a:t>https</a:t>
            </a: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0"/>
              </a:rPr>
              <a:t>bus.gov.ru</a:t>
            </a: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1520" y="5589240"/>
            <a:ext cx="6434554" cy="720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ОФИЦИАЛЬНЫЙ САЙТ МИНФИНА РЕСПУБЛИКИ БАШКОРТОСТАН, </a:t>
            </a:r>
            <a:b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ГДЕ РАЗМЕЩЕНЫ БЮДЖЕТЫ ДЛЯ ГРАЖДАН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1"/>
              </a:rPr>
              <a:t>https</a:t>
            </a:r>
            <a:r>
              <a:rPr lang="en-US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1"/>
              </a:rPr>
              <a:t>://</a:t>
            </a:r>
            <a:r>
              <a:rPr lang="en-US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1"/>
              </a:rPr>
              <a:t>minfin.bashkortostan.ru</a:t>
            </a: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t="9400" r="3538" b="8001"/>
          <a:stretch/>
        </p:blipFill>
        <p:spPr>
          <a:xfrm>
            <a:off x="6799447" y="3226329"/>
            <a:ext cx="2093033" cy="100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400" r="3538" b="8001"/>
          <a:stretch/>
        </p:blipFill>
        <p:spPr>
          <a:xfrm>
            <a:off x="197768" y="1916832"/>
            <a:ext cx="8820472" cy="4248472"/>
          </a:xfrm>
          <a:prstGeom prst="rect">
            <a:avLst/>
          </a:prstGeom>
        </p:spPr>
      </p:pic>
      <p:pic>
        <p:nvPicPr>
          <p:cNvPr id="2050" name="Picture 2" descr="http://budget.gov.ru/static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755"/>
            <a:ext cx="2736304" cy="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2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133273"/>
              </p:ext>
            </p:extLst>
          </p:nvPr>
        </p:nvGraphicFramePr>
        <p:xfrm>
          <a:off x="251520" y="1268760"/>
          <a:ext cx="8640960" cy="5417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5904656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Публично-правовое образование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бюджетной системы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69164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Российская Федерация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Федеральный:</a:t>
                      </a:r>
                    </a:p>
                    <a:p>
                      <a:pPr algn="l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федеральный</a:t>
                      </a: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бюджет;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государственные внебюджетные фонды: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Пенсионный фонд;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фонд обязательного медицинского страхования;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фонд социального страхования.</a:t>
                      </a:r>
                      <a:endParaRPr lang="ru-RU" sz="15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86876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 РФ (85)</a:t>
                      </a:r>
                    </a:p>
                    <a:p>
                      <a:pPr algn="ctr"/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Башкортостан</a:t>
                      </a:r>
                    </a:p>
                    <a:p>
                      <a:pPr algn="ctr"/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субъекта РФ (региональный бюджет);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территориальный фонд обязательного медицинского страхования.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7814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образование (более 23 тыс.)</a:t>
                      </a:r>
                    </a:p>
                    <a:p>
                      <a:pPr algn="ctr"/>
                      <a:r>
                        <a:rPr lang="ru-RU" sz="15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г.Уфа</a:t>
                      </a:r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5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г.Стерлитамак</a:t>
                      </a:r>
                      <a:r>
                        <a:rPr lang="ru-RU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Архангельский район.</a:t>
                      </a:r>
                      <a:endParaRPr lang="ru-RU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(местный) бюджет: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городского округа;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муниципального</a:t>
                      </a:r>
                      <a:r>
                        <a:rPr lang="ru-RU" sz="15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района;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5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сельского городского поселения.</a:t>
                      </a:r>
                      <a:endParaRPr lang="ru-RU" sz="15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92978"/>
            <a:ext cx="1804610" cy="12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93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БЮДЖЕТНОЕ УСТРОЙСТВО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68" y="4077072"/>
            <a:ext cx="98243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251520" y="908720"/>
            <a:ext cx="4248472" cy="61648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Общая информация о бюджетной системе и бюджетном устройстве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4644008" y="908720"/>
            <a:ext cx="4248472" cy="61648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бюджетном законодательстве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Багетная рамка 11"/>
          <p:cNvSpPr/>
          <p:nvPr/>
        </p:nvSpPr>
        <p:spPr>
          <a:xfrm>
            <a:off x="251520" y="1588380"/>
            <a:ext cx="4248472" cy="61648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бюджетной классификации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Багетная рамка 12"/>
          <p:cNvSpPr/>
          <p:nvPr/>
        </p:nvSpPr>
        <p:spPr>
          <a:xfrm>
            <a:off x="4644008" y="1588380"/>
            <a:ext cx="4248472" cy="61648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бюджетном процессе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251520" y="2276872"/>
            <a:ext cx="4248472" cy="720080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правилах и процедурах составления, утверждения, исполнения бюджетов и кассового обслуживания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4644008" y="2276872"/>
            <a:ext cx="4248472" cy="720080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составлении, внешней проверке, рассмотрении и утверждении бюджетной отчетности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251520" y="3068960"/>
            <a:ext cx="4248472" cy="360040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расходах бюджетов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4644008" y="3068960"/>
            <a:ext cx="4248472" cy="360040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доходах бюджетов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251520" y="3501008"/>
            <a:ext cx="4248472" cy="57606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сбалансированности бюджетов</a:t>
            </a:r>
          </a:p>
        </p:txBody>
      </p:sp>
      <p:sp>
        <p:nvSpPr>
          <p:cNvPr id="19" name="Багетная рамка 18"/>
          <p:cNvSpPr/>
          <p:nvPr/>
        </p:nvSpPr>
        <p:spPr>
          <a:xfrm>
            <a:off x="4644008" y="3501008"/>
            <a:ext cx="4248472" cy="57606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государственном (муниципальном) финансовом контроле</a:t>
            </a:r>
          </a:p>
        </p:txBody>
      </p:sp>
      <p:sp>
        <p:nvSpPr>
          <p:cNvPr id="20" name="Багетная рамка 19"/>
          <p:cNvSpPr/>
          <p:nvPr/>
        </p:nvSpPr>
        <p:spPr>
          <a:xfrm>
            <a:off x="251520" y="4149080"/>
            <a:ext cx="8640960" cy="576064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текущих событиях в сфере управления государственными и муниципальными финансами публично-правового образования (новостная информация)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251520" y="4797152"/>
            <a:ext cx="8640960" cy="720080"/>
          </a:xfrm>
          <a:prstGeom prst="bevel">
            <a:avLst>
              <a:gd name="adj" fmla="val 6214"/>
            </a:avLst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Иная информация, размещение которой на едином портале бюджетной системы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предусмотрено законодательными актами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нормативными правовыми актами Президента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РФ,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Правительства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 Министерства финансов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Багетная рамка 22"/>
          <p:cNvSpPr/>
          <p:nvPr/>
        </p:nvSpPr>
        <p:spPr>
          <a:xfrm>
            <a:off x="251520" y="5589240"/>
            <a:ext cx="3600400" cy="1224136"/>
          </a:xfrm>
          <a:prstGeom prst="bevel">
            <a:avLst>
              <a:gd name="adj" fmla="val 62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экономические и финансовые показатели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бюджетов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зарубежных стран, сравнительный анализ состояния государственных и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финансов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 ведущих стран мира</a:t>
            </a:r>
          </a:p>
        </p:txBody>
      </p:sp>
      <p:sp>
        <p:nvSpPr>
          <p:cNvPr id="24" name="Багетная рамка 23"/>
          <p:cNvSpPr/>
          <p:nvPr/>
        </p:nvSpPr>
        <p:spPr>
          <a:xfrm>
            <a:off x="3923928" y="5589240"/>
            <a:ext cx="1296144" cy="1224136"/>
          </a:xfrm>
          <a:prstGeom prst="bevel">
            <a:avLst>
              <a:gd name="adj" fmla="val 62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Глоссарий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Багетная рамка 24"/>
          <p:cNvSpPr/>
          <p:nvPr/>
        </p:nvSpPr>
        <p:spPr>
          <a:xfrm>
            <a:off x="5278170" y="5589240"/>
            <a:ext cx="3600400" cy="1224136"/>
          </a:xfrm>
          <a:prstGeom prst="bevel">
            <a:avLst>
              <a:gd name="adj" fmla="val 62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Общая информация о функционировании единого портала бюджетной системы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РФ, </a:t>
            </a:r>
            <a:b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также перечень гиперссылок на внешние информационные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2869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751" t="27600" r="7476" b="13600"/>
          <a:stretch/>
        </p:blipFill>
        <p:spPr>
          <a:xfrm>
            <a:off x="251520" y="1988840"/>
            <a:ext cx="8640960" cy="3183512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2" descr="http://budget.gov.ru/static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755"/>
            <a:ext cx="2736304" cy="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50" t="17802" r="2750" b="9399"/>
          <a:stretch/>
        </p:blipFill>
        <p:spPr>
          <a:xfrm>
            <a:off x="251520" y="1916832"/>
            <a:ext cx="8640960" cy="3744416"/>
          </a:xfrm>
          <a:prstGeom prst="rect">
            <a:avLst/>
          </a:prstGeom>
        </p:spPr>
      </p:pic>
      <p:pic>
        <p:nvPicPr>
          <p:cNvPr id="8" name="Picture 2" descr="http://budget.gov.ru/static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755"/>
            <a:ext cx="2736304" cy="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37312"/>
            <a:ext cx="2942772" cy="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6200" r="32675" b="23400"/>
          <a:stretch/>
        </p:blipFill>
        <p:spPr>
          <a:xfrm>
            <a:off x="251519" y="1878632"/>
            <a:ext cx="8640961" cy="3638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Picture 2" descr="http://budget.gov.ru/static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755"/>
            <a:ext cx="2736304" cy="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5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63688" y="44624"/>
            <a:ext cx="5688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Arial" charset="0"/>
              </a:rPr>
              <a:t>ЕДИНЫЙ ПОРТАЛ БЮДЖЕТНОЙ СИСТЕМЫ РОССИЙСКОЙ ФЕДЕРАЦИИ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Picture 2" descr="http://budget.gov.ru/static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1755"/>
            <a:ext cx="2736304" cy="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9400" r="1176" b="8001"/>
          <a:stretch/>
        </p:blipFill>
        <p:spPr>
          <a:xfrm>
            <a:off x="72008" y="1772816"/>
            <a:ext cx="9036496" cy="424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37312"/>
            <a:ext cx="2942772" cy="5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41483"/>
            <a:ext cx="9144000" cy="623221"/>
          </a:xfrm>
          <a:prstGeom prst="rect">
            <a:avLst/>
          </a:prstGeom>
          <a:noFill/>
        </p:spPr>
        <p:txBody>
          <a:bodyPr wrap="square" lIns="68413" tIns="34277" rIns="68413" bIns="34277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РЕЙТИНГ ПО УРОВНЮ ОТКРЫТОСТИ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БЮДЖЕТНЫХ ДАННЫХ ЗА 2018 ГОД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5882378"/>
            <a:ext cx="8136904" cy="930998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>
              <a:spcAft>
                <a:spcPts val="375"/>
              </a:spcAft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Республика Башкортостан </a:t>
            </a:r>
            <a:r>
              <a:rPr lang="ru-RU" sz="1400" b="1" u="sng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отмечена </a:t>
            </a:r>
            <a:r>
              <a:rPr lang="ru-RU" sz="1400" b="1" u="sng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 «Библиотеке лучшей практики»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пример лучшей практической реализации субъектом РФ мер и механизмов, 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направленных на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обеспечение открытости бюджетных данных и вовлечение граждан 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процессы бюджетного планирования и контроля 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2018 году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5616"/>
            <a:ext cx="790234" cy="7902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9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65534"/>
            <a:ext cx="5688632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РАБОТА ПО ФИНАНСОВОЙ ГРАМОТНОСТИ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РЕСПУБЛИКЕ  БАШКОРТОСТАН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786" y="1340768"/>
            <a:ext cx="8640960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УФИМСКИЙ РЕГИОНАЛЬНЫЙ МЕТОДИЧЕСКИЙ ЦЕНТР 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ФИНАНСОВОЙ ГРАМОТНОСТИ</a:t>
            </a:r>
            <a:endParaRPr lang="ru-RU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213" y="2363584"/>
            <a:ext cx="4349055" cy="1054133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июня 2018 года создан Уфимский региональный методический центр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финансовой грамотности на базе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Института развития образования РБ</a:t>
            </a:r>
          </a:p>
        </p:txBody>
      </p:sp>
      <p:pic>
        <p:nvPicPr>
          <p:cNvPr id="2050" name="Picture 2" descr="\\mfdata\05.ОГДиК\2018\ДОКУМЕНТЫ ПО НОМЕНКЛАТУРЕ\05-05 Финансовая грамотность\4. СЗ\Саха Якутия\Берз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37" y="2506446"/>
            <a:ext cx="3803627" cy="2254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:\Users\titova\AppData\Local\Microsoft\Windows\Temporary Internet Files\Content.Outlook\H0G3FG9F\Центр 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2" y="3645024"/>
            <a:ext cx="428469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92377" y="4905020"/>
            <a:ext cx="4321746" cy="1054133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сентября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года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май 2019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обучилось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ru-RU" sz="28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учителей </a:t>
            </a:r>
            <a:endParaRPr lang="ru-RU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3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ПРИГЛАШЕНИЕ ОТ НАЦИОНАЛЬНОГО ЦЕНТРА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ФИНАНСОВОЙ ГРАМОТНОСТИ О ПРОВЕДЕНИИ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РЕГИОНАЛЬНОГО ФИНАНСОВОГО ФЕСТИВАЛЯ</a:t>
            </a:r>
          </a:p>
        </p:txBody>
      </p:sp>
      <p:pic>
        <p:nvPicPr>
          <p:cNvPr id="3075" name="Picture 3" descr="D:\Users\melnikova.do\Desktop\фи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42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2" y="1330461"/>
            <a:ext cx="1988205" cy="1121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://visit-voronezh.ru/images/partners/voronezh-city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r="32225"/>
          <a:stretch/>
        </p:blipFill>
        <p:spPr bwMode="auto">
          <a:xfrm>
            <a:off x="2239805" y="3256491"/>
            <a:ext cx="106901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nailizakon.com/fotogalereya/city20_u/ufa/ufa_gerb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98499"/>
            <a:ext cx="864096" cy="7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cnis.ru/articles/img/regions/894d3be8f59890036db625554792893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281841"/>
            <a:ext cx="1440160" cy="8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900igr.net/up/datai/182648/0005-004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65" y="3281842"/>
            <a:ext cx="909836" cy="8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present5.com/presentation/115264027_443397217/image-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5239" r="51507" b="10951"/>
          <a:stretch/>
        </p:blipFill>
        <p:spPr bwMode="auto">
          <a:xfrm>
            <a:off x="7524328" y="3202483"/>
            <a:ext cx="946052" cy="918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5" y="4146746"/>
            <a:ext cx="158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5937" y="4151473"/>
            <a:ext cx="158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ЧЕБОКСАРЫ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52120" y="4160113"/>
            <a:ext cx="158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СЫКТЫВКАР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321" y="4160113"/>
            <a:ext cx="1584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56792"/>
            <a:ext cx="187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ПИЛОТНЫЙ РЕГИОН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805" y="1330461"/>
            <a:ext cx="6724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проведения Всероссийской недели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финансовой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грамотности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молодежи в 2019 году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6094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</a:t>
            </a:r>
            <a:r>
              <a:rPr lang="en-US" sz="1600" b="1" dirty="0" smtClean="0">
                <a:solidFill>
                  <a:srgbClr val="6094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6094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выбрана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пилотного региона (в числе пяти субъектов Российской Федерации)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Регионального финансового фестиваля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29488" y="4136506"/>
            <a:ext cx="1016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/>
          <p:nvPr/>
        </p:nvSpPr>
        <p:spPr>
          <a:xfrm>
            <a:off x="35496" y="1340768"/>
            <a:ext cx="3264848" cy="1361200"/>
          </a:xfrm>
          <a:prstGeom prst="rect">
            <a:avLst/>
          </a:prstGeom>
        </p:spPr>
        <p:txBody>
          <a:bodyPr wrap="square" lIns="68560" tIns="34279" rIns="68560" bIns="34279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Башкортостан ‒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тройке субъектов РФ - «пилотов»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обучения старшеклассников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бюджетной грамотности 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2016-2017 учебном году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3405010" y="1639329"/>
            <a:ext cx="0" cy="4157759"/>
          </a:xfrm>
          <a:prstGeom prst="line">
            <a:avLst/>
          </a:prstGeom>
          <a:ln w="12700" cap="rnd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3498558" y="1052736"/>
            <a:ext cx="2286000" cy="2008220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июня 2018 г.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региональный методический центр </a:t>
            </a:r>
            <a:b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финансовой грамотности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котором уже обучилось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учителей 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141479"/>
            <a:ext cx="8655903" cy="623225"/>
          </a:xfrm>
          <a:prstGeom prst="rect">
            <a:avLst/>
          </a:prstGeom>
          <a:noFill/>
        </p:spPr>
        <p:txBody>
          <a:bodyPr wrap="square" lIns="68560" tIns="34279" rIns="68560" bIns="34279" rtlCol="0" anchor="ctr">
            <a:spAutoFit/>
          </a:bodyPr>
          <a:lstStyle/>
          <a:p>
            <a:pPr algn="ctr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БЮДЖЕТНОЙ ГРАМОТНОСТИ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51522" y="4827588"/>
            <a:ext cx="2951035" cy="1054113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Участвовало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пилотных школ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обучено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400 старшеклассников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2253" y="2490718"/>
            <a:ext cx="4305960" cy="346226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algn="ctr"/>
            <a:endParaRPr lang="ru-RU" dirty="0">
              <a:solidFill>
                <a:srgbClr val="376092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84" y="2976207"/>
            <a:ext cx="1366553" cy="167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67" y="3933056"/>
            <a:ext cx="1298258" cy="9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25" y="2924944"/>
            <a:ext cx="1352855" cy="90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90649" y="3435843"/>
            <a:ext cx="2959322" cy="1577333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«Самый активный участник Всероссийской недели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финансовой грамотности 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 молодежи»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«Самый инициативный регион  Всероссийской недели сбережений»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5234883"/>
            <a:ext cx="5256584" cy="1146445"/>
          </a:xfrm>
          <a:prstGeom prst="rect">
            <a:avLst/>
          </a:prstGeom>
          <a:noFill/>
        </p:spPr>
        <p:txBody>
          <a:bodyPr wrap="square" lIns="68560" tIns="34279" rIns="68560" bIns="34279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Старшеклассники республики </a:t>
            </a: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 лет подряд </a:t>
            </a:r>
            <a:endParaRPr lang="en-US" sz="14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занимают призовые места в финале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 по финансовой грамотности, финансовому рынку и защите прав потребителей финансовых услуг для старшеклассников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/>
        </p:blipFill>
        <p:spPr>
          <a:xfrm>
            <a:off x="5784558" y="1412776"/>
            <a:ext cx="955836" cy="13596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45060" y="1052736"/>
            <a:ext cx="2199737" cy="2008220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</a:t>
            </a:r>
          </a:p>
          <a:p>
            <a:pPr algn="ctr"/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Минфина России 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активное участие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поддержку </a:t>
            </a: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Всероссийской недели финансовой грамотности для детей и молодежи 2019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484784"/>
            <a:ext cx="8640960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r>
              <a:rPr lang="ru-RU" sz="3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(ИБ)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совокупность разнообразных, основанных на гражданской инициативе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практик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решению вопросов местного значения при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непосредственном участии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определении и выборе объектов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расходования бюджетных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средств, а также в последующем контроле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реализацией отобранных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4149080"/>
            <a:ext cx="8108329" cy="2236580"/>
          </a:xfrm>
          <a:prstGeom prst="rect">
            <a:avLst/>
          </a:prstGeom>
          <a:solidFill>
            <a:srgbClr val="CC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Любой город может успешно развиваться только вместе с</a:t>
            </a:r>
          </a:p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жителями, на основе учёта их мнения, их инициатив, когда работают</a:t>
            </a:r>
          </a:p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сильные институты прямой демократии и местного самоуправления,</a:t>
            </a:r>
          </a:p>
          <a:p>
            <a:pPr algn="ctr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эффективные механизмы коммуникаций с людьми.</a:t>
            </a:r>
          </a:p>
          <a:p>
            <a:pPr algn="ctr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ПУТИН,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Российской Федерации,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выступление на Московском урбанистическом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форуме - 2018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669216"/>
              </p:ext>
            </p:extLst>
          </p:nvPr>
        </p:nvGraphicFramePr>
        <p:xfrm>
          <a:off x="135522" y="3933056"/>
          <a:ext cx="9008478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239"/>
                <a:gridCol w="4504239"/>
              </a:tblGrid>
              <a:tr h="900100">
                <a:tc>
                  <a:txBody>
                    <a:bodyPr/>
                    <a:lstStyle/>
                    <a:p>
                      <a:r>
                        <a:rPr lang="ru-RU" sz="4400" dirty="0" smtClean="0">
                          <a:solidFill>
                            <a:srgbClr val="CC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endParaRPr lang="ru-RU" sz="4400" dirty="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40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0100">
                <a:tc>
                  <a:txBody>
                    <a:bodyPr/>
                    <a:lstStyle/>
                    <a:p>
                      <a:endParaRPr lang="ru-RU" sz="4400" dirty="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4400" dirty="0" smtClean="0">
                          <a:solidFill>
                            <a:srgbClr val="CC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4400" dirty="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48730" y="274441"/>
            <a:ext cx="7123670" cy="346247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793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КОНСОЛИДИРОВАННЫЕ БЮДЖЕТЫ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8742"/>
            <a:ext cx="2088232" cy="145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4112241"/>
            <a:ext cx="2052228" cy="255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720026"/>
              </p:ext>
            </p:extLst>
          </p:nvPr>
        </p:nvGraphicFramePr>
        <p:xfrm>
          <a:off x="2411760" y="980728"/>
          <a:ext cx="6624736" cy="208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/>
              </a:tblGrid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ВСЕХ СУБЪЕКТОВ РФ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ВСЕХ МУНИЦИПАЛЬНЫХ ОБРАЗОВАНИЙ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КОНСОЛИДИРОВАННЫЙ БЮДЖЕТ РОССИЙСКОЙ ФЕДЕРАЦИИ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980744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РОССИЙСКАЯ </a:t>
            </a:r>
          </a:p>
          <a:p>
            <a:pPr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ФЕДЕРАЦИЯ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474139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 БАШКОРТОСТАН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58281"/>
              </p:ext>
            </p:extLst>
          </p:nvPr>
        </p:nvGraphicFramePr>
        <p:xfrm>
          <a:off x="2426558" y="4428133"/>
          <a:ext cx="6609938" cy="1854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9938"/>
              </a:tblGrid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СУБЪЕКТА РФ (РЕСПУБЛИКИ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БАШКОРТОСТАН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0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ВСЕХ МУНИЦИПАЛЬНЫХ ОБРАЗОВАНИЙ </a:t>
                      </a:r>
                      <a:b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СУБЪЕКТА РФ (РЕСПУБЛИКИ БАШКОРТОСТАН)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КОНСОЛИДИРОВАННЫЙ БЮДЖЕТ СУБЪЕКТА РФ </a:t>
                      </a:r>
                      <a:b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(РЕСПУБЛИКИ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БАШКОРТОСТАН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251520" y="3356992"/>
            <a:ext cx="8640960" cy="0"/>
          </a:xfrm>
          <a:prstGeom prst="line">
            <a:avLst/>
          </a:prstGeom>
          <a:ln w="50800" cmpd="sng">
            <a:solidFill>
              <a:schemeClr val="tx2"/>
            </a:solidFill>
            <a:prstDash val="lgDashDotDot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2372882"/>
            <a:ext cx="2448272" cy="646963"/>
          </a:xfrm>
          <a:prstGeom prst="rect">
            <a:avLst/>
          </a:prstGeom>
        </p:spPr>
        <p:txBody>
          <a:bodyPr lIns="68571" tIns="34285" rIns="68571" bIns="34285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5pPr>
            <a:lvl6pPr marL="609423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884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826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769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u="sng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Проектного </a:t>
            </a:r>
            <a:r>
              <a:rPr lang="ru-RU" sz="16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47994778"/>
              </p:ext>
            </p:extLst>
          </p:nvPr>
        </p:nvGraphicFramePr>
        <p:xfrm>
          <a:off x="316004" y="2969072"/>
          <a:ext cx="2743828" cy="3628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681" y="80492"/>
            <a:ext cx="5760640" cy="900236"/>
          </a:xfrm>
          <a:prstGeom prst="rect">
            <a:avLst/>
          </a:prstGeom>
          <a:noFill/>
        </p:spPr>
        <p:txBody>
          <a:bodyPr wrap="square" lIns="68571" tIns="34285" rIns="68571" bIns="34285" rtlCol="0" anchor="ctr">
            <a:spAutoFit/>
          </a:bodyPr>
          <a:lstStyle/>
          <a:p>
            <a:pPr algn="ctr" eaLnBrk="0" hangingPunct="0"/>
            <a:r>
              <a:rPr lang="ru-RU" b="1" dirty="0">
                <a:solidFill>
                  <a:prstClr val="black"/>
                </a:solidFill>
                <a:latin typeface="Arial" charset="0"/>
              </a:rPr>
              <a:t>ИНСТИТУЦИОНАЛЬНЫЕ ОСНОВЫ ИНИЦИАТИВНОГО БЮДЖЕТИРОВАНИЯ </a:t>
            </a: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/>
            </a:r>
            <a:br>
              <a:rPr lang="ru-RU" b="1" dirty="0" smtClean="0">
                <a:solidFill>
                  <a:prstClr val="black"/>
                </a:solidFill>
                <a:latin typeface="Arial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Arial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Arial" charset="0"/>
              </a:rPr>
              <a:t>РЕСПУБЛИКЕ БАШКОРТОСТАН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811974" y="2873061"/>
            <a:ext cx="1503681" cy="484931"/>
          </a:xfrm>
          <a:prstGeom prst="rect">
            <a:avLst/>
          </a:prstGeom>
        </p:spPr>
        <p:txBody>
          <a:bodyPr vert="horz" lIns="68571" tIns="34285" rIns="68571" bIns="3428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420" y="1154103"/>
            <a:ext cx="8712968" cy="117723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14313" indent="-214313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группа при Правительстве Республики Башкортостан</a:t>
            </a:r>
          </a:p>
          <a:p>
            <a:pPr marL="214313" indent="-214313" algn="ctr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Министерство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 Республики Башкортостан</a:t>
            </a:r>
          </a:p>
          <a:p>
            <a:pPr marL="214313" indent="-214313" algn="ctr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Проектный центр </a:t>
            </a: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Академии наук РБ</a:t>
            </a:r>
          </a:p>
          <a:p>
            <a:pPr marL="214313" indent="-214313" algn="ctr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Башкортостан – пилотный регион федерального проекта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03533" y="2710029"/>
            <a:ext cx="1872207" cy="646963"/>
          </a:xfrm>
          <a:prstGeom prst="rect">
            <a:avLst/>
          </a:prstGeom>
        </p:spPr>
        <p:txBody>
          <a:bodyPr vert="horz" lIns="68571" tIns="34285" rIns="68571" bIns="3428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u="sng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2073" y="3501008"/>
            <a:ext cx="2664297" cy="179278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Научные исследования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практик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Пилотирование и внедрение проектов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Операционное управление проектами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6369" y="3501008"/>
            <a:ext cx="3020020" cy="154656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консультантов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Консалтинг, экспертиза, аутсорсинг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бизнеса в ИБ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ИБ,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основанного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электронной демократии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301018" y="2485761"/>
            <a:ext cx="2968748" cy="807887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рабочая группа при Правительстве Республики Башкортостан по развитию инициативного бюджетирования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301018" y="3353700"/>
            <a:ext cx="2968748" cy="623221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Курирует направление Министерство финансов Республики Башкортостан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301018" y="4136095"/>
            <a:ext cx="2968748" cy="438555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Центр на базе Академии наук Республики Башкортостан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301018" y="4714712"/>
            <a:ext cx="2968748" cy="623221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 куратор в каждом муниципальном образовании </a:t>
            </a:r>
            <a:b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7" y="4618545"/>
            <a:ext cx="750536" cy="7520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1" y="3273009"/>
            <a:ext cx="668562" cy="669924"/>
          </a:xfrm>
          <a:prstGeom prst="rect">
            <a:avLst/>
          </a:prstGeom>
          <a:effectLst>
            <a:outerShdw blurRad="50800" dist="50800" dir="5400000" algn="ctr" rotWithShape="0">
              <a:sysClr val="window" lastClr="FFFFFF"/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1" y="3968880"/>
            <a:ext cx="662695" cy="66404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6" y="2489399"/>
            <a:ext cx="662696" cy="66404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323528" y="1396977"/>
            <a:ext cx="3912135" cy="807887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ИНСТИТУЦИОНАЛЬНЫЕ ОСНОВЫ РАЗВИТИЯ ИНИЦИАТИВНОГО БЮДЖЕТИРОВАНИЯ</a:t>
            </a:r>
            <a:endParaRPr lang="ru-RU" sz="1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15262" y="1120558"/>
            <a:ext cx="4721234" cy="1300330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ПРИОРИТЕТНАЯ РЕГИОНАЛЬНАЯ ПРОГРАММА «РАЗВИТИЕ ИНИЦИАТИВНОГО БЮДЖЕТИРОВАНИЯ В РЕСПУБЛИКЕ БАШКОРТОСТАН НА ПЕРИОД 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ГОДА»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86741" y="5778432"/>
            <a:ext cx="7300286" cy="530888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algn="ctr" defTabSz="683842"/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ПРОЕКТ СТРАТЕГИИ СОЦИАЛЬНО-ЭКОНОМИЧЕСКОГО РАЗВИТИЯ РЕСПУБЛИКИ БАШКОРТОСТАН ДО 2030 ГОДА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1" y="5808077"/>
            <a:ext cx="471597" cy="47159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4755882" y="2322761"/>
            <a:ext cx="4133141" cy="3046962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30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2018</a:t>
            </a:r>
            <a:r>
              <a:rPr lang="ru-RU" sz="1500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год </a:t>
            </a:r>
            <a:r>
              <a:rPr lang="ru-RU" sz="24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-</a:t>
            </a:r>
            <a:r>
              <a:rPr lang="ru-RU" sz="36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30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5</a:t>
            </a:r>
            <a:r>
              <a:rPr lang="ru-RU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моделей: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</a:t>
            </a:r>
            <a:b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инициатив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«Реальные дела»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«Башкирские дворики»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«Доходогенерирующие проекты </a:t>
            </a:r>
            <a:b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сельском хозяйстве»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«Наше село»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339763" y="2300855"/>
            <a:ext cx="5863" cy="2970000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86532" y="5375009"/>
            <a:ext cx="8636296" cy="38762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48730" y="141458"/>
            <a:ext cx="7123670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РЕСПУБЛИКЕ БАШКОРТОСТАН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36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608738" y="1177071"/>
            <a:ext cx="653050" cy="438580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869</a:t>
            </a:r>
            <a:endParaRPr lang="ru-RU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61668" y="1606818"/>
            <a:ext cx="778084" cy="311622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ЗАЯВОК</a:t>
            </a:r>
          </a:p>
          <a:p>
            <a:pPr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ПОДАНО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579095" y="2854544"/>
            <a:ext cx="653050" cy="438580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831</a:t>
            </a:r>
            <a:endParaRPr lang="ru-RU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86516" y="3261394"/>
            <a:ext cx="1007313" cy="311622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ЗАЯВОК</a:t>
            </a:r>
            <a:endParaRPr lang="ru-RU" sz="1125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ДОПУЩЕНО</a:t>
            </a:r>
            <a:endParaRPr lang="ru-RU" sz="1125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3287328" y="1249015"/>
            <a:ext cx="6397240" cy="1994738"/>
            <a:chOff x="4807488" y="1151160"/>
            <a:chExt cx="8128000" cy="3156991"/>
          </a:xfrm>
        </p:grpSpPr>
        <p:graphicFrame>
          <p:nvGraphicFramePr>
            <p:cNvPr id="109" name="Диаграмма 108"/>
            <p:cNvGraphicFramePr/>
            <p:nvPr>
              <p:extLst/>
            </p:nvPr>
          </p:nvGraphicFramePr>
          <p:xfrm>
            <a:off x="4807488" y="1151160"/>
            <a:ext cx="8128000" cy="2991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0" name="TextBox 109"/>
            <p:cNvSpPr txBox="1"/>
            <p:nvPr/>
          </p:nvSpPr>
          <p:spPr>
            <a:xfrm>
              <a:off x="10456209" y="1834945"/>
              <a:ext cx="758799" cy="4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spc="-11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10,9%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9641862" y="1834945"/>
              <a:ext cx="786571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13,6%</a:t>
              </a:r>
              <a:endPara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263132" y="1834945"/>
              <a:ext cx="786571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65,8%</a:t>
              </a:r>
              <a:endPara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1226605" y="1834945"/>
              <a:ext cx="641558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spc="-113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9,7 </a:t>
              </a:r>
              <a:r>
                <a:rPr lang="ru-RU" sz="1200" b="1" spc="-11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8693" y="2860622"/>
              <a:ext cx="2155880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398,3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229038" y="3772335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66,2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980112" y="2860622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82,3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909945" y="3772335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59,0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</p:grpSp>
      <p:sp>
        <p:nvSpPr>
          <p:cNvPr id="182" name="Прямоугольник 181"/>
          <p:cNvSpPr/>
          <p:nvPr/>
        </p:nvSpPr>
        <p:spPr>
          <a:xfrm>
            <a:off x="3547932" y="980728"/>
            <a:ext cx="5272540" cy="377024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605,8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2000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547664" y="332656"/>
            <a:ext cx="7436094" cy="263147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МЕСТНЫХ </a:t>
            </a:r>
            <a:r>
              <a:rPr lang="ru-RU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 В 2018 ГОДУ</a:t>
            </a:r>
            <a:endParaRPr lang="ru-RU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Правая фигурная скобка 2"/>
          <p:cNvSpPr/>
          <p:nvPr/>
        </p:nvSpPr>
        <p:spPr>
          <a:xfrm rot="16200000">
            <a:off x="6113779" y="-1161127"/>
            <a:ext cx="163019" cy="5250367"/>
          </a:xfrm>
          <a:prstGeom prst="righ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9752968"/>
              </p:ext>
            </p:extLst>
          </p:nvPr>
        </p:nvGraphicFramePr>
        <p:xfrm>
          <a:off x="114066" y="3355384"/>
          <a:ext cx="3551871" cy="3311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29" y="5639771"/>
            <a:ext cx="968985" cy="968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13" y="3792124"/>
            <a:ext cx="1234753" cy="1234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9" y="3986925"/>
            <a:ext cx="1019793" cy="1019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91" y="5639771"/>
            <a:ext cx="1041922" cy="1041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64" y="5487406"/>
            <a:ext cx="1174815" cy="1174815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/>
        </p:nvGraphicFramePr>
        <p:xfrm>
          <a:off x="1368632" y="1915204"/>
          <a:ext cx="1042740" cy="970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3639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608738" y="1177071"/>
            <a:ext cx="653050" cy="438580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939</a:t>
            </a:r>
            <a:endParaRPr lang="ru-RU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61668" y="1606818"/>
            <a:ext cx="778084" cy="311622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ЗАЯВОК</a:t>
            </a:r>
          </a:p>
          <a:p>
            <a:pPr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ПОДАНО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579095" y="2854544"/>
            <a:ext cx="653050" cy="438580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914</a:t>
            </a:r>
            <a:endParaRPr lang="ru-RU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86516" y="3261394"/>
            <a:ext cx="1007313" cy="311622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ЗАЯВОК</a:t>
            </a:r>
            <a:endParaRPr lang="ru-RU" sz="1125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25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ДОПУЩЕНО</a:t>
            </a:r>
            <a:endParaRPr lang="ru-RU" sz="1125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3287328" y="1249015"/>
            <a:ext cx="6397240" cy="1994738"/>
            <a:chOff x="4807488" y="1151160"/>
            <a:chExt cx="8128000" cy="3156991"/>
          </a:xfrm>
        </p:grpSpPr>
        <p:graphicFrame>
          <p:nvGraphicFramePr>
            <p:cNvPr id="109" name="Диаграмма 108"/>
            <p:cNvGraphicFramePr/>
            <p:nvPr>
              <p:extLst/>
            </p:nvPr>
          </p:nvGraphicFramePr>
          <p:xfrm>
            <a:off x="4807488" y="1151160"/>
            <a:ext cx="8128000" cy="29910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10" name="TextBox 109"/>
            <p:cNvSpPr txBox="1"/>
            <p:nvPr/>
          </p:nvSpPr>
          <p:spPr>
            <a:xfrm>
              <a:off x="10456209" y="1834945"/>
              <a:ext cx="758799" cy="43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spc="-11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10,9%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9641862" y="1834945"/>
              <a:ext cx="786571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13,2%</a:t>
              </a:r>
              <a:endPara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263132" y="1834945"/>
              <a:ext cx="786571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66,6%</a:t>
              </a:r>
              <a:endPara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1226605" y="1834945"/>
              <a:ext cx="641558" cy="43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spc="-113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9,3 </a:t>
              </a:r>
              <a:r>
                <a:rPr lang="ru-RU" sz="1200" b="1" spc="-11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8693" y="2860622"/>
              <a:ext cx="2155880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499,4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229038" y="3772335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81,4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980112" y="2860622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99,1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909945" y="3772335"/>
              <a:ext cx="2011274" cy="535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1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69,6 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руб.</a:t>
              </a:r>
            </a:p>
          </p:txBody>
        </p:sp>
      </p:grpSp>
      <p:sp>
        <p:nvSpPr>
          <p:cNvPr id="182" name="Прямоугольник 181"/>
          <p:cNvSpPr/>
          <p:nvPr/>
        </p:nvSpPr>
        <p:spPr>
          <a:xfrm>
            <a:off x="3547932" y="980728"/>
            <a:ext cx="5272540" cy="377024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 defTabSz="6855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749,5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2000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1547664" y="332656"/>
            <a:ext cx="7436094" cy="263147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/>
          <a:p>
            <a:pPr algn="ctr" defTabSz="68551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МЕСТНЫХ </a:t>
            </a:r>
            <a:r>
              <a:rPr lang="ru-RU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 В 2019 ГОДУ</a:t>
            </a:r>
            <a:endParaRPr lang="ru-RU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3" name="Правая фигурная скобка 2"/>
          <p:cNvSpPr/>
          <p:nvPr/>
        </p:nvSpPr>
        <p:spPr>
          <a:xfrm rot="16200000">
            <a:off x="6113779" y="-1161127"/>
            <a:ext cx="163019" cy="5250367"/>
          </a:xfrm>
          <a:prstGeom prst="righ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3972315"/>
              </p:ext>
            </p:extLst>
          </p:nvPr>
        </p:nvGraphicFramePr>
        <p:xfrm>
          <a:off x="114066" y="3355384"/>
          <a:ext cx="3551871" cy="3311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60" y="3926355"/>
            <a:ext cx="968985" cy="968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22" y="3771965"/>
            <a:ext cx="1234753" cy="1234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40" y="5647385"/>
            <a:ext cx="1019793" cy="1019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97" y="5639771"/>
            <a:ext cx="1041922" cy="1041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31" y="5466145"/>
            <a:ext cx="1174815" cy="1174815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68128429"/>
              </p:ext>
            </p:extLst>
          </p:nvPr>
        </p:nvGraphicFramePr>
        <p:xfrm>
          <a:off x="1368632" y="1915204"/>
          <a:ext cx="1042740" cy="970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40452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301018" y="2485761"/>
            <a:ext cx="2968748" cy="807887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рабочая группа при Правительстве Республики Башкортостан по развитию инициативного бюджетирования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301018" y="3353700"/>
            <a:ext cx="2968748" cy="623221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Курирует направление Министерство финансов Республики Башкортостан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301018" y="4136095"/>
            <a:ext cx="2968748" cy="438555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Центр на базе Академии наук Республики Башкортостан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301018" y="4714712"/>
            <a:ext cx="2968748" cy="623221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 куратор в каждом муниципальном образовании </a:t>
            </a:r>
            <a:b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7" y="4618545"/>
            <a:ext cx="750536" cy="7520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1" y="3273009"/>
            <a:ext cx="668562" cy="669924"/>
          </a:xfrm>
          <a:prstGeom prst="rect">
            <a:avLst/>
          </a:prstGeom>
          <a:effectLst>
            <a:outerShdw blurRad="50800" dist="50800" dir="5400000" algn="ctr" rotWithShape="0">
              <a:sysClr val="window" lastClr="FFFFFF"/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1" y="3968880"/>
            <a:ext cx="662695" cy="66404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6" y="2489399"/>
            <a:ext cx="662696" cy="66404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323528" y="1396977"/>
            <a:ext cx="3912135" cy="807887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ИНСТИТУЦИОНАЛЬНЫЕ ОСНОВЫ РАЗВИТИЯ ИНИЦИАТИВНОГО БЮДЖЕТИРОВАНИЯ</a:t>
            </a:r>
            <a:endParaRPr lang="ru-RU" sz="1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15262" y="1120558"/>
            <a:ext cx="4721234" cy="1300330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ПРИОРИТЕТНАЯ РЕГИОНАЛЬНАЯ ПРОГРАММА «РАЗВИТИЕ ИНИЦИАТИВНОГО БЮДЖЕТИРОВАНИЯ В РЕСПУБЛИКЕ БАШКОРТОСТАН НА ПЕРИОД 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ГОДА»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286741" y="5778432"/>
            <a:ext cx="7300286" cy="530888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algn="ctr" defTabSz="683842"/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ПРОЕКТ СТРАТЕГИИ СОЦИАЛЬНО-ЭКОНОМИЧЕСКОГО РАЗВИТИЯ РЕСПУБЛИКИ БАШКОРТОСТАН ДО 2030 ГОДА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1" y="5808077"/>
            <a:ext cx="471597" cy="471597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4755882" y="2322761"/>
            <a:ext cx="4133141" cy="3046962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defTabSz="683842"/>
            <a:r>
              <a:rPr lang="ru-RU" sz="30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2018</a:t>
            </a:r>
            <a:r>
              <a:rPr lang="ru-RU" sz="1500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год </a:t>
            </a:r>
            <a:r>
              <a:rPr lang="ru-RU" sz="24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-</a:t>
            </a:r>
            <a:r>
              <a:rPr lang="ru-RU" sz="36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3000" b="1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5</a:t>
            </a:r>
            <a:r>
              <a:rPr lang="ru-RU" sz="36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моделей: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</a:t>
            </a:r>
            <a:b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инициатив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«Реальные дела»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«Башкирские дворики» 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«Доходогенерирующие проекты </a:t>
            </a:r>
            <a:b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сельском хозяйстве»</a:t>
            </a:r>
          </a:p>
          <a:p>
            <a:pPr marL="213733" indent="-213733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«Наше село»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339763" y="2300855"/>
            <a:ext cx="5863" cy="2970000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86532" y="5375009"/>
            <a:ext cx="8636296" cy="38762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48730" y="141458"/>
            <a:ext cx="7123670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РЕСПУБЛИКЕ БАШКОРТОСТАН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992791"/>
              </p:ext>
            </p:extLst>
          </p:nvPr>
        </p:nvGraphicFramePr>
        <p:xfrm>
          <a:off x="7462169" y="1317145"/>
          <a:ext cx="1416198" cy="65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Acrobat Document" r:id="rId4" imgW="6267240" imgH="2474640" progId="AcroExch.Document.11">
                  <p:embed/>
                </p:oleObj>
              </mc:Choice>
              <mc:Fallback>
                <p:oleObj name="Acrobat Document" r:id="rId4" imgW="6267240" imgH="247464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2169" y="1317145"/>
                        <a:ext cx="1416198" cy="65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0604" y="2170162"/>
            <a:ext cx="861776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Республики Башкортостан в области инициативного бюджетирования отмечен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Министерством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 России в «Докладе о лучшей практике развития инициативного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бюджетирования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субъектах Российской Федерации и муниципальных образованиях»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год в 2-х из 11 направлений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лучших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практик: </a:t>
            </a:r>
          </a:p>
          <a:p>
            <a:pPr algn="ctr"/>
            <a:r>
              <a:rPr lang="ru-RU" sz="1600" b="1" i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«Финансовое обеспечение проектов инициативного бюджетирования </a:t>
            </a:r>
            <a:r>
              <a:rPr lang="ru-RU" sz="1600" i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 средств регионального бюджета»;</a:t>
            </a:r>
          </a:p>
          <a:p>
            <a:pPr algn="ctr"/>
            <a:r>
              <a:rPr lang="ru-RU" sz="16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«Развитие компетенций в области инициативного бюджетирования». </a:t>
            </a:r>
          </a:p>
          <a:p>
            <a:endParaRPr lang="ru-RU" sz="120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u="sng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Республика Башкортостан, также отмечена в Докладе как регион:</a:t>
            </a:r>
          </a:p>
          <a:p>
            <a:pPr algn="ctr"/>
            <a:endParaRPr lang="ru-RU" sz="600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реализовавший новую муниципальную практику </a:t>
            </a:r>
          </a:p>
          <a:p>
            <a:r>
              <a:rPr lang="ru-RU" sz="1400" i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запустивший две новые практики;</a:t>
            </a:r>
          </a:p>
          <a:p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▪ реализующий три и более практик;</a:t>
            </a:r>
          </a:p>
          <a:p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▪ применяющий информационные системы управления, используемые для оптимизации хода подачи и проверки заявок со стороны муниципальных органов власти;</a:t>
            </a:r>
          </a:p>
          <a:p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▪ с сильным проектным центром;</a:t>
            </a:r>
          </a:p>
          <a:p>
            <a:r>
              <a:rPr lang="ru-RU" sz="1400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▪ утвердивший мероприятия по развитию инициативного бюджетирования в составе государственных программ.</a:t>
            </a:r>
          </a:p>
        </p:txBody>
      </p:sp>
      <p:pic>
        <p:nvPicPr>
          <p:cNvPr id="1028" name="Picture 4" descr="ÐÐ°ÑÑÐ¸Ð½ÐºÐ¸ Ð¿Ð¾ Ð·Ð°Ð¿ÑÐ¾ÑÑ Ð²ÑÐµÐ¼Ð¸ÑÐ½ÑÐ¹ Ð±Ð°Ð½Ðº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97" y="1312694"/>
            <a:ext cx="1459691" cy="6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ÐÐ°ÑÑÐ¸Ð½ÐºÐ¸ Ð¿Ð¾ Ð·Ð°Ð¿ÑÐ¾ÑÑ Ð½Ð¸ÑÐ¸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06" y="1312137"/>
            <a:ext cx="1444674" cy="65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4" y="1312138"/>
            <a:ext cx="3458882" cy="6652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48730" y="141458"/>
            <a:ext cx="7123670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РЕСПУБЛИКЕ БАШКОРТОСТАН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0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35275" y="980728"/>
            <a:ext cx="3652751" cy="561666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в 2018 году </a:t>
            </a:r>
            <a:r>
              <a:rPr lang="ru-RU" sz="1600" b="1" u="sng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u="sng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u="sng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3-х </a:t>
            </a:r>
            <a:r>
              <a:rPr lang="ru-RU" sz="16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более практик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35274" y="1700808"/>
            <a:ext cx="3652751" cy="1977438"/>
          </a:xfrm>
          <a:prstGeom prst="rect">
            <a:avLst/>
          </a:prstGeom>
        </p:spPr>
        <p:txBody>
          <a:bodyPr wrap="square" lIns="68405" tIns="34277" rIns="68405" bIns="34277">
            <a:spAutoFit/>
          </a:bodyPr>
          <a:lstStyle/>
          <a:p>
            <a:pPr algn="ctr" defTabSz="683842"/>
            <a:r>
              <a:rPr lang="ru-RU" sz="1600" b="1" u="sng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2018</a:t>
            </a:r>
            <a:r>
              <a:rPr lang="ru-RU" sz="1600" u="sng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год </a:t>
            </a:r>
            <a:r>
              <a:rPr lang="ru-RU" sz="1600" b="1" u="sng" dirty="0">
                <a:solidFill>
                  <a:srgbClr val="5B9BD5">
                    <a:lumMod val="50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- 5</a:t>
            </a:r>
            <a:r>
              <a:rPr lang="ru-RU" sz="1600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практик:</a:t>
            </a:r>
          </a:p>
          <a:p>
            <a:pPr marL="213733" indent="-213733" algn="ctr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</a:t>
            </a:r>
            <a:r>
              <a:rPr lang="ru-RU" sz="12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местных </a:t>
            </a: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 </a:t>
            </a:r>
          </a:p>
          <a:p>
            <a:pPr marL="213733" indent="-213733" algn="ctr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«Реальные дела» </a:t>
            </a:r>
          </a:p>
          <a:p>
            <a:pPr marL="213733" indent="-213733" algn="ctr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«Башкирские дворики» </a:t>
            </a:r>
          </a:p>
          <a:p>
            <a:pPr marL="213733" indent="-213733" algn="ctr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«Доходогенерирующие проекты </a:t>
            </a:r>
            <a:r>
              <a:rPr lang="ru-RU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сельском хозяйстве»</a:t>
            </a:r>
          </a:p>
          <a:p>
            <a:pPr marL="213733" indent="-213733" algn="ctr" defTabSz="68384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«Наше село»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3788025" y="1052736"/>
            <a:ext cx="26095" cy="5687556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236011" y="3861048"/>
            <a:ext cx="3486027" cy="16862"/>
          </a:xfrm>
          <a:prstGeom prst="line">
            <a:avLst/>
          </a:prstGeom>
          <a:noFill/>
          <a:ln w="317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49" name="Прямоугольник 48"/>
          <p:cNvSpPr/>
          <p:nvPr/>
        </p:nvSpPr>
        <p:spPr>
          <a:xfrm>
            <a:off x="1048730" y="141458"/>
            <a:ext cx="7123670" cy="62324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РЕСПУБЛИКЕ БАШКОРТОСТАН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26469"/>
              </p:ext>
            </p:extLst>
          </p:nvPr>
        </p:nvGraphicFramePr>
        <p:xfrm>
          <a:off x="3918001" y="1916832"/>
          <a:ext cx="5176572" cy="482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51"/>
                <a:gridCol w="1152128"/>
                <a:gridCol w="3802493"/>
              </a:tblGrid>
              <a:tr h="381310"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800" b="1" kern="1200" dirty="0">
                        <a:solidFill>
                          <a:srgbClr val="5B9BD5">
                            <a:lumMod val="50000"/>
                          </a:srgb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исполнительной власти </a:t>
                      </a:r>
                      <a:endParaRPr lang="ru-RU" sz="800" b="1" kern="1200" dirty="0">
                        <a:solidFill>
                          <a:srgbClr val="5B9BD5">
                            <a:lumMod val="50000"/>
                          </a:srgb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Государственные программы</a:t>
                      </a:r>
                      <a:endParaRPr lang="ru-RU" sz="800" b="1" kern="1200" dirty="0">
                        <a:solidFill>
                          <a:srgbClr val="5B9BD5">
                            <a:lumMod val="50000"/>
                          </a:srgb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финансов</a:t>
                      </a:r>
                      <a:r>
                        <a:rPr lang="ru-R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Республики Башкортостан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программа «Управление государственными финансами и государственным долгом Республики Башкортостан», мероприятие 6 «Поддержка проектов развития общественной инфраструктуры, основанных на местных инициативах»</a:t>
                      </a:r>
                      <a:endParaRPr lang="ru-RU" sz="1000" b="1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программа «Управление государственными финансами и государственным долгом Республики Башкортостан», мероприятие «Поддержка мер по обеспечению исполнения расходных обязательств местных бюджетов по решению вопросов местного значения»</a:t>
                      </a:r>
                      <a:endParaRPr lang="ru-RU" sz="1000" b="1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latinLnBrk="0" hangingPunct="1"/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жилищно-коммунального хозяйства Республики Башкортостан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программа «Модернизация и реформирование жилищно-коммунального хозяйства Республики Башкортостан», мероприятие 1.5.4 «Реализация на территории Республики Башкортостан проектов по благоустройству дворовых территорий, основанных на местных инициативах»</a:t>
                      </a:r>
                      <a:endParaRPr lang="ru-RU" sz="1000" b="1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264" rtl="0" eaLnBrk="1" latinLnBrk="0" hangingPunct="1"/>
                      <a:r>
                        <a:rPr lang="ru-RU" sz="1000" b="1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сельского хозяйства Республики Башкортостан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программа «Развитие сельского хозяйства и регулирование рынков сельскохозяйственной продукции, сырья и продовольствия в Республике Башкортостан», мероприятие «Гранты на развитие сельскохозяйственных потребительских кооперативов для реализации </a:t>
                      </a:r>
                      <a:r>
                        <a:rPr lang="ru-RU" sz="1000" b="1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доходогенерирующих</a:t>
                      </a:r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проектов, основанных на гражданских инициативах, </a:t>
                      </a:r>
                      <a:b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объединению в сельскохозяйственный потребительский кооператив»</a:t>
                      </a:r>
                      <a:endParaRPr lang="ru-RU" sz="1000" b="1" i="0" u="none" strike="noStrike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932151" y="980728"/>
            <a:ext cx="5176573" cy="930998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/>
            <a:r>
              <a:rPr lang="ru-RU" sz="14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государственных программ Республики Башкортостан, </a:t>
            </a:r>
            <a:r>
              <a:rPr lang="ru-RU" sz="1400" b="1" u="sng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составе которых утверждены мероприятия по развитию </a:t>
            </a:r>
            <a:r>
              <a:rPr lang="ru-RU" sz="1400" b="1" u="sng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инициативного </a:t>
            </a:r>
            <a:r>
              <a:rPr lang="ru-RU" sz="14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бюджетирования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46714"/>
            <a:ext cx="587087" cy="3774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3" y="3590211"/>
            <a:ext cx="596543" cy="3975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7983" y="6122998"/>
            <a:ext cx="587087" cy="330338"/>
          </a:xfrm>
          <a:prstGeom prst="rect">
            <a:avLst/>
          </a:prstGeom>
        </p:spPr>
      </p:pic>
      <p:pic>
        <p:nvPicPr>
          <p:cNvPr id="33" name="Picture 6" descr="http://isirb.ru/wp-content/uploads/2017/07/logo-cigi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9885"/>
            <a:ext cx="735129" cy="67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959539" y="4526872"/>
            <a:ext cx="28113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изучения гражданских инициатив Института стратегических исследований Республики Башкортостан </a:t>
            </a:r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 Академии наук </a:t>
            </a:r>
            <a:b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29251"/>
            <a:ext cx="662695" cy="6640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87" y="4097457"/>
            <a:ext cx="3652751" cy="315445"/>
          </a:xfrm>
          <a:prstGeom prst="rect">
            <a:avLst/>
          </a:prstGeom>
          <a:noFill/>
        </p:spPr>
        <p:txBody>
          <a:bodyPr wrap="square" lIns="68405" tIns="34277" rIns="68405" bIns="34277" rtlCol="0">
            <a:spAutoFit/>
          </a:bodyPr>
          <a:lstStyle/>
          <a:p>
            <a:pPr algn="ctr" defTabSz="683842"/>
            <a:r>
              <a:rPr lang="ru-RU" sz="1600" b="1" u="sng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Проектный центр: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13" y="2083978"/>
            <a:ext cx="1858197" cy="280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904" y="2343142"/>
            <a:ext cx="2842996" cy="530888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algn="ctr"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КАЗНАЧЕЙСКОЕ </a:t>
            </a:r>
          </a:p>
          <a:p>
            <a:pPr algn="ctr"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ИСПОЛНЕНИЕ БЮДЖЕТА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50351" y="1880816"/>
            <a:ext cx="3486146" cy="623221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Принятие и учет бюджетных</a:t>
            </a:r>
            <a:b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 денежных обязательств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18048" y="2783991"/>
            <a:ext cx="3518449" cy="623221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Санкционирование оплаты денежных обязательств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97905" y="3748514"/>
            <a:ext cx="3438592" cy="623221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Подтверждение исполнения денежных обязательств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97851" y="4715021"/>
            <a:ext cx="3438646" cy="623221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Контроль закупок на финансовое обеспечение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3" y="3302999"/>
            <a:ext cx="891038" cy="891038"/>
          </a:xfrm>
          <a:prstGeom prst="rect">
            <a:avLst/>
          </a:prstGeom>
        </p:spPr>
      </p:pic>
      <p:pic>
        <p:nvPicPr>
          <p:cNvPr id="1032" name="Picture 8" descr="https://newsnn.ru/attachments/46f3c56e7f9da1f815249e823757834cc7ebea35/store/fill/1200/630/48fa2364b4c72464703bfef1cd0ed018f63ec3a6977b448e71309481d362/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r="16171" b="9699"/>
          <a:stretch/>
        </p:blipFill>
        <p:spPr bwMode="auto">
          <a:xfrm>
            <a:off x="4017946" y="1829746"/>
            <a:ext cx="1289168" cy="7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vidov\AppData\Local\Microsoft\Windows\Temporary Internet Files\Content.Outlook\K257F9JV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7"/>
          <a:stretch/>
        </p:blipFill>
        <p:spPr bwMode="auto">
          <a:xfrm>
            <a:off x="4017945" y="4729581"/>
            <a:ext cx="1500064" cy="6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itd2.mycdn.me/image?id=839016575160&amp;t=20&amp;plc=WEB&amp;tkn=*ese5oK5Jojd1ZjC9nHv2MvDwnU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3" r="24791"/>
          <a:stretch/>
        </p:blipFill>
        <p:spPr bwMode="auto">
          <a:xfrm>
            <a:off x="4017942" y="3682525"/>
            <a:ext cx="666444" cy="9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fastly.4sqi.net/img/general/600x600/32165168_Quz2HB3xTUEkNh-qotOI7Ue0kRsTxmcwrkWAUf5QtR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8" b="13924"/>
          <a:stretch/>
        </p:blipFill>
        <p:spPr bwMode="auto">
          <a:xfrm>
            <a:off x="4817977" y="3682525"/>
            <a:ext cx="627776" cy="9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pexperts.ru/wp-content/uploads/2015/12/stavit_pechat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0"/>
          <a:stretch/>
        </p:blipFill>
        <p:spPr bwMode="auto">
          <a:xfrm>
            <a:off x="4031844" y="2723215"/>
            <a:ext cx="1199838" cy="87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904" y="274466"/>
            <a:ext cx="9138096" cy="346222"/>
          </a:xfrm>
          <a:prstGeom prst="rect">
            <a:avLst/>
          </a:prstGeom>
        </p:spPr>
        <p:txBody>
          <a:bodyPr wrap="square" lIns="68552" tIns="34277" rIns="68552" bIns="34277">
            <a:spAutoFit/>
          </a:bodyPr>
          <a:lstStyle/>
          <a:p>
            <a:pPr algn="ctr" defTabSz="68530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КАЗНАЧЕЙСКОЕ ИСПОЛНЕНИЕ БЮДЖЕТА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Диаграмма 61"/>
          <p:cNvGraphicFramePr/>
          <p:nvPr>
            <p:extLst>
              <p:ext uri="{D42A27DB-BD31-4B8C-83A1-F6EECF244321}">
                <p14:modId xmlns:p14="http://schemas.microsoft.com/office/powerpoint/2010/main" val="2536948344"/>
              </p:ext>
            </p:extLst>
          </p:nvPr>
        </p:nvGraphicFramePr>
        <p:xfrm>
          <a:off x="233172" y="1879750"/>
          <a:ext cx="8654796" cy="385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44624"/>
            <a:ext cx="9144000" cy="8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984" tIns="26984" rIns="26984" bIns="26984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685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cap="all" dirty="0">
                <a:solidFill>
                  <a:schemeClr val="tx1"/>
                </a:solidFill>
                <a:latin typeface="Arial" charset="0"/>
              </a:rPr>
              <a:t>ВНЕДРЕНИЕ ФЕДЕРАЛЬНЫХ СТАНДАРТОВ </a:t>
            </a:r>
            <a:endParaRPr lang="ru-RU" sz="1800" b="1" cap="all" dirty="0" smtClean="0">
              <a:solidFill>
                <a:schemeClr val="tx1"/>
              </a:solidFill>
              <a:latin typeface="Arial" charset="0"/>
            </a:endParaRPr>
          </a:p>
          <a:p>
            <a:pPr algn="ctr" defTabSz="685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cap="all" dirty="0" smtClean="0">
                <a:solidFill>
                  <a:schemeClr val="tx1"/>
                </a:solidFill>
                <a:latin typeface="Arial" charset="0"/>
              </a:rPr>
              <a:t>БУХГАЛТЕРСКОГО УЧЕТА ДЛЯ </a:t>
            </a:r>
            <a:r>
              <a:rPr lang="ru-RU" sz="1800" b="1" cap="all" dirty="0">
                <a:solidFill>
                  <a:schemeClr val="tx1"/>
                </a:solidFill>
                <a:latin typeface="Arial" charset="0"/>
              </a:rPr>
              <a:t>ОРГАНИЗАЦИЙ </a:t>
            </a:r>
            <a:endParaRPr lang="ru-RU" sz="1800" b="1" cap="all" dirty="0" smtClean="0">
              <a:solidFill>
                <a:schemeClr val="tx1"/>
              </a:solidFill>
              <a:latin typeface="Arial" charset="0"/>
            </a:endParaRPr>
          </a:p>
          <a:p>
            <a:pPr algn="ctr" defTabSz="685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cap="all" dirty="0" smtClean="0">
                <a:solidFill>
                  <a:schemeClr val="tx1"/>
                </a:solidFill>
                <a:latin typeface="Arial" charset="0"/>
              </a:rPr>
              <a:t>ГОСУДАРСТВЕННОГО </a:t>
            </a:r>
            <a:r>
              <a:rPr lang="ru-RU" sz="1800" b="1" cap="all" dirty="0">
                <a:solidFill>
                  <a:schemeClr val="tx1"/>
                </a:solidFill>
                <a:latin typeface="Arial" charset="0"/>
              </a:rPr>
              <a:t>СЕКТОРА</a:t>
            </a:r>
          </a:p>
        </p:txBody>
      </p:sp>
      <p:pic>
        <p:nvPicPr>
          <p:cNvPr id="34" name="Рисунок 33" descr="https://png.pngtree.com/element_origin_min_pic/17/06/29/865ae4a91bd99e4ad4ae782fb3e91f5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92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24" y="3979473"/>
            <a:ext cx="995843" cy="7553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Блок-схема: узел 1"/>
          <p:cNvSpPr/>
          <p:nvPr/>
        </p:nvSpPr>
        <p:spPr>
          <a:xfrm>
            <a:off x="1586791" y="4635019"/>
            <a:ext cx="518984" cy="518984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3398098" y="3979471"/>
            <a:ext cx="800100" cy="80010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5323548" y="2906508"/>
            <a:ext cx="957647" cy="957647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7333435" y="1794532"/>
            <a:ext cx="1055378" cy="1055378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pic>
        <p:nvPicPr>
          <p:cNvPr id="12" name="Рисунок 11" descr="https://png.pngtree.com/element_origin_min_pic/17/06/29/865ae4a91bd99e4ad4ae782fb3e91f5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92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73" y="2151195"/>
            <a:ext cx="995843" cy="7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png.pngtree.com/element_origin_min_pic/17/06/29/865ae4a91bd99e4ad4ae782fb3e91f5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92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86" y="3284436"/>
            <a:ext cx="995843" cy="7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1820" y="5191091"/>
            <a:ext cx="3441630" cy="1406261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/>
          </p:nvPr>
        </p:nvGraphicFramePr>
        <p:xfrm>
          <a:off x="3600703" y="2122400"/>
          <a:ext cx="5220072" cy="310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116632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9" rIns="68573" bIns="3428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2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КОНТРОЛЬНЫХ </a:t>
            </a: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ПОЛНОМОЧИЙ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ГОДУ</a:t>
            </a:r>
          </a:p>
        </p:txBody>
      </p:sp>
      <p:sp>
        <p:nvSpPr>
          <p:cNvPr id="47" name="выездны"/>
          <p:cNvSpPr/>
          <p:nvPr/>
        </p:nvSpPr>
        <p:spPr>
          <a:xfrm>
            <a:off x="7596336" y="1766333"/>
            <a:ext cx="1326245" cy="589029"/>
          </a:xfrm>
          <a:prstGeom prst="callout2">
            <a:avLst>
              <a:gd name="adj1" fmla="val 36308"/>
              <a:gd name="adj2" fmla="val -2636"/>
              <a:gd name="adj3" fmla="val 36308"/>
              <a:gd name="adj4" fmla="val -11625"/>
              <a:gd name="adj5" fmla="val 98901"/>
              <a:gd name="adj6" fmla="val -67702"/>
            </a:avLst>
          </a:prstGeom>
          <a:solidFill>
            <a:srgbClr val="49BAD9"/>
          </a:solidFill>
          <a:ln>
            <a:solidFill>
              <a:srgbClr val="49BAD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выездные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проверки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экспертизы"/>
          <p:cNvSpPr/>
          <p:nvPr/>
        </p:nvSpPr>
        <p:spPr>
          <a:xfrm>
            <a:off x="7596336" y="4664873"/>
            <a:ext cx="1326245" cy="589029"/>
          </a:xfrm>
          <a:prstGeom prst="callout2">
            <a:avLst>
              <a:gd name="adj1" fmla="val 36308"/>
              <a:gd name="adj2" fmla="val -2636"/>
              <a:gd name="adj3" fmla="val 35230"/>
              <a:gd name="adj4" fmla="val -14976"/>
              <a:gd name="adj5" fmla="val -5598"/>
              <a:gd name="adj6" fmla="val -30376"/>
            </a:avLst>
          </a:prstGeom>
          <a:solidFill>
            <a:srgbClr val="1F497D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экспертизы</a:t>
            </a:r>
          </a:p>
        </p:txBody>
      </p:sp>
      <p:sp>
        <p:nvSpPr>
          <p:cNvPr id="49" name="камер"/>
          <p:cNvSpPr/>
          <p:nvPr/>
        </p:nvSpPr>
        <p:spPr>
          <a:xfrm flipH="1">
            <a:off x="2874959" y="4370358"/>
            <a:ext cx="1614288" cy="589029"/>
          </a:xfrm>
          <a:prstGeom prst="callout2">
            <a:avLst>
              <a:gd name="adj1" fmla="val 36308"/>
              <a:gd name="adj2" fmla="val -2636"/>
              <a:gd name="adj3" fmla="val 36308"/>
              <a:gd name="adj4" fmla="val -16812"/>
              <a:gd name="adj5" fmla="val -60018"/>
              <a:gd name="adj6" fmla="val -27159"/>
            </a:avLst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камеральные проверки</a:t>
            </a:r>
          </a:p>
        </p:txBody>
      </p:sp>
      <p:sp>
        <p:nvSpPr>
          <p:cNvPr id="46" name="обследования"/>
          <p:cNvSpPr/>
          <p:nvPr/>
        </p:nvSpPr>
        <p:spPr>
          <a:xfrm flipH="1">
            <a:off x="2965997" y="1766333"/>
            <a:ext cx="1606003" cy="589029"/>
          </a:xfrm>
          <a:prstGeom prst="callout2">
            <a:avLst>
              <a:gd name="adj1" fmla="val 36308"/>
              <a:gd name="adj2" fmla="val -2636"/>
              <a:gd name="adj3" fmla="val 36308"/>
              <a:gd name="adj4" fmla="val -16034"/>
              <a:gd name="adj5" fmla="val 226451"/>
              <a:gd name="adj6" fmla="val -24249"/>
            </a:avLst>
          </a:prstGeom>
          <a:solidFill>
            <a:srgbClr val="9BBB5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обследования</a:t>
            </a:r>
          </a:p>
        </p:txBody>
      </p:sp>
      <p:sp>
        <p:nvSpPr>
          <p:cNvPr id="52" name="187"/>
          <p:cNvSpPr/>
          <p:nvPr/>
        </p:nvSpPr>
        <p:spPr>
          <a:xfrm>
            <a:off x="7617067" y="4190284"/>
            <a:ext cx="1326245" cy="481410"/>
          </a:xfrm>
          <a:prstGeom prst="rect">
            <a:avLst/>
          </a:prstGeom>
          <a:ln>
            <a:noFill/>
          </a:ln>
          <a:effectLst/>
        </p:spPr>
        <p:txBody>
          <a:bodyPr wrap="square" lIns="68573" tIns="34289" rIns="68573" bIns="34289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</a:p>
        </p:txBody>
      </p:sp>
      <p:sp>
        <p:nvSpPr>
          <p:cNvPr id="45" name="194"/>
          <p:cNvSpPr/>
          <p:nvPr/>
        </p:nvSpPr>
        <p:spPr>
          <a:xfrm>
            <a:off x="7641500" y="1284923"/>
            <a:ext cx="1235915" cy="482400"/>
          </a:xfrm>
          <a:prstGeom prst="rect">
            <a:avLst/>
          </a:prstGeom>
          <a:ln>
            <a:noFill/>
          </a:ln>
          <a:effectLst/>
        </p:spPr>
        <p:txBody>
          <a:bodyPr wrap="square" lIns="68573" tIns="34289" rIns="68573" bIns="34289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</a:p>
        </p:txBody>
      </p:sp>
      <p:sp>
        <p:nvSpPr>
          <p:cNvPr id="48" name="73"/>
          <p:cNvSpPr/>
          <p:nvPr/>
        </p:nvSpPr>
        <p:spPr>
          <a:xfrm>
            <a:off x="3101733" y="1334236"/>
            <a:ext cx="1326245" cy="438580"/>
          </a:xfrm>
          <a:prstGeom prst="rect">
            <a:avLst/>
          </a:prstGeom>
          <a:ln>
            <a:noFill/>
          </a:ln>
          <a:effectLst/>
        </p:spPr>
        <p:txBody>
          <a:bodyPr wrap="square" lIns="68573" tIns="34289" rIns="68573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90"/>
          <p:cNvSpPr/>
          <p:nvPr/>
        </p:nvSpPr>
        <p:spPr>
          <a:xfrm>
            <a:off x="3018981" y="3933056"/>
            <a:ext cx="1326244" cy="438580"/>
          </a:xfrm>
          <a:prstGeom prst="rect">
            <a:avLst/>
          </a:prstGeom>
          <a:ln>
            <a:noFill/>
          </a:ln>
          <a:effectLst/>
        </p:spPr>
        <p:txBody>
          <a:bodyPr wrap="square" lIns="68573" tIns="34289" rIns="68573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28" name="544"/>
          <p:cNvSpPr/>
          <p:nvPr/>
        </p:nvSpPr>
        <p:spPr>
          <a:xfrm>
            <a:off x="5331718" y="3336819"/>
            <a:ext cx="1872344" cy="565537"/>
          </a:xfrm>
          <a:prstGeom prst="rect">
            <a:avLst/>
          </a:prstGeom>
          <a:ln>
            <a:noFill/>
          </a:ln>
          <a:effectLst/>
        </p:spPr>
        <p:txBody>
          <a:bodyPr wrap="square" lIns="68573" tIns="34289" rIns="68573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25" b="1" spc="50" dirty="0">
                <a:ln w="11430"/>
                <a:solidFill>
                  <a:srgbClr val="1F497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578</a:t>
            </a:r>
            <a:endParaRPr lang="ru-RU" sz="2025" b="1" spc="50" dirty="0">
              <a:ln w="11430"/>
              <a:solidFill>
                <a:srgbClr val="1F497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87797" y="1903222"/>
            <a:ext cx="2640184" cy="1170056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900000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187797" y="3073278"/>
            <a:ext cx="3173528" cy="117005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080000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631823"/>
              </p:ext>
            </p:extLst>
          </p:nvPr>
        </p:nvGraphicFramePr>
        <p:xfrm>
          <a:off x="262393" y="2060848"/>
          <a:ext cx="229432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295"/>
                <a:gridCol w="7930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Финансово-бюджетная сфера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07424"/>
              </p:ext>
            </p:extLst>
          </p:nvPr>
        </p:nvGraphicFramePr>
        <p:xfrm>
          <a:off x="251520" y="3353936"/>
          <a:ext cx="229432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295"/>
                <a:gridCol w="79302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закупок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652735"/>
              </p:ext>
            </p:extLst>
          </p:nvPr>
        </p:nvGraphicFramePr>
        <p:xfrm>
          <a:off x="151820" y="5445224"/>
          <a:ext cx="3441630" cy="910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876"/>
                <a:gridCol w="1757754"/>
              </a:tblGrid>
              <a:tr h="246280"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ПРОВЕРЕНО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млрд. руб.</a:t>
                      </a:r>
                      <a:endParaRPr lang="ru-RU" sz="1800" b="1" dirty="0">
                        <a:solidFill>
                          <a:srgbClr val="FFFF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92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b="1" dirty="0">
                        <a:solidFill>
                          <a:srgbClr val="FFFF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6280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1506 закупок</a:t>
                      </a:r>
                      <a:endParaRPr lang="ru-RU" sz="1800" b="1" dirty="0">
                        <a:solidFill>
                          <a:srgbClr val="FFFF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3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62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СОСТАВЛЯЮЩИЕ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КОНСОЛИДИРОВАННОГО БЮДЖЕТА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1340768"/>
            <a:ext cx="4320480" cy="504056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Республики Башкортостан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51520" y="2420888"/>
            <a:ext cx="4320480" cy="2376264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Местные бюджеты:</a:t>
            </a:r>
          </a:p>
          <a:p>
            <a:pPr marL="285750" indent="-285750" algn="ctr">
              <a:buFontTx/>
              <a:buChar char="-"/>
            </a:pPr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бюджета муниципальных районов;</a:t>
            </a:r>
          </a:p>
          <a:p>
            <a:pPr marL="285750" indent="-285750" algn="ctr">
              <a:buFontTx/>
              <a:buChar char="-"/>
            </a:pPr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бюджетов городских округов;</a:t>
            </a:r>
          </a:p>
          <a:p>
            <a:pPr marL="285750" indent="-285750" algn="ctr">
              <a:buFontTx/>
              <a:buChar char="-"/>
            </a:pPr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бюджетов городских поселений;</a:t>
            </a:r>
          </a:p>
          <a:p>
            <a:pPr marL="285750" indent="-285750" algn="ctr">
              <a:buFontTx/>
              <a:buChar char="-"/>
            </a:pPr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 бюджетов сельских поселений.</a:t>
            </a:r>
            <a:endParaRPr lang="ru-RU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5400600"/>
            <a:ext cx="4320480" cy="1268760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Территориального </a:t>
            </a:r>
            <a:b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фонда обязательного медицинского страхования Республики Башкортостан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ÐÐ°ÑÑÐ¸Ð½ÐºÐ¸ Ð¿Ð¾ Ð·Ð°Ð¿ÑÐ¾ÑÑ Ð´ÐµÐ½ÑÐ³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53" y="1181833"/>
            <a:ext cx="1008112" cy="9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ÑÑÐ¾Ð¼Ñ ÑÐ±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06" y="5395554"/>
            <a:ext cx="1273806" cy="12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012160" y="2796266"/>
            <a:ext cx="3031339" cy="162550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ÐÐ°ÑÑÐ¸Ð½ÐºÐ¸ Ð¿Ð¾ Ð·Ð°Ð¿ÑÐ¾ÑÑ Ð¼ÐµÑÐ¾Ðº Ñ Ð´ÐµÐ½ÑÐ³Ð°Ð¼Ð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0689"/>
            <a:ext cx="2229450" cy="2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Ð´ÐµÐ½ÑÐ³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81" y="2243716"/>
            <a:ext cx="1008112" cy="9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Ð´ÐµÐ½ÑÐ³Ð¸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82" y="4038556"/>
            <a:ext cx="1008112" cy="9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Штриховая стрелка вправо 7"/>
          <p:cNvSpPr/>
          <p:nvPr/>
        </p:nvSpPr>
        <p:spPr>
          <a:xfrm>
            <a:off x="4790107" y="3182699"/>
            <a:ext cx="1080120" cy="720080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06" y="1988840"/>
            <a:ext cx="321307" cy="3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Фо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700808"/>
            <a:ext cx="9036009" cy="419284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92038" y="116632"/>
            <a:ext cx="7544458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95" tIns="34289" rIns="35995" bIns="3428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9142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 МИНИСТЕРСТВОМ ФИНАНСОВ </a:t>
            </a: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6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 КОНТРОЛЬНОЙ </a:t>
            </a:r>
            <a:r>
              <a:rPr 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3" y="1700819"/>
            <a:ext cx="2826481" cy="432049"/>
          </a:xfrm>
          <a:prstGeom prst="rect">
            <a:avLst/>
          </a:prstGeom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Рабочие группы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66010" y="1700808"/>
            <a:ext cx="2996723" cy="43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078007" y="1700819"/>
            <a:ext cx="2987999" cy="4320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73" tIns="34289" rIns="68573" bIns="34289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1526" y="2132858"/>
            <a:ext cx="8802481" cy="3716697"/>
            <a:chOff x="251519" y="1275606"/>
            <a:chExt cx="8802481" cy="371669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51519" y="1275606"/>
              <a:ext cx="2843985" cy="1175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defTabSz="9142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вопросам 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совершенствования </a:t>
              </a:r>
              <a:r>
                <a:rPr lang="ru-RU" sz="1200" b="1" spc="50" dirty="0">
                  <a:ln w="1143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внутреннего муниципального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1" spc="50" dirty="0">
                  <a:ln w="1143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финансового контроля 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078000" y="1275606"/>
              <a:ext cx="2988000" cy="1175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разработка предложений по совершенствованию правовой базы и стратегии развития ВМФК;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выявление лучших практик;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обмен опытом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066000" y="1275606"/>
              <a:ext cx="2988000" cy="1175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/>
                  </a:solidFill>
                  <a:latin typeface="Calibri"/>
                </a:rPr>
                <a:t>2 методические рекомендации по содержанию правовых актов в части регламентации финконтроля</a:t>
              </a:r>
            </a:p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/>
                  </a:solidFill>
                  <a:latin typeface="Calibri"/>
                </a:rPr>
                <a:t>оценка качества муниципального финконтроля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51519" y="2447808"/>
              <a:ext cx="2843985" cy="1175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defTabSz="9142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обеспечению взаимодействия 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органов исполнительной власти РБ при осуществлении ими ВФК и ВФА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78000" y="2447808"/>
              <a:ext cx="2988000" cy="117599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приложений по развития ВФК и ВФА 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разработка стандартов;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выявление лучших практик;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мер, принимаемых РОИВ по устранению нарушений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066000" y="2447808"/>
              <a:ext cx="2988000" cy="1175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методические рекомендации по проверке использования субсидий, предоставленных из бюджета Республики Башкортостан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51519" y="3623805"/>
              <a:ext cx="2843985" cy="13684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defTabSz="9142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разработке 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стандартов (правил и процедур) осуществления ведомственного контроля в сфере закупок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078000" y="3623805"/>
              <a:ext cx="2988000" cy="13684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повышение эффективности системы контроля;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определение стратегии реализации контроля в отношении госзаказчиков</a:t>
              </a:r>
            </a:p>
            <a:p>
              <a:pPr marL="171426" indent="-171426" defTabSz="914265" fontAlgn="base"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разработка стандартов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066000" y="3623805"/>
              <a:ext cx="2988000" cy="13684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 оценка эффективности деятельности ведомственного контроля в сфере закупок</a:t>
              </a:r>
            </a:p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оценка эффективности деятельности муниципального контроля в сфере закупок</a:t>
              </a:r>
            </a:p>
            <a:p>
              <a:pPr marL="285708" lvl="1" indent="-285708" defTabSz="577760" fontAlgn="base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275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12 стандартов</a:t>
              </a:r>
            </a:p>
          </p:txBody>
        </p:sp>
      </p:grpSp>
      <p:sp>
        <p:nvSpPr>
          <p:cNvPr id="2" name="Овал 1"/>
          <p:cNvSpPr/>
          <p:nvPr/>
        </p:nvSpPr>
        <p:spPr>
          <a:xfrm>
            <a:off x="35495" y="2504830"/>
            <a:ext cx="432048" cy="43204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8064A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b="1" dirty="0">
              <a:solidFill>
                <a:srgbClr val="8064A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5495" y="3677032"/>
            <a:ext cx="432048" cy="432048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ru-RU" b="1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5495" y="4949280"/>
            <a:ext cx="432048" cy="43204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9142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ru-RU" b="1" dirty="0">
              <a:solidFill>
                <a:srgbClr val="4BACC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11" y="1566320"/>
            <a:ext cx="1509467" cy="1509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8804">
            <a:off x="5391541" y="1316943"/>
            <a:ext cx="1810385" cy="18103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33" y="3194385"/>
            <a:ext cx="1575202" cy="157520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0870">
            <a:off x="3594616" y="3864504"/>
            <a:ext cx="1579776" cy="15797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79" y="3092426"/>
            <a:ext cx="1508766" cy="15087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3615" y="2581516"/>
            <a:ext cx="1341392" cy="484722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1350" b="1" dirty="0">
                <a:solidFill>
                  <a:srgbClr val="0B448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Бюджетный процесс </a:t>
            </a:r>
            <a:endParaRPr lang="ru-RU" sz="1350" b="1" dirty="0">
              <a:solidFill>
                <a:srgbClr val="0B448A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90420" y="2078620"/>
            <a:ext cx="1224423" cy="484722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9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Составление </a:t>
            </a:r>
            <a:br>
              <a:rPr lang="ru-RU" sz="9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исполнение бюджета</a:t>
            </a:r>
            <a:endParaRPr lang="ru-RU" sz="9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16043" y="1867100"/>
            <a:ext cx="1761385" cy="623221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Контроль</a:t>
            </a:r>
            <a:br>
              <a:rPr lang="ru-RU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соблюдением бюджетного законодательства</a:t>
            </a:r>
            <a:endParaRPr lang="ru-RU" sz="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14932" y="4412150"/>
            <a:ext cx="939152" cy="484722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Бюджетный учет </a:t>
            </a:r>
            <a:b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отчетность</a:t>
            </a:r>
            <a:endParaRPr lang="ru-RU" sz="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14805" y="3749640"/>
            <a:ext cx="1300283" cy="484722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Регулирование контрактной системы</a:t>
            </a:r>
            <a:endParaRPr lang="ru-RU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96809" y="3604448"/>
            <a:ext cx="1185106" cy="484722"/>
          </a:xfrm>
          <a:prstGeom prst="rect">
            <a:avLst/>
          </a:prstGeom>
        </p:spPr>
        <p:txBody>
          <a:bodyPr wrap="square" lIns="68413" tIns="34277" rIns="68413" bIns="34277">
            <a:spAutoFit/>
          </a:bodyPr>
          <a:lstStyle/>
          <a:p>
            <a:pPr algn="ctr"/>
            <a:r>
              <a:rPr lang="ru-RU" sz="9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Казначейское исполнение бюджета</a:t>
            </a:r>
            <a:endParaRPr lang="ru-RU" sz="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57" y="1754611"/>
            <a:ext cx="2068305" cy="206830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40" y="43173"/>
            <a:ext cx="4499992" cy="8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6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908720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КОНТАКТНЫЕ ДАННЫЕ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332" y="1304185"/>
            <a:ext cx="480733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1403648" y="3501008"/>
            <a:ext cx="63011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Адрес: 	450101, г. Уфа, ул. </a:t>
            </a:r>
            <a:r>
              <a:rPr lang="ru-RU" b="1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Тукаева</a:t>
            </a: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46</a:t>
            </a:r>
          </a:p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Телефон: 8 (347) 280-96-33</a:t>
            </a:r>
          </a:p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Факс: 8 (347) 250-36-66</a:t>
            </a:r>
          </a:p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Электронный адрес: </a:t>
            </a:r>
            <a:r>
              <a:rPr lang="en-US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  <a:hlinkClick r:id="rId4"/>
              </a:rPr>
              <a:t>minfin@bashkortostan.ru</a:t>
            </a: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Официальный сайт: </a:t>
            </a:r>
            <a:r>
              <a:rPr lang="en-US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  <a:hlinkClick r:id="rId5"/>
              </a:rPr>
              <a:t>www.minfin.bashkortostan.ru</a:t>
            </a:r>
            <a:r>
              <a:rPr lang="ru-RU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ÐÐ°ÑÑÐ¸Ð½ÐºÐ¸ Ð¿Ð¾ Ð·Ð°Ð¿ÑÐ¾ÑÑ Ð¸Ð½ÑÑÐ°Ð³ÑÐ°Ð¼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20" y="6189177"/>
            <a:ext cx="461224" cy="46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Ð²ÐºÐ¾Ð½ÑÐ°ÐºÑÐµ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95" y="5085184"/>
            <a:ext cx="526074" cy="5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25990" y="516333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vk.com/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minfinrb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8114" y="6235123"/>
            <a:ext cx="5636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www.instagram.com/bashkortostan_minfin/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ÐÐ°ÑÑÐ¸Ð½ÐºÐ¸ Ð¿Ð¾ Ð·Ð°Ð¿ÑÐ¾ÑÑ ÑÐµÐ¹ÑÐ±ÑÐºÐ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32668"/>
            <a:ext cx="685685" cy="68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6530" y="5690844"/>
            <a:ext cx="5498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facebook.com/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bashkortostan.minfin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40" y="115181"/>
            <a:ext cx="4499992" cy="8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19" y="179348"/>
            <a:ext cx="864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ЭТАПЫ БЮДЖЕТНОГО ПРОЦЕССА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707212"/>
            <a:ext cx="8835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	</a:t>
            </a:r>
            <a:r>
              <a:rPr lang="ru-RU" sz="1600" b="1" dirty="0" smtClean="0">
                <a:latin typeface="Arial" charset="0"/>
              </a:rPr>
              <a:t>БЮДЖЕТНЫЙ ПРОЦЕСС – регламентируемая </a:t>
            </a:r>
            <a:r>
              <a:rPr lang="ru-RU" sz="1600" b="1" dirty="0">
                <a:latin typeface="Arial" charset="0"/>
              </a:rPr>
              <a:t>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</a:t>
            </a:r>
            <a:r>
              <a:rPr lang="ru-RU" sz="1600" b="1" dirty="0" smtClean="0">
                <a:latin typeface="Arial" charset="0"/>
              </a:rPr>
              <a:t>составлению и </a:t>
            </a:r>
            <a:r>
              <a:rPr lang="ru-RU" sz="1600" b="1" dirty="0">
                <a:latin typeface="Arial" charset="0"/>
              </a:rPr>
              <a:t>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</a:t>
            </a:r>
            <a:r>
              <a:rPr lang="ru-RU" sz="1600" b="1" dirty="0" smtClean="0">
                <a:latin typeface="Arial" charset="0"/>
              </a:rPr>
              <a:t>отчетности.</a:t>
            </a:r>
            <a:endParaRPr lang="ru-RU" sz="1600" b="1" dirty="0">
              <a:latin typeface="Arial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4220840"/>
              </p:ext>
            </p:extLst>
          </p:nvPr>
        </p:nvGraphicFramePr>
        <p:xfrm>
          <a:off x="179512" y="2325076"/>
          <a:ext cx="8712968" cy="442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934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ПЕРИОД, НА КОТОРЫЙ СОСТАВЛЯЕТСЯ БЮДЖЕТ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116632"/>
            <a:ext cx="1412141" cy="767345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91121"/>
              </p:ext>
            </p:extLst>
          </p:nvPr>
        </p:nvGraphicFramePr>
        <p:xfrm>
          <a:off x="3684244" y="1340768"/>
          <a:ext cx="44881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26" name="Picture 2" descr="ÐÐ°ÑÑÐ¸Ð½ÐºÐ¸ Ð¿Ð¾ Ð·Ð°Ð¿ÑÐ¾ÑÑ ÐÐÐÐÐÐÐÐ Ð¬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996701"/>
            <a:ext cx="780442" cy="7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5523" y="1196752"/>
            <a:ext cx="335635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бюджет: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ень, неделя, месяц, год …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авая круглая скобка 8"/>
          <p:cNvSpPr/>
          <p:nvPr/>
        </p:nvSpPr>
        <p:spPr>
          <a:xfrm rot="16200000">
            <a:off x="5754502" y="-1101875"/>
            <a:ext cx="335298" cy="4500502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авая круглая скобка 10"/>
          <p:cNvSpPr/>
          <p:nvPr/>
        </p:nvSpPr>
        <p:spPr>
          <a:xfrm rot="16200000">
            <a:off x="4662012" y="62624"/>
            <a:ext cx="288030" cy="2268251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круглая скобка 11"/>
          <p:cNvSpPr/>
          <p:nvPr/>
        </p:nvSpPr>
        <p:spPr>
          <a:xfrm rot="16200000">
            <a:off x="3761912" y="1034732"/>
            <a:ext cx="216023" cy="396046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круглая скобка 12"/>
          <p:cNvSpPr/>
          <p:nvPr/>
        </p:nvSpPr>
        <p:spPr>
          <a:xfrm rot="16200000">
            <a:off x="3677532" y="1166377"/>
            <a:ext cx="177140" cy="171640"/>
          </a:xfrm>
          <a:prstGeom prst="rightBracket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552948"/>
              </p:ext>
            </p:extLst>
          </p:nvPr>
        </p:nvGraphicFramePr>
        <p:xfrm>
          <a:off x="3695890" y="2488569"/>
          <a:ext cx="44881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2" descr="ÐÐ°ÑÑÐ¸Ð½ÐºÐ¸ Ð¿Ð¾ Ð·Ð°Ð¿ÑÐ¾ÑÑ ÐÐÐÐÐÐÐÐ Ð¬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54" y="2144502"/>
            <a:ext cx="780442" cy="7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7169" y="2344553"/>
            <a:ext cx="335635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организации: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месяц, квартал, полугодие, год …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авая круглая скобка 16"/>
          <p:cNvSpPr/>
          <p:nvPr/>
        </p:nvSpPr>
        <p:spPr>
          <a:xfrm rot="16200000">
            <a:off x="5766148" y="45926"/>
            <a:ext cx="335298" cy="4500502"/>
          </a:xfrm>
          <a:prstGeom prst="rightBracket">
            <a:avLst/>
          </a:prstGeom>
          <a:ln w="222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ая круглая скобка 17"/>
          <p:cNvSpPr/>
          <p:nvPr/>
        </p:nvSpPr>
        <p:spPr>
          <a:xfrm rot="16200000">
            <a:off x="4673658" y="1210425"/>
            <a:ext cx="288030" cy="2268251"/>
          </a:xfrm>
          <a:prstGeom prst="rightBracket">
            <a:avLst/>
          </a:prstGeom>
          <a:ln w="222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авая круглая скобка 18"/>
          <p:cNvSpPr/>
          <p:nvPr/>
        </p:nvSpPr>
        <p:spPr>
          <a:xfrm rot="16200000">
            <a:off x="3773558" y="2182533"/>
            <a:ext cx="216023" cy="396046"/>
          </a:xfrm>
          <a:prstGeom prst="rightBracket">
            <a:avLst/>
          </a:prstGeom>
          <a:ln w="222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ая круглая скобка 19"/>
          <p:cNvSpPr/>
          <p:nvPr/>
        </p:nvSpPr>
        <p:spPr>
          <a:xfrm rot="16200000">
            <a:off x="3689178" y="2314178"/>
            <a:ext cx="177140" cy="171640"/>
          </a:xfrm>
          <a:prstGeom prst="rightBracket">
            <a:avLst/>
          </a:prstGeom>
          <a:ln w="222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501749" y="713721"/>
            <a:ext cx="864096" cy="254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1844824"/>
            <a:ext cx="864096" cy="254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45795"/>
              </p:ext>
            </p:extLst>
          </p:nvPr>
        </p:nvGraphicFramePr>
        <p:xfrm>
          <a:off x="3695890" y="4489177"/>
          <a:ext cx="44881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  <a:gridCol w="3740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4" name="Picture 2" descr="ÐÐ°ÑÑÐ¸Ð½ÐºÐ¸ Ð¿Ð¾ Ð·Ð°Ð¿ÑÐ¾ÑÑ ÐÐÐÐÐÐÐÐ Ð¬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54" y="4145110"/>
            <a:ext cx="780442" cy="7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авая круглая скобка 24"/>
          <p:cNvSpPr/>
          <p:nvPr/>
        </p:nvSpPr>
        <p:spPr>
          <a:xfrm rot="16200000">
            <a:off x="5766148" y="2046534"/>
            <a:ext cx="335298" cy="4500502"/>
          </a:xfrm>
          <a:prstGeom prst="rightBracket">
            <a:avLst/>
          </a:prstGeom>
          <a:ln w="2222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508104" y="3845432"/>
            <a:ext cx="864096" cy="254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год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5523" y="4061456"/>
            <a:ext cx="335635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страны: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год,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года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(«скользящая трехлетка»)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4997561"/>
            <a:ext cx="3312368" cy="158417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ВАЖНЫЕ ТРЕБОВАНИЯ: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Утверждается до начала года;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Действует с 1 января.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авая круглая скобка 31"/>
          <p:cNvSpPr/>
          <p:nvPr/>
        </p:nvSpPr>
        <p:spPr>
          <a:xfrm rot="16200000">
            <a:off x="5145899" y="3543589"/>
            <a:ext cx="1584176" cy="4492119"/>
          </a:xfrm>
          <a:prstGeom prst="rightBracket">
            <a:avLst/>
          </a:prstGeom>
          <a:ln w="2222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 descr="ÐÐ°ÑÑÐ¸Ð½ÐºÐ¸ Ð¿Ð¾ Ð·Ð°Ð¿ÑÐ¾ÑÑ ÐÐÐÐÐÐÐÐ Ð¬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54" y="5399427"/>
            <a:ext cx="780442" cy="78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987914"/>
              </p:ext>
            </p:extLst>
          </p:nvPr>
        </p:nvGraphicFramePr>
        <p:xfrm>
          <a:off x="3995936" y="5141577"/>
          <a:ext cx="3808805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761"/>
                <a:gridCol w="761761"/>
                <a:gridCol w="761761"/>
                <a:gridCol w="761761"/>
                <a:gridCol w="7617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год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год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год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216"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9272"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6516216" y="5141577"/>
            <a:ext cx="151216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«скользящая трехлетка»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10-конечная звезда 30"/>
          <p:cNvSpPr/>
          <p:nvPr/>
        </p:nvSpPr>
        <p:spPr>
          <a:xfrm>
            <a:off x="3737637" y="5834997"/>
            <a:ext cx="906371" cy="906371"/>
          </a:xfrm>
          <a:prstGeom prst="star10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НОВЫЙ!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6712" y="179348"/>
            <a:ext cx="665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СТРУКТУРА БЮДЖЕТА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3133428"/>
            <a:ext cx="295232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rbel" pitchFamily="34" charset="0"/>
              </a:rPr>
              <a:t>ДОХОДЫ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bel" pitchFamily="34" charset="0"/>
            </a:endParaRPr>
          </a:p>
        </p:txBody>
      </p:sp>
      <p:sp>
        <p:nvSpPr>
          <p:cNvPr id="5" name="Плюс 4"/>
          <p:cNvSpPr/>
          <p:nvPr/>
        </p:nvSpPr>
        <p:spPr>
          <a:xfrm>
            <a:off x="1979712" y="4069521"/>
            <a:ext cx="936104" cy="864096"/>
          </a:xfrm>
          <a:prstGeom prst="mathPlu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71600" y="5149641"/>
            <a:ext cx="2952328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rbel" pitchFamily="34" charset="0"/>
              </a:rPr>
              <a:t>ИСТОЧНИКИ ФИНАНСИРОВАНИЯ </a:t>
            </a: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rbel" pitchFamily="34" charset="0"/>
              </a:rPr>
              <a:t>ДЕФИЦИТА БЮДЖЕТА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bel" pitchFamily="34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139952" y="2996952"/>
            <a:ext cx="504056" cy="3312368"/>
          </a:xfrm>
          <a:prstGeom prst="rightBrace">
            <a:avLst/>
          </a:prstGeom>
          <a:noFill/>
          <a:ln w="317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4788024" y="4397349"/>
            <a:ext cx="648072" cy="511607"/>
          </a:xfrm>
          <a:prstGeom prst="mathEqual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112" y="4329986"/>
            <a:ext cx="259228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rbel" pitchFamily="34" charset="0"/>
              </a:rPr>
              <a:t>РАСХОДЫ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be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1" y="764704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Бюджет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состоит из трех </a:t>
            </a:r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основных частей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доходов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, расходов и источников финансирования дефицита бюджета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6712" y="2060860"/>
            <a:ext cx="719568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rbel" pitchFamily="34" charset="0"/>
              </a:rPr>
              <a:t>Б Ю Д Ж Е Т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rbe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3" y="99214"/>
            <a:ext cx="1412141" cy="767345"/>
          </a:xfrm>
          <a:prstGeom prst="rect">
            <a:avLst/>
          </a:prstGeom>
        </p:spPr>
      </p:pic>
      <p:sp>
        <p:nvSpPr>
          <p:cNvPr id="10" name="Штриховая стрелка вправо 9"/>
          <p:cNvSpPr/>
          <p:nvPr/>
        </p:nvSpPr>
        <p:spPr>
          <a:xfrm rot="5400000">
            <a:off x="6336196" y="3158548"/>
            <a:ext cx="1440160" cy="720080"/>
          </a:xfrm>
          <a:prstGeom prst="stripedRightArrow">
            <a:avLst>
              <a:gd name="adj1" fmla="val 50000"/>
              <a:gd name="adj2" fmla="val 1007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Соединительная линия уступом 23"/>
          <p:cNvCxnSpPr>
            <a:stCxn id="12" idx="1"/>
            <a:endCxn id="17" idx="1"/>
          </p:cNvCxnSpPr>
          <p:nvPr/>
        </p:nvCxnSpPr>
        <p:spPr>
          <a:xfrm rot="10800000" flipH="1">
            <a:off x="971600" y="2384026"/>
            <a:ext cx="5112" cy="3227280"/>
          </a:xfrm>
          <a:prstGeom prst="bentConnector3">
            <a:avLst>
              <a:gd name="adj1" fmla="val -14011737"/>
            </a:avLst>
          </a:prstGeom>
          <a:ln w="508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3" idx="1"/>
            <a:endCxn id="17" idx="1"/>
          </p:cNvCxnSpPr>
          <p:nvPr/>
        </p:nvCxnSpPr>
        <p:spPr>
          <a:xfrm rot="10800000" flipH="1">
            <a:off x="971600" y="2384026"/>
            <a:ext cx="5112" cy="1072568"/>
          </a:xfrm>
          <a:prstGeom prst="bentConnector3">
            <a:avLst>
              <a:gd name="adj1" fmla="val -9412148"/>
            </a:avLst>
          </a:prstGeom>
          <a:ln w="508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3220</Words>
  <Application>Microsoft Office PowerPoint</Application>
  <PresentationFormat>Экран (4:3)</PresentationFormat>
  <Paragraphs>895</Paragraphs>
  <Slides>62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1" baseType="lpstr">
      <vt:lpstr>BatangChe</vt:lpstr>
      <vt:lpstr>Arial</vt:lpstr>
      <vt:lpstr>Book Antiqua</vt:lpstr>
      <vt:lpstr>Calibri</vt:lpstr>
      <vt:lpstr>Corbel</vt:lpstr>
      <vt:lpstr>Wingdings</vt:lpstr>
      <vt:lpstr>Тема Office</vt:lpstr>
      <vt:lpstr>Zased_W_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ПАРАМЕТРЫ КОНСОЛИДИРОВАННОГО БЮДЖЕТА  РЕСПУБЛИКИ БАШКОРТОСТАН, МЛРД.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Янборисов Иван Александрович</dc:creator>
  <cp:lastModifiedBy>Янборисов Иван Александрович</cp:lastModifiedBy>
  <cp:revision>327</cp:revision>
  <cp:lastPrinted>2019-04-05T16:54:53Z</cp:lastPrinted>
  <dcterms:created xsi:type="dcterms:W3CDTF">2016-08-31T08:34:20Z</dcterms:created>
  <dcterms:modified xsi:type="dcterms:W3CDTF">2019-11-05T13:41:16Z</dcterms:modified>
</cp:coreProperties>
</file>