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1" r:id="rId6"/>
    <p:sldId id="262" r:id="rId7"/>
    <p:sldId id="263" r:id="rId8"/>
    <p:sldId id="264" r:id="rId9"/>
    <p:sldId id="268" r:id="rId10"/>
    <p:sldId id="271" r:id="rId11"/>
    <p:sldId id="273" r:id="rId12"/>
    <p:sldId id="274" r:id="rId13"/>
    <p:sldId id="275" r:id="rId14"/>
    <p:sldId id="276" r:id="rId15"/>
    <p:sldId id="277"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Вероника Лушникова" initials="" lastIdx="6" clrIdx="0"/>
  <p:cmAuthor id="1" name="Elena Anisimova" initials="" lastIdx="4" clrIdx="1"/>
  <p:cmAuthor id="2" name="ea@dabb.ru" initials="e"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0B8C27-202C-41C0-A809-E557C33F3BE0}">
  <a:tblStyle styleId="{AA0B8C27-202C-41C0-A809-E557C33F3BE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latin typeface="Calibri"/>
                <a:ea typeface="Calibri"/>
                <a:cs typeface="Calibri"/>
                <a:sym typeface="Calibri"/>
              </a:defRPr>
            </a:lvl1pPr>
            <a:lvl2pPr marL="457200" marR="0" lvl="1" indent="228600" algn="l" rtl="0">
              <a:spcBef>
                <a:spcPts val="0"/>
              </a:spcBef>
              <a:buNone/>
              <a:defRPr sz="1200" b="0" i="0" u="none" strike="noStrike" cap="none">
                <a:latin typeface="Calibri"/>
                <a:ea typeface="Calibri"/>
                <a:cs typeface="Calibri"/>
                <a:sym typeface="Calibri"/>
              </a:defRPr>
            </a:lvl2pPr>
            <a:lvl3pPr marL="914400" marR="0" lvl="2" indent="457200" algn="l" rtl="0">
              <a:spcBef>
                <a:spcPts val="0"/>
              </a:spcBef>
              <a:buNone/>
              <a:defRPr sz="1200" b="0" i="0" u="none" strike="noStrike" cap="none">
                <a:latin typeface="Calibri"/>
                <a:ea typeface="Calibri"/>
                <a:cs typeface="Calibri"/>
                <a:sym typeface="Calibri"/>
              </a:defRPr>
            </a:lvl3pPr>
            <a:lvl4pPr marL="1371600" marR="0" lvl="3" indent="685800" algn="l" rtl="0">
              <a:spcBef>
                <a:spcPts val="0"/>
              </a:spcBef>
              <a:buNone/>
              <a:defRPr sz="1200" b="0" i="0" u="none" strike="noStrike" cap="none">
                <a:latin typeface="Calibri"/>
                <a:ea typeface="Calibri"/>
                <a:cs typeface="Calibri"/>
                <a:sym typeface="Calibri"/>
              </a:defRPr>
            </a:lvl4pPr>
            <a:lvl5pPr marL="1828800" marR="0" lvl="4" indent="914400" algn="l" rtl="0">
              <a:spcBef>
                <a:spcPts val="0"/>
              </a:spcBef>
              <a:buNone/>
              <a:defRPr sz="1200" b="0" i="0" u="none" strike="noStrike" cap="none">
                <a:latin typeface="Calibri"/>
                <a:ea typeface="Calibri"/>
                <a:cs typeface="Calibri"/>
                <a:sym typeface="Calibri"/>
              </a:defRPr>
            </a:lvl5pPr>
            <a:lvl6pPr marL="2286000" marR="0" lvl="5" indent="1143000" algn="l" rtl="0">
              <a:spcBef>
                <a:spcPts val="0"/>
              </a:spcBef>
              <a:buNone/>
              <a:defRPr sz="1200" b="0" i="0" u="none" strike="noStrike" cap="none">
                <a:latin typeface="Calibri"/>
                <a:ea typeface="Calibri"/>
                <a:cs typeface="Calibri"/>
                <a:sym typeface="Calibri"/>
              </a:defRPr>
            </a:lvl6pPr>
            <a:lvl7pPr marL="2743200" marR="0" lvl="6" indent="1371600" algn="l" rtl="0">
              <a:spcBef>
                <a:spcPts val="0"/>
              </a:spcBef>
              <a:buNone/>
              <a:defRPr sz="1200" b="0" i="0" u="none" strike="noStrike" cap="none">
                <a:latin typeface="Calibri"/>
                <a:ea typeface="Calibri"/>
                <a:cs typeface="Calibri"/>
                <a:sym typeface="Calibri"/>
              </a:defRPr>
            </a:lvl7pPr>
            <a:lvl8pPr marL="3200400" marR="0" lvl="7" indent="1600200" algn="l" rtl="0">
              <a:spcBef>
                <a:spcPts val="0"/>
              </a:spcBef>
              <a:buNone/>
              <a:defRPr sz="1200" b="0" i="0" u="none" strike="noStrike" cap="none">
                <a:latin typeface="Calibri"/>
                <a:ea typeface="Calibri"/>
                <a:cs typeface="Calibri"/>
                <a:sym typeface="Calibri"/>
              </a:defRPr>
            </a:lvl8pPr>
            <a:lvl9pPr marL="3657600" marR="0" lvl="8" indent="1828800" algn="l" rtl="0">
              <a:spcBef>
                <a:spcPts val="0"/>
              </a:spcBef>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19150733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 name="Shape 5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91666"/>
              <a:buFont typeface="Arial"/>
              <a:buNone/>
            </a:pPr>
            <a:r>
              <a:rPr lang="en-US"/>
              <a:t>Сейчас вы в том возрасте, когда перед вами открывается большое количество возможностей. Впереди много целей: кто-то хочет поступить в престижный вуз, кто-то мечтает об успешной карьере, кто-то хочет обзавестись собственной квартирой или машиной. </a:t>
            </a:r>
          </a:p>
          <a:p>
            <a:pPr marL="0" marR="0" lvl="0" indent="-69850" algn="l" rtl="0">
              <a:spcBef>
                <a:spcPts val="0"/>
              </a:spcBef>
              <a:buClr>
                <a:schemeClr val="dk1"/>
              </a:buClr>
              <a:buSzPct val="91666"/>
              <a:buFont typeface="Arial"/>
              <a:buNone/>
            </a:pPr>
            <a:r>
              <a:rPr lang="en-US"/>
              <a:t>Всё это достойные задачи, осталось понять, как достичь желаемого? Что на этом пути может помочь, а что помешать?  </a:t>
            </a:r>
          </a:p>
          <a:p>
            <a:pPr marL="0" marR="0" lvl="0" indent="-69850" algn="l" rtl="0">
              <a:spcBef>
                <a:spcPts val="0"/>
              </a:spcBef>
              <a:buClr>
                <a:schemeClr val="dk1"/>
              </a:buClr>
              <a:buSzPct val="91666"/>
              <a:buFont typeface="Arial"/>
              <a:buNone/>
            </a:pPr>
            <a:r>
              <a:rPr lang="en-US"/>
              <a:t>Быть с деньгами на ты - не означает, что к ним можно относиться легкомысленно. Прямая аналогия с правилами дорожного движения и с обращением с огнем.  </a:t>
            </a:r>
          </a:p>
          <a:p>
            <a:pPr marL="0" marR="0" lvl="0" indent="-69850" algn="l" rtl="0">
              <a:spcBef>
                <a:spcPts val="0"/>
              </a:spcBef>
              <a:buClr>
                <a:schemeClr val="dk1"/>
              </a:buClr>
              <a:buSzPct val="91666"/>
              <a:buFont typeface="Arial"/>
              <a:buNone/>
            </a:pPr>
            <a:endParaRPr/>
          </a:p>
          <a:p>
            <a:pPr marL="0" marR="0" lvl="0" indent="0" algn="l" rtl="0">
              <a:spcBef>
                <a:spcPts val="0"/>
              </a:spcBef>
              <a:buSzPct val="25000"/>
              <a:buNone/>
            </a:pPr>
            <a:endParaRPr/>
          </a:p>
        </p:txBody>
      </p:sp>
    </p:spTree>
    <p:extLst>
      <p:ext uri="{BB962C8B-B14F-4D97-AF65-F5344CB8AC3E}">
        <p14:creationId xmlns:p14="http://schemas.microsoft.com/office/powerpoint/2010/main" val="163048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Чтобы не потерять деньги, вам необходимо запомнить несколько обязательных правил. (Перечисляем основные правила.)</a:t>
            </a: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30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Помимо полезных финансовых инструментов существуют услуги, которые стоит обходить стороной. </a:t>
            </a:r>
          </a:p>
          <a:p>
            <a:pPr lvl="0">
              <a:spcBef>
                <a:spcPts val="0"/>
              </a:spcBef>
              <a:buClr>
                <a:schemeClr val="dk1"/>
              </a:buClr>
              <a:buSzPct val="91666"/>
              <a:buFont typeface="Arial"/>
              <a:buNone/>
            </a:pPr>
            <a:r>
              <a:rPr lang="en-US"/>
              <a:t>1.	</a:t>
            </a:r>
            <a:r>
              <a:rPr lang="en-US" b="1"/>
              <a:t>Классическая финансовая пирамида</a:t>
            </a:r>
            <a:r>
              <a:rPr lang="en-US"/>
              <a:t> – это схема мошенничества, в которой прибыль первым участникам первое время выплачивается за счёт новых участников. Однако сейчас пирамиды изменились – они маленькие, работают очень быстро и не платят вообще никому, даже самым первым клиентам. Новые разновидности и схемы обмана появляются практически каждый день, и распознать их не всегда легко. Те, кто принимает участие в подобных схемах, надеясь на лёгкие деньги, всегда остаются в проигрыше. Кстати, за организацию финансовых пирамид с 2016 года установлена уголовная ответственность. </a:t>
            </a:r>
          </a:p>
          <a:p>
            <a:pPr lvl="0">
              <a:spcBef>
                <a:spcPts val="0"/>
              </a:spcBef>
              <a:buClr>
                <a:schemeClr val="dk1"/>
              </a:buClr>
              <a:buSzPct val="91666"/>
              <a:buFont typeface="Arial"/>
              <a:buNone/>
            </a:pPr>
            <a:r>
              <a:rPr lang="en-US"/>
              <a:t>2.	</a:t>
            </a:r>
            <a:r>
              <a:rPr lang="en-US" b="1"/>
              <a:t>Игровые автоматы, азартные игры, казино, букмекерские конторы.</a:t>
            </a:r>
            <a:r>
              <a:rPr lang="en-US"/>
              <a:t> В нашей стране азартные игры на деньги запрещены, кроме нескольких специальных игорных зон. Если будете за границей и захотите испытать удачу в казино, то отнеситесь к этому как к походу в развлекательный центр: возьмите с собой сумму денег, которую вы заранее готовы потратить и просто получите удовольствие от красивой атмосферы. Не относитесь к этому как к способу заработать деньги. Помните о том, что процент выигрыша в азартных играх ничтожен по сравнению с проигрышами. Всё рассчитано так, чтобы вы рано или поздно проиграли все ваши деньги до копейки. Что касается букмекерских контор, которые сейчас широко рекламируются, вы должны помнить, что, хотя они и разрешены, риски проигрыша очень высоки.</a:t>
            </a:r>
          </a:p>
          <a:p>
            <a:pPr lvl="0">
              <a:spcBef>
                <a:spcPts val="0"/>
              </a:spcBef>
              <a:buClr>
                <a:schemeClr val="dk1"/>
              </a:buClr>
              <a:buSzPct val="91666"/>
              <a:buFont typeface="Arial"/>
              <a:buNone/>
            </a:pPr>
            <a:r>
              <a:rPr lang="en-US"/>
              <a:t>3.	</a:t>
            </a:r>
            <a:r>
              <a:rPr lang="en-US" b="1"/>
              <a:t>Форекс</a:t>
            </a:r>
            <a:r>
              <a:rPr lang="en-US"/>
              <a:t>. Рынок торговли валютой по свободным ценам через коммерческие банки или специализированные центры торговли. Помните – это очень сложный инструмент, и в этом кроется его опасность. Велик шанс столкнуться с недобросовестным брокером или спекулянтом, который, воспользовавшись вашим незнанием, обманет вас.</a:t>
            </a:r>
          </a:p>
          <a:p>
            <a:pPr lvl="0">
              <a:spcBef>
                <a:spcPts val="0"/>
              </a:spcBef>
              <a:buClr>
                <a:schemeClr val="dk1"/>
              </a:buClr>
              <a:buSzPct val="91666"/>
              <a:buFont typeface="Arial"/>
              <a:buNone/>
            </a:pPr>
            <a:endParaRPr/>
          </a:p>
          <a:p>
            <a:pPr lvl="0">
              <a:spcBef>
                <a:spcPts val="0"/>
              </a:spcBef>
              <a:buNone/>
            </a:pPr>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69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Некоторые люди не любят работать и предпочитают зарабатывать путём обмана. Чтобы не оказаться в неприятной ситуации, вы всегда должны быть начеку и не доверять ваши деньги кому попало. Давайте разберём несколько ситуаций, в которых злоумышленники нарушают ваши права или пытаются обмануть вас. (Далее примеры со слайда.) Когда нарушают ваши права, вы можете обратиться за помощью.</a:t>
            </a:r>
          </a:p>
        </p:txBody>
      </p:sp>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На слайде указаны все контакты. Вы можете сфотографировать слайд на телефон или записать контакты в ваши блокноты или тетради. Не стесняйтесь защищать свои права!</a:t>
            </a: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8043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20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Давайте подведём итог нашего занятия. Чтобы реализовать свои финансовые цели, необходимо хорошо разбираться в теме финансов. Если вы начнёте интересоваться финансовым миром уже сейчас, то вы скорее научитесь управлять своими финансами. </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u="sng"/>
              <a:t>Интерактивный вопрос:</a:t>
            </a:r>
            <a:r>
              <a:rPr lang="en-US"/>
              <a:t> Что именно нам необходимо делать, чтобы стать финансово грамотным человеком? </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Сегодня мы поговорили о базовых вещах, которые должен знать каждый финансово грамотный человек. Пусть у вас всё получится. Спасибо за ваше внимание! </a:t>
            </a:r>
          </a:p>
          <a:p>
            <a:pPr lvl="0">
              <a:spcBef>
                <a:spcPts val="0"/>
              </a:spcBef>
              <a:buClr>
                <a:schemeClr val="dk1"/>
              </a:buClr>
              <a:buSzPct val="91666"/>
              <a:buFont typeface="Arial"/>
              <a:buNone/>
            </a:pPr>
            <a:endParaRPr/>
          </a:p>
          <a:p>
            <a:pPr lvl="0">
              <a:spcBef>
                <a:spcPts val="0"/>
              </a:spcBef>
              <a:buNone/>
            </a:pPr>
            <a:endParaRPr/>
          </a:p>
        </p:txBody>
      </p:sp>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89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91666"/>
              <a:buFont typeface="Arial"/>
              <a:buNone/>
            </a:pPr>
            <a:r>
              <a:rPr lang="en-US" u="sng"/>
              <a:t>Интерактивный вопрос</a:t>
            </a:r>
            <a:r>
              <a:rPr lang="en-US" i="1"/>
              <a:t>: </a:t>
            </a:r>
            <a:r>
              <a:rPr lang="en-US"/>
              <a:t>Итак, чему вы сегодня научитесь?  </a:t>
            </a:r>
          </a:p>
          <a:p>
            <a:pPr marL="0" marR="0" lvl="0" indent="-69850" algn="l" rtl="0">
              <a:spcBef>
                <a:spcPts val="0"/>
              </a:spcBef>
              <a:buClr>
                <a:schemeClr val="dk1"/>
              </a:buClr>
              <a:buSzPct val="91666"/>
              <a:buFont typeface="Arial"/>
              <a:buNone/>
            </a:pPr>
            <a:r>
              <a:rPr lang="en-US"/>
              <a:t>Далее перечисляем основные пункты слайда. </a:t>
            </a:r>
          </a:p>
          <a:p>
            <a:pPr marL="0" marR="0" lvl="0" indent="-69850" algn="l" rtl="0">
              <a:spcBef>
                <a:spcPts val="0"/>
              </a:spcBef>
              <a:buClr>
                <a:schemeClr val="dk1"/>
              </a:buClr>
              <a:buSzPct val="91666"/>
              <a:buFont typeface="Arial"/>
              <a:buNone/>
            </a:pPr>
            <a:endParaRPr/>
          </a:p>
          <a:p>
            <a:pPr marL="0" marR="0" lvl="0" indent="-69850" algn="l" rtl="0">
              <a:spcBef>
                <a:spcPts val="0"/>
              </a:spcBef>
              <a:buClr>
                <a:schemeClr val="dk1"/>
              </a:buClr>
              <a:buSzPct val="91666"/>
              <a:buFont typeface="Arial"/>
              <a:buNone/>
            </a:pPr>
            <a:r>
              <a:rPr lang="en-US" u="sng"/>
              <a:t>Переходный интерактивный вопрос:</a:t>
            </a:r>
            <a:r>
              <a:rPr lang="en-US"/>
              <a:t> Как вы думаете, какие качества свойственны финансово грамотному человеку?</a:t>
            </a:r>
          </a:p>
          <a:p>
            <a:pPr marL="0" marR="0" lvl="0" indent="-69850" algn="l" rtl="0">
              <a:spcBef>
                <a:spcPts val="0"/>
              </a:spcBef>
              <a:buClr>
                <a:schemeClr val="dk1"/>
              </a:buClr>
              <a:buSzPct val="91666"/>
              <a:buFont typeface="Arial"/>
              <a:buNone/>
            </a:pPr>
            <a:endParaRPr/>
          </a:p>
          <a:p>
            <a:pPr marL="0" marR="0" lvl="0" indent="0" algn="l" rtl="0">
              <a:spcBef>
                <a:spcPts val="0"/>
              </a:spcBef>
              <a:buSzPct val="25000"/>
              <a:buNone/>
            </a:pPr>
            <a:endParaRPr/>
          </a:p>
        </p:txBody>
      </p:sp>
    </p:spTree>
    <p:extLst>
      <p:ext uri="{BB962C8B-B14F-4D97-AF65-F5344CB8AC3E}">
        <p14:creationId xmlns:p14="http://schemas.microsoft.com/office/powerpoint/2010/main" val="160226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 name="Shape 79"/>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91666"/>
              <a:buFont typeface="Arial"/>
              <a:buNone/>
            </a:pPr>
            <a:r>
              <a:rPr lang="en-US"/>
              <a:t>Финансовая грамотность – одно из условий, позволяющих добиваться успеха. Заработать деньги сложно, хотя в этом может и повезти, но сохранить их – тоже весьма непростая задача, универсального решения у которой нет. Для начала давайте разберемся, чем финансово грамотные люди отличаются от тех, которые ничего не знают о финансах. </a:t>
            </a:r>
          </a:p>
          <a:p>
            <a:pPr marL="0" marR="0" lvl="0" indent="-69850" algn="l" rtl="0">
              <a:spcBef>
                <a:spcPts val="0"/>
              </a:spcBef>
              <a:buClr>
                <a:schemeClr val="dk1"/>
              </a:buClr>
              <a:buSzPct val="91666"/>
              <a:buFont typeface="Arial"/>
              <a:buNone/>
            </a:pPr>
            <a:endParaRPr/>
          </a:p>
          <a:p>
            <a:pPr marL="0" marR="0" lvl="0" indent="-69850" algn="l" rtl="0">
              <a:spcBef>
                <a:spcPts val="0"/>
              </a:spcBef>
              <a:buClr>
                <a:schemeClr val="dk1"/>
              </a:buClr>
              <a:buSzPct val="91666"/>
              <a:buFont typeface="Arial"/>
              <a:buNone/>
            </a:pPr>
            <a:r>
              <a:rPr lang="en-US"/>
              <a:t>Финансово грамотные люди: </a:t>
            </a:r>
          </a:p>
          <a:p>
            <a:pPr marL="0" marR="0" lvl="0" indent="-69850" algn="l" rtl="0">
              <a:spcBef>
                <a:spcPts val="0"/>
              </a:spcBef>
              <a:buClr>
                <a:schemeClr val="dk1"/>
              </a:buClr>
              <a:buSzPct val="91666"/>
              <a:buFont typeface="Arial"/>
              <a:buNone/>
            </a:pPr>
            <a:r>
              <a:rPr lang="en-US"/>
              <a:t>1.	</a:t>
            </a:r>
            <a:r>
              <a:rPr lang="en-US" b="1"/>
              <a:t>Ведут учёт доходов и расходов.</a:t>
            </a:r>
            <a:r>
              <a:rPr lang="en-US"/>
              <a:t> Чтобы оценить свои возможности и запланировать покупку, записывайте информацию обо всех ваших расходах. Подумайте о том, как сделать так, чтобы ваши доходы превышали расходы. </a:t>
            </a:r>
          </a:p>
          <a:p>
            <a:pPr marL="0" marR="0" lvl="0" indent="-69850" algn="l" rtl="0">
              <a:spcBef>
                <a:spcPts val="0"/>
              </a:spcBef>
              <a:buClr>
                <a:schemeClr val="dk1"/>
              </a:buClr>
              <a:buSzPct val="91666"/>
              <a:buFont typeface="Arial"/>
              <a:buNone/>
            </a:pPr>
            <a:r>
              <a:rPr lang="en-US"/>
              <a:t>2.	</a:t>
            </a:r>
            <a:r>
              <a:rPr lang="en-US" b="1"/>
              <a:t>Тратят меньше, чем зарабатывают.</a:t>
            </a:r>
            <a:r>
              <a:rPr lang="en-US"/>
              <a:t> Нужно стараться тратить меньше, чем зарабатываешь, а если уж пришлось взять в долг – точно просчитать, что сможешь вернуть его вовремя и в полном объёме. </a:t>
            </a:r>
          </a:p>
          <a:p>
            <a:pPr marL="0" marR="0" lvl="0" indent="-69850" algn="l" rtl="0">
              <a:spcBef>
                <a:spcPts val="0"/>
              </a:spcBef>
              <a:buClr>
                <a:schemeClr val="dk1"/>
              </a:buClr>
              <a:buSzPct val="91666"/>
              <a:buFont typeface="Arial"/>
              <a:buNone/>
            </a:pPr>
            <a:r>
              <a:rPr lang="en-US"/>
              <a:t>3.	</a:t>
            </a:r>
            <a:r>
              <a:rPr lang="en-US" b="1"/>
              <a:t>Знают свои права.</a:t>
            </a:r>
            <a:r>
              <a:rPr lang="en-US"/>
              <a:t> Вы всегда должны знать, куда обратиться за помощью, если ваши права были нарушены. Например, с вашими деньгами совершили незаконные действия или вам навязывают покупку финансовых услуг. Кроме того, если вы знаете свои права, то риск, что вас обманут, значительно снижается.</a:t>
            </a:r>
          </a:p>
          <a:p>
            <a:pPr marL="0" marR="0" lvl="0" indent="-69850" algn="l" rtl="0">
              <a:spcBef>
                <a:spcPts val="0"/>
              </a:spcBef>
              <a:buClr>
                <a:schemeClr val="dk1"/>
              </a:buClr>
              <a:buSzPct val="91666"/>
              <a:buFont typeface="Arial"/>
              <a:buNone/>
            </a:pPr>
            <a:r>
              <a:rPr lang="en-US"/>
              <a:t>4.	</a:t>
            </a:r>
            <a:r>
              <a:rPr lang="en-US" b="1"/>
              <a:t>Имеют сбережения.</a:t>
            </a:r>
            <a:r>
              <a:rPr lang="en-US"/>
              <a:t> В жизни случаются ситуации, когда вам могут понадобиться накопленные деньги (финансовая подушка безопасности): поступление в вуз, увольнение с работы, больничный и т.д. Это не всегда просто сделать, но вы должны стараться откладывать деньги уже сейчас – они могут вам пригодиться. </a:t>
            </a:r>
          </a:p>
          <a:p>
            <a:pPr marL="0" marR="0" lvl="0" indent="-69850" algn="l" rtl="0">
              <a:spcBef>
                <a:spcPts val="0"/>
              </a:spcBef>
              <a:buClr>
                <a:schemeClr val="dk1"/>
              </a:buClr>
              <a:buSzPct val="91666"/>
              <a:buFont typeface="Arial"/>
              <a:buNone/>
            </a:pPr>
            <a:r>
              <a:rPr lang="en-US"/>
              <a:t>5.	</a:t>
            </a:r>
            <a:r>
              <a:rPr lang="en-US" b="1"/>
              <a:t>Владеют информацией.</a:t>
            </a:r>
            <a:r>
              <a:rPr lang="en-US"/>
              <a:t> Вы должны знать о том, где можно получить полезную и достоверную информацию о финансовых услугах и инструментах, уметь анализировать её. </a:t>
            </a:r>
          </a:p>
          <a:p>
            <a:pPr marL="0" marR="0" lvl="0" indent="-69850" algn="l" rtl="0">
              <a:spcBef>
                <a:spcPts val="0"/>
              </a:spcBef>
              <a:buClr>
                <a:schemeClr val="dk1"/>
              </a:buClr>
              <a:buSzPct val="91666"/>
              <a:buFont typeface="Arial"/>
              <a:buNone/>
            </a:pPr>
            <a:r>
              <a:rPr lang="en-US"/>
              <a:t>6.	</a:t>
            </a:r>
            <a:r>
              <a:rPr lang="en-US" b="1"/>
              <a:t>Умеют выбирать финансовые услуги.</a:t>
            </a:r>
            <a:r>
              <a:rPr lang="en-US"/>
              <a:t> Прежде чем выбрать услугу, необходимо проверить надёжность компании, которая её предлагает. Работайте только с теми компаниями, которые имеют лицензию и внесены в государственный реестр. Сравнивайте условия, предлагаемые различными компаниями, выбирайте наиболее оптимальный вариант. </a:t>
            </a:r>
          </a:p>
          <a:p>
            <a:pPr marL="0" marR="0" lvl="0" indent="-69850" algn="l" rtl="0">
              <a:spcBef>
                <a:spcPts val="0"/>
              </a:spcBef>
              <a:buClr>
                <a:schemeClr val="dk1"/>
              </a:buClr>
              <a:buSzPct val="91666"/>
              <a:buFont typeface="Arial"/>
              <a:buNone/>
            </a:pPr>
            <a:endParaRPr/>
          </a:p>
          <a:p>
            <a:pPr marL="0" marR="0" lvl="0" indent="0" algn="l" rtl="0">
              <a:spcBef>
                <a:spcPts val="0"/>
              </a:spcBef>
              <a:buSzPct val="25000"/>
              <a:buNone/>
            </a:pPr>
            <a:endParaRPr/>
          </a:p>
        </p:txBody>
      </p:sp>
    </p:spTree>
    <p:extLst>
      <p:ext uri="{BB962C8B-B14F-4D97-AF65-F5344CB8AC3E}">
        <p14:creationId xmlns:p14="http://schemas.microsoft.com/office/powerpoint/2010/main" val="32103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u="sng"/>
              <a:t>Интерактивный вопрос:</a:t>
            </a:r>
            <a:r>
              <a:rPr lang="en-US"/>
              <a:t> Как вы думаете, сколько процентов населения Земли имеют способности к ведению собственного бизнеса?</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Всего 2% людей склоны создавать собственный бизнес и вести предпринимательскую деятельность. Если вы уверены в своей бизнес-идее, то действуйте – создавайте своё дело. Это ваше решение. </a:t>
            </a:r>
          </a:p>
          <a:p>
            <a:pPr lvl="0">
              <a:spcBef>
                <a:spcPts val="0"/>
              </a:spcBef>
              <a:buClr>
                <a:schemeClr val="dk1"/>
              </a:buClr>
              <a:buSzPct val="91666"/>
              <a:buFont typeface="Arial"/>
              <a:buNone/>
            </a:pPr>
            <a:r>
              <a:rPr lang="en-US"/>
              <a:t>Но что делать, если у вас нет склонности к ведению самостоятельного бизнеса, и вы предпочитаете стать хорошим специалистом и работать в какой-нибудь компании? Как тогда достичь финансовой уверенности? Необходимо соблюдать три обязательных правила:</a:t>
            </a:r>
          </a:p>
          <a:p>
            <a:pPr lvl="0">
              <a:spcBef>
                <a:spcPts val="0"/>
              </a:spcBef>
              <a:buClr>
                <a:schemeClr val="dk1"/>
              </a:buClr>
              <a:buSzPct val="91666"/>
              <a:buFont typeface="Arial"/>
              <a:buNone/>
            </a:pPr>
            <a:r>
              <a:rPr lang="en-US"/>
              <a:t>1.	Дисциплина (удержаться от соблазна сразу потратить деньги)</a:t>
            </a:r>
          </a:p>
          <a:p>
            <a:pPr lvl="0">
              <a:spcBef>
                <a:spcPts val="0"/>
              </a:spcBef>
              <a:buClr>
                <a:schemeClr val="dk1"/>
              </a:buClr>
              <a:buSzPct val="91666"/>
              <a:buFont typeface="Arial"/>
              <a:buNone/>
            </a:pPr>
            <a:r>
              <a:rPr lang="en-US"/>
              <a:t>2.	Расстановка приоритетов (знать, что тебе действительно нужно)</a:t>
            </a:r>
          </a:p>
          <a:p>
            <a:pPr lvl="0">
              <a:spcBef>
                <a:spcPts val="0"/>
              </a:spcBef>
              <a:buClr>
                <a:schemeClr val="dk1"/>
              </a:buClr>
              <a:buSzPct val="91666"/>
              <a:buFont typeface="Arial"/>
              <a:buNone/>
            </a:pPr>
            <a:r>
              <a:rPr lang="en-US"/>
              <a:t>3.	Контроль рисков (выбор компании, чтение договора, сравнение альтернатив)</a:t>
            </a:r>
          </a:p>
          <a:p>
            <a:pPr lvl="0">
              <a:spcBef>
                <a:spcPts val="0"/>
              </a:spcBef>
              <a:buClr>
                <a:schemeClr val="dk1"/>
              </a:buClr>
              <a:buSzPct val="91666"/>
              <a:buFont typeface="Arial"/>
              <a:buNone/>
            </a:pPr>
            <a:endParaRPr/>
          </a:p>
          <a:p>
            <a:pPr lvl="0">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38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91666"/>
              <a:buFont typeface="Arial"/>
              <a:buNone/>
            </a:pPr>
            <a:r>
              <a:rPr lang="en-US"/>
              <a:t>С возрастом наши цели меняются и становятся масштабнее. Примерно вот так это происходит на протяжении жизни человека. </a:t>
            </a:r>
          </a:p>
          <a:p>
            <a:pPr marL="0" marR="0" lvl="0" indent="-69850" algn="l" rtl="0">
              <a:spcBef>
                <a:spcPts val="0"/>
              </a:spcBef>
              <a:buClr>
                <a:schemeClr val="dk1"/>
              </a:buClr>
              <a:buSzPct val="91666"/>
              <a:buFont typeface="Arial"/>
              <a:buNone/>
            </a:pPr>
            <a:endParaRPr/>
          </a:p>
          <a:p>
            <a:pPr marL="0" marR="0" lvl="0" indent="-69850" algn="l" rtl="0">
              <a:spcBef>
                <a:spcPts val="0"/>
              </a:spcBef>
              <a:buClr>
                <a:schemeClr val="dk1"/>
              </a:buClr>
              <a:buSzPct val="91666"/>
              <a:buFont typeface="Arial"/>
              <a:buNone/>
            </a:pPr>
            <a:r>
              <a:rPr lang="en-US" u="sng"/>
              <a:t>Интерактивный вопрос</a:t>
            </a:r>
            <a:r>
              <a:rPr lang="en-US"/>
              <a:t>: Как вы думаете, когда вы создадите свою семью, что правильнее – взять ипотеку, снять квартиру или жить с родителями? </a:t>
            </a:r>
          </a:p>
          <a:p>
            <a:pPr marL="0" marR="0" lvl="0" indent="-69850" algn="l" rtl="0">
              <a:spcBef>
                <a:spcPts val="0"/>
              </a:spcBef>
              <a:buClr>
                <a:schemeClr val="dk1"/>
              </a:buClr>
              <a:buSzPct val="91666"/>
              <a:buFont typeface="Arial"/>
              <a:buNone/>
            </a:pPr>
            <a:endParaRPr/>
          </a:p>
          <a:p>
            <a:pPr marL="0" marR="0" lvl="0" indent="-69850" algn="l" rtl="0">
              <a:spcBef>
                <a:spcPts val="0"/>
              </a:spcBef>
              <a:buClr>
                <a:schemeClr val="dk1"/>
              </a:buClr>
              <a:buSzPct val="91666"/>
              <a:buFont typeface="Arial"/>
              <a:buNone/>
            </a:pPr>
            <a:r>
              <a:rPr lang="en-US"/>
              <a:t>На самом деле, единственно верного ответа на этот вопрос не существует, у всех свои жизненные обстоятельства и за любое из этих решений нужно платить – деньгами за ипотечный кредит или съёмную квартиру, ограничением свободы за жизнь с родителями.</a:t>
            </a:r>
          </a:p>
          <a:p>
            <a:pPr marL="0" marR="0" lvl="0" indent="-69850" algn="l" rtl="0">
              <a:spcBef>
                <a:spcPts val="0"/>
              </a:spcBef>
              <a:buClr>
                <a:schemeClr val="dk1"/>
              </a:buClr>
              <a:buSzPct val="91666"/>
              <a:buFont typeface="Arial"/>
              <a:buNone/>
            </a:pPr>
            <a:r>
              <a:rPr lang="en-US"/>
              <a:t>Это решение – ваше, каким бы оно ни было, и именно вы несёте за него ответственность.</a:t>
            </a:r>
          </a:p>
          <a:p>
            <a:pPr marL="0" marR="0" lvl="0" indent="-69850" algn="l" rtl="0">
              <a:spcBef>
                <a:spcPts val="0"/>
              </a:spcBef>
              <a:buClr>
                <a:schemeClr val="dk1"/>
              </a:buClr>
              <a:buSzPct val="91666"/>
              <a:buFont typeface="Arial"/>
              <a:buNone/>
            </a:pPr>
            <a:endParaRPr/>
          </a:p>
          <a:p>
            <a:pPr marL="0" marR="0" lvl="0" indent="0" algn="l" rtl="0">
              <a:spcBef>
                <a:spcPts val="0"/>
              </a:spcBef>
              <a:buSzPct val="25000"/>
              <a:buNone/>
            </a:pPr>
            <a:endParaRPr/>
          </a:p>
        </p:txBody>
      </p:sp>
    </p:spTree>
    <p:extLst>
      <p:ext uri="{BB962C8B-B14F-4D97-AF65-F5344CB8AC3E}">
        <p14:creationId xmlns:p14="http://schemas.microsoft.com/office/powerpoint/2010/main" val="110898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1" name="Shape 17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a:solidFill>
                  <a:schemeClr val="dk1"/>
                </a:solidFill>
              </a:rPr>
              <a:t>Итак, цель определена. Теперь давайте разберёмся, с чего необходимо начинать планирование желанной покупки, или как составить личный финансовый план.  </a:t>
            </a:r>
          </a:p>
          <a:p>
            <a:pPr lvl="0" rtl="0">
              <a:spcBef>
                <a:spcPts val="0"/>
              </a:spcBef>
              <a:buClr>
                <a:schemeClr val="dk1"/>
              </a:buClr>
              <a:buSzPct val="91666"/>
              <a:buFont typeface="Arial"/>
              <a:buNone/>
            </a:pPr>
            <a:r>
              <a:rPr lang="en-US">
                <a:solidFill>
                  <a:schemeClr val="dk1"/>
                </a:solidFill>
              </a:rPr>
              <a:t>Личный финансовый план - это план действий, который поможет вам накопить или заработать деньги на желанную вещь (цель).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u="sng">
                <a:solidFill>
                  <a:schemeClr val="dk1"/>
                </a:solidFill>
              </a:rPr>
              <a:t>Интерактивный вопрос:</a:t>
            </a:r>
            <a:r>
              <a:rPr lang="en-US">
                <a:solidFill>
                  <a:schemeClr val="dk1"/>
                </a:solidFill>
              </a:rPr>
              <a:t> Вы пытались вести учёт ваших карманных денег?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a:solidFill>
                  <a:schemeClr val="dk1"/>
                </a:solidFill>
              </a:rPr>
              <a:t>Что такое финансовая цель? Сумма денег, необходимая для осуществления задуманного. Теперь давайте поймём, что нам необходимо сделать, чтобы приблизиться к своей цели? (Далее перечисляем этапы планирования, указанные на слайде.)  </a:t>
            </a:r>
          </a:p>
          <a:p>
            <a:pPr marL="0" marR="0" lvl="0" indent="0" algn="l" rtl="0">
              <a:spcBef>
                <a:spcPts val="0"/>
              </a:spcBef>
              <a:buSzPct val="25000"/>
              <a:buNone/>
            </a:pPr>
            <a:endParaRPr/>
          </a:p>
        </p:txBody>
      </p:sp>
    </p:spTree>
    <p:extLst>
      <p:ext uri="{BB962C8B-B14F-4D97-AF65-F5344CB8AC3E}">
        <p14:creationId xmlns:p14="http://schemas.microsoft.com/office/powerpoint/2010/main" val="296096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a:solidFill>
                  <a:schemeClr val="dk1"/>
                </a:solidFill>
              </a:rPr>
              <a:t>Давайте рассмотрим простой пример личного финансового плана. Задумывались ли вы когда-нибудь, что было бы, если бы вы тратили только часть карманных денег, а остаток откладывали – копили? Предположим, что каждый день вы получаете 100 рублей (сумма может быть разной, в зависимости от уровня школы). Тратьте 50 рублей, а оставшиеся 50 – откладывайте. За 5 дней учебной недели вы накопите 250 рублей. За 4 недели у вас накопится 1 000 рублей. За 9 месяцев учебного года у вас будет 9 000 рублей. Достаточная сумма для покупки, например, электронной книги (в зависимости от уровня школы предметы могут меняться). Может быть  и ещё больше. Например, если вы получаете подарки деньгами. Сложив те суммы, которые мы с вами видим в таблице, мы получаем 15 000 свободных денег, которые можем потратить на свою цель или продолжить копить. Заметьте, мы не выпрашиваем у родителей купить нам какую-либо вещь, мы можем сделать это сами, исходя из наших накоплений.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u="sng">
                <a:solidFill>
                  <a:schemeClr val="dk1"/>
                </a:solidFill>
              </a:rPr>
              <a:t>Интерактивный вопрос</a:t>
            </a:r>
            <a:r>
              <a:rPr lang="en-US">
                <a:solidFill>
                  <a:schemeClr val="dk1"/>
                </a:solidFill>
              </a:rPr>
              <a:t>: А если покупать нам ничего не нужно, то что же нам делать с накопленными деньгами – держать их под подушкой?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a:solidFill>
                  <a:schemeClr val="dk1"/>
                </a:solidFill>
              </a:rPr>
              <a:t>Помимо покупки нужной вещи, мы также можем заставить деньги немного поработать.</a:t>
            </a:r>
          </a:p>
        </p:txBody>
      </p:sp>
    </p:spTree>
    <p:extLst>
      <p:ext uri="{BB962C8B-B14F-4D97-AF65-F5344CB8AC3E}">
        <p14:creationId xmlns:p14="http://schemas.microsoft.com/office/powerpoint/2010/main" val="20228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US"/>
              <a:t>Теперь давайте поговорим о том, какие инструменты нам предлагает финансовый рынок, для того  чтобы повысить уровень нашего благосостояния. </a:t>
            </a:r>
          </a:p>
          <a:p>
            <a:pPr lvl="0" rtl="0">
              <a:spcBef>
                <a:spcPts val="0"/>
              </a:spcBef>
              <a:buClr>
                <a:schemeClr val="dk1"/>
              </a:buClr>
              <a:buSzPct val="91666"/>
              <a:buFont typeface="Arial"/>
              <a:buNone/>
            </a:pPr>
            <a:endParaRPr/>
          </a:p>
          <a:p>
            <a:pPr lvl="0" rtl="0">
              <a:spcBef>
                <a:spcPts val="0"/>
              </a:spcBef>
              <a:buNone/>
            </a:pPr>
            <a:r>
              <a:rPr lang="en-US"/>
              <a:t>1.	Вы можете открыть депозитный счет в банке и положить на него свои деньги. Банк будет регулярно выплачивать вам проценты от суммы ваших сбережений, соответственно, сумма на счёте будет увеличиваться. При этом нужно помнить, что застрахованы только вклады до 1,4 млн. рублей (в одном банке).</a:t>
            </a:r>
          </a:p>
          <a:p>
            <a:pPr lvl="0" rtl="0">
              <a:spcBef>
                <a:spcPts val="0"/>
              </a:spcBef>
              <a:buClr>
                <a:schemeClr val="dk1"/>
              </a:buClr>
              <a:buSzPct val="91666"/>
              <a:buFont typeface="Arial"/>
              <a:buNone/>
            </a:pPr>
            <a:r>
              <a:rPr lang="en-US"/>
              <a:t>Казалось бы, путь к успешному накоплению открыт. Но есть злейший враг ваших сбережений – инфляция. Инфляция определяется как процесс устойчивого повышения цен на товары и услуги. Обычно говорят, что инфляция «съедает» ваши деньги. Это не совсем так: купюра в 1000 рублей и в январе, и в декабре этого года будет выглядеть одинаково. Но вот купить товаров на эту сумму в декабре вы сможете меньше. Простой пример. Предположим, что уровень инфляции 13%, т.е. стоимость одного и того же товара за год выросла на 13%: значит, в декабре за него придётся отдать уже не 100₽, а 100 ₽+ 13 % = 113 ₽. Как правило, проценты по банковским вкладам ниже уровня инфляции, и проценты, выплачиваемые банком, позволяют лишь ослабить действие инфляции.</a:t>
            </a:r>
          </a:p>
          <a:p>
            <a:pPr lvl="0" rtl="0">
              <a:spcBef>
                <a:spcPts val="0"/>
              </a:spcBef>
              <a:buClr>
                <a:schemeClr val="dk1"/>
              </a:buClr>
              <a:buSzPct val="91666"/>
              <a:buFont typeface="Arial"/>
              <a:buNone/>
            </a:pPr>
            <a:r>
              <a:rPr lang="en-US"/>
              <a:t>2.	Вы можете застраховать жизнь, здоровье и имущество в страховой компании. В случае, если у вас возникнет ситуация, попадающая под условия страхового случая, страховая компания возместит ущерб. Например, при покупке смартфона часто предлагают оформить страховку. В случае, если ваш телефон украдут, или он сломается – страховая компания возместит стоимость телефона, и вы сможете купить новый. Перед покупкой страховки необходимо подробно ознакомиться с условиями договора и убедиться в надёжности компании, чтобы потом не было проблем. Поэтому внимательно читайте договор и убедитесь, что страховая компания имеет лицензию Банка России.</a:t>
            </a:r>
          </a:p>
          <a:p>
            <a:pPr lvl="0" rtl="0">
              <a:spcBef>
                <a:spcPts val="0"/>
              </a:spcBef>
              <a:buClr>
                <a:schemeClr val="dk1"/>
              </a:buClr>
              <a:buSzPct val="91666"/>
              <a:buFont typeface="Arial"/>
              <a:buNone/>
            </a:pPr>
            <a:r>
              <a:rPr lang="en-US"/>
              <a:t>3.	Чтобы на пенсии вы могли вести привычный уровень жизни, необходимо откладывать деньги, воспользовавшись услугами негосударственного пенсионного фонда или страховой компании. Наверное, вы сейчас даже не задумываетесь о старости, ведь у вас впереди целая жизнь. Но, как правило, выигрывает тот, кто просчитывает ходы заранее. Чем раньше вы начнёте формировать свой пенсионный доход, тем достойнее будет ваша жизнь на пенсии.  </a:t>
            </a:r>
          </a:p>
          <a:p>
            <a:pPr lvl="0" rtl="0">
              <a:spcBef>
                <a:spcPts val="0"/>
              </a:spcBef>
              <a:buClr>
                <a:schemeClr val="dk1"/>
              </a:buClr>
              <a:buSzPct val="91666"/>
              <a:buFont typeface="Arial"/>
              <a:buNone/>
            </a:pPr>
            <a:r>
              <a:rPr lang="en-US"/>
              <a:t>4.	Вы можете заняться инвестициями, например, покупая ценные бумаги – акции или облигации. Подробнее об этом мы поговорим чуть позже. На рынке ценных бумаг можно получить дополнительный доход, существенно превосходящий уровень инфляции, но присутствует и риск потерять деньги. Поэтому при покупке ценных бумаг следует быть особенно внимательным. </a:t>
            </a:r>
          </a:p>
          <a:p>
            <a:pPr lvl="0" rtl="0">
              <a:spcBef>
                <a:spcPts val="0"/>
              </a:spcBef>
              <a:buClr>
                <a:schemeClr val="dk1"/>
              </a:buClr>
              <a:buSzPct val="91666"/>
              <a:buFont typeface="Arial"/>
              <a:buNone/>
            </a:pPr>
            <a:endParaRPr/>
          </a:p>
          <a:p>
            <a:pPr lvl="0" rtl="0">
              <a:spcBef>
                <a:spcPts val="0"/>
              </a:spcBef>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14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US"/>
              <a:t>Как вы уже поняли, вы сами можете повлиять на свою пенсию. Давайте посмотрим, как вы можете повлиять на ваш уровень жизни на пенсии на примере известной басни Крылова про стрекозу и муравья. Мы видим, что при одинаковых доходах расходы муравья составляют около 50% от общего заработка, а у стрекозы – 100% (сколько получила – столько и потратила). На пенсии расходы муравья и стрекозы сократились. Но муравей копил, поэтому к государственной пенсии он получает ещё и накопленную им самостоятельно, а стрекоза вынуждена обходиться тем, что есть. </a:t>
            </a:r>
          </a:p>
          <a:p>
            <a:pPr lvl="0" rtl="0">
              <a:spcBef>
                <a:spcPts val="0"/>
              </a:spcBef>
              <a:buClr>
                <a:schemeClr val="dk1"/>
              </a:buClr>
              <a:buSzPct val="91666"/>
              <a:buFont typeface="Arial"/>
              <a:buNone/>
            </a:pPr>
            <a:r>
              <a:rPr lang="en-US"/>
              <a:t>Вы сами решаете, как вы будете копить на пенсию, и каждый по-своему прав. Но вы должны быть готовы к последствиям своего решения. Это ваша ответственность.</a:t>
            </a:r>
          </a:p>
          <a:p>
            <a:pPr lvl="0" rtl="0">
              <a:spcBef>
                <a:spcPts val="0"/>
              </a:spcBef>
              <a:buClr>
                <a:schemeClr val="dk1"/>
              </a:buClr>
              <a:buSzPct val="91666"/>
              <a:buFont typeface="Arial"/>
              <a:buNone/>
            </a:pPr>
            <a:endParaRPr/>
          </a:p>
          <a:p>
            <a:pPr lvl="0" rt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42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1597819"/>
            <a:ext cx="7772400" cy="11025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1371600" y="2914650"/>
            <a:ext cx="6400799" cy="1314449"/>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0" marR="0" lvl="1" indent="4572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2pPr>
            <a:lvl3pPr marL="0" marR="0" lvl="2" indent="9144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3pPr>
            <a:lvl4pPr marL="0" marR="0" lvl="3" indent="13716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4pPr>
            <a:lvl5pPr marL="0" marR="0" lvl="4" indent="18288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629400" y="205978"/>
            <a:ext cx="2057400" cy="438864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457200" y="205978"/>
            <a:ext cx="6019799" cy="4388646"/>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5" name="Shape 15"/>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3305176"/>
            <a:ext cx="7772400" cy="102155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4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722312" y="2180033"/>
            <a:ext cx="7772400" cy="112514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0" marR="0" lvl="1" indent="4572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0" marR="0" lvl="2" indent="9144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3pPr>
            <a:lvl4pPr marL="0" marR="0" lvl="3" indent="13716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0" marR="0" lvl="4" indent="18288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90575" marR="0" lvl="1" indent="-155575"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151333"/>
            <a:ext cx="4040187" cy="479823"/>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1pPr>
            <a:lvl2pPr marL="0" marR="0" lvl="1" indent="4572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2pPr>
            <a:lvl3pPr marL="0" marR="0" lvl="2" indent="9144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3pPr>
            <a:lvl4pPr marL="0" marR="0" lvl="3" indent="13716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4pPr>
            <a:lvl5pPr marL="0" marR="0" lvl="4" indent="18288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45026" y="1151333"/>
            <a:ext cx="4041776" cy="479823"/>
          </a:xfrm>
          <a:prstGeom prst="rect">
            <a:avLst/>
          </a:prstGeom>
          <a:noFill/>
          <a:ln>
            <a:noFill/>
          </a:ln>
        </p:spPr>
        <p:txBody>
          <a:bodyPr lIns="91425" tIns="91425" rIns="91425" bIns="91425" anchor="b"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4785"/>
            <a:ext cx="3008314" cy="87153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3575050" y="204788"/>
            <a:ext cx="5111750" cy="4389835"/>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57200" y="1076325"/>
            <a:ext cx="3008314" cy="3518296"/>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792288" y="3600450"/>
            <a:ext cx="5486400" cy="42505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2" name="Shape 42"/>
          <p:cNvSpPr>
            <a:spLocks noGrp="1"/>
          </p:cNvSpPr>
          <p:nvPr>
            <p:ph type="pic" idx="2"/>
          </p:nvPr>
        </p:nvSpPr>
        <p:spPr>
          <a:xfrm>
            <a:off x="1792288" y="459581"/>
            <a:ext cx="5486400" cy="3086101"/>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1792288" y="4025503"/>
            <a:ext cx="5486400" cy="603647"/>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1pPr>
            <a:lvl2pPr marL="0" marR="0" lvl="1" indent="4572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2pPr>
            <a:lvl3pPr marL="0" marR="0" lvl="2" indent="9144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3pPr>
            <a:lvl4pPr marL="0" marR="0" lvl="3" indent="13716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4pPr>
            <a:lvl5pPr marL="0" marR="0" lvl="4" indent="18288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p:nvPr/>
        </p:nvSpPr>
        <p:spPr>
          <a:xfrm>
            <a:off x="2311125" y="234675"/>
            <a:ext cx="4521600" cy="4521600"/>
          </a:xfrm>
          <a:prstGeom prst="ellipse">
            <a:avLst/>
          </a:prstGeom>
          <a:solidFill>
            <a:srgbClr val="F3D9C7">
              <a:alpha val="40850"/>
            </a:srgbClr>
          </a:solidFill>
          <a:ln>
            <a:noFill/>
          </a:ln>
        </p:spPr>
        <p:txBody>
          <a:bodyPr lIns="91425" tIns="91425" rIns="91425" bIns="91425" anchor="ctr" anchorCtr="0">
            <a:noAutofit/>
          </a:bodyPr>
          <a:lstStyle/>
          <a:p>
            <a:pPr lvl="0">
              <a:spcBef>
                <a:spcPts val="0"/>
              </a:spcBef>
              <a:buNone/>
            </a:pPr>
            <a:endParaRPr/>
          </a:p>
        </p:txBody>
      </p:sp>
      <p:pic>
        <p:nvPicPr>
          <p:cNvPr id="58" name="Shape 58"/>
          <p:cNvPicPr preferRelativeResize="0"/>
          <p:nvPr/>
        </p:nvPicPr>
        <p:blipFill rotWithShape="1">
          <a:blip r:embed="rId3">
            <a:alphaModFix/>
          </a:blip>
          <a:srcRect r="42831"/>
          <a:stretch/>
        </p:blipFill>
        <p:spPr>
          <a:xfrm>
            <a:off x="844600" y="701300"/>
            <a:ext cx="1906150" cy="4051049"/>
          </a:xfrm>
          <a:prstGeom prst="rect">
            <a:avLst/>
          </a:prstGeom>
          <a:noFill/>
          <a:ln>
            <a:noFill/>
          </a:ln>
        </p:spPr>
      </p:pic>
      <p:pic>
        <p:nvPicPr>
          <p:cNvPr id="59" name="Shape 59"/>
          <p:cNvPicPr preferRelativeResize="0"/>
          <p:nvPr/>
        </p:nvPicPr>
        <p:blipFill rotWithShape="1">
          <a:blip r:embed="rId3">
            <a:alphaModFix/>
          </a:blip>
          <a:srcRect l="64237" r="-1783"/>
          <a:stretch/>
        </p:blipFill>
        <p:spPr>
          <a:xfrm>
            <a:off x="6544650" y="677925"/>
            <a:ext cx="1276000" cy="4129074"/>
          </a:xfrm>
          <a:prstGeom prst="rect">
            <a:avLst/>
          </a:prstGeom>
          <a:noFill/>
          <a:ln>
            <a:noFill/>
          </a:ln>
        </p:spPr>
      </p:pic>
      <p:sp>
        <p:nvSpPr>
          <p:cNvPr id="60" name="Shape 60"/>
          <p:cNvSpPr txBox="1"/>
          <p:nvPr/>
        </p:nvSpPr>
        <p:spPr>
          <a:xfrm>
            <a:off x="2523150" y="3313875"/>
            <a:ext cx="4097700" cy="977400"/>
          </a:xfrm>
          <a:prstGeom prst="rect">
            <a:avLst/>
          </a:prstGeom>
          <a:noFill/>
          <a:ln>
            <a:noFill/>
          </a:ln>
        </p:spPr>
        <p:txBody>
          <a:bodyPr lIns="91425" tIns="91425" rIns="91425" bIns="91425" anchor="ctr" anchorCtr="0">
            <a:noAutofit/>
          </a:bodyPr>
          <a:lstStyle/>
          <a:p>
            <a:pPr lvl="0" algn="ctr" rtl="0">
              <a:spcBef>
                <a:spcPts val="1000"/>
              </a:spcBef>
              <a:spcAft>
                <a:spcPts val="2000"/>
              </a:spcAft>
              <a:buNone/>
            </a:pPr>
            <a:r>
              <a:rPr lang="en-US" sz="2000" i="1">
                <a:solidFill>
                  <a:schemeClr val="dk1"/>
                </a:solidFill>
                <a:latin typeface="Georgia"/>
                <a:ea typeface="Georgia"/>
                <a:cs typeface="Georgia"/>
                <a:sym typeface="Georgia"/>
              </a:rPr>
              <a:t>Зачем быть финансово</a:t>
            </a:r>
            <a:br>
              <a:rPr lang="en-US" sz="2000" i="1">
                <a:solidFill>
                  <a:schemeClr val="dk1"/>
                </a:solidFill>
                <a:latin typeface="Georgia"/>
                <a:ea typeface="Georgia"/>
                <a:cs typeface="Georgia"/>
                <a:sym typeface="Georgia"/>
              </a:rPr>
            </a:br>
            <a:r>
              <a:rPr lang="en-US" sz="2000" i="1">
                <a:solidFill>
                  <a:schemeClr val="dk1"/>
                </a:solidFill>
                <a:latin typeface="Georgia"/>
                <a:ea typeface="Georgia"/>
                <a:cs typeface="Georgia"/>
                <a:sym typeface="Georgia"/>
              </a:rPr>
              <a:t>грамотным?</a:t>
            </a:r>
          </a:p>
        </p:txBody>
      </p:sp>
      <p:sp>
        <p:nvSpPr>
          <p:cNvPr id="61" name="Shape 61"/>
          <p:cNvSpPr txBox="1"/>
          <p:nvPr/>
        </p:nvSpPr>
        <p:spPr>
          <a:xfrm>
            <a:off x="2357850" y="1304200"/>
            <a:ext cx="4428300" cy="1248300"/>
          </a:xfrm>
          <a:prstGeom prst="rect">
            <a:avLst/>
          </a:prstGeom>
          <a:noFill/>
          <a:ln>
            <a:noFill/>
          </a:ln>
        </p:spPr>
        <p:txBody>
          <a:bodyPr lIns="91425" tIns="91425" rIns="91425" bIns="91425" anchor="ctr" anchorCtr="0">
            <a:noAutofit/>
          </a:bodyPr>
          <a:lstStyle/>
          <a:p>
            <a:pPr lvl="0" algn="ctr" rtl="0">
              <a:spcBef>
                <a:spcPts val="1000"/>
              </a:spcBef>
              <a:spcAft>
                <a:spcPts val="2000"/>
              </a:spcAft>
              <a:buNone/>
            </a:pPr>
            <a:r>
              <a:rPr lang="en-US" sz="3500" b="1">
                <a:solidFill>
                  <a:schemeClr val="dk1"/>
                </a:solidFill>
              </a:rPr>
              <a:t>С ДЕНЬГАМИ</a:t>
            </a:r>
          </a:p>
        </p:txBody>
      </p:sp>
      <p:sp>
        <p:nvSpPr>
          <p:cNvPr id="62" name="Shape 62"/>
          <p:cNvSpPr txBox="1"/>
          <p:nvPr/>
        </p:nvSpPr>
        <p:spPr>
          <a:xfrm>
            <a:off x="2357850" y="1987000"/>
            <a:ext cx="4428300" cy="1248300"/>
          </a:xfrm>
          <a:prstGeom prst="rect">
            <a:avLst/>
          </a:prstGeom>
          <a:noFill/>
          <a:ln>
            <a:noFill/>
          </a:ln>
        </p:spPr>
        <p:txBody>
          <a:bodyPr lIns="91425" tIns="91425" rIns="91425" bIns="91425" anchor="ctr" anchorCtr="0">
            <a:noAutofit/>
          </a:bodyPr>
          <a:lstStyle/>
          <a:p>
            <a:pPr lvl="0" algn="ctr" rtl="0">
              <a:spcBef>
                <a:spcPts val="1000"/>
              </a:spcBef>
              <a:spcAft>
                <a:spcPts val="2000"/>
              </a:spcAft>
              <a:buNone/>
            </a:pPr>
            <a:r>
              <a:rPr lang="en-US" sz="7500" b="1">
                <a:solidFill>
                  <a:schemeClr val="dk1"/>
                </a:solidFill>
              </a:rPr>
              <a:t>НА</a:t>
            </a:r>
            <a:r>
              <a:rPr lang="en-US" sz="3600" b="1">
                <a:solidFill>
                  <a:schemeClr val="dk1"/>
                </a:solidFill>
              </a:rPr>
              <a:t> </a:t>
            </a:r>
            <a:r>
              <a:rPr lang="en-US" sz="7500" b="1">
                <a:solidFill>
                  <a:schemeClr val="dk1"/>
                </a:solidFill>
              </a:rPr>
              <a:t>ТЫ</a:t>
            </a:r>
          </a:p>
        </p:txBody>
      </p:sp>
      <p:cxnSp>
        <p:nvCxnSpPr>
          <p:cNvPr id="63" name="Shape 63"/>
          <p:cNvCxnSpPr/>
          <p:nvPr/>
        </p:nvCxnSpPr>
        <p:spPr>
          <a:xfrm>
            <a:off x="4143475" y="3197100"/>
            <a:ext cx="857100" cy="0"/>
          </a:xfrm>
          <a:prstGeom prst="straightConnector1">
            <a:avLst/>
          </a:prstGeom>
          <a:noFill/>
          <a:ln w="19050" cap="flat" cmpd="sng">
            <a:solidFill>
              <a:srgbClr val="999999"/>
            </a:solidFill>
            <a:prstDash val="solid"/>
            <a:round/>
            <a:headEnd type="none" w="lg" len="lg"/>
            <a:tailEnd type="none" w="lg" len="lg"/>
          </a:ln>
        </p:spPr>
      </p:cxn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526" y="384189"/>
            <a:ext cx="1700799" cy="10488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descr="BR_k16.png"/>
          <p:cNvPicPr preferRelativeResize="0"/>
          <p:nvPr/>
        </p:nvPicPr>
        <p:blipFill rotWithShape="1">
          <a:blip r:embed="rId3">
            <a:alphaModFix/>
          </a:blip>
          <a:srcRect b="9412"/>
          <a:stretch/>
        </p:blipFill>
        <p:spPr>
          <a:xfrm>
            <a:off x="362375" y="2294100"/>
            <a:ext cx="7366997" cy="2849399"/>
          </a:xfrm>
          <a:prstGeom prst="rect">
            <a:avLst/>
          </a:prstGeom>
          <a:noFill/>
          <a:ln>
            <a:noFill/>
          </a:ln>
        </p:spPr>
      </p:pic>
      <p:sp>
        <p:nvSpPr>
          <p:cNvPr id="309" name="Shape 309"/>
          <p:cNvSpPr/>
          <p:nvPr/>
        </p:nvSpPr>
        <p:spPr>
          <a:xfrm>
            <a:off x="624226" y="1474975"/>
            <a:ext cx="2235300" cy="2599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Не давайте деньги</a:t>
            </a:r>
            <a:r>
              <a:rPr lang="en-US" sz="1300"/>
              <a:t/>
            </a:r>
            <a:br>
              <a:rPr lang="en-US" sz="1300"/>
            </a:br>
            <a:r>
              <a:rPr lang="en-US" sz="1300" b="0" i="0" u="none" strike="noStrike" cap="none">
                <a:solidFill>
                  <a:srgbClr val="000000"/>
                </a:solidFill>
                <a:latin typeface="Arial"/>
                <a:ea typeface="Arial"/>
                <a:cs typeface="Arial"/>
                <a:sym typeface="Arial"/>
              </a:rPr>
              <a:t>в долг без расписки</a:t>
            </a:r>
          </a:p>
        </p:txBody>
      </p:sp>
      <p:sp>
        <p:nvSpPr>
          <p:cNvPr id="310" name="Shape 310"/>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Как </a:t>
            </a:r>
            <a:r>
              <a:rPr lang="en-US" sz="2000" i="1">
                <a:latin typeface="Georgia"/>
                <a:ea typeface="Georgia"/>
                <a:cs typeface="Georgia"/>
                <a:sym typeface="Georgia"/>
              </a:rPr>
              <a:t>не потерять </a:t>
            </a:r>
            <a:r>
              <a:rPr lang="en-US" sz="2000" b="1">
                <a:latin typeface="Arial"/>
                <a:ea typeface="Arial"/>
                <a:cs typeface="Arial"/>
                <a:sym typeface="Arial"/>
              </a:rPr>
              <a:t>свои деньги</a:t>
            </a:r>
            <a:r>
              <a:rPr lang="en-US" sz="2000" b="1" u="none" strike="noStrike" cap="none">
                <a:solidFill>
                  <a:srgbClr val="000000"/>
                </a:solidFill>
                <a:latin typeface="Arial"/>
                <a:ea typeface="Arial"/>
                <a:cs typeface="Arial"/>
                <a:sym typeface="Arial"/>
              </a:rPr>
              <a:t>?</a:t>
            </a:r>
          </a:p>
        </p:txBody>
      </p:sp>
      <p:sp>
        <p:nvSpPr>
          <p:cNvPr id="311" name="Shape 311"/>
          <p:cNvSpPr/>
          <p:nvPr/>
        </p:nvSpPr>
        <p:spPr>
          <a:xfrm>
            <a:off x="2639625" y="1474975"/>
            <a:ext cx="2235300" cy="1072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a:t>Не обращайтесь</a:t>
            </a:r>
            <a:br>
              <a:rPr lang="en-US" sz="1300"/>
            </a:br>
            <a:r>
              <a:rPr lang="en-US" sz="1300"/>
              <a:t>в организации без лицензии или записи</a:t>
            </a:r>
            <a:br>
              <a:rPr lang="en-US" sz="1300"/>
            </a:br>
            <a:r>
              <a:rPr lang="en-US" sz="1300"/>
              <a:t>в Госреестре</a:t>
            </a:r>
          </a:p>
        </p:txBody>
      </p:sp>
      <p:sp>
        <p:nvSpPr>
          <p:cNvPr id="312" name="Shape 312"/>
          <p:cNvSpPr/>
          <p:nvPr/>
        </p:nvSpPr>
        <p:spPr>
          <a:xfrm>
            <a:off x="4617125" y="1474975"/>
            <a:ext cx="1914000" cy="6486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Не давайте свой паспорт сомнительным лицам </a:t>
            </a:r>
          </a:p>
          <a:p>
            <a:pPr marL="0" marR="0" lvl="0" indent="0" algn="l" rtl="0">
              <a:lnSpc>
                <a:spcPct val="115000"/>
              </a:lnSpc>
              <a:spcBef>
                <a:spcPts val="0"/>
              </a:spcBef>
              <a:spcAft>
                <a:spcPts val="0"/>
              </a:spcAft>
              <a:buClr>
                <a:srgbClr val="000000"/>
              </a:buClr>
              <a:buFont typeface="Arial"/>
              <a:buNone/>
            </a:pPr>
            <a:endParaRPr sz="1300"/>
          </a:p>
        </p:txBody>
      </p:sp>
      <p:sp>
        <p:nvSpPr>
          <p:cNvPr id="313" name="Shape 313"/>
          <p:cNvSpPr/>
          <p:nvPr/>
        </p:nvSpPr>
        <p:spPr>
          <a:xfrm>
            <a:off x="6673300" y="1474975"/>
            <a:ext cx="2163300" cy="2599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a:t>Не пользуйтесь картой </a:t>
            </a:r>
            <a:br>
              <a:rPr lang="en-US" sz="1300"/>
            </a:br>
            <a:r>
              <a:rPr lang="en-US" sz="1300"/>
              <a:t>в “подозрительных” банкоматах </a:t>
            </a:r>
            <a:br>
              <a:rPr lang="en-US" sz="1300"/>
            </a:br>
            <a:r>
              <a:rPr lang="en-US" sz="1300"/>
              <a:t>и малолюдных местах</a:t>
            </a:r>
          </a:p>
        </p:txBody>
      </p:sp>
      <p:pic>
        <p:nvPicPr>
          <p:cNvPr id="314" name="Shape 314"/>
          <p:cNvPicPr preferRelativeResize="0"/>
          <p:nvPr/>
        </p:nvPicPr>
        <p:blipFill>
          <a:blip r:embed="rId4">
            <a:alphaModFix/>
          </a:blip>
          <a:stretch>
            <a:fillRect/>
          </a:stretch>
        </p:blipFill>
        <p:spPr>
          <a:xfrm>
            <a:off x="646250" y="1179150"/>
            <a:ext cx="238725" cy="238725"/>
          </a:xfrm>
          <a:prstGeom prst="rect">
            <a:avLst/>
          </a:prstGeom>
          <a:noFill/>
          <a:ln>
            <a:noFill/>
          </a:ln>
        </p:spPr>
      </p:pic>
      <p:pic>
        <p:nvPicPr>
          <p:cNvPr id="315" name="Shape 315"/>
          <p:cNvPicPr preferRelativeResize="0"/>
          <p:nvPr/>
        </p:nvPicPr>
        <p:blipFill>
          <a:blip r:embed="rId4">
            <a:alphaModFix/>
          </a:blip>
          <a:stretch>
            <a:fillRect/>
          </a:stretch>
        </p:blipFill>
        <p:spPr>
          <a:xfrm>
            <a:off x="2670475" y="1179150"/>
            <a:ext cx="238725" cy="238725"/>
          </a:xfrm>
          <a:prstGeom prst="rect">
            <a:avLst/>
          </a:prstGeom>
          <a:noFill/>
          <a:ln>
            <a:noFill/>
          </a:ln>
        </p:spPr>
      </p:pic>
      <p:pic>
        <p:nvPicPr>
          <p:cNvPr id="316" name="Shape 316"/>
          <p:cNvPicPr preferRelativeResize="0"/>
          <p:nvPr/>
        </p:nvPicPr>
        <p:blipFill>
          <a:blip r:embed="rId4">
            <a:alphaModFix/>
          </a:blip>
          <a:stretch>
            <a:fillRect/>
          </a:stretch>
        </p:blipFill>
        <p:spPr>
          <a:xfrm>
            <a:off x="4622672" y="1179150"/>
            <a:ext cx="238725" cy="238725"/>
          </a:xfrm>
          <a:prstGeom prst="rect">
            <a:avLst/>
          </a:prstGeom>
          <a:noFill/>
          <a:ln>
            <a:noFill/>
          </a:ln>
        </p:spPr>
      </p:pic>
      <p:pic>
        <p:nvPicPr>
          <p:cNvPr id="317" name="Shape 317"/>
          <p:cNvPicPr preferRelativeResize="0"/>
          <p:nvPr/>
        </p:nvPicPr>
        <p:blipFill>
          <a:blip r:embed="rId4">
            <a:alphaModFix/>
          </a:blip>
          <a:stretch>
            <a:fillRect/>
          </a:stretch>
        </p:blipFill>
        <p:spPr>
          <a:xfrm>
            <a:off x="6693597" y="1179150"/>
            <a:ext cx="238725" cy="238725"/>
          </a:xfrm>
          <a:prstGeom prst="rect">
            <a:avLst/>
          </a:prstGeom>
          <a:noFill/>
          <a:ln>
            <a:noFill/>
          </a:ln>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p:nvPr/>
        </p:nvSpPr>
        <p:spPr>
          <a:xfrm>
            <a:off x="1978542" y="3076367"/>
            <a:ext cx="2680500" cy="542100"/>
          </a:xfrm>
          <a:prstGeom prst="rect">
            <a:avLst/>
          </a:prstGeom>
          <a:noFill/>
          <a:ln>
            <a:noFill/>
          </a:ln>
        </p:spPr>
        <p:txBody>
          <a:bodyPr lIns="45700" tIns="45700" rIns="45700" bIns="45700" anchor="ctr" anchorCtr="0">
            <a:noAutofit/>
          </a:bodyPr>
          <a:lstStyle/>
          <a:p>
            <a:pPr marL="0" marR="0" lvl="0" indent="0" algn="ctr" rtl="0">
              <a:lnSpc>
                <a:spcPct val="115000"/>
              </a:lnSpc>
              <a:spcBef>
                <a:spcPts val="0"/>
              </a:spcBef>
              <a:spcAft>
                <a:spcPts val="0"/>
              </a:spcAft>
              <a:buClr>
                <a:srgbClr val="000000"/>
              </a:buClr>
              <a:buSzPct val="25000"/>
              <a:buFont typeface="Arial"/>
              <a:buNone/>
            </a:pPr>
            <a:r>
              <a:rPr lang="en-US" sz="1500" b="0" i="0" u="none" strike="noStrike" cap="none">
                <a:solidFill>
                  <a:srgbClr val="000000"/>
                </a:solidFill>
                <a:latin typeface="Arial"/>
                <a:ea typeface="Arial"/>
                <a:cs typeface="Arial"/>
                <a:sym typeface="Arial"/>
              </a:rPr>
              <a:t>Финансовые</a:t>
            </a:r>
          </a:p>
          <a:p>
            <a:pPr marL="0" marR="0" lvl="0" indent="0" algn="ctr" rtl="0">
              <a:lnSpc>
                <a:spcPct val="115000"/>
              </a:lnSpc>
              <a:spcBef>
                <a:spcPts val="0"/>
              </a:spcBef>
              <a:spcAft>
                <a:spcPts val="0"/>
              </a:spcAft>
              <a:buClr>
                <a:srgbClr val="000000"/>
              </a:buClr>
              <a:buSzPct val="25000"/>
              <a:buFont typeface="Arial"/>
              <a:buNone/>
            </a:pPr>
            <a:r>
              <a:rPr lang="en-US" sz="1500" b="0" i="0" u="none" strike="noStrike" cap="none">
                <a:solidFill>
                  <a:srgbClr val="000000"/>
                </a:solidFill>
                <a:latin typeface="Arial"/>
                <a:ea typeface="Arial"/>
                <a:cs typeface="Arial"/>
                <a:sym typeface="Arial"/>
              </a:rPr>
              <a:t>пирамиды</a:t>
            </a:r>
          </a:p>
        </p:txBody>
      </p:sp>
      <p:sp>
        <p:nvSpPr>
          <p:cNvPr id="347" name="Shape 347"/>
          <p:cNvSpPr/>
          <p:nvPr/>
        </p:nvSpPr>
        <p:spPr>
          <a:xfrm>
            <a:off x="4237526" y="3076367"/>
            <a:ext cx="2680499" cy="542100"/>
          </a:xfrm>
          <a:prstGeom prst="rect">
            <a:avLst/>
          </a:prstGeom>
          <a:noFill/>
          <a:ln>
            <a:noFill/>
          </a:ln>
        </p:spPr>
        <p:txBody>
          <a:bodyPr lIns="45700" tIns="45700" rIns="45700" bIns="45700" anchor="ctr" anchorCtr="0">
            <a:noAutofit/>
          </a:bodyPr>
          <a:lstStyle/>
          <a:p>
            <a:pPr marL="0" marR="0" lvl="0" indent="0" algn="ctr" rtl="0">
              <a:lnSpc>
                <a:spcPct val="115000"/>
              </a:lnSpc>
              <a:spcBef>
                <a:spcPts val="0"/>
              </a:spcBef>
              <a:spcAft>
                <a:spcPts val="0"/>
              </a:spcAft>
              <a:buClr>
                <a:srgbClr val="000000"/>
              </a:buClr>
              <a:buSzPct val="25000"/>
              <a:buFont typeface="Arial"/>
              <a:buNone/>
            </a:pPr>
            <a:r>
              <a:rPr lang="en-US" sz="1500" b="0" i="0" u="none" strike="noStrike" cap="none">
                <a:solidFill>
                  <a:srgbClr val="000000"/>
                </a:solidFill>
                <a:latin typeface="Arial"/>
                <a:ea typeface="Arial"/>
                <a:cs typeface="Arial"/>
                <a:sym typeface="Arial"/>
              </a:rPr>
              <a:t>Игровые автоматы</a:t>
            </a:r>
            <a:r>
              <a:rPr lang="en-US" sz="1500"/>
              <a:t>,</a:t>
            </a:r>
            <a:br>
              <a:rPr lang="en-US" sz="1500"/>
            </a:br>
            <a:r>
              <a:rPr lang="en-US" sz="1500"/>
              <a:t>азартные игры </a:t>
            </a:r>
            <a:r>
              <a:rPr lang="en-US" sz="1500" b="0" i="0" u="none" strike="noStrike" cap="none">
                <a:solidFill>
                  <a:srgbClr val="000000"/>
                </a:solidFill>
                <a:latin typeface="Arial"/>
                <a:ea typeface="Arial"/>
                <a:cs typeface="Arial"/>
                <a:sym typeface="Arial"/>
              </a:rPr>
              <a:t>и казино</a:t>
            </a:r>
          </a:p>
        </p:txBody>
      </p:sp>
      <p:sp>
        <p:nvSpPr>
          <p:cNvPr id="348" name="Shape 348"/>
          <p:cNvSpPr/>
          <p:nvPr/>
        </p:nvSpPr>
        <p:spPr>
          <a:xfrm>
            <a:off x="7530074" y="3045792"/>
            <a:ext cx="790500" cy="313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500" b="0" i="0" u="none" strike="noStrike" cap="none">
                <a:solidFill>
                  <a:srgbClr val="000000"/>
                </a:solidFill>
                <a:latin typeface="Arial"/>
                <a:ea typeface="Arial"/>
                <a:cs typeface="Arial"/>
                <a:sym typeface="Arial"/>
              </a:rPr>
              <a:t>Форекс</a:t>
            </a:r>
          </a:p>
        </p:txBody>
      </p:sp>
      <p:sp>
        <p:nvSpPr>
          <p:cNvPr id="349" name="Shape 349"/>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Стоит обходить </a:t>
            </a:r>
            <a:r>
              <a:rPr lang="en-US" sz="2000" i="1">
                <a:latin typeface="Georgia"/>
                <a:ea typeface="Georgia"/>
                <a:cs typeface="Georgia"/>
                <a:sym typeface="Georgia"/>
              </a:rPr>
              <a:t>стороной</a:t>
            </a:r>
          </a:p>
        </p:txBody>
      </p:sp>
      <p:pic>
        <p:nvPicPr>
          <p:cNvPr id="351" name="Shape 351"/>
          <p:cNvPicPr preferRelativeResize="0"/>
          <p:nvPr/>
        </p:nvPicPr>
        <p:blipFill>
          <a:blip r:embed="rId3">
            <a:alphaModFix/>
          </a:blip>
          <a:stretch>
            <a:fillRect/>
          </a:stretch>
        </p:blipFill>
        <p:spPr>
          <a:xfrm>
            <a:off x="242300" y="1355275"/>
            <a:ext cx="1987089" cy="3091925"/>
          </a:xfrm>
          <a:prstGeom prst="rect">
            <a:avLst/>
          </a:prstGeom>
          <a:noFill/>
          <a:ln>
            <a:noFill/>
          </a:ln>
        </p:spPr>
      </p:pic>
      <p:pic>
        <p:nvPicPr>
          <p:cNvPr id="352" name="Shape 352"/>
          <p:cNvPicPr preferRelativeResize="0"/>
          <p:nvPr/>
        </p:nvPicPr>
        <p:blipFill>
          <a:blip r:embed="rId4">
            <a:alphaModFix/>
          </a:blip>
          <a:stretch>
            <a:fillRect/>
          </a:stretch>
        </p:blipFill>
        <p:spPr>
          <a:xfrm>
            <a:off x="2562550" y="1550075"/>
            <a:ext cx="5949201" cy="1419149"/>
          </a:xfrm>
          <a:prstGeom prst="rect">
            <a:avLst/>
          </a:prstGeom>
          <a:noFill/>
          <a:ln>
            <a:noFill/>
          </a:ln>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cxnSp>
        <p:nvCxnSpPr>
          <p:cNvPr id="357" name="Shape 357"/>
          <p:cNvCxnSpPr/>
          <p:nvPr/>
        </p:nvCxnSpPr>
        <p:spPr>
          <a:xfrm flipH="1">
            <a:off x="909649" y="3958375"/>
            <a:ext cx="7953000" cy="999300"/>
          </a:xfrm>
          <a:prstGeom prst="curvedConnector3">
            <a:avLst>
              <a:gd name="adj1" fmla="val 50000"/>
            </a:avLst>
          </a:prstGeom>
          <a:noFill/>
          <a:ln w="9525" cap="flat" cmpd="sng">
            <a:solidFill>
              <a:srgbClr val="CCCCCC"/>
            </a:solidFill>
            <a:prstDash val="solid"/>
            <a:round/>
            <a:headEnd type="none" w="lg" len="lg"/>
            <a:tailEnd type="none" w="lg" len="lg"/>
          </a:ln>
        </p:spPr>
      </p:cxnSp>
      <p:sp>
        <p:nvSpPr>
          <p:cNvPr id="358" name="Shape 358"/>
          <p:cNvSpPr/>
          <p:nvPr/>
        </p:nvSpPr>
        <p:spPr>
          <a:xfrm>
            <a:off x="630300" y="1567450"/>
            <a:ext cx="2762700" cy="8307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Font typeface="Arial"/>
              <a:buNone/>
            </a:pPr>
            <a:r>
              <a:rPr lang="en-US" b="0" i="0" u="none" strike="noStrike" cap="none">
                <a:solidFill>
                  <a:srgbClr val="000000"/>
                </a:solidFill>
                <a:latin typeface="Arial"/>
                <a:ea typeface="Arial"/>
                <a:cs typeface="Arial"/>
                <a:sym typeface="Arial"/>
              </a:rPr>
              <a:t>Страховая компания</a:t>
            </a:r>
            <a:r>
              <a:rPr lang="en-US"/>
              <a:t> </a:t>
            </a:r>
            <a:r>
              <a:rPr lang="en-US" b="0" i="0" u="none" strike="noStrike" cap="none">
                <a:solidFill>
                  <a:srgbClr val="000000"/>
                </a:solidFill>
                <a:latin typeface="Arial"/>
                <a:ea typeface="Arial"/>
                <a:cs typeface="Arial"/>
                <a:sym typeface="Arial"/>
              </a:rPr>
              <a:t>отказывается оформлять ОСАГО</a:t>
            </a:r>
          </a:p>
          <a:p>
            <a:pPr marL="0" marR="0" lvl="0" indent="0" algn="l" rtl="0">
              <a:lnSpc>
                <a:spcPct val="115000"/>
              </a:lnSpc>
              <a:spcBef>
                <a:spcPts val="0"/>
              </a:spcBef>
              <a:spcAft>
                <a:spcPts val="0"/>
              </a:spcAft>
              <a:buClr>
                <a:srgbClr val="000000"/>
              </a:buClr>
              <a:buFont typeface="Arial"/>
              <a:buNone/>
            </a:pPr>
            <a:endParaRPr/>
          </a:p>
        </p:txBody>
      </p:sp>
      <p:sp>
        <p:nvSpPr>
          <p:cNvPr id="359" name="Shape 359"/>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Примеры </a:t>
            </a:r>
            <a:r>
              <a:rPr lang="en-US" sz="2000" i="1">
                <a:latin typeface="Georgia"/>
                <a:ea typeface="Georgia"/>
                <a:cs typeface="Georgia"/>
                <a:sym typeface="Georgia"/>
              </a:rPr>
              <a:t>нарушения </a:t>
            </a:r>
            <a:r>
              <a:rPr lang="en-US" sz="2000" b="1">
                <a:solidFill>
                  <a:schemeClr val="dk1"/>
                </a:solidFill>
                <a:latin typeface="Arial"/>
                <a:ea typeface="Arial"/>
                <a:cs typeface="Arial"/>
                <a:sym typeface="Arial"/>
              </a:rPr>
              <a:t>ваших прав</a:t>
            </a:r>
          </a:p>
        </p:txBody>
      </p:sp>
      <p:sp>
        <p:nvSpPr>
          <p:cNvPr id="360" name="Shape 360"/>
          <p:cNvSpPr/>
          <p:nvPr/>
        </p:nvSpPr>
        <p:spPr>
          <a:xfrm>
            <a:off x="3262900" y="1567450"/>
            <a:ext cx="2924400" cy="1102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Font typeface="Arial"/>
              <a:buNone/>
            </a:pPr>
            <a:r>
              <a:rPr lang="en-US" b="0" i="0" u="none" strike="noStrike" cap="none">
                <a:solidFill>
                  <a:srgbClr val="000000"/>
                </a:solidFill>
                <a:latin typeface="Arial"/>
                <a:ea typeface="Arial"/>
                <a:cs typeface="Arial"/>
                <a:sym typeface="Arial"/>
              </a:rPr>
              <a:t>На вас оформили кредит</a:t>
            </a:r>
            <a:r>
              <a:rPr lang="en-US"/>
              <a:t/>
            </a:r>
            <a:br>
              <a:rPr lang="en-US"/>
            </a:br>
            <a:r>
              <a:rPr lang="en-US" b="0" i="0" u="none" strike="noStrike" cap="none">
                <a:solidFill>
                  <a:srgbClr val="000000"/>
                </a:solidFill>
                <a:latin typeface="Arial"/>
                <a:ea typeface="Arial"/>
                <a:cs typeface="Arial"/>
                <a:sym typeface="Arial"/>
              </a:rPr>
              <a:t>или за</a:t>
            </a:r>
            <a:r>
              <a:rPr lang="en-US"/>
              <a:t>ё</a:t>
            </a:r>
            <a:r>
              <a:rPr lang="en-US" b="0" i="0" u="none" strike="noStrike" cap="none">
                <a:solidFill>
                  <a:srgbClr val="000000"/>
                </a:solidFill>
                <a:latin typeface="Arial"/>
                <a:ea typeface="Arial"/>
                <a:cs typeface="Arial"/>
                <a:sym typeface="Arial"/>
              </a:rPr>
              <a:t>м без вашего ведома</a:t>
            </a:r>
            <a:br>
              <a:rPr lang="en-US" b="0" i="0" u="none" strike="noStrike" cap="none">
                <a:solidFill>
                  <a:srgbClr val="000000"/>
                </a:solidFill>
                <a:latin typeface="Arial"/>
                <a:ea typeface="Arial"/>
                <a:cs typeface="Arial"/>
                <a:sym typeface="Arial"/>
              </a:rPr>
            </a:br>
            <a:r>
              <a:rPr lang="en-US" b="0" i="0" u="none" strike="noStrike" cap="none">
                <a:solidFill>
                  <a:srgbClr val="000000"/>
                </a:solidFill>
                <a:latin typeface="Arial"/>
                <a:ea typeface="Arial"/>
                <a:cs typeface="Arial"/>
                <a:sym typeface="Arial"/>
              </a:rPr>
              <a:t>(</a:t>
            </a:r>
            <a:r>
              <a:rPr lang="en-US"/>
              <a:t>э</a:t>
            </a:r>
            <a:r>
              <a:rPr lang="en-US" b="0" i="0" u="none" strike="noStrike" cap="none">
                <a:solidFill>
                  <a:srgbClr val="000000"/>
                </a:solidFill>
                <a:latin typeface="Arial"/>
                <a:ea typeface="Arial"/>
                <a:cs typeface="Arial"/>
                <a:sym typeface="Arial"/>
              </a:rPr>
              <a:t>то уголовное</a:t>
            </a:r>
            <a:r>
              <a:rPr lang="en-US"/>
              <a:t> </a:t>
            </a:r>
            <a:r>
              <a:rPr lang="en-US" b="0" i="0" u="none" strike="noStrike" cap="none">
                <a:solidFill>
                  <a:srgbClr val="000000"/>
                </a:solidFill>
                <a:latin typeface="Arial"/>
                <a:ea typeface="Arial"/>
                <a:cs typeface="Arial"/>
                <a:sym typeface="Arial"/>
              </a:rPr>
              <a:t>преступление</a:t>
            </a:r>
            <a:r>
              <a:rPr lang="en-US"/>
              <a:t>!)</a:t>
            </a:r>
          </a:p>
        </p:txBody>
      </p:sp>
      <p:sp>
        <p:nvSpPr>
          <p:cNvPr id="361" name="Shape 361"/>
          <p:cNvSpPr/>
          <p:nvPr/>
        </p:nvSpPr>
        <p:spPr>
          <a:xfrm>
            <a:off x="6242725" y="1567400"/>
            <a:ext cx="2619900" cy="1102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Font typeface="Arial"/>
              <a:buNone/>
            </a:pPr>
            <a:r>
              <a:rPr lang="en-US" b="0" i="0" u="none" strike="noStrike" cap="none">
                <a:solidFill>
                  <a:srgbClr val="000000"/>
                </a:solidFill>
                <a:latin typeface="Arial"/>
                <a:ea typeface="Arial"/>
                <a:cs typeface="Arial"/>
                <a:sym typeface="Arial"/>
              </a:rPr>
              <a:t>Страховая компания </a:t>
            </a:r>
            <a:r>
              <a:rPr lang="en-US"/>
              <a:t>навязывает</a:t>
            </a:r>
            <a:r>
              <a:rPr lang="en-US" b="0" i="0" u="none" strike="noStrike" cap="none">
                <a:solidFill>
                  <a:srgbClr val="000000"/>
                </a:solidFill>
                <a:latin typeface="Arial"/>
                <a:ea typeface="Arial"/>
                <a:cs typeface="Arial"/>
                <a:sym typeface="Arial"/>
              </a:rPr>
              <a:t> вам дополнительные услуги </a:t>
            </a:r>
            <a:br>
              <a:rPr lang="en-US" b="0" i="0" u="none" strike="noStrike" cap="none">
                <a:solidFill>
                  <a:srgbClr val="000000"/>
                </a:solidFill>
                <a:latin typeface="Arial"/>
                <a:ea typeface="Arial"/>
                <a:cs typeface="Arial"/>
                <a:sym typeface="Arial"/>
              </a:rPr>
            </a:br>
            <a:r>
              <a:rPr lang="en-US" b="0" i="0" u="none" strike="noStrike" cap="none">
                <a:solidFill>
                  <a:srgbClr val="000000"/>
                </a:solidFill>
                <a:latin typeface="Arial"/>
                <a:ea typeface="Arial"/>
                <a:cs typeface="Arial"/>
                <a:sym typeface="Arial"/>
              </a:rPr>
              <a:t>при оформлении обязательного полиса</a:t>
            </a:r>
          </a:p>
        </p:txBody>
      </p:sp>
      <p:pic>
        <p:nvPicPr>
          <p:cNvPr id="363" name="Shape 363"/>
          <p:cNvPicPr preferRelativeResize="0"/>
          <p:nvPr/>
        </p:nvPicPr>
        <p:blipFill>
          <a:blip r:embed="rId3">
            <a:alphaModFix/>
          </a:blip>
          <a:stretch>
            <a:fillRect/>
          </a:stretch>
        </p:blipFill>
        <p:spPr>
          <a:xfrm rot="-523148">
            <a:off x="842474" y="2703870"/>
            <a:ext cx="5165474" cy="2437480"/>
          </a:xfrm>
          <a:prstGeom prst="rect">
            <a:avLst/>
          </a:prstGeom>
          <a:noFill/>
          <a:ln>
            <a:noFill/>
          </a:ln>
        </p:spPr>
      </p:pic>
      <p:pic>
        <p:nvPicPr>
          <p:cNvPr id="364" name="Shape 364"/>
          <p:cNvPicPr preferRelativeResize="0"/>
          <p:nvPr/>
        </p:nvPicPr>
        <p:blipFill>
          <a:blip r:embed="rId4">
            <a:alphaModFix/>
          </a:blip>
          <a:stretch>
            <a:fillRect/>
          </a:stretch>
        </p:blipFill>
        <p:spPr>
          <a:xfrm>
            <a:off x="687575" y="1157000"/>
            <a:ext cx="301575" cy="301575"/>
          </a:xfrm>
          <a:prstGeom prst="rect">
            <a:avLst/>
          </a:prstGeom>
          <a:noFill/>
          <a:ln>
            <a:noFill/>
          </a:ln>
        </p:spPr>
      </p:pic>
      <p:pic>
        <p:nvPicPr>
          <p:cNvPr id="365" name="Shape 365"/>
          <p:cNvPicPr preferRelativeResize="0"/>
          <p:nvPr/>
        </p:nvPicPr>
        <p:blipFill>
          <a:blip r:embed="rId4">
            <a:alphaModFix/>
          </a:blip>
          <a:stretch>
            <a:fillRect/>
          </a:stretch>
        </p:blipFill>
        <p:spPr>
          <a:xfrm>
            <a:off x="3320025" y="1157000"/>
            <a:ext cx="301575" cy="301575"/>
          </a:xfrm>
          <a:prstGeom prst="rect">
            <a:avLst/>
          </a:prstGeom>
          <a:noFill/>
          <a:ln>
            <a:noFill/>
          </a:ln>
        </p:spPr>
      </p:pic>
      <p:pic>
        <p:nvPicPr>
          <p:cNvPr id="366" name="Shape 366"/>
          <p:cNvPicPr preferRelativeResize="0"/>
          <p:nvPr/>
        </p:nvPicPr>
        <p:blipFill>
          <a:blip r:embed="rId4">
            <a:alphaModFix/>
          </a:blip>
          <a:stretch>
            <a:fillRect/>
          </a:stretch>
        </p:blipFill>
        <p:spPr>
          <a:xfrm>
            <a:off x="6312625" y="1157000"/>
            <a:ext cx="301575" cy="301575"/>
          </a:xfrm>
          <a:prstGeom prst="rect">
            <a:avLst/>
          </a:prstGeom>
          <a:noFill/>
          <a:ln>
            <a:noFill/>
          </a:ln>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p:nvPr/>
        </p:nvSpPr>
        <p:spPr>
          <a:xfrm>
            <a:off x="4502150" y="1402625"/>
            <a:ext cx="4300655" cy="1866014"/>
          </a:xfrm>
          <a:prstGeom prst="rect">
            <a:avLst/>
          </a:prstGeom>
          <a:noFill/>
          <a:ln>
            <a:noFill/>
          </a:ln>
        </p:spPr>
        <p:txBody>
          <a:bodyPr lIns="45700" tIns="45700" rIns="45700" bIns="45700" anchor="t" anchorCtr="0">
            <a:noAutofit/>
          </a:bodyPr>
          <a:lstStyle/>
          <a:p>
            <a:pPr marL="0" marR="0" lvl="0" indent="-69850" algn="l" rtl="0">
              <a:lnSpc>
                <a:spcPct val="100000"/>
              </a:lnSpc>
              <a:spcBef>
                <a:spcPts val="0"/>
              </a:spcBef>
              <a:spcAft>
                <a:spcPts val="0"/>
              </a:spcAft>
              <a:buClr>
                <a:schemeClr val="dk1"/>
              </a:buClr>
              <a:buFont typeface="Arial"/>
              <a:buNone/>
            </a:pPr>
            <a:r>
              <a:rPr lang="en-US" dirty="0" err="1"/>
              <a:t>Обратитесь</a:t>
            </a:r>
            <a:r>
              <a:rPr lang="en-US" dirty="0"/>
              <a:t> в </a:t>
            </a:r>
            <a:r>
              <a:rPr lang="en-US" dirty="0" err="1"/>
              <a:t>правоохранительные</a:t>
            </a:r>
            <a:r>
              <a:rPr lang="en-US" dirty="0"/>
              <a:t> </a:t>
            </a:r>
            <a:r>
              <a:rPr lang="en-US" dirty="0" err="1"/>
              <a:t>органы</a:t>
            </a:r>
            <a:endParaRPr lang="en-US" dirty="0"/>
          </a:p>
          <a:p>
            <a:pPr marL="0" marR="0" lvl="0" indent="-69850" algn="l" rtl="0">
              <a:lnSpc>
                <a:spcPct val="100000"/>
              </a:lnSpc>
              <a:spcBef>
                <a:spcPts val="0"/>
              </a:spcBef>
              <a:spcAft>
                <a:spcPts val="0"/>
              </a:spcAft>
              <a:buClr>
                <a:schemeClr val="dk1"/>
              </a:buClr>
              <a:buFont typeface="Arial"/>
              <a:buNone/>
            </a:pPr>
            <a:endParaRPr dirty="0"/>
          </a:p>
          <a:p>
            <a:pPr marL="0" marR="0" lvl="0" indent="-69850" algn="l" rtl="0">
              <a:lnSpc>
                <a:spcPct val="100000"/>
              </a:lnSpc>
              <a:spcBef>
                <a:spcPts val="0"/>
              </a:spcBef>
              <a:spcAft>
                <a:spcPts val="0"/>
              </a:spcAft>
              <a:buClr>
                <a:schemeClr val="dk1"/>
              </a:buClr>
              <a:buFont typeface="Arial"/>
              <a:buNone/>
            </a:pPr>
            <a:r>
              <a:rPr lang="en-US" dirty="0" err="1"/>
              <a:t>Обратитесь</a:t>
            </a:r>
            <a:r>
              <a:rPr lang="en-US" dirty="0"/>
              <a:t> в </a:t>
            </a:r>
            <a:r>
              <a:rPr lang="en-US" dirty="0" err="1"/>
              <a:t>Роспотребнадзор</a:t>
            </a:r>
            <a:endParaRPr lang="en-US" dirty="0"/>
          </a:p>
          <a:p>
            <a:pPr marL="0" marR="0" lvl="0" indent="-69850" algn="l" rtl="0">
              <a:lnSpc>
                <a:spcPct val="100000"/>
              </a:lnSpc>
              <a:spcBef>
                <a:spcPts val="0"/>
              </a:spcBef>
              <a:spcAft>
                <a:spcPts val="0"/>
              </a:spcAft>
              <a:buClr>
                <a:schemeClr val="dk1"/>
              </a:buClr>
              <a:buFont typeface="Arial"/>
              <a:buNone/>
            </a:pPr>
            <a:r>
              <a:rPr lang="en-US" b="1" dirty="0">
                <a:solidFill>
                  <a:schemeClr val="accent1"/>
                </a:solidFill>
              </a:rPr>
              <a:t>www.rospotrebnadzor.ru</a:t>
            </a:r>
          </a:p>
          <a:p>
            <a:pPr marL="0" marR="0" lvl="0" indent="-69850" algn="l" rtl="0">
              <a:lnSpc>
                <a:spcPct val="100000"/>
              </a:lnSpc>
              <a:spcBef>
                <a:spcPts val="0"/>
              </a:spcBef>
              <a:spcAft>
                <a:spcPts val="0"/>
              </a:spcAft>
              <a:buClr>
                <a:schemeClr val="dk1"/>
              </a:buClr>
              <a:buFont typeface="Arial"/>
              <a:buNone/>
            </a:pPr>
            <a:endParaRPr dirty="0"/>
          </a:p>
          <a:p>
            <a:pPr>
              <a:buClr>
                <a:srgbClr val="000000"/>
              </a:buClr>
            </a:pPr>
            <a:r>
              <a:rPr lang="ru-RU" b="1" dirty="0"/>
              <a:t>Напишите в интернет-приемную </a:t>
            </a:r>
            <a:r>
              <a:rPr lang="ru-RU" b="1" dirty="0" smtClean="0"/>
              <a:t>Банка </a:t>
            </a:r>
            <a:r>
              <a:rPr lang="ru-RU" b="1" dirty="0"/>
              <a:t>России</a:t>
            </a:r>
            <a:r>
              <a:rPr lang="en-US" b="1" dirty="0"/>
              <a:t> </a:t>
            </a:r>
            <a:r>
              <a:rPr lang="en-US" b="1" dirty="0" err="1"/>
              <a:t>на</a:t>
            </a:r>
            <a:r>
              <a:rPr lang="en-US" b="1" dirty="0"/>
              <a:t> </a:t>
            </a:r>
            <a:r>
              <a:rPr lang="en-US" b="1" dirty="0" err="1"/>
              <a:t>сайте</a:t>
            </a:r>
            <a:r>
              <a:rPr lang="en-US" b="1" dirty="0"/>
              <a:t> </a:t>
            </a:r>
            <a:r>
              <a:rPr lang="en-US" b="1" dirty="0">
                <a:solidFill>
                  <a:schemeClr val="accent1"/>
                </a:solidFill>
              </a:rPr>
              <a:t>www.cbr.ru</a:t>
            </a:r>
          </a:p>
          <a:p>
            <a:pPr marL="0" marR="0" lvl="0" indent="0" algn="l" rtl="0">
              <a:lnSpc>
                <a:spcPct val="100000"/>
              </a:lnSpc>
              <a:spcBef>
                <a:spcPts val="0"/>
              </a:spcBef>
              <a:spcAft>
                <a:spcPts val="0"/>
              </a:spcAft>
              <a:buClr>
                <a:srgbClr val="000000"/>
              </a:buClr>
              <a:buFont typeface="Arial"/>
              <a:buNone/>
            </a:pPr>
            <a:endParaRPr sz="1200" dirty="0"/>
          </a:p>
        </p:txBody>
      </p:sp>
      <p:sp>
        <p:nvSpPr>
          <p:cNvPr id="372" name="Shape 372"/>
          <p:cNvSpPr txBox="1">
            <a:spLocks noGrp="1"/>
          </p:cNvSpPr>
          <p:nvPr>
            <p:ph type="ctrTitle" idx="4294967295"/>
          </p:nvPr>
        </p:nvSpPr>
        <p:spPr>
          <a:xfrm>
            <a:off x="1508726" y="177175"/>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Что делать, если ваши права</a:t>
            </a:r>
            <a:br>
              <a:rPr lang="en-US" sz="2000" b="1">
                <a:latin typeface="Arial"/>
                <a:ea typeface="Arial"/>
                <a:cs typeface="Arial"/>
                <a:sym typeface="Arial"/>
              </a:rPr>
            </a:br>
            <a:r>
              <a:rPr lang="en-US" sz="2000" b="1">
                <a:latin typeface="Arial"/>
                <a:ea typeface="Arial"/>
                <a:cs typeface="Arial"/>
                <a:sym typeface="Arial"/>
              </a:rPr>
              <a:t>были </a:t>
            </a:r>
            <a:r>
              <a:rPr lang="en-US" sz="2000" i="1">
                <a:latin typeface="Georgia"/>
                <a:ea typeface="Georgia"/>
                <a:cs typeface="Georgia"/>
                <a:sym typeface="Georgia"/>
              </a:rPr>
              <a:t>нарушены? </a:t>
            </a:r>
          </a:p>
        </p:txBody>
      </p:sp>
      <p:pic>
        <p:nvPicPr>
          <p:cNvPr id="374" name="Shape 374"/>
          <p:cNvPicPr preferRelativeResize="0"/>
          <p:nvPr/>
        </p:nvPicPr>
        <p:blipFill>
          <a:blip r:embed="rId3">
            <a:alphaModFix/>
          </a:blip>
          <a:stretch>
            <a:fillRect/>
          </a:stretch>
        </p:blipFill>
        <p:spPr>
          <a:xfrm>
            <a:off x="940425" y="945725"/>
            <a:ext cx="2149675" cy="3941049"/>
          </a:xfrm>
          <a:prstGeom prst="rect">
            <a:avLst/>
          </a:prstGeom>
          <a:noFill/>
          <a:ln>
            <a:noFill/>
          </a:ln>
        </p:spPr>
      </p:pic>
      <p:pic>
        <p:nvPicPr>
          <p:cNvPr id="375" name="Shape 375"/>
          <p:cNvPicPr preferRelativeResize="0"/>
          <p:nvPr/>
        </p:nvPicPr>
        <p:blipFill rotWithShape="1">
          <a:blip r:embed="rId4">
            <a:alphaModFix/>
          </a:blip>
          <a:srcRect b="-37760"/>
          <a:stretch/>
        </p:blipFill>
        <p:spPr>
          <a:xfrm>
            <a:off x="4160225" y="1443500"/>
            <a:ext cx="215600" cy="297024"/>
          </a:xfrm>
          <a:prstGeom prst="rect">
            <a:avLst/>
          </a:prstGeom>
          <a:noFill/>
          <a:ln>
            <a:noFill/>
          </a:ln>
        </p:spPr>
      </p:pic>
      <p:pic>
        <p:nvPicPr>
          <p:cNvPr id="376" name="Shape 376"/>
          <p:cNvPicPr preferRelativeResize="0"/>
          <p:nvPr/>
        </p:nvPicPr>
        <p:blipFill>
          <a:blip r:embed="rId4">
            <a:alphaModFix/>
          </a:blip>
          <a:stretch>
            <a:fillRect/>
          </a:stretch>
        </p:blipFill>
        <p:spPr>
          <a:xfrm>
            <a:off x="4160225" y="1904350"/>
            <a:ext cx="215600" cy="215600"/>
          </a:xfrm>
          <a:prstGeom prst="rect">
            <a:avLst/>
          </a:prstGeom>
          <a:noFill/>
          <a:ln>
            <a:noFill/>
          </a:ln>
        </p:spPr>
      </p:pic>
      <p:pic>
        <p:nvPicPr>
          <p:cNvPr id="377" name="Shape 377"/>
          <p:cNvPicPr preferRelativeResize="0"/>
          <p:nvPr/>
        </p:nvPicPr>
        <p:blipFill>
          <a:blip r:embed="rId4">
            <a:alphaModFix/>
          </a:blip>
          <a:stretch>
            <a:fillRect/>
          </a:stretch>
        </p:blipFill>
        <p:spPr>
          <a:xfrm>
            <a:off x="4160225" y="2514725"/>
            <a:ext cx="215600" cy="215600"/>
          </a:xfrm>
          <a:prstGeom prst="rect">
            <a:avLst/>
          </a:prstGeom>
          <a:noFill/>
          <a:ln>
            <a:noFill/>
          </a:ln>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p:nvPr/>
        </p:nvSpPr>
        <p:spPr>
          <a:xfrm>
            <a:off x="632425" y="1359025"/>
            <a:ext cx="3617400" cy="3192504"/>
          </a:xfrm>
          <a:prstGeom prst="rect">
            <a:avLst/>
          </a:prstGeom>
          <a:noFill/>
          <a:ln>
            <a:noFill/>
          </a:ln>
        </p:spPr>
        <p:txBody>
          <a:bodyPr lIns="45700" tIns="45700" rIns="45700" bIns="45700" anchor="t" anchorCtr="0">
            <a:noAutofit/>
          </a:bodyPr>
          <a:lstStyle/>
          <a:p>
            <a:pPr marR="0" lvl="0" algn="l" rtl="0">
              <a:lnSpc>
                <a:spcPct val="115000"/>
              </a:lnSpc>
              <a:spcBef>
                <a:spcPts val="0"/>
              </a:spcBef>
              <a:spcAft>
                <a:spcPts val="0"/>
              </a:spcAft>
              <a:buNone/>
            </a:pPr>
            <a:r>
              <a:rPr lang="en-US" b="0" i="0" u="none" strike="noStrike" cap="none" dirty="0" err="1">
                <a:solidFill>
                  <a:srgbClr val="000000"/>
                </a:solidFill>
                <a:latin typeface="Arial"/>
                <a:ea typeface="Arial"/>
                <a:cs typeface="Arial"/>
                <a:sym typeface="Arial"/>
              </a:rPr>
              <a:t>Читайте</a:t>
            </a:r>
            <a:r>
              <a:rPr lang="en-US" b="0" i="0" u="none" strike="noStrike" cap="none" dirty="0">
                <a:solidFill>
                  <a:srgbClr val="000000"/>
                </a:solidFill>
                <a:latin typeface="Arial"/>
                <a:ea typeface="Arial"/>
                <a:cs typeface="Arial"/>
                <a:sym typeface="Arial"/>
              </a:rPr>
              <a:t> и </a:t>
            </a:r>
            <a:r>
              <a:rPr lang="en-US" b="0" i="0" u="none" strike="noStrike" cap="none" dirty="0" err="1">
                <a:solidFill>
                  <a:srgbClr val="000000"/>
                </a:solidFill>
                <a:latin typeface="Arial"/>
                <a:ea typeface="Arial"/>
                <a:cs typeface="Arial"/>
                <a:sym typeface="Arial"/>
              </a:rPr>
              <a:t>слушайте</a:t>
            </a:r>
            <a:r>
              <a:rPr lang="en-US" b="0" i="0" u="none" strike="noStrike" cap="none" dirty="0">
                <a:solidFill>
                  <a:srgbClr val="000000"/>
                </a:solidFill>
                <a:latin typeface="Arial"/>
                <a:ea typeface="Arial"/>
                <a:cs typeface="Arial"/>
                <a:sym typeface="Arial"/>
              </a:rPr>
              <a:t> </a:t>
            </a:r>
            <a:r>
              <a:rPr lang="en-US" dirty="0" err="1"/>
              <a:t>финансовые</a:t>
            </a:r>
            <a:r>
              <a:rPr lang="en-US" dirty="0"/>
              <a:t> </a:t>
            </a:r>
            <a:r>
              <a:rPr lang="en-US" b="0" i="0" u="none" strike="noStrike" cap="none" dirty="0" err="1">
                <a:solidFill>
                  <a:srgbClr val="000000"/>
                </a:solidFill>
                <a:latin typeface="Arial"/>
                <a:ea typeface="Arial"/>
                <a:cs typeface="Arial"/>
                <a:sym typeface="Arial"/>
              </a:rPr>
              <a:t>новости</a:t>
            </a:r>
            <a:endParaRPr lang="en-US" b="0" i="0" u="none" strike="noStrike" cap="none" dirty="0">
              <a:solidFill>
                <a:srgbClr val="000000"/>
              </a:solidFill>
              <a:latin typeface="Arial"/>
              <a:ea typeface="Arial"/>
              <a:cs typeface="Arial"/>
              <a:sym typeface="Arial"/>
            </a:endParaRPr>
          </a:p>
          <a:p>
            <a:pPr marL="0" marR="0" lvl="0" indent="-69850" algn="l" rtl="0">
              <a:lnSpc>
                <a:spcPct val="115000"/>
              </a:lnSpc>
              <a:spcBef>
                <a:spcPts val="0"/>
              </a:spcBef>
              <a:spcAft>
                <a:spcPts val="0"/>
              </a:spcAft>
              <a:buClr>
                <a:srgbClr val="000000"/>
              </a:buClr>
              <a:buFont typeface="Arial"/>
              <a:buNone/>
            </a:pPr>
            <a:endParaRPr dirty="0"/>
          </a:p>
          <a:p>
            <a:pPr marL="0" marR="0" lvl="0" indent="-69850" algn="l" rtl="0">
              <a:lnSpc>
                <a:spcPct val="115000"/>
              </a:lnSpc>
              <a:spcBef>
                <a:spcPts val="0"/>
              </a:spcBef>
              <a:spcAft>
                <a:spcPts val="0"/>
              </a:spcAft>
              <a:buClr>
                <a:srgbClr val="000000"/>
              </a:buClr>
              <a:buFont typeface="Arial"/>
              <a:buNone/>
            </a:pPr>
            <a:r>
              <a:rPr lang="en-US" dirty="0"/>
              <a:t>В </a:t>
            </a:r>
            <a:r>
              <a:rPr lang="en-US" dirty="0" err="1"/>
              <a:t>качестве</a:t>
            </a:r>
            <a:r>
              <a:rPr lang="en-US" dirty="0"/>
              <a:t> </a:t>
            </a:r>
            <a:r>
              <a:rPr lang="en-US" b="1" dirty="0" err="1"/>
              <a:t>первоисточника</a:t>
            </a:r>
            <a:r>
              <a:rPr lang="en-US" dirty="0"/>
              <a:t> </a:t>
            </a:r>
            <a:br>
              <a:rPr lang="en-US" dirty="0"/>
            </a:br>
            <a:r>
              <a:rPr lang="en-US" dirty="0" err="1"/>
              <a:t>для</a:t>
            </a:r>
            <a:r>
              <a:rPr lang="en-US" dirty="0"/>
              <a:t> </a:t>
            </a:r>
            <a:r>
              <a:rPr lang="en-US" dirty="0" err="1"/>
              <a:t>получения</a:t>
            </a:r>
            <a:r>
              <a:rPr lang="en-US" dirty="0"/>
              <a:t> </a:t>
            </a:r>
            <a:r>
              <a:rPr lang="en-US" dirty="0" err="1"/>
              <a:t>финансовой</a:t>
            </a:r>
            <a:r>
              <a:rPr lang="en-US" dirty="0"/>
              <a:t> </a:t>
            </a:r>
            <a:r>
              <a:rPr lang="en-US" dirty="0" err="1"/>
              <a:t>информации</a:t>
            </a:r>
            <a:r>
              <a:rPr lang="en-US" dirty="0"/>
              <a:t> </a:t>
            </a:r>
            <a:r>
              <a:rPr lang="en-US" dirty="0" err="1"/>
              <a:t>используйте</a:t>
            </a:r>
            <a:r>
              <a:rPr lang="en-US" dirty="0"/>
              <a:t> </a:t>
            </a:r>
            <a:r>
              <a:rPr lang="en-US" dirty="0" err="1"/>
              <a:t>сайт</a:t>
            </a:r>
            <a:r>
              <a:rPr lang="en-US" dirty="0"/>
              <a:t> </a:t>
            </a:r>
            <a:r>
              <a:rPr lang="en-US" b="1" dirty="0" err="1"/>
              <a:t>Банка</a:t>
            </a:r>
            <a:r>
              <a:rPr lang="en-US" b="1" dirty="0"/>
              <a:t> </a:t>
            </a:r>
            <a:r>
              <a:rPr lang="en-US" b="1" dirty="0" err="1"/>
              <a:t>России</a:t>
            </a:r>
            <a:r>
              <a:rPr lang="en-US" b="1" dirty="0"/>
              <a:t>:</a:t>
            </a:r>
            <a:r>
              <a:rPr lang="en-US" dirty="0"/>
              <a:t> </a:t>
            </a:r>
            <a:r>
              <a:rPr lang="en-US" b="1" dirty="0">
                <a:solidFill>
                  <a:schemeClr val="accent1"/>
                </a:solidFill>
              </a:rPr>
              <a:t>www.cbr.ru</a:t>
            </a:r>
          </a:p>
          <a:p>
            <a:pPr marL="0" marR="0" lvl="0" indent="0" algn="l" rtl="0">
              <a:lnSpc>
                <a:spcPct val="115000"/>
              </a:lnSpc>
              <a:spcBef>
                <a:spcPts val="0"/>
              </a:spcBef>
              <a:spcAft>
                <a:spcPts val="0"/>
              </a:spcAft>
              <a:buClr>
                <a:srgbClr val="000000"/>
              </a:buClr>
              <a:buFont typeface="Arial"/>
              <a:buNone/>
            </a:pPr>
            <a:endParaRPr dirty="0"/>
          </a:p>
          <a:p>
            <a:pPr marL="0" marR="0" lvl="0" indent="-69850" algn="l" rtl="0">
              <a:lnSpc>
                <a:spcPct val="115000"/>
              </a:lnSpc>
              <a:spcBef>
                <a:spcPts val="0"/>
              </a:spcBef>
              <a:spcAft>
                <a:spcPts val="0"/>
              </a:spcAft>
              <a:buClr>
                <a:schemeClr val="dk1"/>
              </a:buClr>
              <a:buFont typeface="Arial"/>
              <a:buNone/>
            </a:pPr>
            <a:r>
              <a:rPr lang="ru-RU" b="1" dirty="0" smtClean="0"/>
              <a:t>Узнайте больше о финансах на сайте</a:t>
            </a:r>
            <a:r>
              <a:rPr lang="ru-RU" dirty="0" smtClean="0"/>
              <a:t> </a:t>
            </a:r>
          </a:p>
          <a:p>
            <a:pPr marL="0" marR="0" lvl="0" indent="-69850" algn="l" rtl="0">
              <a:lnSpc>
                <a:spcPct val="115000"/>
              </a:lnSpc>
              <a:spcBef>
                <a:spcPts val="0"/>
              </a:spcBef>
              <a:spcAft>
                <a:spcPts val="0"/>
              </a:spcAft>
              <a:buClr>
                <a:schemeClr val="dk1"/>
              </a:buClr>
              <a:buFont typeface="Arial"/>
              <a:buNone/>
            </a:pPr>
            <a:r>
              <a:rPr lang="en-US" b="1" dirty="0" smtClean="0">
                <a:solidFill>
                  <a:schemeClr val="accent1"/>
                </a:solidFill>
              </a:rPr>
              <a:t>fincult.info</a:t>
            </a:r>
            <a:endParaRPr lang="ru-RU" b="1" dirty="0" smtClean="0">
              <a:solidFill>
                <a:schemeClr val="accent1"/>
              </a:solidFill>
            </a:endParaRPr>
          </a:p>
          <a:p>
            <a:pPr marL="0" marR="0" lvl="0" indent="-69850" algn="l" rtl="0">
              <a:lnSpc>
                <a:spcPct val="115000"/>
              </a:lnSpc>
              <a:spcBef>
                <a:spcPts val="0"/>
              </a:spcBef>
              <a:spcAft>
                <a:spcPts val="0"/>
              </a:spcAft>
              <a:buClr>
                <a:schemeClr val="dk1"/>
              </a:buClr>
              <a:buFont typeface="Arial"/>
              <a:buNone/>
            </a:pPr>
            <a:endParaRPr lang="ru-RU" b="1" dirty="0" smtClean="0">
              <a:solidFill>
                <a:schemeClr val="accent1"/>
              </a:solidFill>
            </a:endParaRPr>
          </a:p>
          <a:p>
            <a:pPr indent="-69850">
              <a:lnSpc>
                <a:spcPct val="115000"/>
              </a:lnSpc>
              <a:buClr>
                <a:schemeClr val="dk1"/>
              </a:buClr>
            </a:pPr>
            <a:r>
              <a:rPr lang="ru-RU" b="1" dirty="0"/>
              <a:t>Онлайн уроки финансовой грамотности</a:t>
            </a:r>
          </a:p>
          <a:p>
            <a:pPr marL="0" marR="0" lvl="0" indent="-69850" algn="l" rtl="0">
              <a:lnSpc>
                <a:spcPct val="115000"/>
              </a:lnSpc>
              <a:spcBef>
                <a:spcPts val="0"/>
              </a:spcBef>
              <a:spcAft>
                <a:spcPts val="0"/>
              </a:spcAft>
              <a:buClr>
                <a:schemeClr val="dk1"/>
              </a:buClr>
              <a:buFont typeface="Arial"/>
              <a:buNone/>
            </a:pPr>
            <a:r>
              <a:rPr lang="en-US" b="1" dirty="0" smtClean="0">
                <a:solidFill>
                  <a:schemeClr val="accent1"/>
                </a:solidFill>
              </a:rPr>
              <a:t>dni-fg.ru</a:t>
            </a:r>
            <a:endParaRPr b="1" dirty="0">
              <a:solidFill>
                <a:schemeClr val="accent1"/>
              </a:solidFill>
            </a:endParaRPr>
          </a:p>
        </p:txBody>
      </p:sp>
      <p:sp>
        <p:nvSpPr>
          <p:cNvPr id="383" name="Shape 383"/>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Источники </a:t>
            </a:r>
            <a:r>
              <a:rPr lang="en-US" sz="2000" i="1">
                <a:latin typeface="Georgia"/>
                <a:ea typeface="Georgia"/>
                <a:cs typeface="Georgia"/>
                <a:sym typeface="Georgia"/>
              </a:rPr>
              <a:t>информации</a:t>
            </a:r>
          </a:p>
        </p:txBody>
      </p:sp>
      <p:pic>
        <p:nvPicPr>
          <p:cNvPr id="385" name="Shape 385"/>
          <p:cNvPicPr preferRelativeResize="0"/>
          <p:nvPr/>
        </p:nvPicPr>
        <p:blipFill>
          <a:blip r:embed="rId3">
            <a:alphaModFix/>
          </a:blip>
          <a:stretch>
            <a:fillRect/>
          </a:stretch>
        </p:blipFill>
        <p:spPr>
          <a:xfrm>
            <a:off x="3662774" y="916150"/>
            <a:ext cx="5453175" cy="3852300"/>
          </a:xfrm>
          <a:prstGeom prst="rect">
            <a:avLst/>
          </a:prstGeom>
          <a:noFill/>
          <a:ln>
            <a:noFill/>
          </a:ln>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p:nvPr/>
        </p:nvSpPr>
        <p:spPr>
          <a:xfrm>
            <a:off x="407625" y="2072775"/>
            <a:ext cx="2457300" cy="12279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Arial"/>
              <a:buNone/>
            </a:pPr>
            <a:r>
              <a:rPr lang="en-US" b="0" i="0" u="none" strike="noStrike" cap="none">
                <a:solidFill>
                  <a:srgbClr val="000000"/>
                </a:solidFill>
                <a:latin typeface="Arial"/>
                <a:ea typeface="Arial"/>
                <a:cs typeface="Arial"/>
                <a:sym typeface="Arial"/>
              </a:rPr>
              <a:t>Вести уч</a:t>
            </a:r>
            <a:r>
              <a:rPr lang="en-US"/>
              <a:t>ё</a:t>
            </a:r>
            <a:r>
              <a:rPr lang="en-US" b="0" i="0" u="none" strike="noStrike" cap="none">
                <a:solidFill>
                  <a:srgbClr val="000000"/>
                </a:solidFill>
                <a:latin typeface="Arial"/>
                <a:ea typeface="Arial"/>
                <a:cs typeface="Arial"/>
                <a:sym typeface="Arial"/>
              </a:rPr>
              <a:t>т доходов</a:t>
            </a:r>
            <a:r>
              <a:rPr lang="en-US"/>
              <a:t/>
            </a:r>
            <a:br>
              <a:rPr lang="en-US"/>
            </a:br>
            <a:r>
              <a:rPr lang="en-US" b="0" i="0" u="none" strike="noStrike" cap="none">
                <a:solidFill>
                  <a:srgbClr val="000000"/>
                </a:solidFill>
                <a:latin typeface="Arial"/>
                <a:ea typeface="Arial"/>
                <a:cs typeface="Arial"/>
                <a:sym typeface="Arial"/>
              </a:rPr>
              <a:t>и расходов, иметь финансовую «подушку безопасности»</a:t>
            </a:r>
          </a:p>
          <a:p>
            <a:pPr marL="0" marR="0" lvl="0" indent="0" algn="ctr" rtl="0">
              <a:lnSpc>
                <a:spcPct val="115000"/>
              </a:lnSpc>
              <a:spcBef>
                <a:spcPts val="0"/>
              </a:spcBef>
              <a:spcAft>
                <a:spcPts val="0"/>
              </a:spcAft>
              <a:buClr>
                <a:srgbClr val="000000"/>
              </a:buClr>
              <a:buFont typeface="Arial"/>
              <a:buNone/>
            </a:pPr>
            <a:endParaRPr/>
          </a:p>
        </p:txBody>
      </p:sp>
      <p:sp>
        <p:nvSpPr>
          <p:cNvPr id="391" name="Shape 391"/>
          <p:cNvSpPr txBox="1">
            <a:spLocks noGrp="1"/>
          </p:cNvSpPr>
          <p:nvPr>
            <p:ph type="ctrTitle" idx="4294967295"/>
          </p:nvPr>
        </p:nvSpPr>
        <p:spPr>
          <a:xfrm>
            <a:off x="1525351" y="183675"/>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Чтобы стать </a:t>
            </a:r>
            <a:r>
              <a:rPr lang="en-US" sz="2000" i="1">
                <a:latin typeface="Georgia"/>
                <a:ea typeface="Georgia"/>
                <a:cs typeface="Georgia"/>
                <a:sym typeface="Georgia"/>
              </a:rPr>
              <a:t>успешным</a:t>
            </a:r>
            <a:r>
              <a:rPr lang="en-US" sz="2000" b="1">
                <a:latin typeface="Arial"/>
                <a:ea typeface="Arial"/>
                <a:cs typeface="Arial"/>
                <a:sym typeface="Arial"/>
              </a:rPr>
              <a:t/>
            </a:r>
            <a:br>
              <a:rPr lang="en-US" sz="2000" b="1">
                <a:latin typeface="Arial"/>
                <a:ea typeface="Arial"/>
                <a:cs typeface="Arial"/>
                <a:sym typeface="Arial"/>
              </a:rPr>
            </a:br>
            <a:r>
              <a:rPr lang="en-US" sz="2000" b="1">
                <a:latin typeface="Arial"/>
                <a:ea typeface="Arial"/>
                <a:cs typeface="Arial"/>
                <a:sym typeface="Arial"/>
              </a:rPr>
              <a:t>и достичь финансовых целей, необходимо</a:t>
            </a:r>
            <a:r>
              <a:rPr lang="en-US" sz="2000" i="1">
                <a:latin typeface="Georgia"/>
                <a:ea typeface="Georgia"/>
                <a:cs typeface="Georgia"/>
                <a:sym typeface="Georgia"/>
              </a:rPr>
              <a:t> </a:t>
            </a:r>
          </a:p>
        </p:txBody>
      </p:sp>
      <p:sp>
        <p:nvSpPr>
          <p:cNvPr id="393" name="Shape 393"/>
          <p:cNvSpPr/>
          <p:nvPr/>
        </p:nvSpPr>
        <p:spPr>
          <a:xfrm>
            <a:off x="657825" y="3880425"/>
            <a:ext cx="1956900" cy="6657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Изучать финансовые услуги и инструменты</a:t>
            </a:r>
          </a:p>
          <a:p>
            <a:pPr marL="0" marR="0" lvl="0" indent="0" algn="ctr" rtl="0">
              <a:lnSpc>
                <a:spcPct val="115000"/>
              </a:lnSpc>
              <a:spcBef>
                <a:spcPts val="0"/>
              </a:spcBef>
              <a:spcAft>
                <a:spcPts val="0"/>
              </a:spcAft>
              <a:buClr>
                <a:srgbClr val="000000"/>
              </a:buClr>
              <a:buFont typeface="Arial"/>
              <a:buNone/>
            </a:pPr>
            <a:endParaRPr/>
          </a:p>
        </p:txBody>
      </p:sp>
      <p:sp>
        <p:nvSpPr>
          <p:cNvPr id="394" name="Shape 394"/>
          <p:cNvSpPr/>
          <p:nvPr/>
        </p:nvSpPr>
        <p:spPr>
          <a:xfrm>
            <a:off x="6376050" y="2072775"/>
            <a:ext cx="1956900" cy="4995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Избегать финансовых ошибок и помнить </a:t>
            </a:r>
            <a:br>
              <a:rPr lang="en-US">
                <a:solidFill>
                  <a:schemeClr val="dk1"/>
                </a:solidFill>
              </a:rPr>
            </a:br>
            <a:r>
              <a:rPr lang="en-US">
                <a:solidFill>
                  <a:schemeClr val="dk1"/>
                </a:solidFill>
              </a:rPr>
              <a:t>о рисках </a:t>
            </a:r>
          </a:p>
          <a:p>
            <a:pPr marL="0" marR="0" lvl="0" indent="0" algn="ctr" rtl="0">
              <a:lnSpc>
                <a:spcPct val="115000"/>
              </a:lnSpc>
              <a:spcBef>
                <a:spcPts val="0"/>
              </a:spcBef>
              <a:spcAft>
                <a:spcPts val="0"/>
              </a:spcAft>
              <a:buClr>
                <a:srgbClr val="000000"/>
              </a:buClr>
              <a:buFont typeface="Arial"/>
              <a:buNone/>
            </a:pPr>
            <a:endParaRPr/>
          </a:p>
        </p:txBody>
      </p:sp>
      <p:sp>
        <p:nvSpPr>
          <p:cNvPr id="395" name="Shape 395"/>
          <p:cNvSpPr/>
          <p:nvPr/>
        </p:nvSpPr>
        <p:spPr>
          <a:xfrm>
            <a:off x="6440550" y="3880425"/>
            <a:ext cx="1827900" cy="12279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Знать и отстаивать свои права</a:t>
            </a:r>
          </a:p>
        </p:txBody>
      </p:sp>
      <p:pic>
        <p:nvPicPr>
          <p:cNvPr id="396" name="Shape 396"/>
          <p:cNvPicPr preferRelativeResize="0"/>
          <p:nvPr/>
        </p:nvPicPr>
        <p:blipFill>
          <a:blip r:embed="rId3">
            <a:alphaModFix/>
          </a:blip>
          <a:stretch>
            <a:fillRect/>
          </a:stretch>
        </p:blipFill>
        <p:spPr>
          <a:xfrm>
            <a:off x="1411625" y="1527999"/>
            <a:ext cx="449300" cy="449300"/>
          </a:xfrm>
          <a:prstGeom prst="rect">
            <a:avLst/>
          </a:prstGeom>
          <a:noFill/>
          <a:ln>
            <a:noFill/>
          </a:ln>
        </p:spPr>
      </p:pic>
      <p:pic>
        <p:nvPicPr>
          <p:cNvPr id="397" name="Shape 397"/>
          <p:cNvPicPr preferRelativeResize="0"/>
          <p:nvPr/>
        </p:nvPicPr>
        <p:blipFill>
          <a:blip r:embed="rId3">
            <a:alphaModFix/>
          </a:blip>
          <a:stretch>
            <a:fillRect/>
          </a:stretch>
        </p:blipFill>
        <p:spPr>
          <a:xfrm>
            <a:off x="1411625" y="3369149"/>
            <a:ext cx="449300" cy="449300"/>
          </a:xfrm>
          <a:prstGeom prst="rect">
            <a:avLst/>
          </a:prstGeom>
          <a:noFill/>
          <a:ln>
            <a:noFill/>
          </a:ln>
        </p:spPr>
      </p:pic>
      <p:pic>
        <p:nvPicPr>
          <p:cNvPr id="398" name="Shape 398"/>
          <p:cNvPicPr preferRelativeResize="0"/>
          <p:nvPr/>
        </p:nvPicPr>
        <p:blipFill>
          <a:blip r:embed="rId3">
            <a:alphaModFix/>
          </a:blip>
          <a:stretch>
            <a:fillRect/>
          </a:stretch>
        </p:blipFill>
        <p:spPr>
          <a:xfrm>
            <a:off x="7129850" y="1527999"/>
            <a:ext cx="449300" cy="449300"/>
          </a:xfrm>
          <a:prstGeom prst="rect">
            <a:avLst/>
          </a:prstGeom>
          <a:noFill/>
          <a:ln>
            <a:noFill/>
          </a:ln>
        </p:spPr>
      </p:pic>
      <p:pic>
        <p:nvPicPr>
          <p:cNvPr id="399" name="Shape 399"/>
          <p:cNvPicPr preferRelativeResize="0"/>
          <p:nvPr/>
        </p:nvPicPr>
        <p:blipFill>
          <a:blip r:embed="rId3">
            <a:alphaModFix/>
          </a:blip>
          <a:stretch>
            <a:fillRect/>
          </a:stretch>
        </p:blipFill>
        <p:spPr>
          <a:xfrm>
            <a:off x="7129850" y="3369149"/>
            <a:ext cx="449300" cy="449300"/>
          </a:xfrm>
          <a:prstGeom prst="rect">
            <a:avLst/>
          </a:prstGeom>
          <a:noFill/>
          <a:ln>
            <a:noFill/>
          </a:ln>
        </p:spPr>
      </p:pic>
      <p:pic>
        <p:nvPicPr>
          <p:cNvPr id="400" name="Shape 400"/>
          <p:cNvPicPr preferRelativeResize="0"/>
          <p:nvPr/>
        </p:nvPicPr>
        <p:blipFill>
          <a:blip r:embed="rId4">
            <a:alphaModFix/>
          </a:blip>
          <a:stretch>
            <a:fillRect/>
          </a:stretch>
        </p:blipFill>
        <p:spPr>
          <a:xfrm>
            <a:off x="2832224" y="1286172"/>
            <a:ext cx="3645987" cy="3557878"/>
          </a:xfrm>
          <a:prstGeom prst="rect">
            <a:avLst/>
          </a:prstGeom>
          <a:noFill/>
          <a:ln>
            <a:noFill/>
          </a:ln>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idx="4294967295"/>
          </p:nvPr>
        </p:nvSpPr>
        <p:spPr>
          <a:xfrm>
            <a:off x="0" y="35225"/>
            <a:ext cx="91440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3000" b="1" i="0" u="none" strike="noStrike" cap="none">
                <a:solidFill>
                  <a:srgbClr val="000000"/>
                </a:solidFill>
                <a:latin typeface="Arial"/>
                <a:ea typeface="Arial"/>
                <a:cs typeface="Arial"/>
                <a:sym typeface="Arial"/>
              </a:rPr>
              <a:t>Вы узнаете, </a:t>
            </a:r>
            <a:r>
              <a:rPr lang="en-US" sz="3000" i="1" u="none" strike="noStrike" cap="none">
                <a:solidFill>
                  <a:srgbClr val="000000"/>
                </a:solidFill>
                <a:latin typeface="Georgia"/>
                <a:ea typeface="Georgia"/>
                <a:cs typeface="Georgia"/>
                <a:sym typeface="Georgia"/>
              </a:rPr>
              <a:t>как:</a:t>
            </a:r>
          </a:p>
        </p:txBody>
      </p:sp>
      <p:sp>
        <p:nvSpPr>
          <p:cNvPr id="70" name="Shape 70"/>
          <p:cNvSpPr/>
          <p:nvPr/>
        </p:nvSpPr>
        <p:spPr>
          <a:xfrm>
            <a:off x="428400" y="1126700"/>
            <a:ext cx="1457100" cy="7803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b="0" i="0" u="none" strike="noStrike" cap="none">
                <a:solidFill>
                  <a:srgbClr val="000000"/>
                </a:solidFill>
              </a:rPr>
              <a:t>Управлять расходами </a:t>
            </a:r>
            <a:br>
              <a:rPr lang="en-US" b="0" i="0" u="none" strike="noStrike" cap="none">
                <a:solidFill>
                  <a:srgbClr val="000000"/>
                </a:solidFill>
              </a:rPr>
            </a:br>
            <a:r>
              <a:rPr lang="en-US" b="0" i="0" u="none" strike="noStrike" cap="none">
                <a:solidFill>
                  <a:srgbClr val="000000"/>
                </a:solidFill>
              </a:rPr>
              <a:t>и доходами</a:t>
            </a:r>
          </a:p>
          <a:p>
            <a:pPr marL="0" marR="0" lvl="0" indent="0" algn="ctr" rtl="0">
              <a:lnSpc>
                <a:spcPct val="115000"/>
              </a:lnSpc>
              <a:spcBef>
                <a:spcPts val="0"/>
              </a:spcBef>
              <a:spcAft>
                <a:spcPts val="0"/>
              </a:spcAft>
              <a:buClr>
                <a:srgbClr val="000000"/>
              </a:buClr>
              <a:buFont typeface="Calibri"/>
              <a:buNone/>
            </a:pPr>
            <a:endParaRPr/>
          </a:p>
        </p:txBody>
      </p:sp>
      <p:pic>
        <p:nvPicPr>
          <p:cNvPr id="71" name="Shape 71"/>
          <p:cNvPicPr preferRelativeResize="0"/>
          <p:nvPr/>
        </p:nvPicPr>
        <p:blipFill>
          <a:blip r:embed="rId3">
            <a:alphaModFix/>
          </a:blip>
          <a:stretch>
            <a:fillRect/>
          </a:stretch>
        </p:blipFill>
        <p:spPr>
          <a:xfrm>
            <a:off x="1765699" y="2318625"/>
            <a:ext cx="5046873" cy="2530149"/>
          </a:xfrm>
          <a:prstGeom prst="rect">
            <a:avLst/>
          </a:prstGeom>
          <a:noFill/>
          <a:ln>
            <a:noFill/>
          </a:ln>
        </p:spPr>
      </p:pic>
      <p:sp>
        <p:nvSpPr>
          <p:cNvPr id="72" name="Shape 72"/>
          <p:cNvSpPr/>
          <p:nvPr/>
        </p:nvSpPr>
        <p:spPr>
          <a:xfrm>
            <a:off x="2036175" y="1126700"/>
            <a:ext cx="1344900" cy="7803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Составлять финансовый</a:t>
            </a:r>
            <a:br>
              <a:rPr lang="en-US">
                <a:solidFill>
                  <a:schemeClr val="dk1"/>
                </a:solidFill>
              </a:rPr>
            </a:br>
            <a:r>
              <a:rPr lang="en-US">
                <a:solidFill>
                  <a:schemeClr val="dk1"/>
                </a:solidFill>
              </a:rPr>
              <a:t>план</a:t>
            </a:r>
          </a:p>
          <a:p>
            <a:pPr marL="0" marR="0" lvl="0" indent="0" algn="ctr" rtl="0">
              <a:lnSpc>
                <a:spcPct val="115000"/>
              </a:lnSpc>
              <a:spcBef>
                <a:spcPts val="0"/>
              </a:spcBef>
              <a:spcAft>
                <a:spcPts val="0"/>
              </a:spcAft>
              <a:buClr>
                <a:srgbClr val="000000"/>
              </a:buClr>
              <a:buFont typeface="Calibri"/>
              <a:buNone/>
            </a:pPr>
            <a:endParaRPr/>
          </a:p>
        </p:txBody>
      </p:sp>
      <p:sp>
        <p:nvSpPr>
          <p:cNvPr id="73" name="Shape 73"/>
          <p:cNvSpPr/>
          <p:nvPr/>
        </p:nvSpPr>
        <p:spPr>
          <a:xfrm>
            <a:off x="3304725" y="1126700"/>
            <a:ext cx="2186700" cy="7803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Пользоваться </a:t>
            </a:r>
            <a:br>
              <a:rPr lang="en-US">
                <a:solidFill>
                  <a:schemeClr val="dk1"/>
                </a:solidFill>
              </a:rPr>
            </a:br>
            <a:r>
              <a:rPr lang="en-US">
                <a:solidFill>
                  <a:schemeClr val="dk1"/>
                </a:solidFill>
              </a:rPr>
              <a:t>финансовыми инструментами </a:t>
            </a:r>
            <a:br>
              <a:rPr lang="en-US">
                <a:solidFill>
                  <a:schemeClr val="dk1"/>
                </a:solidFill>
              </a:rPr>
            </a:br>
            <a:r>
              <a:rPr lang="en-US">
                <a:solidFill>
                  <a:schemeClr val="dk1"/>
                </a:solidFill>
              </a:rPr>
              <a:t>и услугами</a:t>
            </a:r>
          </a:p>
          <a:p>
            <a:pPr marL="0" marR="0" lvl="0" indent="0" algn="ctr" rtl="0">
              <a:lnSpc>
                <a:spcPct val="115000"/>
              </a:lnSpc>
              <a:spcBef>
                <a:spcPts val="0"/>
              </a:spcBef>
              <a:spcAft>
                <a:spcPts val="0"/>
              </a:spcAft>
              <a:buClr>
                <a:srgbClr val="000000"/>
              </a:buClr>
              <a:buFont typeface="Calibri"/>
              <a:buNone/>
            </a:pPr>
            <a:endParaRPr>
              <a:solidFill>
                <a:schemeClr val="dk1"/>
              </a:solidFill>
            </a:endParaRPr>
          </a:p>
        </p:txBody>
      </p:sp>
      <p:sp>
        <p:nvSpPr>
          <p:cNvPr id="74" name="Shape 74"/>
          <p:cNvSpPr/>
          <p:nvPr/>
        </p:nvSpPr>
        <p:spPr>
          <a:xfrm>
            <a:off x="5415225" y="1126700"/>
            <a:ext cx="1597500" cy="7803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Избегать финансовых ошибок и понимать риски</a:t>
            </a:r>
          </a:p>
          <a:p>
            <a:pPr marL="0" marR="0" lvl="0" indent="0" algn="ctr" rtl="0">
              <a:lnSpc>
                <a:spcPct val="115000"/>
              </a:lnSpc>
              <a:spcBef>
                <a:spcPts val="0"/>
              </a:spcBef>
              <a:spcAft>
                <a:spcPts val="0"/>
              </a:spcAft>
              <a:buClr>
                <a:srgbClr val="000000"/>
              </a:buClr>
              <a:buFont typeface="Calibri"/>
              <a:buNone/>
            </a:pPr>
            <a:endParaRPr>
              <a:solidFill>
                <a:schemeClr val="dk1"/>
              </a:solidFill>
            </a:endParaRPr>
          </a:p>
        </p:txBody>
      </p:sp>
      <p:sp>
        <p:nvSpPr>
          <p:cNvPr id="75" name="Shape 75"/>
          <p:cNvSpPr/>
          <p:nvPr/>
        </p:nvSpPr>
        <p:spPr>
          <a:xfrm>
            <a:off x="7069600" y="1126700"/>
            <a:ext cx="1693500" cy="7803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Отстаивать свои права в мире финансов</a:t>
            </a:r>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idx="4294967295"/>
          </p:nvPr>
        </p:nvSpPr>
        <p:spPr>
          <a:xfrm>
            <a:off x="0" y="-14350"/>
            <a:ext cx="91440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i="0" u="none" strike="noStrike" cap="none">
                <a:solidFill>
                  <a:srgbClr val="000000"/>
                </a:solidFill>
                <a:latin typeface="Arial"/>
                <a:ea typeface="Arial"/>
                <a:cs typeface="Arial"/>
                <a:sym typeface="Arial"/>
              </a:rPr>
              <a:t>Что отличает </a:t>
            </a:r>
            <a:r>
              <a:rPr lang="en-US" sz="2000" i="1" u="none" strike="noStrike" cap="none">
                <a:solidFill>
                  <a:srgbClr val="000000"/>
                </a:solidFill>
                <a:latin typeface="Georgia"/>
                <a:ea typeface="Georgia"/>
                <a:cs typeface="Georgia"/>
                <a:sym typeface="Georgia"/>
              </a:rPr>
              <a:t>финансово</a:t>
            </a:r>
            <a:r>
              <a:rPr lang="en-US" sz="2000" b="1">
                <a:latin typeface="Arial"/>
                <a:ea typeface="Arial"/>
                <a:cs typeface="Arial"/>
                <a:sym typeface="Arial"/>
              </a:rPr>
              <a:t> </a:t>
            </a:r>
            <a:r>
              <a:rPr lang="en-US" sz="2000" b="1" i="0" u="none" strike="noStrike" cap="none">
                <a:solidFill>
                  <a:srgbClr val="000000"/>
                </a:solidFill>
                <a:latin typeface="Arial"/>
                <a:ea typeface="Arial"/>
                <a:cs typeface="Arial"/>
                <a:sym typeface="Arial"/>
              </a:rPr>
              <a:t>грамотного человека?</a:t>
            </a:r>
          </a:p>
        </p:txBody>
      </p:sp>
      <p:pic>
        <p:nvPicPr>
          <p:cNvPr id="82" name="Shape 82"/>
          <p:cNvPicPr preferRelativeResize="0"/>
          <p:nvPr/>
        </p:nvPicPr>
        <p:blipFill>
          <a:blip r:embed="rId3">
            <a:alphaModFix/>
          </a:blip>
          <a:stretch>
            <a:fillRect/>
          </a:stretch>
        </p:blipFill>
        <p:spPr>
          <a:xfrm>
            <a:off x="3766916" y="1136929"/>
            <a:ext cx="1202692" cy="3280958"/>
          </a:xfrm>
          <a:prstGeom prst="rect">
            <a:avLst/>
          </a:prstGeom>
          <a:noFill/>
          <a:ln>
            <a:noFill/>
          </a:ln>
        </p:spPr>
      </p:pic>
      <p:pic>
        <p:nvPicPr>
          <p:cNvPr id="83" name="Shape 83"/>
          <p:cNvPicPr preferRelativeResize="0"/>
          <p:nvPr/>
        </p:nvPicPr>
        <p:blipFill>
          <a:blip r:embed="rId4">
            <a:alphaModFix/>
          </a:blip>
          <a:stretch>
            <a:fillRect/>
          </a:stretch>
        </p:blipFill>
        <p:spPr>
          <a:xfrm>
            <a:off x="2286532" y="1118737"/>
            <a:ext cx="733765" cy="733765"/>
          </a:xfrm>
          <a:prstGeom prst="rect">
            <a:avLst/>
          </a:prstGeom>
          <a:noFill/>
          <a:ln>
            <a:noFill/>
          </a:ln>
        </p:spPr>
      </p:pic>
      <p:pic>
        <p:nvPicPr>
          <p:cNvPr id="84" name="Shape 84"/>
          <p:cNvPicPr preferRelativeResize="0"/>
          <p:nvPr/>
        </p:nvPicPr>
        <p:blipFill>
          <a:blip r:embed="rId5">
            <a:alphaModFix/>
          </a:blip>
          <a:stretch>
            <a:fillRect/>
          </a:stretch>
        </p:blipFill>
        <p:spPr>
          <a:xfrm>
            <a:off x="850258" y="2006453"/>
            <a:ext cx="733765" cy="733765"/>
          </a:xfrm>
          <a:prstGeom prst="rect">
            <a:avLst/>
          </a:prstGeom>
          <a:noFill/>
          <a:ln>
            <a:noFill/>
          </a:ln>
        </p:spPr>
      </p:pic>
      <p:pic>
        <p:nvPicPr>
          <p:cNvPr id="85" name="Shape 85"/>
          <p:cNvPicPr preferRelativeResize="0"/>
          <p:nvPr/>
        </p:nvPicPr>
        <p:blipFill>
          <a:blip r:embed="rId6">
            <a:alphaModFix/>
          </a:blip>
          <a:stretch>
            <a:fillRect/>
          </a:stretch>
        </p:blipFill>
        <p:spPr>
          <a:xfrm>
            <a:off x="2253882" y="3177056"/>
            <a:ext cx="733765" cy="733765"/>
          </a:xfrm>
          <a:prstGeom prst="rect">
            <a:avLst/>
          </a:prstGeom>
          <a:noFill/>
          <a:ln>
            <a:noFill/>
          </a:ln>
        </p:spPr>
      </p:pic>
      <p:pic>
        <p:nvPicPr>
          <p:cNvPr id="86" name="Shape 86"/>
          <p:cNvPicPr preferRelativeResize="0"/>
          <p:nvPr/>
        </p:nvPicPr>
        <p:blipFill>
          <a:blip r:embed="rId7">
            <a:alphaModFix/>
          </a:blip>
          <a:stretch>
            <a:fillRect/>
          </a:stretch>
        </p:blipFill>
        <p:spPr>
          <a:xfrm>
            <a:off x="5463510" y="1118737"/>
            <a:ext cx="733765" cy="733765"/>
          </a:xfrm>
          <a:prstGeom prst="rect">
            <a:avLst/>
          </a:prstGeom>
          <a:noFill/>
          <a:ln>
            <a:noFill/>
          </a:ln>
        </p:spPr>
      </p:pic>
      <p:pic>
        <p:nvPicPr>
          <p:cNvPr id="87" name="Shape 87"/>
          <p:cNvPicPr preferRelativeResize="0"/>
          <p:nvPr/>
        </p:nvPicPr>
        <p:blipFill>
          <a:blip r:embed="rId8">
            <a:alphaModFix/>
          </a:blip>
          <a:stretch>
            <a:fillRect/>
          </a:stretch>
        </p:blipFill>
        <p:spPr>
          <a:xfrm>
            <a:off x="7043568" y="2026062"/>
            <a:ext cx="733765" cy="733765"/>
          </a:xfrm>
          <a:prstGeom prst="rect">
            <a:avLst/>
          </a:prstGeom>
          <a:noFill/>
          <a:ln>
            <a:noFill/>
          </a:ln>
        </p:spPr>
      </p:pic>
      <p:pic>
        <p:nvPicPr>
          <p:cNvPr id="88" name="Shape 88"/>
          <p:cNvPicPr preferRelativeResize="0"/>
          <p:nvPr/>
        </p:nvPicPr>
        <p:blipFill>
          <a:blip r:embed="rId9">
            <a:alphaModFix/>
          </a:blip>
          <a:stretch>
            <a:fillRect/>
          </a:stretch>
        </p:blipFill>
        <p:spPr>
          <a:xfrm>
            <a:off x="5545402" y="3214615"/>
            <a:ext cx="733765" cy="733765"/>
          </a:xfrm>
          <a:prstGeom prst="rect">
            <a:avLst/>
          </a:prstGeom>
          <a:noFill/>
          <a:ln>
            <a:noFill/>
          </a:ln>
        </p:spPr>
      </p:pic>
      <p:sp>
        <p:nvSpPr>
          <p:cNvPr id="89" name="Shape 89"/>
          <p:cNvSpPr/>
          <p:nvPr/>
        </p:nvSpPr>
        <p:spPr>
          <a:xfrm>
            <a:off x="1790649" y="1906475"/>
            <a:ext cx="1748100" cy="719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Ведёт учет доходов </a:t>
            </a:r>
            <a:br>
              <a:rPr lang="en-US"/>
            </a:br>
            <a:r>
              <a:rPr lang="en-US"/>
              <a:t>и расходов</a:t>
            </a:r>
          </a:p>
        </p:txBody>
      </p:sp>
      <p:sp>
        <p:nvSpPr>
          <p:cNvPr id="90" name="Shape 90"/>
          <p:cNvSpPr/>
          <p:nvPr/>
        </p:nvSpPr>
        <p:spPr>
          <a:xfrm>
            <a:off x="555982" y="2821614"/>
            <a:ext cx="1343100" cy="4377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Знает свои права</a:t>
            </a:r>
          </a:p>
        </p:txBody>
      </p:sp>
      <p:sp>
        <p:nvSpPr>
          <p:cNvPr id="91" name="Shape 91"/>
          <p:cNvSpPr/>
          <p:nvPr/>
        </p:nvSpPr>
        <p:spPr>
          <a:xfrm>
            <a:off x="1710775" y="4010175"/>
            <a:ext cx="1797000" cy="719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Владеет актуальной информацией </a:t>
            </a:r>
            <a:br>
              <a:rPr lang="en-US"/>
            </a:br>
            <a:r>
              <a:rPr lang="en-US"/>
              <a:t>о финансах</a:t>
            </a:r>
          </a:p>
        </p:txBody>
      </p:sp>
      <p:sp>
        <p:nvSpPr>
          <p:cNvPr id="92" name="Shape 92"/>
          <p:cNvSpPr/>
          <p:nvPr/>
        </p:nvSpPr>
        <p:spPr>
          <a:xfrm>
            <a:off x="5109225" y="4010175"/>
            <a:ext cx="1662600" cy="719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Умеет выбирать финансовые услуги</a:t>
            </a:r>
          </a:p>
        </p:txBody>
      </p:sp>
      <p:sp>
        <p:nvSpPr>
          <p:cNvPr id="93" name="Shape 93"/>
          <p:cNvSpPr/>
          <p:nvPr/>
        </p:nvSpPr>
        <p:spPr>
          <a:xfrm>
            <a:off x="6533400" y="2821625"/>
            <a:ext cx="1748100" cy="4377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Тратит меньше, </a:t>
            </a:r>
            <a:br>
              <a:rPr lang="en-US"/>
            </a:br>
            <a:r>
              <a:rPr lang="en-US"/>
              <a:t>чем зарабатывает</a:t>
            </a:r>
          </a:p>
        </p:txBody>
      </p:sp>
      <p:sp>
        <p:nvSpPr>
          <p:cNvPr id="94" name="Shape 94"/>
          <p:cNvSpPr/>
          <p:nvPr/>
        </p:nvSpPr>
        <p:spPr>
          <a:xfrm>
            <a:off x="5164580" y="1906478"/>
            <a:ext cx="1343100" cy="719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Имеет</a:t>
            </a:r>
            <a:br>
              <a:rPr lang="en-US"/>
            </a:br>
            <a:r>
              <a:rPr lang="en-US"/>
              <a:t>сбережения</a:t>
            </a:r>
          </a:p>
        </p:txBody>
      </p:sp>
      <p:pic>
        <p:nvPicPr>
          <p:cNvPr id="18" name="Рисунок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691550" y="1088150"/>
            <a:ext cx="3605700" cy="3605700"/>
          </a:xfrm>
          <a:prstGeom prst="ellipse">
            <a:avLst/>
          </a:prstGeom>
          <a:solidFill>
            <a:srgbClr val="F3D9C7">
              <a:alpha val="40850"/>
            </a:srgbClr>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5720824" y="3435212"/>
            <a:ext cx="1358699" cy="410100"/>
          </a:xfrm>
          <a:prstGeom prst="rect">
            <a:avLst/>
          </a:prstGeom>
          <a:noFill/>
          <a:ln>
            <a:noFill/>
          </a:ln>
        </p:spPr>
        <p:txBody>
          <a:bodyPr lIns="45700" tIns="45700" rIns="45700" bIns="45700" anchor="t" anchorCtr="0">
            <a:noAutofit/>
          </a:bodyPr>
          <a:lstStyle/>
          <a:p>
            <a:pPr marL="0" marR="0" lvl="0" indent="0" rtl="0">
              <a:lnSpc>
                <a:spcPct val="100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Дисциплина </a:t>
            </a:r>
          </a:p>
          <a:p>
            <a:pPr marL="0" marR="0" lvl="0" indent="0" rtl="0">
              <a:lnSpc>
                <a:spcPct val="100000"/>
              </a:lnSpc>
              <a:spcBef>
                <a:spcPts val="0"/>
              </a:spcBef>
              <a:spcAft>
                <a:spcPts val="0"/>
              </a:spcAft>
              <a:buClr>
                <a:srgbClr val="000000"/>
              </a:buClr>
              <a:buFont typeface="Calibri"/>
              <a:buNone/>
            </a:pPr>
            <a:endParaRPr sz="1700"/>
          </a:p>
        </p:txBody>
      </p:sp>
      <p:sp>
        <p:nvSpPr>
          <p:cNvPr id="102" name="Shape 102"/>
          <p:cNvSpPr txBox="1">
            <a:spLocks noGrp="1"/>
          </p:cNvSpPr>
          <p:nvPr>
            <p:ph type="ctrTitle" idx="4294967295"/>
          </p:nvPr>
        </p:nvSpPr>
        <p:spPr>
          <a:xfrm>
            <a:off x="0" y="-14350"/>
            <a:ext cx="91440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a:latin typeface="Arial"/>
                <a:ea typeface="Arial"/>
                <a:cs typeface="Arial"/>
                <a:sym typeface="Arial"/>
              </a:rPr>
              <a:t>Из чего состоит</a:t>
            </a:r>
            <a:r>
              <a:rPr lang="en-US" sz="2000" b="1" i="0" u="none" strike="noStrike" cap="none">
                <a:solidFill>
                  <a:srgbClr val="000000"/>
                </a:solidFill>
                <a:latin typeface="Arial"/>
                <a:ea typeface="Arial"/>
                <a:cs typeface="Arial"/>
                <a:sym typeface="Arial"/>
              </a:rPr>
              <a:t> </a:t>
            </a:r>
            <a:r>
              <a:rPr lang="en-US" sz="2000" i="1">
                <a:latin typeface="Georgia"/>
                <a:ea typeface="Georgia"/>
                <a:cs typeface="Georgia"/>
                <a:sym typeface="Georgia"/>
              </a:rPr>
              <a:t>финансовый</a:t>
            </a:r>
            <a:r>
              <a:rPr lang="en-US" sz="2000" b="1">
                <a:latin typeface="Arial"/>
                <a:ea typeface="Arial"/>
                <a:cs typeface="Arial"/>
                <a:sym typeface="Arial"/>
              </a:rPr>
              <a:t> успех</a:t>
            </a:r>
            <a:r>
              <a:rPr lang="en-US" sz="2000" b="1" i="0" u="none" strike="noStrike" cap="none">
                <a:solidFill>
                  <a:srgbClr val="000000"/>
                </a:solidFill>
                <a:latin typeface="Arial"/>
                <a:ea typeface="Arial"/>
                <a:cs typeface="Arial"/>
                <a:sym typeface="Arial"/>
              </a:rPr>
              <a:t>?</a:t>
            </a:r>
          </a:p>
        </p:txBody>
      </p:sp>
      <p:sp>
        <p:nvSpPr>
          <p:cNvPr id="104" name="Shape 104"/>
          <p:cNvSpPr/>
          <p:nvPr/>
        </p:nvSpPr>
        <p:spPr>
          <a:xfrm>
            <a:off x="5720824" y="2540012"/>
            <a:ext cx="2771999" cy="652200"/>
          </a:xfrm>
          <a:prstGeom prst="rect">
            <a:avLst/>
          </a:prstGeom>
          <a:noFill/>
          <a:ln>
            <a:noFill/>
          </a:ln>
        </p:spPr>
        <p:txBody>
          <a:bodyPr lIns="45700" tIns="45700" rIns="45700" bIns="45700" anchor="t" anchorCtr="0">
            <a:noAutofit/>
          </a:bodyPr>
          <a:lstStyle/>
          <a:p>
            <a:pPr lvl="0" rtl="0">
              <a:spcBef>
                <a:spcPts val="0"/>
              </a:spcBef>
              <a:buClr>
                <a:schemeClr val="dk1"/>
              </a:buClr>
              <a:buSzPct val="25000"/>
              <a:buFont typeface="Calibri"/>
              <a:buNone/>
            </a:pPr>
            <a:r>
              <a:rPr lang="en-US" sz="1700">
                <a:solidFill>
                  <a:schemeClr val="dk1"/>
                </a:solidFill>
                <a:latin typeface="Calibri"/>
                <a:ea typeface="Calibri"/>
                <a:cs typeface="Calibri"/>
                <a:sym typeface="Calibri"/>
              </a:rPr>
              <a:t>Расстановка приоритетов</a:t>
            </a:r>
          </a:p>
          <a:p>
            <a:pPr lvl="0" rtl="0">
              <a:spcBef>
                <a:spcPts val="0"/>
              </a:spcBef>
              <a:buClr>
                <a:schemeClr val="dk1"/>
              </a:buClr>
              <a:buFont typeface="Calibri"/>
              <a:buNone/>
            </a:pPr>
            <a:endParaRPr sz="1700">
              <a:latin typeface="Calibri"/>
              <a:ea typeface="Calibri"/>
              <a:cs typeface="Calibri"/>
              <a:sym typeface="Calibri"/>
            </a:endParaRPr>
          </a:p>
        </p:txBody>
      </p:sp>
      <p:sp>
        <p:nvSpPr>
          <p:cNvPr id="105" name="Shape 105"/>
          <p:cNvSpPr/>
          <p:nvPr/>
        </p:nvSpPr>
        <p:spPr>
          <a:xfrm>
            <a:off x="5720824" y="1599500"/>
            <a:ext cx="1771799" cy="360600"/>
          </a:xfrm>
          <a:prstGeom prst="rect">
            <a:avLst/>
          </a:prstGeom>
          <a:noFill/>
          <a:ln>
            <a:noFill/>
          </a:ln>
        </p:spPr>
        <p:txBody>
          <a:bodyPr lIns="45700" tIns="45700" rIns="45700" bIns="45700" anchor="t" anchorCtr="0">
            <a:noAutofit/>
          </a:bodyPr>
          <a:lstStyle/>
          <a:p>
            <a:pPr lvl="0" rtl="0">
              <a:spcBef>
                <a:spcPts val="0"/>
              </a:spcBef>
              <a:buClr>
                <a:schemeClr val="dk1"/>
              </a:buClr>
              <a:buSzPct val="25000"/>
              <a:buFont typeface="Calibri"/>
              <a:buNone/>
            </a:pPr>
            <a:r>
              <a:rPr lang="en-US" sz="1700">
                <a:solidFill>
                  <a:schemeClr val="dk1"/>
                </a:solidFill>
                <a:latin typeface="Calibri"/>
                <a:ea typeface="Calibri"/>
                <a:cs typeface="Calibri"/>
                <a:sym typeface="Calibri"/>
              </a:rPr>
              <a:t>Контроль рисков</a:t>
            </a:r>
          </a:p>
        </p:txBody>
      </p:sp>
      <p:pic>
        <p:nvPicPr>
          <p:cNvPr id="106" name="Shape 106"/>
          <p:cNvPicPr preferRelativeResize="0"/>
          <p:nvPr/>
        </p:nvPicPr>
        <p:blipFill>
          <a:blip r:embed="rId3">
            <a:alphaModFix/>
          </a:blip>
          <a:stretch>
            <a:fillRect/>
          </a:stretch>
        </p:blipFill>
        <p:spPr>
          <a:xfrm>
            <a:off x="5098846" y="2502362"/>
            <a:ext cx="462299" cy="462299"/>
          </a:xfrm>
          <a:prstGeom prst="rect">
            <a:avLst/>
          </a:prstGeom>
          <a:noFill/>
          <a:ln>
            <a:noFill/>
          </a:ln>
        </p:spPr>
      </p:pic>
      <p:pic>
        <p:nvPicPr>
          <p:cNvPr id="107" name="Shape 107"/>
          <p:cNvPicPr preferRelativeResize="0"/>
          <p:nvPr/>
        </p:nvPicPr>
        <p:blipFill>
          <a:blip r:embed="rId3">
            <a:alphaModFix/>
          </a:blip>
          <a:stretch>
            <a:fillRect/>
          </a:stretch>
        </p:blipFill>
        <p:spPr>
          <a:xfrm>
            <a:off x="5098846" y="1564099"/>
            <a:ext cx="462299" cy="462299"/>
          </a:xfrm>
          <a:prstGeom prst="rect">
            <a:avLst/>
          </a:prstGeom>
          <a:noFill/>
          <a:ln>
            <a:noFill/>
          </a:ln>
        </p:spPr>
      </p:pic>
      <p:pic>
        <p:nvPicPr>
          <p:cNvPr id="108" name="Shape 108"/>
          <p:cNvPicPr preferRelativeResize="0"/>
          <p:nvPr/>
        </p:nvPicPr>
        <p:blipFill>
          <a:blip r:embed="rId3">
            <a:alphaModFix/>
          </a:blip>
          <a:stretch>
            <a:fillRect/>
          </a:stretch>
        </p:blipFill>
        <p:spPr>
          <a:xfrm>
            <a:off x="5098846" y="3409137"/>
            <a:ext cx="462299" cy="462299"/>
          </a:xfrm>
          <a:prstGeom prst="rect">
            <a:avLst/>
          </a:prstGeom>
          <a:noFill/>
          <a:ln>
            <a:noFill/>
          </a:ln>
        </p:spPr>
      </p:pic>
      <p:pic>
        <p:nvPicPr>
          <p:cNvPr id="109" name="Shape 109"/>
          <p:cNvPicPr preferRelativeResize="0"/>
          <p:nvPr/>
        </p:nvPicPr>
        <p:blipFill>
          <a:blip r:embed="rId4">
            <a:alphaModFix/>
          </a:blip>
          <a:stretch>
            <a:fillRect/>
          </a:stretch>
        </p:blipFill>
        <p:spPr>
          <a:xfrm>
            <a:off x="1060475" y="1391872"/>
            <a:ext cx="2994550" cy="2450953"/>
          </a:xfrm>
          <a:prstGeom prst="rect">
            <a:avLst/>
          </a:prstGeom>
          <a:noFill/>
          <a:ln>
            <a:noFill/>
          </a:ln>
        </p:spPr>
      </p:pic>
      <p:cxnSp>
        <p:nvCxnSpPr>
          <p:cNvPr id="110" name="Shape 110"/>
          <p:cNvCxnSpPr/>
          <p:nvPr/>
        </p:nvCxnSpPr>
        <p:spPr>
          <a:xfrm flipH="1">
            <a:off x="4406087" y="1903275"/>
            <a:ext cx="515400" cy="197400"/>
          </a:xfrm>
          <a:prstGeom prst="straightConnector1">
            <a:avLst/>
          </a:prstGeom>
          <a:noFill/>
          <a:ln w="28575" cap="flat" cmpd="sng">
            <a:solidFill>
              <a:srgbClr val="F3D9C7"/>
            </a:solidFill>
            <a:prstDash val="solid"/>
            <a:round/>
            <a:headEnd type="none" w="lg" len="lg"/>
            <a:tailEnd type="none" w="lg" len="lg"/>
          </a:ln>
        </p:spPr>
      </p:cxnSp>
      <p:cxnSp>
        <p:nvCxnSpPr>
          <p:cNvPr id="111" name="Shape 111"/>
          <p:cNvCxnSpPr/>
          <p:nvPr/>
        </p:nvCxnSpPr>
        <p:spPr>
          <a:xfrm rot="10800000">
            <a:off x="4505144" y="2733500"/>
            <a:ext cx="380700" cy="0"/>
          </a:xfrm>
          <a:prstGeom prst="straightConnector1">
            <a:avLst/>
          </a:prstGeom>
          <a:noFill/>
          <a:ln w="28575" cap="flat" cmpd="sng">
            <a:solidFill>
              <a:srgbClr val="F3D9C7"/>
            </a:solidFill>
            <a:prstDash val="solid"/>
            <a:round/>
            <a:headEnd type="none" w="lg" len="lg"/>
            <a:tailEnd type="none" w="lg" len="lg"/>
          </a:ln>
        </p:spPr>
      </p:cxnSp>
      <p:cxnSp>
        <p:nvCxnSpPr>
          <p:cNvPr id="112" name="Shape 112"/>
          <p:cNvCxnSpPr/>
          <p:nvPr/>
        </p:nvCxnSpPr>
        <p:spPr>
          <a:xfrm rot="10800000">
            <a:off x="4410377" y="3393800"/>
            <a:ext cx="508800" cy="194700"/>
          </a:xfrm>
          <a:prstGeom prst="straightConnector1">
            <a:avLst/>
          </a:prstGeom>
          <a:noFill/>
          <a:ln w="28575" cap="flat" cmpd="sng">
            <a:solidFill>
              <a:srgbClr val="F3D9C7"/>
            </a:solidFill>
            <a:prstDash val="solid"/>
            <a:round/>
            <a:headEnd type="none" w="lg" len="lg"/>
            <a:tailEnd type="none" w="lg" len="lg"/>
          </a:ln>
        </p:spPr>
      </p:cxnSp>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6194437" y="1393925"/>
            <a:ext cx="1540875" cy="1001550"/>
          </a:xfrm>
          <a:prstGeom prst="rect">
            <a:avLst/>
          </a:prstGeom>
          <a:noFill/>
          <a:ln>
            <a:noFill/>
          </a:ln>
        </p:spPr>
      </p:pic>
      <p:pic>
        <p:nvPicPr>
          <p:cNvPr id="142" name="Shape 142"/>
          <p:cNvPicPr preferRelativeResize="0"/>
          <p:nvPr/>
        </p:nvPicPr>
        <p:blipFill>
          <a:blip r:embed="rId4">
            <a:alphaModFix/>
          </a:blip>
          <a:stretch>
            <a:fillRect/>
          </a:stretch>
        </p:blipFill>
        <p:spPr>
          <a:xfrm>
            <a:off x="1301525" y="1470224"/>
            <a:ext cx="1481024" cy="1001562"/>
          </a:xfrm>
          <a:prstGeom prst="rect">
            <a:avLst/>
          </a:prstGeom>
          <a:noFill/>
          <a:ln>
            <a:noFill/>
          </a:ln>
        </p:spPr>
      </p:pic>
      <p:sp>
        <p:nvSpPr>
          <p:cNvPr id="143" name="Shape 143"/>
          <p:cNvSpPr/>
          <p:nvPr/>
        </p:nvSpPr>
        <p:spPr>
          <a:xfrm>
            <a:off x="1617219" y="2214461"/>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i="0" u="none" strike="noStrike" cap="none">
                <a:solidFill>
                  <a:srgbClr val="000000"/>
                </a:solidFill>
                <a:latin typeface="Calibri"/>
                <a:ea typeface="Calibri"/>
                <a:cs typeface="Calibri"/>
                <a:sym typeface="Calibri"/>
              </a:rPr>
              <a:t>Велосипед</a:t>
            </a:r>
          </a:p>
        </p:txBody>
      </p:sp>
      <p:sp>
        <p:nvSpPr>
          <p:cNvPr id="144" name="Shape 144"/>
          <p:cNvSpPr/>
          <p:nvPr/>
        </p:nvSpPr>
        <p:spPr>
          <a:xfrm>
            <a:off x="2884812" y="3588475"/>
            <a:ext cx="1259700" cy="3708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i="0" u="none" strike="noStrike" cap="none">
                <a:solidFill>
                  <a:srgbClr val="000000"/>
                </a:solidFill>
                <a:latin typeface="Calibri"/>
                <a:ea typeface="Calibri"/>
                <a:cs typeface="Calibri"/>
                <a:sym typeface="Calibri"/>
              </a:rPr>
              <a:t>Телефон</a:t>
            </a:r>
            <a:r>
              <a:rPr lang="en-US" sz="1300" b="1">
                <a:latin typeface="Calibri"/>
                <a:ea typeface="Calibri"/>
                <a:cs typeface="Calibri"/>
                <a:sym typeface="Calibri"/>
              </a:rPr>
              <a:t/>
            </a:r>
            <a:br>
              <a:rPr lang="en-US" sz="1300" b="1">
                <a:latin typeface="Calibri"/>
                <a:ea typeface="Calibri"/>
                <a:cs typeface="Calibri"/>
                <a:sym typeface="Calibri"/>
              </a:rPr>
            </a:br>
            <a:r>
              <a:rPr lang="en-US" sz="1300" b="1" i="0" u="none" strike="noStrike" cap="none">
                <a:solidFill>
                  <a:srgbClr val="000000"/>
                </a:solidFill>
                <a:latin typeface="Calibri"/>
                <a:ea typeface="Calibri"/>
                <a:cs typeface="Calibri"/>
                <a:sym typeface="Calibri"/>
              </a:rPr>
              <a:t>и планшет</a:t>
            </a:r>
          </a:p>
        </p:txBody>
      </p:sp>
      <p:sp>
        <p:nvSpPr>
          <p:cNvPr id="145" name="Shape 145"/>
          <p:cNvSpPr/>
          <p:nvPr/>
        </p:nvSpPr>
        <p:spPr>
          <a:xfrm>
            <a:off x="6401944" y="2163678"/>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i="0" u="none" strike="noStrike" cap="none">
                <a:solidFill>
                  <a:srgbClr val="000000"/>
                </a:solidFill>
                <a:latin typeface="Calibri"/>
                <a:ea typeface="Calibri"/>
                <a:cs typeface="Calibri"/>
                <a:sym typeface="Calibri"/>
              </a:rPr>
              <a:t>Машина</a:t>
            </a:r>
          </a:p>
        </p:txBody>
      </p:sp>
      <p:sp>
        <p:nvSpPr>
          <p:cNvPr id="146" name="Shape 146"/>
          <p:cNvSpPr/>
          <p:nvPr/>
        </p:nvSpPr>
        <p:spPr>
          <a:xfrm>
            <a:off x="4833946" y="3277378"/>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a:latin typeface="Calibri"/>
                <a:ea typeface="Calibri"/>
                <a:cs typeface="Calibri"/>
                <a:sym typeface="Calibri"/>
              </a:rPr>
              <a:t>Образование</a:t>
            </a:r>
          </a:p>
        </p:txBody>
      </p:sp>
      <p:sp>
        <p:nvSpPr>
          <p:cNvPr id="147" name="Shape 147"/>
          <p:cNvSpPr/>
          <p:nvPr/>
        </p:nvSpPr>
        <p:spPr>
          <a:xfrm>
            <a:off x="4817641" y="1951872"/>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a:latin typeface="Calibri"/>
                <a:ea typeface="Calibri"/>
                <a:cs typeface="Calibri"/>
                <a:sym typeface="Calibri"/>
              </a:rPr>
              <a:t>Отдых</a:t>
            </a:r>
          </a:p>
        </p:txBody>
      </p:sp>
      <p:sp>
        <p:nvSpPr>
          <p:cNvPr id="148" name="Shape 148"/>
          <p:cNvSpPr txBox="1">
            <a:spLocks noGrp="1"/>
          </p:cNvSpPr>
          <p:nvPr>
            <p:ph type="ctrTitle" idx="4294967295"/>
          </p:nvPr>
        </p:nvSpPr>
        <p:spPr>
          <a:xfrm>
            <a:off x="1532401" y="-14350"/>
            <a:ext cx="57375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a:latin typeface="Arial"/>
                <a:ea typeface="Arial"/>
                <a:cs typeface="Arial"/>
                <a:sym typeface="Arial"/>
              </a:rPr>
              <a:t>Как</a:t>
            </a:r>
            <a:r>
              <a:rPr lang="en-US" sz="2000" b="1" i="0" u="none" strike="noStrike" cap="none">
                <a:solidFill>
                  <a:srgbClr val="000000"/>
                </a:solidFill>
                <a:latin typeface="Arial"/>
                <a:ea typeface="Arial"/>
                <a:cs typeface="Arial"/>
                <a:sym typeface="Arial"/>
              </a:rPr>
              <a:t> </a:t>
            </a:r>
            <a:r>
              <a:rPr lang="en-US" sz="2000" i="1">
                <a:latin typeface="Georgia"/>
                <a:ea typeface="Georgia"/>
                <a:cs typeface="Georgia"/>
                <a:sym typeface="Georgia"/>
              </a:rPr>
              <a:t>меняются</a:t>
            </a:r>
            <a:r>
              <a:rPr lang="en-US" sz="2000" b="1">
                <a:latin typeface="Arial"/>
                <a:ea typeface="Arial"/>
                <a:cs typeface="Arial"/>
                <a:sym typeface="Arial"/>
              </a:rPr>
              <a:t> наши цели</a:t>
            </a:r>
            <a:r>
              <a:rPr lang="en-US" sz="2000" b="1" i="0" u="none" strike="noStrike" cap="none">
                <a:solidFill>
                  <a:srgbClr val="000000"/>
                </a:solidFill>
                <a:latin typeface="Arial"/>
                <a:ea typeface="Arial"/>
                <a:cs typeface="Arial"/>
                <a:sym typeface="Arial"/>
              </a:rPr>
              <a:t>?</a:t>
            </a:r>
          </a:p>
        </p:txBody>
      </p:sp>
      <p:pic>
        <p:nvPicPr>
          <p:cNvPr id="149" name="Shape 149"/>
          <p:cNvPicPr preferRelativeResize="0"/>
          <p:nvPr/>
        </p:nvPicPr>
        <p:blipFill rotWithShape="1">
          <a:blip r:embed="rId5">
            <a:alphaModFix/>
          </a:blip>
          <a:srcRect/>
          <a:stretch/>
        </p:blipFill>
        <p:spPr>
          <a:xfrm>
            <a:off x="581875" y="2076075"/>
            <a:ext cx="796400" cy="2750951"/>
          </a:xfrm>
          <a:prstGeom prst="rect">
            <a:avLst/>
          </a:prstGeom>
          <a:noFill/>
          <a:ln>
            <a:noFill/>
          </a:ln>
        </p:spPr>
      </p:pic>
      <p:pic>
        <p:nvPicPr>
          <p:cNvPr id="150" name="Shape 150"/>
          <p:cNvPicPr preferRelativeResize="0"/>
          <p:nvPr/>
        </p:nvPicPr>
        <p:blipFill>
          <a:blip r:embed="rId6">
            <a:alphaModFix/>
          </a:blip>
          <a:stretch>
            <a:fillRect/>
          </a:stretch>
        </p:blipFill>
        <p:spPr>
          <a:xfrm>
            <a:off x="7655974" y="1868240"/>
            <a:ext cx="981000" cy="3046885"/>
          </a:xfrm>
          <a:prstGeom prst="rect">
            <a:avLst/>
          </a:prstGeom>
          <a:noFill/>
          <a:ln>
            <a:noFill/>
          </a:ln>
        </p:spPr>
      </p:pic>
      <p:sp>
        <p:nvSpPr>
          <p:cNvPr id="151" name="Shape 151"/>
          <p:cNvSpPr/>
          <p:nvPr/>
        </p:nvSpPr>
        <p:spPr>
          <a:xfrm>
            <a:off x="3286303" y="2077509"/>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i="0" u="none" strike="noStrike" cap="none">
                <a:solidFill>
                  <a:srgbClr val="000000"/>
                </a:solidFill>
                <a:latin typeface="Calibri"/>
                <a:ea typeface="Calibri"/>
                <a:cs typeface="Calibri"/>
                <a:sym typeface="Calibri"/>
              </a:rPr>
              <a:t>Скутер</a:t>
            </a:r>
          </a:p>
        </p:txBody>
      </p:sp>
      <p:pic>
        <p:nvPicPr>
          <p:cNvPr id="152" name="Shape 152"/>
          <p:cNvPicPr preferRelativeResize="0"/>
          <p:nvPr/>
        </p:nvPicPr>
        <p:blipFill>
          <a:blip r:embed="rId7">
            <a:alphaModFix/>
          </a:blip>
          <a:stretch>
            <a:fillRect/>
          </a:stretch>
        </p:blipFill>
        <p:spPr>
          <a:xfrm>
            <a:off x="2785074" y="2599587"/>
            <a:ext cx="1540874" cy="854721"/>
          </a:xfrm>
          <a:prstGeom prst="rect">
            <a:avLst/>
          </a:prstGeom>
          <a:noFill/>
          <a:ln>
            <a:noFill/>
          </a:ln>
        </p:spPr>
      </p:pic>
      <p:pic>
        <p:nvPicPr>
          <p:cNvPr id="153" name="Shape 153"/>
          <p:cNvPicPr preferRelativeResize="0"/>
          <p:nvPr/>
        </p:nvPicPr>
        <p:blipFill>
          <a:blip r:embed="rId8">
            <a:alphaModFix/>
          </a:blip>
          <a:stretch>
            <a:fillRect/>
          </a:stretch>
        </p:blipFill>
        <p:spPr>
          <a:xfrm>
            <a:off x="3131802" y="1165337"/>
            <a:ext cx="1371625" cy="865538"/>
          </a:xfrm>
          <a:prstGeom prst="rect">
            <a:avLst/>
          </a:prstGeom>
          <a:noFill/>
          <a:ln>
            <a:noFill/>
          </a:ln>
        </p:spPr>
      </p:pic>
      <p:pic>
        <p:nvPicPr>
          <p:cNvPr id="154" name="Shape 154"/>
          <p:cNvPicPr preferRelativeResize="0"/>
          <p:nvPr/>
        </p:nvPicPr>
        <p:blipFill>
          <a:blip r:embed="rId9">
            <a:alphaModFix/>
          </a:blip>
          <a:stretch>
            <a:fillRect/>
          </a:stretch>
        </p:blipFill>
        <p:spPr>
          <a:xfrm>
            <a:off x="4757739" y="1199048"/>
            <a:ext cx="1259700" cy="703100"/>
          </a:xfrm>
          <a:prstGeom prst="rect">
            <a:avLst/>
          </a:prstGeom>
          <a:noFill/>
          <a:ln>
            <a:noFill/>
          </a:ln>
        </p:spPr>
      </p:pic>
      <p:pic>
        <p:nvPicPr>
          <p:cNvPr id="155" name="Shape 155"/>
          <p:cNvPicPr preferRelativeResize="0"/>
          <p:nvPr/>
        </p:nvPicPr>
        <p:blipFill>
          <a:blip r:embed="rId10">
            <a:alphaModFix/>
          </a:blip>
          <a:stretch>
            <a:fillRect/>
          </a:stretch>
        </p:blipFill>
        <p:spPr>
          <a:xfrm>
            <a:off x="4501299" y="2319300"/>
            <a:ext cx="1656875" cy="958100"/>
          </a:xfrm>
          <a:prstGeom prst="rect">
            <a:avLst/>
          </a:prstGeom>
          <a:noFill/>
          <a:ln>
            <a:noFill/>
          </a:ln>
        </p:spPr>
      </p:pic>
      <p:pic>
        <p:nvPicPr>
          <p:cNvPr id="156" name="Shape 156"/>
          <p:cNvPicPr preferRelativeResize="0"/>
          <p:nvPr/>
        </p:nvPicPr>
        <p:blipFill>
          <a:blip r:embed="rId11">
            <a:alphaModFix/>
          </a:blip>
          <a:stretch>
            <a:fillRect/>
          </a:stretch>
        </p:blipFill>
        <p:spPr>
          <a:xfrm>
            <a:off x="2197471" y="2536750"/>
            <a:ext cx="587606" cy="370800"/>
          </a:xfrm>
          <a:prstGeom prst="rect">
            <a:avLst/>
          </a:prstGeom>
          <a:noFill/>
          <a:ln>
            <a:noFill/>
          </a:ln>
        </p:spPr>
      </p:pic>
      <p:pic>
        <p:nvPicPr>
          <p:cNvPr id="157" name="Shape 157"/>
          <p:cNvPicPr preferRelativeResize="0"/>
          <p:nvPr/>
        </p:nvPicPr>
        <p:blipFill>
          <a:blip r:embed="rId11">
            <a:alphaModFix/>
          </a:blip>
          <a:stretch>
            <a:fillRect/>
          </a:stretch>
        </p:blipFill>
        <p:spPr>
          <a:xfrm>
            <a:off x="6045149" y="2243100"/>
            <a:ext cx="489587" cy="308950"/>
          </a:xfrm>
          <a:prstGeom prst="rect">
            <a:avLst/>
          </a:prstGeom>
          <a:noFill/>
          <a:ln>
            <a:noFill/>
          </a:ln>
        </p:spPr>
      </p:pic>
      <p:pic>
        <p:nvPicPr>
          <p:cNvPr id="158" name="Shape 158"/>
          <p:cNvPicPr preferRelativeResize="0"/>
          <p:nvPr/>
        </p:nvPicPr>
        <p:blipFill>
          <a:blip r:embed="rId11">
            <a:alphaModFix/>
          </a:blip>
          <a:stretch>
            <a:fillRect/>
          </a:stretch>
        </p:blipFill>
        <p:spPr>
          <a:xfrm>
            <a:off x="4171649" y="2471775"/>
            <a:ext cx="263882" cy="166524"/>
          </a:xfrm>
          <a:prstGeom prst="rect">
            <a:avLst/>
          </a:prstGeom>
          <a:noFill/>
          <a:ln>
            <a:noFill/>
          </a:ln>
        </p:spPr>
      </p:pic>
      <p:pic>
        <p:nvPicPr>
          <p:cNvPr id="159" name="Shape 159"/>
          <p:cNvPicPr preferRelativeResize="0"/>
          <p:nvPr/>
        </p:nvPicPr>
        <p:blipFill>
          <a:blip r:embed="rId11">
            <a:alphaModFix/>
          </a:blip>
          <a:stretch>
            <a:fillRect/>
          </a:stretch>
        </p:blipFill>
        <p:spPr>
          <a:xfrm>
            <a:off x="6534724" y="2580750"/>
            <a:ext cx="263882" cy="166524"/>
          </a:xfrm>
          <a:prstGeom prst="rect">
            <a:avLst/>
          </a:prstGeom>
          <a:noFill/>
          <a:ln>
            <a:noFill/>
          </a:ln>
        </p:spPr>
      </p:pic>
      <p:pic>
        <p:nvPicPr>
          <p:cNvPr id="160" name="Shape 160"/>
          <p:cNvPicPr preferRelativeResize="0"/>
          <p:nvPr/>
        </p:nvPicPr>
        <p:blipFill>
          <a:blip r:embed="rId11">
            <a:alphaModFix/>
          </a:blip>
          <a:stretch>
            <a:fillRect/>
          </a:stretch>
        </p:blipFill>
        <p:spPr>
          <a:xfrm>
            <a:off x="2741037" y="1195925"/>
            <a:ext cx="263882" cy="166524"/>
          </a:xfrm>
          <a:prstGeom prst="rect">
            <a:avLst/>
          </a:prstGeom>
          <a:noFill/>
          <a:ln>
            <a:noFill/>
          </a:ln>
        </p:spPr>
      </p:pic>
      <p:pic>
        <p:nvPicPr>
          <p:cNvPr id="161" name="Shape 161"/>
          <p:cNvPicPr preferRelativeResize="0"/>
          <p:nvPr/>
        </p:nvPicPr>
        <p:blipFill>
          <a:blip r:embed="rId11">
            <a:alphaModFix/>
          </a:blip>
          <a:stretch>
            <a:fillRect/>
          </a:stretch>
        </p:blipFill>
        <p:spPr>
          <a:xfrm>
            <a:off x="4501299" y="3503512"/>
            <a:ext cx="373865" cy="235924"/>
          </a:xfrm>
          <a:prstGeom prst="rect">
            <a:avLst/>
          </a:prstGeom>
          <a:noFill/>
          <a:ln>
            <a:noFill/>
          </a:ln>
        </p:spPr>
      </p:pic>
      <p:cxnSp>
        <p:nvCxnSpPr>
          <p:cNvPr id="162" name="Shape 162"/>
          <p:cNvCxnSpPr/>
          <p:nvPr/>
        </p:nvCxnSpPr>
        <p:spPr>
          <a:xfrm>
            <a:off x="2801375" y="2308500"/>
            <a:ext cx="263400" cy="237600"/>
          </a:xfrm>
          <a:prstGeom prst="straightConnector1">
            <a:avLst/>
          </a:prstGeom>
          <a:noFill/>
          <a:ln w="19050" cap="flat" cmpd="sng">
            <a:solidFill>
              <a:srgbClr val="C9DAF8"/>
            </a:solidFill>
            <a:prstDash val="dash"/>
            <a:round/>
            <a:headEnd type="none" w="lg" len="lg"/>
            <a:tailEnd type="none" w="lg" len="lg"/>
          </a:ln>
        </p:spPr>
      </p:cxnSp>
      <p:cxnSp>
        <p:nvCxnSpPr>
          <p:cNvPr id="163" name="Shape 163"/>
          <p:cNvCxnSpPr/>
          <p:nvPr/>
        </p:nvCxnSpPr>
        <p:spPr>
          <a:xfrm rot="10800000" flipH="1">
            <a:off x="3618862" y="2377312"/>
            <a:ext cx="129600" cy="192900"/>
          </a:xfrm>
          <a:prstGeom prst="straightConnector1">
            <a:avLst/>
          </a:prstGeom>
          <a:noFill/>
          <a:ln w="19050" cap="flat" cmpd="sng">
            <a:solidFill>
              <a:srgbClr val="C9DAF8"/>
            </a:solidFill>
            <a:prstDash val="dash"/>
            <a:round/>
            <a:headEnd type="none" w="lg" len="lg"/>
            <a:tailEnd type="none" w="lg" len="lg"/>
          </a:ln>
        </p:spPr>
      </p:cxnSp>
      <p:cxnSp>
        <p:nvCxnSpPr>
          <p:cNvPr id="164" name="Shape 164"/>
          <p:cNvCxnSpPr/>
          <p:nvPr/>
        </p:nvCxnSpPr>
        <p:spPr>
          <a:xfrm>
            <a:off x="4487875" y="2009575"/>
            <a:ext cx="436800" cy="327600"/>
          </a:xfrm>
          <a:prstGeom prst="straightConnector1">
            <a:avLst/>
          </a:prstGeom>
          <a:noFill/>
          <a:ln w="19050" cap="flat" cmpd="sng">
            <a:solidFill>
              <a:srgbClr val="C9DAF8"/>
            </a:solidFill>
            <a:prstDash val="dash"/>
            <a:round/>
            <a:headEnd type="none" w="lg" len="lg"/>
            <a:tailEnd type="none" w="lg" len="lg"/>
          </a:ln>
        </p:spPr>
      </p:cxnSp>
      <p:cxnSp>
        <p:nvCxnSpPr>
          <p:cNvPr id="165" name="Shape 165"/>
          <p:cNvCxnSpPr/>
          <p:nvPr/>
        </p:nvCxnSpPr>
        <p:spPr>
          <a:xfrm rot="10800000" flipH="1">
            <a:off x="5675825" y="1971075"/>
            <a:ext cx="64200" cy="192600"/>
          </a:xfrm>
          <a:prstGeom prst="straightConnector1">
            <a:avLst/>
          </a:prstGeom>
          <a:noFill/>
          <a:ln w="19050" cap="flat" cmpd="sng">
            <a:solidFill>
              <a:srgbClr val="C9DAF8"/>
            </a:solidFill>
            <a:prstDash val="dash"/>
            <a:round/>
            <a:headEnd type="none" w="lg" len="lg"/>
            <a:tailEnd type="none" w="lg" len="lg"/>
          </a:ln>
        </p:spPr>
      </p:cxnSp>
      <p:cxnSp>
        <p:nvCxnSpPr>
          <p:cNvPr id="166" name="Shape 166"/>
          <p:cNvCxnSpPr>
            <a:endCxn id="141" idx="1"/>
          </p:cNvCxnSpPr>
          <p:nvPr/>
        </p:nvCxnSpPr>
        <p:spPr>
          <a:xfrm>
            <a:off x="6061237" y="1804100"/>
            <a:ext cx="133200" cy="90600"/>
          </a:xfrm>
          <a:prstGeom prst="straightConnector1">
            <a:avLst/>
          </a:prstGeom>
          <a:noFill/>
          <a:ln w="19050" cap="flat" cmpd="sng">
            <a:solidFill>
              <a:srgbClr val="C9DAF8"/>
            </a:solidFill>
            <a:prstDash val="dash"/>
            <a:round/>
            <a:headEnd type="none" w="lg" len="lg"/>
            <a:tailEnd type="none" w="lg" len="lg"/>
          </a:ln>
        </p:spPr>
      </p:cxnSp>
      <p:pic>
        <p:nvPicPr>
          <p:cNvPr id="167" name="Shape 167"/>
          <p:cNvPicPr preferRelativeResize="0"/>
          <p:nvPr/>
        </p:nvPicPr>
        <p:blipFill>
          <a:blip r:embed="rId11">
            <a:alphaModFix/>
          </a:blip>
          <a:stretch>
            <a:fillRect/>
          </a:stretch>
        </p:blipFill>
        <p:spPr>
          <a:xfrm>
            <a:off x="5883053" y="1068875"/>
            <a:ext cx="366070" cy="230999"/>
          </a:xfrm>
          <a:prstGeom prst="rect">
            <a:avLst/>
          </a:prstGeom>
          <a:noFill/>
          <a:ln>
            <a:noFill/>
          </a:ln>
        </p:spPr>
      </p:pic>
      <p:pic>
        <p:nvPicPr>
          <p:cNvPr id="168" name="Shape 168"/>
          <p:cNvPicPr preferRelativeResize="0"/>
          <p:nvPr/>
        </p:nvPicPr>
        <p:blipFill>
          <a:blip r:embed="rId11">
            <a:alphaModFix/>
          </a:blip>
          <a:stretch>
            <a:fillRect/>
          </a:stretch>
        </p:blipFill>
        <p:spPr>
          <a:xfrm>
            <a:off x="6194449" y="3309621"/>
            <a:ext cx="183300" cy="1156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1749850" y="233375"/>
            <a:ext cx="5601900" cy="4437000"/>
          </a:xfrm>
          <a:prstGeom prst="rect">
            <a:avLst/>
          </a:prstGeom>
          <a:solidFill>
            <a:srgbClr val="FFFFFF"/>
          </a:solidFill>
          <a:ln w="152400" cap="flat"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p:nvPr/>
        </p:nvSpPr>
        <p:spPr>
          <a:xfrm>
            <a:off x="2434700" y="3616275"/>
            <a:ext cx="2064000" cy="6612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Calibri"/>
              <a:buNone/>
            </a:pPr>
            <a:r>
              <a:rPr lang="en-US">
                <a:solidFill>
                  <a:schemeClr val="dk1"/>
                </a:solidFill>
              </a:rPr>
              <a:t>Составьте план доходов и расходов</a:t>
            </a:r>
          </a:p>
          <a:p>
            <a:pPr lvl="0" algn="ctr" rtl="0">
              <a:lnSpc>
                <a:spcPct val="115000"/>
              </a:lnSpc>
              <a:spcBef>
                <a:spcPts val="0"/>
              </a:spcBef>
              <a:buClr>
                <a:schemeClr val="dk1"/>
              </a:buClr>
              <a:buFont typeface="Calibri"/>
              <a:buNone/>
            </a:pPr>
            <a:endParaRPr>
              <a:solidFill>
                <a:schemeClr val="dk1"/>
              </a:solidFill>
            </a:endParaRPr>
          </a:p>
          <a:p>
            <a:pPr marL="0" marR="0" lvl="0" indent="0" algn="ctr" rtl="0">
              <a:lnSpc>
                <a:spcPct val="115000"/>
              </a:lnSpc>
              <a:spcBef>
                <a:spcPts val="0"/>
              </a:spcBef>
              <a:spcAft>
                <a:spcPts val="0"/>
              </a:spcAft>
              <a:buClr>
                <a:srgbClr val="000000"/>
              </a:buClr>
              <a:buFont typeface="Calibri"/>
              <a:buNone/>
            </a:pPr>
            <a:endParaRPr/>
          </a:p>
        </p:txBody>
      </p:sp>
      <p:sp>
        <p:nvSpPr>
          <p:cNvPr id="175" name="Shape 175"/>
          <p:cNvSpPr txBox="1">
            <a:spLocks noGrp="1"/>
          </p:cNvSpPr>
          <p:nvPr>
            <p:ph type="ctrTitle" idx="4294967295"/>
          </p:nvPr>
        </p:nvSpPr>
        <p:spPr>
          <a:xfrm>
            <a:off x="1684801" y="290450"/>
            <a:ext cx="57375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a:latin typeface="Arial"/>
                <a:ea typeface="Arial"/>
                <a:cs typeface="Arial"/>
                <a:sym typeface="Arial"/>
              </a:rPr>
              <a:t>Как добиться</a:t>
            </a:r>
            <a:r>
              <a:rPr lang="en-US" sz="2000" b="1" i="0" u="none" strike="noStrike" cap="none">
                <a:solidFill>
                  <a:srgbClr val="000000"/>
                </a:solidFill>
                <a:latin typeface="Arial"/>
                <a:ea typeface="Arial"/>
                <a:cs typeface="Arial"/>
                <a:sym typeface="Arial"/>
              </a:rPr>
              <a:t> </a:t>
            </a:r>
            <a:r>
              <a:rPr lang="en-US" sz="2000" i="1">
                <a:latin typeface="Georgia"/>
                <a:ea typeface="Georgia"/>
                <a:cs typeface="Georgia"/>
                <a:sym typeface="Georgia"/>
              </a:rPr>
              <a:t>цели</a:t>
            </a:r>
            <a:r>
              <a:rPr lang="en-US" sz="2000" b="1" i="0" u="none" strike="noStrike" cap="none">
                <a:solidFill>
                  <a:srgbClr val="000000"/>
                </a:solidFill>
                <a:latin typeface="Arial"/>
                <a:ea typeface="Arial"/>
                <a:cs typeface="Arial"/>
                <a:sym typeface="Arial"/>
              </a:rPr>
              <a:t>?</a:t>
            </a:r>
          </a:p>
        </p:txBody>
      </p:sp>
      <p:sp>
        <p:nvSpPr>
          <p:cNvPr id="176" name="Shape 176"/>
          <p:cNvSpPr/>
          <p:nvPr/>
        </p:nvSpPr>
        <p:spPr>
          <a:xfrm>
            <a:off x="2527850" y="1871921"/>
            <a:ext cx="1848300" cy="923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b="0" i="0" u="none" strike="noStrike" cap="none">
                <a:solidFill>
                  <a:srgbClr val="000000"/>
                </a:solidFill>
              </a:rPr>
              <a:t>Оцените текущие доходы: карманные деньги, подработка </a:t>
            </a:r>
          </a:p>
          <a:p>
            <a:pPr marL="0" marR="0" lvl="0" indent="0" algn="ctr" rtl="0">
              <a:lnSpc>
                <a:spcPct val="115000"/>
              </a:lnSpc>
              <a:spcBef>
                <a:spcPts val="0"/>
              </a:spcBef>
              <a:spcAft>
                <a:spcPts val="0"/>
              </a:spcAft>
              <a:buClr>
                <a:srgbClr val="000000"/>
              </a:buClr>
              <a:buFont typeface="Calibri"/>
              <a:buNone/>
            </a:pPr>
            <a:endParaRPr/>
          </a:p>
        </p:txBody>
      </p:sp>
      <p:sp>
        <p:nvSpPr>
          <p:cNvPr id="177" name="Shape 177"/>
          <p:cNvSpPr/>
          <p:nvPr/>
        </p:nvSpPr>
        <p:spPr>
          <a:xfrm>
            <a:off x="4976900" y="1871925"/>
            <a:ext cx="1542600" cy="6909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b="0" i="0" u="none" strike="noStrike" cap="none">
                <a:solidFill>
                  <a:srgbClr val="000000"/>
                </a:solidFill>
              </a:rPr>
              <a:t>Определите цель</a:t>
            </a:r>
          </a:p>
          <a:p>
            <a:pPr marL="0" marR="0" lvl="0" indent="0" algn="ctr" rtl="0">
              <a:lnSpc>
                <a:spcPct val="115000"/>
              </a:lnSpc>
              <a:spcBef>
                <a:spcPts val="0"/>
              </a:spcBef>
              <a:spcAft>
                <a:spcPts val="0"/>
              </a:spcAft>
              <a:buClr>
                <a:srgbClr val="000000"/>
              </a:buClr>
              <a:buFont typeface="Calibri"/>
              <a:buNone/>
            </a:pPr>
            <a:endParaRPr/>
          </a:p>
        </p:txBody>
      </p:sp>
      <p:sp>
        <p:nvSpPr>
          <p:cNvPr id="178" name="Shape 178"/>
          <p:cNvSpPr/>
          <p:nvPr/>
        </p:nvSpPr>
        <p:spPr>
          <a:xfrm>
            <a:off x="4854025" y="3616271"/>
            <a:ext cx="1745100" cy="5649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Calibri"/>
              <a:buNone/>
            </a:pPr>
            <a:r>
              <a:rPr lang="en-US">
                <a:solidFill>
                  <a:schemeClr val="dk1"/>
                </a:solidFill>
              </a:rPr>
              <a:t>Начните копить</a:t>
            </a:r>
            <a:br>
              <a:rPr lang="en-US">
                <a:solidFill>
                  <a:schemeClr val="dk1"/>
                </a:solidFill>
              </a:rPr>
            </a:br>
            <a:r>
              <a:rPr lang="en-US">
                <a:solidFill>
                  <a:schemeClr val="dk1"/>
                </a:solidFill>
              </a:rPr>
              <a:t>на свою цель</a:t>
            </a:r>
          </a:p>
          <a:p>
            <a:pPr marL="0" marR="0" lvl="0" indent="0" algn="ctr" rtl="0">
              <a:lnSpc>
                <a:spcPct val="115000"/>
              </a:lnSpc>
              <a:spcBef>
                <a:spcPts val="0"/>
              </a:spcBef>
              <a:spcAft>
                <a:spcPts val="0"/>
              </a:spcAft>
              <a:buClr>
                <a:srgbClr val="000000"/>
              </a:buClr>
              <a:buFont typeface="Calibri"/>
              <a:buNone/>
            </a:pPr>
            <a:endParaRPr/>
          </a:p>
        </p:txBody>
      </p:sp>
      <p:sp>
        <p:nvSpPr>
          <p:cNvPr id="179" name="Shape 179"/>
          <p:cNvSpPr/>
          <p:nvPr/>
        </p:nvSpPr>
        <p:spPr>
          <a:xfrm>
            <a:off x="3229100" y="1414796"/>
            <a:ext cx="445800" cy="445800"/>
          </a:xfrm>
          <a:prstGeom prst="ellipse">
            <a:avLst/>
          </a:prstGeom>
          <a:solidFill>
            <a:srgbClr val="FDCC59"/>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3229100" y="1374146"/>
            <a:ext cx="445800" cy="32760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1">
                <a:latin typeface="Georgia"/>
                <a:ea typeface="Georgia"/>
                <a:cs typeface="Georgia"/>
                <a:sym typeface="Georgia"/>
              </a:rPr>
              <a:t>1</a:t>
            </a:r>
          </a:p>
        </p:txBody>
      </p:sp>
      <p:cxnSp>
        <p:nvCxnSpPr>
          <p:cNvPr id="181" name="Shape 181"/>
          <p:cNvCxnSpPr/>
          <p:nvPr/>
        </p:nvCxnSpPr>
        <p:spPr>
          <a:xfrm>
            <a:off x="3983625" y="1637496"/>
            <a:ext cx="1154700" cy="0"/>
          </a:xfrm>
          <a:prstGeom prst="straightConnector1">
            <a:avLst/>
          </a:prstGeom>
          <a:noFill/>
          <a:ln w="19050" cap="flat" cmpd="sng">
            <a:solidFill>
              <a:srgbClr val="FDCC59"/>
            </a:solidFill>
            <a:prstDash val="solid"/>
            <a:round/>
            <a:headEnd type="none" w="lg" len="lg"/>
            <a:tailEnd type="triangle" w="lg" len="lg"/>
          </a:ln>
        </p:spPr>
      </p:cxnSp>
      <p:cxnSp>
        <p:nvCxnSpPr>
          <p:cNvPr id="182" name="Shape 182"/>
          <p:cNvCxnSpPr/>
          <p:nvPr/>
        </p:nvCxnSpPr>
        <p:spPr>
          <a:xfrm>
            <a:off x="4011937" y="3312896"/>
            <a:ext cx="1154700" cy="0"/>
          </a:xfrm>
          <a:prstGeom prst="straightConnector1">
            <a:avLst/>
          </a:prstGeom>
          <a:noFill/>
          <a:ln w="19050" cap="flat" cmpd="sng">
            <a:solidFill>
              <a:srgbClr val="FDCC59"/>
            </a:solidFill>
            <a:prstDash val="solid"/>
            <a:round/>
            <a:headEnd type="none" w="lg" len="lg"/>
            <a:tailEnd type="triangle" w="lg" len="lg"/>
          </a:ln>
        </p:spPr>
      </p:cxnSp>
      <p:cxnSp>
        <p:nvCxnSpPr>
          <p:cNvPr id="183" name="Shape 183"/>
          <p:cNvCxnSpPr/>
          <p:nvPr/>
        </p:nvCxnSpPr>
        <p:spPr>
          <a:xfrm flipH="1">
            <a:off x="3999950" y="2313900"/>
            <a:ext cx="1053000" cy="732000"/>
          </a:xfrm>
          <a:prstGeom prst="straightConnector1">
            <a:avLst/>
          </a:prstGeom>
          <a:noFill/>
          <a:ln w="19050" cap="flat" cmpd="sng">
            <a:solidFill>
              <a:srgbClr val="FDCC59"/>
            </a:solidFill>
            <a:prstDash val="solid"/>
            <a:round/>
            <a:headEnd type="none" w="lg" len="lg"/>
            <a:tailEnd type="triangle" w="lg" len="lg"/>
          </a:ln>
        </p:spPr>
      </p:cxnSp>
      <p:sp>
        <p:nvSpPr>
          <p:cNvPr id="184" name="Shape 184"/>
          <p:cNvSpPr/>
          <p:nvPr/>
        </p:nvSpPr>
        <p:spPr>
          <a:xfrm>
            <a:off x="5503675" y="1414796"/>
            <a:ext cx="445800" cy="445800"/>
          </a:xfrm>
          <a:prstGeom prst="ellipse">
            <a:avLst/>
          </a:prstGeom>
          <a:solidFill>
            <a:srgbClr val="FDCC59"/>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a:off x="5503675" y="1374146"/>
            <a:ext cx="445800" cy="32760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1">
                <a:latin typeface="Georgia"/>
                <a:ea typeface="Georgia"/>
                <a:cs typeface="Georgia"/>
                <a:sym typeface="Georgia"/>
              </a:rPr>
              <a:t>2</a:t>
            </a:r>
          </a:p>
        </p:txBody>
      </p:sp>
      <p:sp>
        <p:nvSpPr>
          <p:cNvPr id="186" name="Shape 186"/>
          <p:cNvSpPr/>
          <p:nvPr/>
        </p:nvSpPr>
        <p:spPr>
          <a:xfrm>
            <a:off x="3229100" y="3110321"/>
            <a:ext cx="445800" cy="445799"/>
          </a:xfrm>
          <a:prstGeom prst="ellipse">
            <a:avLst/>
          </a:prstGeom>
          <a:solidFill>
            <a:srgbClr val="FDCC59"/>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a:off x="3229100" y="3069671"/>
            <a:ext cx="445800" cy="327599"/>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1">
                <a:latin typeface="Georgia"/>
                <a:ea typeface="Georgia"/>
                <a:cs typeface="Georgia"/>
                <a:sym typeface="Georgia"/>
              </a:rPr>
              <a:t>3</a:t>
            </a:r>
          </a:p>
        </p:txBody>
      </p:sp>
      <p:sp>
        <p:nvSpPr>
          <p:cNvPr id="188" name="Shape 188"/>
          <p:cNvSpPr/>
          <p:nvPr/>
        </p:nvSpPr>
        <p:spPr>
          <a:xfrm>
            <a:off x="5503700" y="3110321"/>
            <a:ext cx="445800" cy="445799"/>
          </a:xfrm>
          <a:prstGeom prst="ellipse">
            <a:avLst/>
          </a:prstGeom>
          <a:solidFill>
            <a:srgbClr val="FDCC59"/>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a:off x="5503700" y="3069671"/>
            <a:ext cx="445800" cy="327599"/>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1">
                <a:latin typeface="Georgia"/>
                <a:ea typeface="Georgia"/>
                <a:cs typeface="Georgia"/>
                <a:sym typeface="Georgia"/>
              </a:rPr>
              <a:t>4</a:t>
            </a:r>
          </a:p>
        </p:txBody>
      </p:sp>
      <p:pic>
        <p:nvPicPr>
          <p:cNvPr id="191" name="Shape 191"/>
          <p:cNvPicPr preferRelativeResize="0"/>
          <p:nvPr/>
        </p:nvPicPr>
        <p:blipFill>
          <a:blip r:embed="rId3">
            <a:alphaModFix/>
          </a:blip>
          <a:stretch>
            <a:fillRect/>
          </a:stretch>
        </p:blipFill>
        <p:spPr>
          <a:xfrm>
            <a:off x="898600" y="461500"/>
            <a:ext cx="1670574" cy="1024050"/>
          </a:xfrm>
          <a:prstGeom prst="rect">
            <a:avLst/>
          </a:prstGeom>
          <a:noFill/>
          <a:ln>
            <a:noFill/>
          </a:ln>
        </p:spPr>
      </p:pic>
      <p:pic>
        <p:nvPicPr>
          <p:cNvPr id="192" name="Shape 192"/>
          <p:cNvPicPr preferRelativeResize="0"/>
          <p:nvPr/>
        </p:nvPicPr>
        <p:blipFill>
          <a:blip r:embed="rId4">
            <a:alphaModFix/>
          </a:blip>
          <a:stretch>
            <a:fillRect/>
          </a:stretch>
        </p:blipFill>
        <p:spPr>
          <a:xfrm>
            <a:off x="6978450" y="574199"/>
            <a:ext cx="1233172" cy="3518549"/>
          </a:xfrm>
          <a:prstGeom prst="rect">
            <a:avLst/>
          </a:prstGeom>
          <a:noFill/>
          <a:ln>
            <a:noFill/>
          </a:ln>
        </p:spPr>
      </p:pic>
      <p:pic>
        <p:nvPicPr>
          <p:cNvPr id="193" name="Shape 193"/>
          <p:cNvPicPr preferRelativeResize="0"/>
          <p:nvPr/>
        </p:nvPicPr>
        <p:blipFill>
          <a:blip r:embed="rId5">
            <a:alphaModFix/>
          </a:blip>
          <a:stretch>
            <a:fillRect/>
          </a:stretch>
        </p:blipFill>
        <p:spPr>
          <a:xfrm>
            <a:off x="368950" y="1860599"/>
            <a:ext cx="1705490" cy="3141501"/>
          </a:xfrm>
          <a:prstGeom prst="rect">
            <a:avLst/>
          </a:prstGeom>
          <a:noFill/>
          <a:ln>
            <a:noFill/>
          </a:ln>
        </p:spPr>
      </p:pic>
      <p:pic>
        <p:nvPicPr>
          <p:cNvPr id="24" name="Рисунок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ctrTitle" idx="4294967295"/>
          </p:nvPr>
        </p:nvSpPr>
        <p:spPr>
          <a:xfrm>
            <a:off x="1532401" y="-14350"/>
            <a:ext cx="57375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a:latin typeface="Arial"/>
                <a:ea typeface="Arial"/>
                <a:cs typeface="Arial"/>
                <a:sym typeface="Arial"/>
              </a:rPr>
              <a:t>Как выглядит </a:t>
            </a:r>
            <a:r>
              <a:rPr lang="en-US" sz="2000" i="1">
                <a:latin typeface="Georgia"/>
                <a:ea typeface="Georgia"/>
                <a:cs typeface="Georgia"/>
                <a:sym typeface="Georgia"/>
              </a:rPr>
              <a:t>личный </a:t>
            </a:r>
            <a:r>
              <a:rPr lang="en-US" sz="2000" b="1">
                <a:latin typeface="Arial"/>
                <a:ea typeface="Arial"/>
                <a:cs typeface="Arial"/>
                <a:sym typeface="Arial"/>
              </a:rPr>
              <a:t>финансовый план</a:t>
            </a:r>
            <a:r>
              <a:rPr lang="en-US" sz="2000" b="1" i="0" u="none" strike="noStrike" cap="none">
                <a:solidFill>
                  <a:srgbClr val="000000"/>
                </a:solidFill>
                <a:latin typeface="Arial"/>
                <a:ea typeface="Arial"/>
                <a:cs typeface="Arial"/>
                <a:sym typeface="Arial"/>
              </a:rPr>
              <a:t>?</a:t>
            </a:r>
          </a:p>
        </p:txBody>
      </p:sp>
      <p:pic>
        <p:nvPicPr>
          <p:cNvPr id="199" name="Shape 199"/>
          <p:cNvPicPr preferRelativeResize="0"/>
          <p:nvPr/>
        </p:nvPicPr>
        <p:blipFill>
          <a:blip r:embed="rId3">
            <a:alphaModFix/>
          </a:blip>
          <a:stretch>
            <a:fillRect/>
          </a:stretch>
        </p:blipFill>
        <p:spPr>
          <a:xfrm>
            <a:off x="433825" y="1548299"/>
            <a:ext cx="1068325" cy="2788298"/>
          </a:xfrm>
          <a:prstGeom prst="rect">
            <a:avLst/>
          </a:prstGeom>
          <a:noFill/>
          <a:ln>
            <a:noFill/>
          </a:ln>
        </p:spPr>
      </p:pic>
      <p:graphicFrame>
        <p:nvGraphicFramePr>
          <p:cNvPr id="201" name="Shape 201"/>
          <p:cNvGraphicFramePr/>
          <p:nvPr/>
        </p:nvGraphicFramePr>
        <p:xfrm>
          <a:off x="1839275" y="927484"/>
          <a:ext cx="5231475" cy="3880225"/>
        </p:xfrm>
        <a:graphic>
          <a:graphicData uri="http://schemas.openxmlformats.org/drawingml/2006/table">
            <a:tbl>
              <a:tblPr>
                <a:noFill/>
                <a:tableStyleId>{AA0B8C27-202C-41C0-A809-E557C33F3BE0}</a:tableStyleId>
              </a:tblPr>
              <a:tblGrid>
                <a:gridCol w="1102650">
                  <a:extLst>
                    <a:ext uri="{9D8B030D-6E8A-4147-A177-3AD203B41FA5}">
                      <a16:colId xmlns="" xmlns:a16="http://schemas.microsoft.com/office/drawing/2014/main" val="20000"/>
                    </a:ext>
                  </a:extLst>
                </a:gridCol>
                <a:gridCol w="1251325">
                  <a:extLst>
                    <a:ext uri="{9D8B030D-6E8A-4147-A177-3AD203B41FA5}">
                      <a16:colId xmlns="" xmlns:a16="http://schemas.microsoft.com/office/drawing/2014/main" val="20001"/>
                    </a:ext>
                  </a:extLst>
                </a:gridCol>
                <a:gridCol w="916300">
                  <a:extLst>
                    <a:ext uri="{9D8B030D-6E8A-4147-A177-3AD203B41FA5}">
                      <a16:colId xmlns="" xmlns:a16="http://schemas.microsoft.com/office/drawing/2014/main" val="20002"/>
                    </a:ext>
                  </a:extLst>
                </a:gridCol>
                <a:gridCol w="992200">
                  <a:extLst>
                    <a:ext uri="{9D8B030D-6E8A-4147-A177-3AD203B41FA5}">
                      <a16:colId xmlns="" xmlns:a16="http://schemas.microsoft.com/office/drawing/2014/main" val="20003"/>
                    </a:ext>
                  </a:extLst>
                </a:gridCol>
                <a:gridCol w="969000">
                  <a:extLst>
                    <a:ext uri="{9D8B030D-6E8A-4147-A177-3AD203B41FA5}">
                      <a16:colId xmlns="" xmlns:a16="http://schemas.microsoft.com/office/drawing/2014/main" val="20004"/>
                    </a:ext>
                  </a:extLst>
                </a:gridCol>
              </a:tblGrid>
              <a:tr h="0">
                <a:tc>
                  <a:txBody>
                    <a:bodyPr/>
                    <a:lstStyle/>
                    <a:p>
                      <a:pPr marL="0" marR="0" lvl="0" indent="0" algn="l" rtl="0">
                        <a:lnSpc>
                          <a:spcPct val="100000"/>
                        </a:lnSpc>
                        <a:spcBef>
                          <a:spcPts val="0"/>
                        </a:spcBef>
                        <a:spcAft>
                          <a:spcPts val="0"/>
                        </a:spcAft>
                        <a:buClr>
                          <a:srgbClr val="000000"/>
                        </a:buClr>
                        <a:buSzPct val="25000"/>
                        <a:buFont typeface="Arial"/>
                        <a:buNone/>
                      </a:pPr>
                      <a:endParaRPr sz="1000" u="none" strike="noStrike" cap="none"/>
                    </a:p>
                  </a:txBody>
                  <a:tcPr marL="66000" marR="66000" marT="72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gridSpan="2">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t>Доходы</a:t>
                      </a:r>
                    </a:p>
                  </a:txBody>
                  <a:tcPr marL="72000" marR="66000" marT="7200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t>Расходы</a:t>
                      </a:r>
                    </a:p>
                  </a:txBody>
                  <a:tcPr marL="72000" marR="66000" marT="7200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t>Баланс</a:t>
                      </a:r>
                    </a:p>
                  </a:txBody>
                  <a:tcPr marL="72000" marR="66000" marT="7200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0"/>
                  </a:ext>
                </a:extLst>
              </a:tr>
              <a:tr h="304275">
                <a:tc>
                  <a:txBody>
                    <a:bodyPr/>
                    <a:lstStyle/>
                    <a:p>
                      <a:pPr marL="0" marR="0" lvl="0" indent="0" algn="l" rtl="0">
                        <a:lnSpc>
                          <a:spcPct val="100000"/>
                        </a:lnSpc>
                        <a:spcBef>
                          <a:spcPts val="0"/>
                        </a:spcBef>
                        <a:spcAft>
                          <a:spcPts val="0"/>
                        </a:spcAft>
                        <a:buClr>
                          <a:srgbClr val="000000"/>
                        </a:buClr>
                        <a:buSzPct val="25000"/>
                        <a:buFont typeface="Arial"/>
                        <a:buNone/>
                      </a:pPr>
                      <a:endParaRPr sz="700" u="none" strike="noStrike" cap="none"/>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700" b="1" u="none" strike="noStrike" cap="none">
                          <a:solidFill>
                            <a:srgbClr val="000000"/>
                          </a:solidFill>
                        </a:rPr>
                        <a:t>Деньги на карманные расходы</a:t>
                      </a:r>
                    </a:p>
                  </a:txBody>
                  <a:tcPr marL="66000" marR="66000" marT="0" marB="3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700" b="1" u="none" strike="noStrike" cap="none"/>
                        <a:t>Подарки</a:t>
                      </a:r>
                    </a:p>
                  </a:txBody>
                  <a:tcPr marL="66000" marR="66000" marT="0" marB="3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700" b="1" u="none" strike="noStrike" cap="none"/>
                        <a:t>Желания</a:t>
                      </a:r>
                    </a:p>
                  </a:txBody>
                  <a:tcPr marL="66000" marR="66000" marT="0" marB="3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700" b="1" u="none" strike="noStrike" cap="none"/>
                        <a:t>Накопления</a:t>
                      </a:r>
                    </a:p>
                  </a:txBody>
                  <a:tcPr marL="66000" marR="66000" marT="0" marB="3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1"/>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Сентябрь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2"/>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Октябрь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3"/>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Ноябрь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3 000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4"/>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Декабрь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4 000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5"/>
                  </a:ext>
                </a:extLst>
              </a:tr>
              <a:tr h="222350">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Январь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6 000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6"/>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Февраль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7 000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7"/>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Март</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5 000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13 000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8"/>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Апрель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14 000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9"/>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Май</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15 000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10"/>
                  </a:ext>
                </a:extLst>
              </a:tr>
              <a:tr h="189375">
                <a:tc>
                  <a:txBody>
                    <a:bodyPr/>
                    <a:lstStyle/>
                    <a:p>
                      <a:pPr marL="0" marR="0" lvl="0" indent="0" algn="l" rtl="0">
                        <a:lnSpc>
                          <a:spcPct val="100000"/>
                        </a:lnSpc>
                        <a:spcBef>
                          <a:spcPts val="0"/>
                        </a:spcBef>
                        <a:spcAft>
                          <a:spcPts val="0"/>
                        </a:spcAft>
                        <a:buClr>
                          <a:srgbClr val="000000"/>
                        </a:buClr>
                        <a:buSzPct val="25000"/>
                        <a:buFont typeface="Arial"/>
                        <a:buNone/>
                      </a:pPr>
                      <a:endParaRPr sz="1000" u="none" strike="noStrike" cap="none"/>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b="1" u="none" strike="noStrike" cap="none"/>
                        <a:t>18 000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b="1" u="none" strike="noStrike" cap="none"/>
                        <a:t>7 000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000" u="none" strike="noStrike" cap="none"/>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000" u="none" strike="noStrike" cap="none"/>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11"/>
                  </a:ext>
                </a:extLst>
              </a:tr>
              <a:tr h="441550">
                <a:tc>
                  <a:txBody>
                    <a:bodyPr/>
                    <a:lstStyle/>
                    <a:p>
                      <a:pPr marL="0" marR="0" lvl="0" indent="0" algn="l" rtl="0">
                        <a:lnSpc>
                          <a:spcPct val="100000"/>
                        </a:lnSpc>
                        <a:spcBef>
                          <a:spcPts val="0"/>
                        </a:spcBef>
                        <a:spcAft>
                          <a:spcPts val="0"/>
                        </a:spcAft>
                        <a:buClr>
                          <a:srgbClr val="000000"/>
                        </a:buClr>
                        <a:buSzPct val="25000"/>
                        <a:buFont typeface="Arial"/>
                        <a:buNone/>
                      </a:pPr>
                      <a:r>
                        <a:rPr lang="en-US" sz="1300" b="1" u="none" strike="noStrike" cap="none"/>
                        <a:t>Итог</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gridSpan="2">
                  <a:txBody>
                    <a:bodyPr/>
                    <a:lstStyle/>
                    <a:p>
                      <a:pPr marL="0" marR="0" lvl="0" indent="0" algn="l" rtl="0">
                        <a:lnSpc>
                          <a:spcPct val="100000"/>
                        </a:lnSpc>
                        <a:spcBef>
                          <a:spcPts val="0"/>
                        </a:spcBef>
                        <a:spcAft>
                          <a:spcPts val="0"/>
                        </a:spcAft>
                        <a:buClr>
                          <a:srgbClr val="000000"/>
                        </a:buClr>
                        <a:buSzPct val="25000"/>
                        <a:buFont typeface="Arial"/>
                        <a:buNone/>
                      </a:pPr>
                      <a:r>
                        <a:rPr lang="en-US" sz="1300" b="1" u="none" strike="noStrike" cap="none"/>
                        <a:t>25 000 </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300" b="1" u="none" strike="noStrike" cap="none">
                          <a:solidFill>
                            <a:srgbClr val="000000"/>
                          </a:solidFill>
                        </a:rPr>
                        <a:t>10 000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300" b="1" u="none" strike="noStrike" cap="none">
                          <a:solidFill>
                            <a:srgbClr val="980000"/>
                          </a:solidFill>
                        </a:rPr>
                        <a:t>15 000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12"/>
                  </a:ext>
                </a:extLst>
              </a:tr>
            </a:tbl>
          </a:graphicData>
        </a:graphic>
      </p:graphicFrame>
      <p:sp>
        <p:nvSpPr>
          <p:cNvPr id="202" name="Shape 202"/>
          <p:cNvSpPr txBox="1"/>
          <p:nvPr/>
        </p:nvSpPr>
        <p:spPr>
          <a:xfrm>
            <a:off x="7292600" y="2452200"/>
            <a:ext cx="1751400" cy="6963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300" b="1">
                <a:solidFill>
                  <a:schemeClr val="dk1"/>
                </a:solidFill>
              </a:rPr>
              <a:t>Доходы</a:t>
            </a:r>
          </a:p>
          <a:p>
            <a:pPr lvl="0" rtl="0">
              <a:lnSpc>
                <a:spcPct val="120000"/>
              </a:lnSpc>
              <a:spcBef>
                <a:spcPts val="0"/>
              </a:spcBef>
              <a:buNone/>
            </a:pPr>
            <a:r>
              <a:rPr lang="en-US" sz="1300">
                <a:solidFill>
                  <a:schemeClr val="dk1"/>
                </a:solidFill>
              </a:rPr>
              <a:t>100 — в день</a:t>
            </a:r>
            <a:br>
              <a:rPr lang="en-US" sz="1300">
                <a:solidFill>
                  <a:schemeClr val="dk1"/>
                </a:solidFill>
              </a:rPr>
            </a:br>
            <a:r>
              <a:rPr lang="en-US" sz="1300">
                <a:solidFill>
                  <a:schemeClr val="dk1"/>
                </a:solidFill>
              </a:rPr>
              <a:t>500 — в неделю</a:t>
            </a:r>
            <a:br>
              <a:rPr lang="en-US" sz="1300">
                <a:solidFill>
                  <a:schemeClr val="dk1"/>
                </a:solidFill>
              </a:rPr>
            </a:br>
            <a:r>
              <a:rPr lang="en-US" sz="1300">
                <a:solidFill>
                  <a:schemeClr val="dk1"/>
                </a:solidFill>
              </a:rPr>
              <a:t>2 000 — в месяц</a:t>
            </a:r>
          </a:p>
          <a:p>
            <a:pPr lvl="0" rtl="0">
              <a:lnSpc>
                <a:spcPct val="120000"/>
              </a:lnSpc>
              <a:spcBef>
                <a:spcPts val="0"/>
              </a:spcBef>
              <a:buNone/>
            </a:pPr>
            <a:endParaRPr sz="1300">
              <a:solidFill>
                <a:schemeClr val="dk1"/>
              </a:solidFill>
            </a:endParaRPr>
          </a:p>
          <a:p>
            <a:pPr lvl="0" rtl="0">
              <a:lnSpc>
                <a:spcPct val="120000"/>
              </a:lnSpc>
              <a:spcBef>
                <a:spcPts val="0"/>
              </a:spcBef>
              <a:buNone/>
            </a:pPr>
            <a:r>
              <a:rPr lang="en-US" sz="1300" b="1">
                <a:solidFill>
                  <a:schemeClr val="dk1"/>
                </a:solidFill>
              </a:rPr>
              <a:t>Баланс</a:t>
            </a:r>
          </a:p>
          <a:p>
            <a:pPr lvl="0" rtl="0">
              <a:lnSpc>
                <a:spcPct val="120000"/>
              </a:lnSpc>
              <a:spcBef>
                <a:spcPts val="0"/>
              </a:spcBef>
              <a:buNone/>
            </a:pPr>
            <a:r>
              <a:rPr lang="en-US" sz="1300">
                <a:solidFill>
                  <a:schemeClr val="dk1"/>
                </a:solidFill>
              </a:rPr>
              <a:t>50 — в день</a:t>
            </a:r>
            <a:br>
              <a:rPr lang="en-US" sz="1300">
                <a:solidFill>
                  <a:schemeClr val="dk1"/>
                </a:solidFill>
              </a:rPr>
            </a:br>
            <a:r>
              <a:rPr lang="en-US" sz="1300">
                <a:solidFill>
                  <a:schemeClr val="dk1"/>
                </a:solidFill>
              </a:rPr>
              <a:t>250 — в неделю</a:t>
            </a:r>
            <a:br>
              <a:rPr lang="en-US" sz="1300">
                <a:solidFill>
                  <a:schemeClr val="dk1"/>
                </a:solidFill>
              </a:rPr>
            </a:br>
            <a:r>
              <a:rPr lang="en-US" sz="1300">
                <a:solidFill>
                  <a:schemeClr val="dk1"/>
                </a:solidFill>
              </a:rPr>
              <a:t>1 000 — в месяц</a:t>
            </a: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idx="4294967295"/>
          </p:nvPr>
        </p:nvSpPr>
        <p:spPr>
          <a:xfrm>
            <a:off x="1532401" y="1719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Какие финансовые </a:t>
            </a:r>
            <a:r>
              <a:rPr lang="en-US" sz="2000" i="1">
                <a:latin typeface="Georgia"/>
                <a:ea typeface="Georgia"/>
                <a:cs typeface="Georgia"/>
                <a:sym typeface="Georgia"/>
              </a:rPr>
              <a:t>инструменты и услуги </a:t>
            </a:r>
            <a:br>
              <a:rPr lang="en-US" sz="2000" i="1">
                <a:latin typeface="Georgia"/>
                <a:ea typeface="Georgia"/>
                <a:cs typeface="Georgia"/>
                <a:sym typeface="Georgia"/>
              </a:rPr>
            </a:br>
            <a:r>
              <a:rPr lang="en-US" sz="2000" b="1">
                <a:latin typeface="Arial"/>
                <a:ea typeface="Arial"/>
                <a:cs typeface="Arial"/>
                <a:sym typeface="Arial"/>
              </a:rPr>
              <a:t>вы можете использовать</a:t>
            </a:r>
            <a:r>
              <a:rPr lang="en-US" sz="2000" b="1" i="0" u="none" strike="noStrike" cap="none">
                <a:solidFill>
                  <a:srgbClr val="000000"/>
                </a:solidFill>
                <a:latin typeface="Arial"/>
                <a:ea typeface="Arial"/>
                <a:cs typeface="Arial"/>
                <a:sym typeface="Arial"/>
              </a:rPr>
              <a:t>?</a:t>
            </a:r>
          </a:p>
        </p:txBody>
      </p:sp>
      <p:sp>
        <p:nvSpPr>
          <p:cNvPr id="209" name="Shape 209"/>
          <p:cNvSpPr/>
          <p:nvPr/>
        </p:nvSpPr>
        <p:spPr>
          <a:xfrm>
            <a:off x="476637" y="2068000"/>
            <a:ext cx="3018300" cy="923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Для сохранения и преумножения денег откройте депозитный </a:t>
            </a:r>
            <a:br>
              <a:rPr lang="en-US"/>
            </a:br>
            <a:r>
              <a:rPr lang="en-US"/>
              <a:t>счёт в банке</a:t>
            </a:r>
          </a:p>
        </p:txBody>
      </p:sp>
      <p:sp>
        <p:nvSpPr>
          <p:cNvPr id="210" name="Shape 210"/>
          <p:cNvSpPr/>
          <p:nvPr/>
        </p:nvSpPr>
        <p:spPr>
          <a:xfrm>
            <a:off x="457737" y="3813250"/>
            <a:ext cx="3056100" cy="923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solidFill>
                  <a:srgbClr val="333333"/>
                </a:solidFill>
                <a:highlight>
                  <a:srgbClr val="FFFFFF"/>
                </a:highlight>
              </a:rPr>
              <a:t>Для накопления пенсии заранее заключите договор с НПФ или страховой компанией</a:t>
            </a:r>
          </a:p>
        </p:txBody>
      </p:sp>
      <p:sp>
        <p:nvSpPr>
          <p:cNvPr id="211" name="Shape 211"/>
          <p:cNvSpPr/>
          <p:nvPr/>
        </p:nvSpPr>
        <p:spPr>
          <a:xfrm>
            <a:off x="5650500" y="2068000"/>
            <a:ext cx="3150600" cy="923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Для защиты здоровья </a:t>
            </a:r>
            <a:br>
              <a:rPr lang="en-US"/>
            </a:br>
            <a:r>
              <a:rPr lang="en-US"/>
              <a:t>и имущества оформите страховку</a:t>
            </a:r>
          </a:p>
        </p:txBody>
      </p:sp>
      <p:pic>
        <p:nvPicPr>
          <p:cNvPr id="212" name="Shape 212"/>
          <p:cNvPicPr preferRelativeResize="0"/>
          <p:nvPr/>
        </p:nvPicPr>
        <p:blipFill>
          <a:blip r:embed="rId3">
            <a:alphaModFix/>
          </a:blip>
          <a:stretch>
            <a:fillRect/>
          </a:stretch>
        </p:blipFill>
        <p:spPr>
          <a:xfrm>
            <a:off x="1637637" y="1330673"/>
            <a:ext cx="696300" cy="696300"/>
          </a:xfrm>
          <a:prstGeom prst="rect">
            <a:avLst/>
          </a:prstGeom>
          <a:noFill/>
          <a:ln>
            <a:noFill/>
          </a:ln>
        </p:spPr>
      </p:pic>
      <p:pic>
        <p:nvPicPr>
          <p:cNvPr id="213" name="Shape 213"/>
          <p:cNvPicPr preferRelativeResize="0"/>
          <p:nvPr/>
        </p:nvPicPr>
        <p:blipFill>
          <a:blip r:embed="rId4">
            <a:alphaModFix/>
          </a:blip>
          <a:stretch>
            <a:fillRect/>
          </a:stretch>
        </p:blipFill>
        <p:spPr>
          <a:xfrm>
            <a:off x="1637637" y="3045762"/>
            <a:ext cx="696300" cy="696300"/>
          </a:xfrm>
          <a:prstGeom prst="rect">
            <a:avLst/>
          </a:prstGeom>
          <a:noFill/>
          <a:ln>
            <a:noFill/>
          </a:ln>
        </p:spPr>
      </p:pic>
      <p:pic>
        <p:nvPicPr>
          <p:cNvPr id="214" name="Shape 214"/>
          <p:cNvPicPr preferRelativeResize="0"/>
          <p:nvPr/>
        </p:nvPicPr>
        <p:blipFill>
          <a:blip r:embed="rId5">
            <a:alphaModFix/>
          </a:blip>
          <a:stretch>
            <a:fillRect/>
          </a:stretch>
        </p:blipFill>
        <p:spPr>
          <a:xfrm>
            <a:off x="6900300" y="1353322"/>
            <a:ext cx="651000" cy="650999"/>
          </a:xfrm>
          <a:prstGeom prst="rect">
            <a:avLst/>
          </a:prstGeom>
          <a:noFill/>
          <a:ln>
            <a:noFill/>
          </a:ln>
        </p:spPr>
      </p:pic>
      <p:pic>
        <p:nvPicPr>
          <p:cNvPr id="215" name="Shape 215"/>
          <p:cNvPicPr preferRelativeResize="0"/>
          <p:nvPr/>
        </p:nvPicPr>
        <p:blipFill>
          <a:blip r:embed="rId6">
            <a:alphaModFix/>
          </a:blip>
          <a:stretch>
            <a:fillRect/>
          </a:stretch>
        </p:blipFill>
        <p:spPr>
          <a:xfrm>
            <a:off x="6877650" y="2893362"/>
            <a:ext cx="696300" cy="696300"/>
          </a:xfrm>
          <a:prstGeom prst="rect">
            <a:avLst/>
          </a:prstGeom>
          <a:noFill/>
          <a:ln>
            <a:noFill/>
          </a:ln>
        </p:spPr>
      </p:pic>
      <p:sp>
        <p:nvSpPr>
          <p:cNvPr id="216" name="Shape 216"/>
          <p:cNvSpPr/>
          <p:nvPr/>
        </p:nvSpPr>
        <p:spPr>
          <a:xfrm>
            <a:off x="5650500" y="3617550"/>
            <a:ext cx="3150600" cy="923100"/>
          </a:xfrm>
          <a:prstGeom prst="rect">
            <a:avLst/>
          </a:prstGeom>
          <a:noFill/>
          <a:ln>
            <a:noFill/>
          </a:ln>
        </p:spPr>
        <p:txBody>
          <a:bodyPr lIns="45700" tIns="45700" rIns="45700" bIns="45700" anchor="t" anchorCtr="0">
            <a:noAutofit/>
          </a:bodyPr>
          <a:lstStyle/>
          <a:p>
            <a:pPr lvl="0" algn="ctr" rtl="0">
              <a:lnSpc>
                <a:spcPct val="115000"/>
              </a:lnSpc>
              <a:spcBef>
                <a:spcPts val="500"/>
              </a:spcBef>
              <a:spcAft>
                <a:spcPts val="500"/>
              </a:spcAft>
              <a:buClr>
                <a:schemeClr val="dk1"/>
              </a:buClr>
              <a:buFont typeface="Arial"/>
              <a:buNone/>
            </a:pPr>
            <a:r>
              <a:rPr lang="en-US" dirty="0" err="1">
                <a:solidFill>
                  <a:srgbClr val="333333"/>
                </a:solidFill>
                <a:highlight>
                  <a:srgbClr val="FFFFFF"/>
                </a:highlight>
              </a:rPr>
              <a:t>Для</a:t>
            </a:r>
            <a:r>
              <a:rPr lang="en-US" dirty="0">
                <a:solidFill>
                  <a:srgbClr val="333333"/>
                </a:solidFill>
                <a:highlight>
                  <a:srgbClr val="FFFFFF"/>
                </a:highlight>
              </a:rPr>
              <a:t> </a:t>
            </a:r>
            <a:r>
              <a:rPr lang="en-US" dirty="0" err="1">
                <a:solidFill>
                  <a:srgbClr val="333333"/>
                </a:solidFill>
                <a:highlight>
                  <a:srgbClr val="FFFFFF"/>
                </a:highlight>
              </a:rPr>
              <a:t>получения</a:t>
            </a:r>
            <a:r>
              <a:rPr lang="en-US" dirty="0">
                <a:solidFill>
                  <a:srgbClr val="333333"/>
                </a:solidFill>
                <a:highlight>
                  <a:srgbClr val="FFFFFF"/>
                </a:highlight>
              </a:rPr>
              <a:t> </a:t>
            </a:r>
            <a:r>
              <a:rPr lang="en-US" dirty="0" err="1">
                <a:solidFill>
                  <a:srgbClr val="333333"/>
                </a:solidFill>
                <a:highlight>
                  <a:srgbClr val="FFFFFF"/>
                </a:highlight>
              </a:rPr>
              <a:t>дополнительного</a:t>
            </a:r>
            <a:r>
              <a:rPr lang="en-US" dirty="0">
                <a:solidFill>
                  <a:srgbClr val="333333"/>
                </a:solidFill>
                <a:highlight>
                  <a:srgbClr val="FFFFFF"/>
                </a:highlight>
              </a:rPr>
              <a:t> </a:t>
            </a:r>
            <a:r>
              <a:rPr lang="en-US" dirty="0" err="1">
                <a:solidFill>
                  <a:srgbClr val="333333"/>
                </a:solidFill>
                <a:highlight>
                  <a:srgbClr val="FFFFFF"/>
                </a:highlight>
              </a:rPr>
              <a:t>дохода</a:t>
            </a:r>
            <a:r>
              <a:rPr lang="en-US" dirty="0">
                <a:solidFill>
                  <a:srgbClr val="333333"/>
                </a:solidFill>
                <a:highlight>
                  <a:srgbClr val="FFFFFF"/>
                </a:highlight>
              </a:rPr>
              <a:t> </a:t>
            </a:r>
            <a:r>
              <a:rPr lang="en-US" dirty="0" err="1">
                <a:solidFill>
                  <a:srgbClr val="333333"/>
                </a:solidFill>
                <a:highlight>
                  <a:srgbClr val="FFFFFF"/>
                </a:highlight>
              </a:rPr>
              <a:t>инвестируйте</a:t>
            </a:r>
            <a:r>
              <a:rPr lang="en-US" dirty="0">
                <a:solidFill>
                  <a:srgbClr val="333333"/>
                </a:solidFill>
                <a:highlight>
                  <a:srgbClr val="FFFFFF"/>
                </a:highlight>
              </a:rPr>
              <a:t/>
            </a:r>
            <a:br>
              <a:rPr lang="en-US" dirty="0">
                <a:solidFill>
                  <a:srgbClr val="333333"/>
                </a:solidFill>
                <a:highlight>
                  <a:srgbClr val="FFFFFF"/>
                </a:highlight>
              </a:rPr>
            </a:br>
            <a:r>
              <a:rPr lang="en-US" dirty="0">
                <a:solidFill>
                  <a:srgbClr val="333333"/>
                </a:solidFill>
                <a:highlight>
                  <a:srgbClr val="FFFFFF"/>
                </a:highlight>
              </a:rPr>
              <a:t>в </a:t>
            </a:r>
            <a:r>
              <a:rPr lang="en-US" dirty="0" err="1">
                <a:solidFill>
                  <a:srgbClr val="333333"/>
                </a:solidFill>
                <a:highlight>
                  <a:srgbClr val="FFFFFF"/>
                </a:highlight>
              </a:rPr>
              <a:t>ценные</a:t>
            </a:r>
            <a:r>
              <a:rPr lang="en-US" dirty="0">
                <a:solidFill>
                  <a:srgbClr val="333333"/>
                </a:solidFill>
                <a:highlight>
                  <a:srgbClr val="FFFFFF"/>
                </a:highlight>
              </a:rPr>
              <a:t> </a:t>
            </a:r>
            <a:r>
              <a:rPr lang="en-US" dirty="0" err="1" smtClean="0">
                <a:solidFill>
                  <a:srgbClr val="333333"/>
                </a:solidFill>
                <a:highlight>
                  <a:srgbClr val="FFFFFF"/>
                </a:highlight>
              </a:rPr>
              <a:t>бумаги</a:t>
            </a:r>
            <a:endParaRPr dirty="0"/>
          </a:p>
        </p:txBody>
      </p:sp>
      <p:pic>
        <p:nvPicPr>
          <p:cNvPr id="217" name="Shape 217"/>
          <p:cNvPicPr preferRelativeResize="0"/>
          <p:nvPr/>
        </p:nvPicPr>
        <p:blipFill>
          <a:blip r:embed="rId7">
            <a:alphaModFix/>
          </a:blip>
          <a:stretch>
            <a:fillRect/>
          </a:stretch>
        </p:blipFill>
        <p:spPr>
          <a:xfrm>
            <a:off x="3431500" y="1438950"/>
            <a:ext cx="2189700" cy="2982374"/>
          </a:xfrm>
          <a:prstGeom prst="rect">
            <a:avLst/>
          </a:prstGeom>
          <a:noFill/>
          <a:ln>
            <a:noFill/>
          </a:ln>
        </p:spPr>
      </p:pic>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0915" y="4551529"/>
            <a:ext cx="1261199" cy="51008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Shape 259"/>
          <p:cNvSpPr/>
          <p:nvPr/>
        </p:nvSpPr>
        <p:spPr>
          <a:xfrm>
            <a:off x="-700" y="2805950"/>
            <a:ext cx="9144000" cy="1621500"/>
          </a:xfrm>
          <a:prstGeom prst="rect">
            <a:avLst/>
          </a:prstGeom>
          <a:solidFill>
            <a:srgbClr val="F3D9C7">
              <a:alpha val="40850"/>
            </a:srgbClr>
          </a:solidFill>
          <a:ln>
            <a:noFill/>
          </a:ln>
        </p:spPr>
        <p:txBody>
          <a:bodyPr lIns="91425" tIns="91425" rIns="91425" bIns="91425" anchor="ctr" anchorCtr="0">
            <a:noAutofit/>
          </a:bodyPr>
          <a:lstStyle/>
          <a:p>
            <a:pPr lvl="0">
              <a:spcBef>
                <a:spcPts val="0"/>
              </a:spcBef>
              <a:buNone/>
            </a:pPr>
            <a:endParaRPr/>
          </a:p>
        </p:txBody>
      </p:sp>
      <p:sp>
        <p:nvSpPr>
          <p:cNvPr id="260" name="Shape 260"/>
          <p:cNvSpPr txBox="1">
            <a:spLocks noGrp="1"/>
          </p:cNvSpPr>
          <p:nvPr>
            <p:ph type="ctrTitle" idx="4294967295"/>
          </p:nvPr>
        </p:nvSpPr>
        <p:spPr>
          <a:xfrm>
            <a:off x="702500" y="0"/>
            <a:ext cx="77376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Как </a:t>
            </a:r>
            <a:r>
              <a:rPr lang="en-US" sz="2000" i="1">
                <a:latin typeface="Georgia"/>
                <a:ea typeface="Georgia"/>
                <a:cs typeface="Georgia"/>
                <a:sym typeface="Georgia"/>
              </a:rPr>
              <a:t>накопления </a:t>
            </a:r>
            <a:r>
              <a:rPr lang="en-US" sz="2000" b="1">
                <a:latin typeface="Arial"/>
                <a:ea typeface="Arial"/>
                <a:cs typeface="Arial"/>
                <a:sym typeface="Arial"/>
              </a:rPr>
              <a:t>влияют на нашу жизнь в старости</a:t>
            </a:r>
            <a:r>
              <a:rPr lang="en-US" sz="2000" b="1" u="none" strike="noStrike" cap="none">
                <a:solidFill>
                  <a:srgbClr val="000000"/>
                </a:solidFill>
                <a:latin typeface="Arial"/>
                <a:ea typeface="Arial"/>
                <a:cs typeface="Arial"/>
                <a:sym typeface="Arial"/>
              </a:rPr>
              <a:t>?</a:t>
            </a:r>
          </a:p>
        </p:txBody>
      </p:sp>
      <p:pic>
        <p:nvPicPr>
          <p:cNvPr id="261" name="Shape 261"/>
          <p:cNvPicPr preferRelativeResize="0"/>
          <p:nvPr/>
        </p:nvPicPr>
        <p:blipFill>
          <a:blip r:embed="rId3">
            <a:alphaModFix/>
          </a:blip>
          <a:stretch>
            <a:fillRect/>
          </a:stretch>
        </p:blipFill>
        <p:spPr>
          <a:xfrm>
            <a:off x="1315400" y="1382799"/>
            <a:ext cx="1941175" cy="1261764"/>
          </a:xfrm>
          <a:prstGeom prst="rect">
            <a:avLst/>
          </a:prstGeom>
          <a:noFill/>
          <a:ln>
            <a:noFill/>
          </a:ln>
        </p:spPr>
      </p:pic>
      <p:pic>
        <p:nvPicPr>
          <p:cNvPr id="262" name="Shape 262"/>
          <p:cNvPicPr preferRelativeResize="0"/>
          <p:nvPr/>
        </p:nvPicPr>
        <p:blipFill>
          <a:blip r:embed="rId4">
            <a:alphaModFix/>
          </a:blip>
          <a:stretch>
            <a:fillRect/>
          </a:stretch>
        </p:blipFill>
        <p:spPr>
          <a:xfrm>
            <a:off x="5966169" y="1382776"/>
            <a:ext cx="1941154" cy="1261775"/>
          </a:xfrm>
          <a:prstGeom prst="rect">
            <a:avLst/>
          </a:prstGeom>
          <a:noFill/>
          <a:ln>
            <a:noFill/>
          </a:ln>
        </p:spPr>
      </p:pic>
      <p:pic>
        <p:nvPicPr>
          <p:cNvPr id="263" name="Shape 263" descr="13_5.png"/>
          <p:cNvPicPr preferRelativeResize="0"/>
          <p:nvPr/>
        </p:nvPicPr>
        <p:blipFill rotWithShape="1">
          <a:blip r:embed="rId5">
            <a:alphaModFix/>
          </a:blip>
          <a:srcRect t="9" b="19"/>
          <a:stretch/>
        </p:blipFill>
        <p:spPr>
          <a:xfrm>
            <a:off x="1315400" y="2979324"/>
            <a:ext cx="1941174" cy="1261779"/>
          </a:xfrm>
          <a:prstGeom prst="rect">
            <a:avLst/>
          </a:prstGeom>
          <a:noFill/>
          <a:ln>
            <a:noFill/>
          </a:ln>
        </p:spPr>
      </p:pic>
      <p:pic>
        <p:nvPicPr>
          <p:cNvPr id="264" name="Shape 264" descr="13_6.png"/>
          <p:cNvPicPr preferRelativeResize="0"/>
          <p:nvPr/>
        </p:nvPicPr>
        <p:blipFill rotWithShape="1">
          <a:blip r:embed="rId6">
            <a:alphaModFix/>
          </a:blip>
          <a:srcRect t="9" b="19"/>
          <a:stretch/>
        </p:blipFill>
        <p:spPr>
          <a:xfrm>
            <a:off x="5966175" y="2979324"/>
            <a:ext cx="1941149" cy="1261748"/>
          </a:xfrm>
          <a:prstGeom prst="rect">
            <a:avLst/>
          </a:prstGeom>
          <a:noFill/>
          <a:ln>
            <a:noFill/>
          </a:ln>
        </p:spPr>
      </p:pic>
      <p:sp>
        <p:nvSpPr>
          <p:cNvPr id="265" name="Shape 265"/>
          <p:cNvSpPr txBox="1"/>
          <p:nvPr/>
        </p:nvSpPr>
        <p:spPr>
          <a:xfrm>
            <a:off x="351925" y="4709025"/>
            <a:ext cx="8514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Расходы</a:t>
            </a:r>
          </a:p>
        </p:txBody>
      </p:sp>
      <p:sp>
        <p:nvSpPr>
          <p:cNvPr id="266" name="Shape 266"/>
          <p:cNvSpPr txBox="1"/>
          <p:nvPr/>
        </p:nvSpPr>
        <p:spPr>
          <a:xfrm>
            <a:off x="1423498" y="4709025"/>
            <a:ext cx="10869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Доходы</a:t>
            </a:r>
          </a:p>
        </p:txBody>
      </p:sp>
      <p:sp>
        <p:nvSpPr>
          <p:cNvPr id="267" name="Shape 267"/>
          <p:cNvSpPr txBox="1"/>
          <p:nvPr/>
        </p:nvSpPr>
        <p:spPr>
          <a:xfrm>
            <a:off x="2474518" y="4709025"/>
            <a:ext cx="10869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Накопления</a:t>
            </a:r>
          </a:p>
        </p:txBody>
      </p:sp>
      <p:sp>
        <p:nvSpPr>
          <p:cNvPr id="268" name="Shape 268"/>
          <p:cNvSpPr txBox="1"/>
          <p:nvPr/>
        </p:nvSpPr>
        <p:spPr>
          <a:xfrm>
            <a:off x="3789297" y="4709025"/>
            <a:ext cx="18243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Пенсия от государства</a:t>
            </a:r>
          </a:p>
        </p:txBody>
      </p:sp>
      <p:sp>
        <p:nvSpPr>
          <p:cNvPr id="269" name="Shape 269"/>
          <p:cNvSpPr txBox="1"/>
          <p:nvPr/>
        </p:nvSpPr>
        <p:spPr>
          <a:xfrm>
            <a:off x="5801271" y="4709025"/>
            <a:ext cx="16299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Пенсия накопленная</a:t>
            </a:r>
          </a:p>
        </p:txBody>
      </p:sp>
      <p:sp>
        <p:nvSpPr>
          <p:cNvPr id="270" name="Shape 270"/>
          <p:cNvSpPr/>
          <p:nvPr/>
        </p:nvSpPr>
        <p:spPr>
          <a:xfrm>
            <a:off x="227875" y="4743125"/>
            <a:ext cx="147600" cy="147600"/>
          </a:xfrm>
          <a:prstGeom prst="ellipse">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71" name="Shape 271"/>
          <p:cNvSpPr/>
          <p:nvPr/>
        </p:nvSpPr>
        <p:spPr>
          <a:xfrm>
            <a:off x="1283012" y="4743125"/>
            <a:ext cx="147600" cy="147600"/>
          </a:xfrm>
          <a:prstGeom prst="ellipse">
            <a:avLst/>
          </a:prstGeom>
          <a:solidFill>
            <a:srgbClr val="40AFAF"/>
          </a:solidFill>
          <a:ln>
            <a:noFill/>
          </a:ln>
        </p:spPr>
        <p:txBody>
          <a:bodyPr lIns="91425" tIns="91425" rIns="91425" bIns="91425" anchor="ctr" anchorCtr="0">
            <a:noAutofit/>
          </a:bodyPr>
          <a:lstStyle/>
          <a:p>
            <a:pPr lvl="0">
              <a:spcBef>
                <a:spcPts val="0"/>
              </a:spcBef>
              <a:buNone/>
            </a:pPr>
            <a:endParaRPr/>
          </a:p>
        </p:txBody>
      </p:sp>
      <p:sp>
        <p:nvSpPr>
          <p:cNvPr id="272" name="Shape 272"/>
          <p:cNvSpPr/>
          <p:nvPr/>
        </p:nvSpPr>
        <p:spPr>
          <a:xfrm>
            <a:off x="2302325" y="4730825"/>
            <a:ext cx="172200" cy="172200"/>
          </a:xfrm>
          <a:prstGeom prst="ellipse">
            <a:avLst/>
          </a:prstGeom>
          <a:solidFill>
            <a:srgbClr val="FFD959"/>
          </a:solidFill>
          <a:ln>
            <a:noFill/>
          </a:ln>
        </p:spPr>
        <p:txBody>
          <a:bodyPr lIns="91425" tIns="91425" rIns="91425" bIns="91425" anchor="ctr" anchorCtr="0">
            <a:noAutofit/>
          </a:bodyPr>
          <a:lstStyle/>
          <a:p>
            <a:pPr lvl="0">
              <a:spcBef>
                <a:spcPts val="0"/>
              </a:spcBef>
              <a:buNone/>
            </a:pPr>
            <a:endParaRPr/>
          </a:p>
        </p:txBody>
      </p:sp>
      <p:sp>
        <p:nvSpPr>
          <p:cNvPr id="273" name="Shape 273"/>
          <p:cNvSpPr/>
          <p:nvPr/>
        </p:nvSpPr>
        <p:spPr>
          <a:xfrm>
            <a:off x="3617100" y="4730825"/>
            <a:ext cx="172200" cy="172200"/>
          </a:xfrm>
          <a:prstGeom prst="ellipse">
            <a:avLst/>
          </a:prstGeom>
          <a:solidFill>
            <a:srgbClr val="980000"/>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a:off x="5621337" y="4730825"/>
            <a:ext cx="172200" cy="172200"/>
          </a:xfrm>
          <a:prstGeom prst="ellipse">
            <a:avLst/>
          </a:prstGeom>
          <a:solidFill>
            <a:srgbClr val="F29497"/>
          </a:solidFill>
          <a:ln>
            <a:noFill/>
          </a:ln>
        </p:spPr>
        <p:txBody>
          <a:bodyPr lIns="91425" tIns="91425" rIns="91425" bIns="91425" anchor="ctr" anchorCtr="0">
            <a:noAutofit/>
          </a:bodyPr>
          <a:lstStyle/>
          <a:p>
            <a:pPr lvl="0">
              <a:spcBef>
                <a:spcPts val="0"/>
              </a:spcBef>
              <a:buNone/>
            </a:pPr>
            <a:endParaRPr/>
          </a:p>
        </p:txBody>
      </p:sp>
      <p:sp>
        <p:nvSpPr>
          <p:cNvPr id="275" name="Shape 275"/>
          <p:cNvSpPr txBox="1"/>
          <p:nvPr/>
        </p:nvSpPr>
        <p:spPr>
          <a:xfrm>
            <a:off x="101100" y="1859025"/>
            <a:ext cx="971700" cy="226200"/>
          </a:xfrm>
          <a:prstGeom prst="rect">
            <a:avLst/>
          </a:prstGeom>
          <a:noFill/>
          <a:ln>
            <a:noFill/>
          </a:ln>
        </p:spPr>
        <p:txBody>
          <a:bodyPr lIns="91425" tIns="91425" rIns="91425" bIns="91425" anchor="ctr" anchorCtr="0">
            <a:noAutofit/>
          </a:bodyPr>
          <a:lstStyle/>
          <a:p>
            <a:pPr lvl="0" rtl="0">
              <a:lnSpc>
                <a:spcPct val="100000"/>
              </a:lnSpc>
              <a:spcBef>
                <a:spcPts val="0"/>
              </a:spcBef>
              <a:buNone/>
            </a:pPr>
            <a:r>
              <a:rPr lang="en-US">
                <a:solidFill>
                  <a:schemeClr val="dk1"/>
                </a:solidFill>
              </a:rPr>
              <a:t>Жизнь </a:t>
            </a:r>
            <a:br>
              <a:rPr lang="en-US">
                <a:solidFill>
                  <a:schemeClr val="dk1"/>
                </a:solidFill>
              </a:rPr>
            </a:br>
            <a:r>
              <a:rPr lang="en-US" b="1">
                <a:solidFill>
                  <a:schemeClr val="dk1"/>
                </a:solidFill>
              </a:rPr>
              <a:t>до</a:t>
            </a:r>
            <a:r>
              <a:rPr lang="en-US">
                <a:solidFill>
                  <a:schemeClr val="dk1"/>
                </a:solidFill>
              </a:rPr>
              <a:t> пенсии</a:t>
            </a:r>
          </a:p>
        </p:txBody>
      </p:sp>
      <p:sp>
        <p:nvSpPr>
          <p:cNvPr id="276" name="Shape 276"/>
          <p:cNvSpPr txBox="1"/>
          <p:nvPr/>
        </p:nvSpPr>
        <p:spPr>
          <a:xfrm>
            <a:off x="145400" y="3553700"/>
            <a:ext cx="971700" cy="226200"/>
          </a:xfrm>
          <a:prstGeom prst="rect">
            <a:avLst/>
          </a:prstGeom>
          <a:noFill/>
          <a:ln>
            <a:noFill/>
          </a:ln>
        </p:spPr>
        <p:txBody>
          <a:bodyPr lIns="91425" tIns="91425" rIns="91425" bIns="91425" anchor="ctr" anchorCtr="0">
            <a:noAutofit/>
          </a:bodyPr>
          <a:lstStyle/>
          <a:p>
            <a:pPr lvl="0" rtl="0">
              <a:lnSpc>
                <a:spcPct val="100000"/>
              </a:lnSpc>
              <a:spcBef>
                <a:spcPts val="0"/>
              </a:spcBef>
              <a:buNone/>
            </a:pPr>
            <a:r>
              <a:rPr lang="en-US">
                <a:solidFill>
                  <a:schemeClr val="dk1"/>
                </a:solidFill>
              </a:rPr>
              <a:t>Жизнь</a:t>
            </a:r>
            <a:br>
              <a:rPr lang="en-US">
                <a:solidFill>
                  <a:schemeClr val="dk1"/>
                </a:solidFill>
              </a:rPr>
            </a:br>
            <a:r>
              <a:rPr lang="en-US" b="1">
                <a:solidFill>
                  <a:schemeClr val="dk1"/>
                </a:solidFill>
              </a:rPr>
              <a:t>на</a:t>
            </a:r>
            <a:r>
              <a:rPr lang="en-US">
                <a:solidFill>
                  <a:schemeClr val="dk1"/>
                </a:solidFill>
              </a:rPr>
              <a:t> пенсии</a:t>
            </a:r>
          </a:p>
        </p:txBody>
      </p:sp>
      <p:cxnSp>
        <p:nvCxnSpPr>
          <p:cNvPr id="277" name="Shape 277"/>
          <p:cNvCxnSpPr/>
          <p:nvPr/>
        </p:nvCxnSpPr>
        <p:spPr>
          <a:xfrm>
            <a:off x="1189250" y="1172600"/>
            <a:ext cx="0" cy="3255000"/>
          </a:xfrm>
          <a:prstGeom prst="straightConnector1">
            <a:avLst/>
          </a:prstGeom>
          <a:noFill/>
          <a:ln w="9525" cap="flat" cmpd="sng">
            <a:solidFill>
              <a:schemeClr val="dk2"/>
            </a:solidFill>
            <a:prstDash val="solid"/>
            <a:round/>
            <a:headEnd type="none" w="lg" len="lg"/>
            <a:tailEnd type="none" w="lg" len="lg"/>
          </a:ln>
        </p:spPr>
      </p:cxnSp>
      <p:sp>
        <p:nvSpPr>
          <p:cNvPr id="278" name="Shape 278"/>
          <p:cNvSpPr txBox="1"/>
          <p:nvPr/>
        </p:nvSpPr>
        <p:spPr>
          <a:xfrm>
            <a:off x="1674925" y="1071425"/>
            <a:ext cx="1341000" cy="226200"/>
          </a:xfrm>
          <a:prstGeom prst="rect">
            <a:avLst/>
          </a:prstGeom>
          <a:noFill/>
          <a:ln>
            <a:noFill/>
          </a:ln>
        </p:spPr>
        <p:txBody>
          <a:bodyPr lIns="91425" tIns="91425" rIns="91425" bIns="91425" anchor="ctr" anchorCtr="0">
            <a:noAutofit/>
          </a:bodyPr>
          <a:lstStyle/>
          <a:p>
            <a:pPr lvl="0" algn="ctr" rtl="0">
              <a:lnSpc>
                <a:spcPct val="120000"/>
              </a:lnSpc>
              <a:spcBef>
                <a:spcPts val="0"/>
              </a:spcBef>
              <a:buNone/>
            </a:pPr>
            <a:r>
              <a:rPr lang="en-US">
                <a:solidFill>
                  <a:schemeClr val="dk1"/>
                </a:solidFill>
              </a:rPr>
              <a:t>“Муравей”</a:t>
            </a:r>
          </a:p>
        </p:txBody>
      </p:sp>
      <p:sp>
        <p:nvSpPr>
          <p:cNvPr id="279" name="Shape 279"/>
          <p:cNvSpPr txBox="1"/>
          <p:nvPr/>
        </p:nvSpPr>
        <p:spPr>
          <a:xfrm>
            <a:off x="6433225" y="1071425"/>
            <a:ext cx="1134900" cy="226200"/>
          </a:xfrm>
          <a:prstGeom prst="rect">
            <a:avLst/>
          </a:prstGeom>
          <a:noFill/>
          <a:ln>
            <a:noFill/>
          </a:ln>
        </p:spPr>
        <p:txBody>
          <a:bodyPr lIns="91425" tIns="91425" rIns="91425" bIns="91425" anchor="ctr" anchorCtr="0">
            <a:noAutofit/>
          </a:bodyPr>
          <a:lstStyle/>
          <a:p>
            <a:pPr lvl="0" algn="ctr" rtl="0">
              <a:lnSpc>
                <a:spcPct val="120000"/>
              </a:lnSpc>
              <a:spcBef>
                <a:spcPts val="0"/>
              </a:spcBef>
              <a:buNone/>
            </a:pPr>
            <a:r>
              <a:rPr lang="en-US">
                <a:solidFill>
                  <a:schemeClr val="dk1"/>
                </a:solidFill>
              </a:rPr>
              <a:t>“Стрекоза”</a:t>
            </a:r>
          </a:p>
        </p:txBody>
      </p:sp>
      <p:pic>
        <p:nvPicPr>
          <p:cNvPr id="280" name="Shape 280" descr="13.png"/>
          <p:cNvPicPr preferRelativeResize="0"/>
          <p:nvPr/>
        </p:nvPicPr>
        <p:blipFill rotWithShape="1">
          <a:blip r:embed="rId7">
            <a:alphaModFix/>
          </a:blip>
          <a:srcRect b="-806"/>
          <a:stretch/>
        </p:blipFill>
        <p:spPr>
          <a:xfrm>
            <a:off x="3311450" y="1405939"/>
            <a:ext cx="2446875" cy="2672185"/>
          </a:xfrm>
          <a:prstGeom prst="rect">
            <a:avLst/>
          </a:prstGeom>
          <a:noFill/>
          <a:ln>
            <a:noFill/>
          </a:ln>
        </p:spPr>
      </p:pic>
      <p:pic>
        <p:nvPicPr>
          <p:cNvPr id="25" name="Рисунок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5035" y="4558353"/>
            <a:ext cx="1261199" cy="51008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1405</Words>
  <Application>Microsoft Office PowerPoint</Application>
  <PresentationFormat>Экран (16:9)</PresentationFormat>
  <Paragraphs>212</Paragraphs>
  <Slides>15</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Georgia</vt:lpstr>
      <vt:lpstr>Office Theme</vt:lpstr>
      <vt:lpstr>Презентация PowerPoint</vt:lpstr>
      <vt:lpstr>Вы узнаете, как:</vt:lpstr>
      <vt:lpstr>Что отличает финансово грамотного человека?</vt:lpstr>
      <vt:lpstr>Из чего состоит финансовый успех?</vt:lpstr>
      <vt:lpstr>Как меняются наши цели?</vt:lpstr>
      <vt:lpstr>Как добиться цели?</vt:lpstr>
      <vt:lpstr>Как выглядит личный финансовый план?</vt:lpstr>
      <vt:lpstr>Какие финансовые инструменты и услуги  вы можете использовать?</vt:lpstr>
      <vt:lpstr>Как накопления влияют на нашу жизнь в старости?</vt:lpstr>
      <vt:lpstr>Как не потерять свои деньги?</vt:lpstr>
      <vt:lpstr>Стоит обходить стороной</vt:lpstr>
      <vt:lpstr>Примеры нарушения ваших прав</vt:lpstr>
      <vt:lpstr>Что делать, если ваши права были нарушены? </vt:lpstr>
      <vt:lpstr>Источники информации</vt:lpstr>
      <vt:lpstr>Чтобы стать успешным и достичь финансовых целей, необходимо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Коровин Сергей Владимирович</cp:lastModifiedBy>
  <cp:revision>12</cp:revision>
  <dcterms:modified xsi:type="dcterms:W3CDTF">2019-11-14T03:48:30Z</dcterms:modified>
</cp:coreProperties>
</file>