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0" r:id="rId3"/>
    <p:sldId id="258" r:id="rId4"/>
    <p:sldId id="260" r:id="rId5"/>
    <p:sldId id="261" r:id="rId6"/>
    <p:sldId id="262" r:id="rId7"/>
    <p:sldId id="263" r:id="rId8"/>
    <p:sldId id="278" r:id="rId9"/>
    <p:sldId id="271" r:id="rId10"/>
    <p:sldId id="273" r:id="rId11"/>
    <p:sldId id="272" r:id="rId12"/>
    <p:sldId id="264" r:id="rId13"/>
    <p:sldId id="274" r:id="rId1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FF"/>
    <a:srgbClr val="DFDDFF"/>
    <a:srgbClr val="CCECFF"/>
    <a:srgbClr val="CCCCFF"/>
    <a:srgbClr val="FFFFFF"/>
    <a:srgbClr val="CCFFCC"/>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B663B170-EBFD-41A6-96EF-75C0F4C9731C}" type="slidenum">
              <a:rPr lang="ru-RU"/>
              <a:pPr>
                <a:defRPr/>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6B6C9C3E-1DBE-49EB-8235-8EAD4D525C9D}" type="slidenum">
              <a:rPr lang="ru-RU"/>
              <a:pPr>
                <a:defRPr/>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620F35E-8FA3-4B6D-948B-121A7E7698F8}" type="slidenum">
              <a:rPr lang="ru-RU"/>
              <a:pPr>
                <a:defRPr/>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329DAD79-B3F6-46C6-894E-57718EB5F35B}" type="slidenum">
              <a:rPr lang="ru-RU"/>
              <a:pPr>
                <a:defRPr/>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8F654023-410E-43AC-BF13-A8A579F239C4}" type="slidenum">
              <a:rPr lang="ru-RU"/>
              <a:pPr>
                <a:defRPr/>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C2C510FA-8D3F-4B83-A36C-F4D2C4475610}" type="slidenum">
              <a:rPr lang="ru-RU"/>
              <a:pPr>
                <a:defRPr/>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9DE2E484-3A9C-47A8-94A8-835DB22BC557}" type="slidenum">
              <a:rPr lang="ru-RU"/>
              <a:pPr>
                <a:defRPr/>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FE9CC6BA-EAAE-4578-B864-C549E82C3C48}" type="slidenum">
              <a:rPr lang="ru-RU"/>
              <a:pPr>
                <a:defRPr/>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3ABED09A-5A8A-4274-A593-2B6CC59F89AC}" type="slidenum">
              <a:rPr lang="ru-RU"/>
              <a:pPr>
                <a:defRPr/>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D1DD53A3-F846-42AF-9B13-B325C8D72B0D}" type="slidenum">
              <a:rPr lang="ru-RU"/>
              <a:pPr>
                <a:defRPr/>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4C34F7B1-119D-47DE-8B5D-AAD15613CE6A}" type="slidenum">
              <a:rPr lang="ru-RU"/>
              <a:pPr>
                <a:defRPr/>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CCCCFF"/>
            </a:gs>
          </a:gsLst>
          <a:path path="rect">
            <a:fillToRect t="100000" r="10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50EA2DF-87E5-4BB6-B6FD-9DC800136A6E}" type="slidenum">
              <a:rPr lang="ru-RU"/>
              <a:pPr>
                <a:defRPr/>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urdiq.e.donstu.ru/index.html"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urdiq.e.donstu.ru/index.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urdiq.e.donstu.ru/index.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urdiq.e.donstu.ru/index.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urdiq.e.donstu.ru/index.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urdiq.e.donstu.ru/index.html"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eurdiq.e.donstu.ru/index.html"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urdiq.e.donstu.ru/index.html"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eurdiq.e.donstu.ru/index.html"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http://eurdiq.e.donstu.ru/index.html"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urdiq.e.donstu.ru/index.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urdiq.e.donstu.ru/index.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urdiq.e.donstu.ru/index.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3708400" y="981075"/>
            <a:ext cx="5184775" cy="5616277"/>
          </a:xfrm>
        </p:spPr>
        <p:txBody>
          <a:bodyPr/>
          <a:lstStyle/>
          <a:p>
            <a:pPr eaLnBrk="1" hangingPunct="1"/>
            <a:r>
              <a:rPr lang="en-US" sz="3200" b="1" dirty="0" smtClean="0">
                <a:solidFill>
                  <a:srgbClr val="002060"/>
                </a:solidFill>
                <a:latin typeface="Times New Roman" pitchFamily="18" charset="0"/>
                <a:cs typeface="Times New Roman" pitchFamily="18" charset="0"/>
              </a:rPr>
              <a:t>Review of</a:t>
            </a:r>
            <a:br>
              <a:rPr lang="en-US" sz="3200" b="1" dirty="0" smtClean="0">
                <a:solidFill>
                  <a:srgbClr val="002060"/>
                </a:solidFill>
                <a:latin typeface="Times New Roman" pitchFamily="18" charset="0"/>
                <a:cs typeface="Times New Roman" pitchFamily="18" charset="0"/>
              </a:rPr>
            </a:br>
            <a:r>
              <a:rPr lang="en-US" sz="3200" b="1" dirty="0" smtClean="0">
                <a:solidFill>
                  <a:srgbClr val="002060"/>
                </a:solidFill>
                <a:latin typeface="Times New Roman" pitchFamily="18" charset="0"/>
                <a:cs typeface="Times New Roman" pitchFamily="18" charset="0"/>
              </a:rPr>
              <a:t>Russian Legislation in National Qualification Framework Development and Application in Touristic Industry</a:t>
            </a:r>
            <a:br>
              <a:rPr lang="en-US" sz="3200" b="1" dirty="0" smtClean="0">
                <a:solidFill>
                  <a:srgbClr val="002060"/>
                </a:solidFill>
                <a:latin typeface="Times New Roman" pitchFamily="18" charset="0"/>
                <a:cs typeface="Times New Roman" pitchFamily="18" charset="0"/>
              </a:rPr>
            </a:br>
            <a:r>
              <a:rPr lang="en-US" sz="3200" b="1" dirty="0" smtClean="0">
                <a:solidFill>
                  <a:srgbClr val="002060"/>
                </a:solidFill>
                <a:latin typeface="Times New Roman" pitchFamily="18" charset="0"/>
                <a:cs typeface="Times New Roman" pitchFamily="18" charset="0"/>
              </a:rPr>
              <a:t/>
            </a:r>
            <a:br>
              <a:rPr lang="en-US" sz="3200" b="1" dirty="0" smtClean="0">
                <a:solidFill>
                  <a:srgbClr val="002060"/>
                </a:solidFill>
                <a:latin typeface="Times New Roman" pitchFamily="18" charset="0"/>
                <a:cs typeface="Times New Roman" pitchFamily="18" charset="0"/>
              </a:rPr>
            </a:br>
            <a:r>
              <a:rPr lang="en-US" sz="3200" dirty="0" smtClean="0">
                <a:solidFill>
                  <a:srgbClr val="002060"/>
                </a:solidFill>
                <a:latin typeface="Times New Roman" pitchFamily="18" charset="0"/>
                <a:cs typeface="Times New Roman" pitchFamily="18" charset="0"/>
              </a:rPr>
              <a:t>Irina </a:t>
            </a:r>
            <a:r>
              <a:rPr lang="en-US" sz="3200" dirty="0" err="1" smtClean="0">
                <a:solidFill>
                  <a:srgbClr val="002060"/>
                </a:solidFill>
                <a:latin typeface="Times New Roman" pitchFamily="18" charset="0"/>
                <a:cs typeface="Times New Roman" pitchFamily="18" charset="0"/>
              </a:rPr>
              <a:t>Makovskaya</a:t>
            </a:r>
            <a:r>
              <a:rPr lang="en-US" sz="3200" dirty="0" smtClean="0">
                <a:solidFill>
                  <a:srgbClr val="002060"/>
                </a:solidFill>
                <a:latin typeface="Times New Roman" pitchFamily="18" charset="0"/>
                <a:cs typeface="Times New Roman" pitchFamily="18" charset="0"/>
              </a:rPr>
              <a:t/>
            </a:r>
            <a:br>
              <a:rPr lang="en-US" sz="3200" dirty="0" smtClean="0">
                <a:solidFill>
                  <a:srgbClr val="002060"/>
                </a:solidFill>
                <a:latin typeface="Times New Roman" pitchFamily="18" charset="0"/>
                <a:cs typeface="Times New Roman" pitchFamily="18" charset="0"/>
              </a:rPr>
            </a:br>
            <a:r>
              <a:rPr lang="en-US" sz="3200" dirty="0" smtClean="0">
                <a:solidFill>
                  <a:srgbClr val="002060"/>
                </a:solidFill>
                <a:latin typeface="Times New Roman" pitchFamily="18" charset="0"/>
                <a:cs typeface="Times New Roman" pitchFamily="18" charset="0"/>
              </a:rPr>
              <a:t>Natalya Smith</a:t>
            </a:r>
            <a:endParaRPr lang="ru-RU" sz="3200" dirty="0" smtClean="0">
              <a:solidFill>
                <a:srgbClr val="002060"/>
              </a:solidFill>
              <a:latin typeface="Times New Roman" pitchFamily="18" charset="0"/>
              <a:cs typeface="Times New Roman" pitchFamily="18" charset="0"/>
            </a:endParaRPr>
          </a:p>
        </p:txBody>
      </p:sp>
      <p:sp>
        <p:nvSpPr>
          <p:cNvPr id="2051" name="Rectangle 2"/>
          <p:cNvSpPr>
            <a:spLocks noChangeArrowheads="1"/>
          </p:cNvSpPr>
          <p:nvPr/>
        </p:nvSpPr>
        <p:spPr bwMode="auto">
          <a:xfrm>
            <a:off x="2195736" y="0"/>
            <a:ext cx="6948264" cy="906463"/>
          </a:xfrm>
          <a:prstGeom prst="rect">
            <a:avLst/>
          </a:prstGeom>
          <a:solidFill>
            <a:srgbClr val="9999FF">
              <a:alpha val="50195"/>
            </a:srgbClr>
          </a:solidFill>
          <a:ln w="9525">
            <a:noFill/>
            <a:miter lim="800000"/>
            <a:headEnd/>
            <a:tailEnd/>
          </a:ln>
        </p:spPr>
        <p:txBody>
          <a:bodyPr anchor="b"/>
          <a:lstStyle/>
          <a:p>
            <a:pPr algn="ctr"/>
            <a:r>
              <a:rPr lang="en-US" sz="2000" b="1" cap="all" dirty="0" smtClean="0">
                <a:solidFill>
                  <a:srgbClr val="002060"/>
                </a:solidFill>
                <a:latin typeface="Times New Roman" pitchFamily="18" charset="0"/>
                <a:cs typeface="Times New Roman" pitchFamily="18" charset="0"/>
              </a:rPr>
              <a:t>Russian State University of Tourism and Service </a:t>
            </a:r>
            <a:endParaRPr lang="ru-RU" sz="2000" b="1" cap="all" dirty="0">
              <a:solidFill>
                <a:srgbClr val="002060"/>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395536" y="1052736"/>
            <a:ext cx="3237229" cy="5544616"/>
          </a:xfrm>
          <a:prstGeom prst="rect">
            <a:avLst/>
          </a:prstGeom>
          <a:noFill/>
          <a:ln w="9525">
            <a:noFill/>
            <a:miter lim="800000"/>
            <a:headEnd/>
            <a:tailEnd/>
          </a:ln>
        </p:spPr>
      </p:pic>
      <p:pic>
        <p:nvPicPr>
          <p:cNvPr id="1028" name="Picture 4" descr="EurDIQ">
            <a:hlinkClick r:id="rId3"/>
          </p:cNvPr>
          <p:cNvPicPr>
            <a:picLocks noChangeAspect="1" noChangeArrowheads="1"/>
          </p:cNvPicPr>
          <p:nvPr/>
        </p:nvPicPr>
        <p:blipFill>
          <a:blip r:embed="rId4" cstate="print"/>
          <a:srcRect/>
          <a:stretch>
            <a:fillRect/>
          </a:stretch>
        </p:blipFill>
        <p:spPr bwMode="auto">
          <a:xfrm>
            <a:off x="0" y="188640"/>
            <a:ext cx="1933575" cy="71437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468313" y="981075"/>
            <a:ext cx="7848600" cy="5256213"/>
          </a:xfrm>
          <a:solidFill>
            <a:srgbClr val="DFDDFF">
              <a:alpha val="79999"/>
            </a:srgbClr>
          </a:solidFill>
        </p:spPr>
        <p:txBody>
          <a:bodyPr/>
          <a:lstStyle/>
          <a:p>
            <a:pPr marL="457200" indent="-457200" eaLnBrk="1" hangingPunct="1">
              <a:buFontTx/>
              <a:buAutoNum type="arabicPeriod"/>
            </a:pPr>
            <a:r>
              <a:rPr lang="en-US" sz="2800" dirty="0" smtClean="0">
                <a:solidFill>
                  <a:srgbClr val="002060"/>
                </a:solidFill>
                <a:latin typeface="Times New Roman" pitchFamily="18" charset="0"/>
                <a:cs typeface="Times New Roman" pitchFamily="18" charset="0"/>
              </a:rPr>
              <a:t>GJD А Management of Hotel Complex Department and Service Employees Daily Activity – 5th qualification level; </a:t>
            </a:r>
          </a:p>
          <a:p>
            <a:pPr marL="457200" indent="-457200" eaLnBrk="1" hangingPunct="1">
              <a:buFontTx/>
              <a:buAutoNum type="arabicPeriod"/>
            </a:pPr>
            <a:r>
              <a:rPr lang="en-US" sz="2800" dirty="0" smtClean="0">
                <a:solidFill>
                  <a:srgbClr val="002060"/>
                </a:solidFill>
                <a:latin typeface="Times New Roman" pitchFamily="18" charset="0"/>
                <a:cs typeface="Times New Roman" pitchFamily="18" charset="0"/>
              </a:rPr>
              <a:t>GJD В – Management of Hotel Complex Department (Divisions, Services) Daily Activity – 6th qualification level;</a:t>
            </a:r>
          </a:p>
          <a:p>
            <a:pPr marL="457200" indent="-457200" eaLnBrk="1" hangingPunct="1">
              <a:buFontTx/>
              <a:buAutoNum type="arabicPeriod"/>
            </a:pPr>
            <a:r>
              <a:rPr lang="en-US" sz="2800" dirty="0" smtClean="0">
                <a:solidFill>
                  <a:srgbClr val="002060"/>
                </a:solidFill>
                <a:latin typeface="Times New Roman" pitchFamily="18" charset="0"/>
                <a:cs typeface="Times New Roman" pitchFamily="18" charset="0"/>
              </a:rPr>
              <a:t>GJD С – Strategic Management of Hotel Complex Development – 7th qualification level;</a:t>
            </a:r>
          </a:p>
          <a:p>
            <a:pPr marL="457200" indent="-457200" eaLnBrk="1" hangingPunct="1">
              <a:buFontTx/>
              <a:buAutoNum type="arabicPeriod"/>
            </a:pPr>
            <a:r>
              <a:rPr lang="en-US" sz="2800" dirty="0" smtClean="0">
                <a:solidFill>
                  <a:srgbClr val="002060"/>
                </a:solidFill>
                <a:latin typeface="Times New Roman" pitchFamily="18" charset="0"/>
                <a:cs typeface="Times New Roman" pitchFamily="18" charset="0"/>
              </a:rPr>
              <a:t>GJD D – Strategic Management of Hotel Chain Development – 8th qualification level. </a:t>
            </a:r>
          </a:p>
          <a:p>
            <a:pPr marL="457200" indent="-457200" eaLnBrk="1" hangingPunct="1"/>
            <a:endParaRPr lang="ru-RU" dirty="0" smtClean="0"/>
          </a:p>
        </p:txBody>
      </p:sp>
      <p:sp>
        <p:nvSpPr>
          <p:cNvPr id="10244" name="Rectangle 8"/>
          <p:cNvSpPr>
            <a:spLocks/>
          </p:cNvSpPr>
          <p:nvPr/>
        </p:nvSpPr>
        <p:spPr bwMode="auto">
          <a:xfrm>
            <a:off x="1979712" y="0"/>
            <a:ext cx="7164288" cy="908050"/>
          </a:xfrm>
          <a:prstGeom prst="rect">
            <a:avLst/>
          </a:prstGeom>
          <a:solidFill>
            <a:srgbClr val="9999FF">
              <a:alpha val="50195"/>
            </a:srgbClr>
          </a:solidFill>
          <a:ln w="9525">
            <a:noFill/>
            <a:miter lim="800000"/>
            <a:headEnd/>
            <a:tailEnd/>
          </a:ln>
        </p:spPr>
        <p:txBody>
          <a:bodyPr anchor="ctr"/>
          <a:lstStyle/>
          <a:p>
            <a:pPr algn="ctr" eaLnBrk="0" hangingPunct="0"/>
            <a:r>
              <a:rPr lang="ru-RU" sz="2000" b="1" dirty="0">
                <a:solidFill>
                  <a:srgbClr val="7F7F7F"/>
                </a:solidFill>
                <a:latin typeface="Times New Roman" pitchFamily="18" charset="0"/>
                <a:cs typeface="Times New Roman" pitchFamily="18" charset="0"/>
              </a:rPr>
              <a:t> </a:t>
            </a:r>
            <a:endParaRPr lang="en-US" sz="2000" b="1" dirty="0" smtClean="0">
              <a:solidFill>
                <a:srgbClr val="7F7F7F"/>
              </a:solidFill>
              <a:latin typeface="Times New Roman" pitchFamily="18" charset="0"/>
              <a:cs typeface="Times New Roman" pitchFamily="18" charset="0"/>
            </a:endParaRPr>
          </a:p>
          <a:p>
            <a:pPr algn="ctr" eaLnBrk="0" hangingPunct="0"/>
            <a:endParaRPr lang="en-US" b="1" cap="all" dirty="0" smtClean="0">
              <a:solidFill>
                <a:srgbClr val="002060"/>
              </a:solidFill>
              <a:latin typeface="Times New Roman" pitchFamily="18" charset="0"/>
              <a:cs typeface="Times New Roman" pitchFamily="18" charset="0"/>
            </a:endParaRPr>
          </a:p>
          <a:p>
            <a:pPr algn="ctr" eaLnBrk="0" hangingPunct="0"/>
            <a:r>
              <a:rPr lang="en-US" b="1" cap="all" dirty="0" smtClean="0">
                <a:solidFill>
                  <a:srgbClr val="002060"/>
                </a:solidFill>
                <a:latin typeface="Times New Roman" pitchFamily="18" charset="0"/>
                <a:cs typeface="Times New Roman" pitchFamily="18" charset="0"/>
              </a:rPr>
              <a:t>Occupational standard Hotel Complex/Hotel Chain Manager, corresponding to the 5-8th qualification levels in compliance with NQF:</a:t>
            </a:r>
          </a:p>
          <a:p>
            <a:pPr algn="ctr" eaLnBrk="0" hangingPunct="0"/>
            <a:endParaRPr lang="ru-RU" sz="2800" b="1" dirty="0">
              <a:solidFill>
                <a:srgbClr val="002060"/>
              </a:solidFill>
              <a:latin typeface="Times New Roman" pitchFamily="18" charset="0"/>
              <a:cs typeface="Times New Roman" pitchFamily="18" charset="0"/>
            </a:endParaRPr>
          </a:p>
        </p:txBody>
      </p:sp>
      <p:pic>
        <p:nvPicPr>
          <p:cNvPr id="6" name="Picture 4" descr="EurDIQ">
            <a:hlinkClick r:id="rId2"/>
          </p:cNvPr>
          <p:cNvPicPr>
            <a:picLocks noChangeAspect="1" noChangeArrowheads="1"/>
          </p:cNvPicPr>
          <p:nvPr/>
        </p:nvPicPr>
        <p:blipFill>
          <a:blip r:embed="rId3" cstate="print"/>
          <a:srcRect/>
          <a:stretch>
            <a:fillRect/>
          </a:stretch>
        </p:blipFill>
        <p:spPr bwMode="auto">
          <a:xfrm>
            <a:off x="0" y="0"/>
            <a:ext cx="1933575" cy="71437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468313" y="981075"/>
            <a:ext cx="7848600" cy="5256213"/>
          </a:xfrm>
          <a:solidFill>
            <a:srgbClr val="DFDDFF">
              <a:alpha val="79999"/>
            </a:srgbClr>
          </a:solidFill>
        </p:spPr>
        <p:txBody>
          <a:bodyPr/>
          <a:lstStyle/>
          <a:p>
            <a:pPr marL="457200" indent="-457200" eaLnBrk="1" hangingPunct="1">
              <a:buFont typeface="+mj-lt"/>
              <a:buAutoNum type="arabicPeriod"/>
            </a:pPr>
            <a:r>
              <a:rPr lang="en-US" sz="2400" b="1" dirty="0" smtClean="0">
                <a:solidFill>
                  <a:srgbClr val="002060"/>
                </a:solidFill>
                <a:latin typeface="Times New Roman" pitchFamily="18" charset="0"/>
                <a:cs typeface="Times New Roman" pitchFamily="18" charset="0"/>
              </a:rPr>
              <a:t>GJD А – Supporting Activities on Sales of Excursion Services – 4th qualification level; </a:t>
            </a:r>
          </a:p>
          <a:p>
            <a:pPr marL="457200" indent="-457200" eaLnBrk="1" hangingPunct="1">
              <a:buFont typeface="+mj-lt"/>
              <a:buAutoNum type="arabicPeriod"/>
            </a:pPr>
            <a:endParaRPr lang="en-US" sz="2400" b="1" dirty="0" smtClean="0">
              <a:solidFill>
                <a:srgbClr val="002060"/>
              </a:solidFill>
              <a:latin typeface="Times New Roman" pitchFamily="18" charset="0"/>
              <a:cs typeface="Times New Roman" pitchFamily="18" charset="0"/>
            </a:endParaRPr>
          </a:p>
          <a:p>
            <a:pPr marL="457200" indent="-457200" eaLnBrk="1" hangingPunct="1">
              <a:buFont typeface="+mj-lt"/>
              <a:buAutoNum type="arabicPeriod"/>
            </a:pPr>
            <a:r>
              <a:rPr lang="en-US" sz="2400" b="1" dirty="0" smtClean="0">
                <a:solidFill>
                  <a:srgbClr val="002060"/>
                </a:solidFill>
                <a:latin typeface="Times New Roman" pitchFamily="18" charset="0"/>
                <a:cs typeface="Times New Roman" pitchFamily="18" charset="0"/>
              </a:rPr>
              <a:t>GJD В – Organizational Support of Excursion Services – 5th qualification level;</a:t>
            </a:r>
          </a:p>
          <a:p>
            <a:pPr marL="457200" indent="-457200" eaLnBrk="1" hangingPunct="1">
              <a:buFont typeface="+mj-lt"/>
              <a:buAutoNum type="arabicPeriod"/>
            </a:pPr>
            <a:endParaRPr lang="en-US" sz="2400" b="1" dirty="0" smtClean="0">
              <a:solidFill>
                <a:srgbClr val="002060"/>
              </a:solidFill>
              <a:latin typeface="Times New Roman" pitchFamily="18" charset="0"/>
              <a:cs typeface="Times New Roman" pitchFamily="18" charset="0"/>
            </a:endParaRPr>
          </a:p>
          <a:p>
            <a:pPr marL="457200" indent="-457200" eaLnBrk="1" hangingPunct="1">
              <a:buFont typeface="+mj-lt"/>
              <a:buAutoNum type="arabicPeriod"/>
            </a:pPr>
            <a:r>
              <a:rPr lang="en-US" sz="2400" b="1" dirty="0" smtClean="0">
                <a:solidFill>
                  <a:srgbClr val="002060"/>
                </a:solidFill>
                <a:latin typeface="Times New Roman" pitchFamily="18" charset="0"/>
                <a:cs typeface="Times New Roman" pitchFamily="18" charset="0"/>
              </a:rPr>
              <a:t>GJD С – Excursion Conduct – 6th qualification level;</a:t>
            </a:r>
          </a:p>
          <a:p>
            <a:pPr marL="457200" indent="-457200" eaLnBrk="1" hangingPunct="1">
              <a:buFont typeface="+mj-lt"/>
              <a:buAutoNum type="arabicPeriod"/>
            </a:pPr>
            <a:endParaRPr lang="en-US" sz="2400" b="1" dirty="0" smtClean="0">
              <a:solidFill>
                <a:srgbClr val="002060"/>
              </a:solidFill>
              <a:latin typeface="Times New Roman" pitchFamily="18" charset="0"/>
              <a:cs typeface="Times New Roman" pitchFamily="18" charset="0"/>
            </a:endParaRPr>
          </a:p>
          <a:p>
            <a:pPr marL="457200" indent="-457200" eaLnBrk="1" hangingPunct="1">
              <a:buFont typeface="+mj-lt"/>
              <a:buAutoNum type="arabicPeriod"/>
            </a:pPr>
            <a:r>
              <a:rPr lang="en-US" sz="2400" b="1" dirty="0" smtClean="0">
                <a:solidFill>
                  <a:srgbClr val="002060"/>
                </a:solidFill>
                <a:latin typeface="Times New Roman" pitchFamily="18" charset="0"/>
                <a:cs typeface="Times New Roman" pitchFamily="18" charset="0"/>
              </a:rPr>
              <a:t>GJD D – Management of Excursion Organization – 7th qualification level.</a:t>
            </a:r>
          </a:p>
          <a:p>
            <a:pPr eaLnBrk="1" hangingPunct="1">
              <a:buNone/>
            </a:pPr>
            <a:endParaRPr lang="ru-RU" sz="2400" dirty="0" smtClean="0">
              <a:latin typeface="Times New Roman" pitchFamily="18" charset="0"/>
              <a:cs typeface="Times New Roman" pitchFamily="18" charset="0"/>
            </a:endParaRPr>
          </a:p>
          <a:p>
            <a:pPr eaLnBrk="1" hangingPunct="1">
              <a:buFontTx/>
              <a:buAutoNum type="arabicPeriod"/>
            </a:pPr>
            <a:endParaRPr lang="ru-RU" sz="2400" dirty="0" smtClean="0">
              <a:latin typeface="Times New Roman" pitchFamily="18" charset="0"/>
              <a:cs typeface="Times New Roman" pitchFamily="18" charset="0"/>
            </a:endParaRPr>
          </a:p>
          <a:p>
            <a:pPr eaLnBrk="1" hangingPunct="1"/>
            <a:endParaRPr lang="ru-RU" dirty="0" smtClean="0"/>
          </a:p>
        </p:txBody>
      </p:sp>
      <p:sp>
        <p:nvSpPr>
          <p:cNvPr id="11268" name="Rectangle 8"/>
          <p:cNvSpPr>
            <a:spLocks/>
          </p:cNvSpPr>
          <p:nvPr/>
        </p:nvSpPr>
        <p:spPr bwMode="auto">
          <a:xfrm>
            <a:off x="2051720" y="0"/>
            <a:ext cx="7092280" cy="908050"/>
          </a:xfrm>
          <a:prstGeom prst="rect">
            <a:avLst/>
          </a:prstGeom>
          <a:solidFill>
            <a:srgbClr val="9999FF">
              <a:alpha val="50195"/>
            </a:srgbClr>
          </a:solidFill>
          <a:ln w="9525">
            <a:noFill/>
            <a:miter lim="800000"/>
            <a:headEnd/>
            <a:tailEnd/>
          </a:ln>
        </p:spPr>
        <p:txBody>
          <a:bodyPr anchor="ctr"/>
          <a:lstStyle/>
          <a:p>
            <a:pPr algn="ctr" eaLnBrk="0" hangingPunct="0"/>
            <a:r>
              <a:rPr lang="ru-RU" sz="2000" b="1" cap="all" dirty="0">
                <a:solidFill>
                  <a:srgbClr val="002060"/>
                </a:solidFill>
                <a:latin typeface="Times New Roman" pitchFamily="18" charset="0"/>
                <a:cs typeface="Times New Roman" pitchFamily="18" charset="0"/>
              </a:rPr>
              <a:t> </a:t>
            </a:r>
            <a:r>
              <a:rPr lang="en-US" sz="2000" b="1" cap="all" dirty="0" smtClean="0">
                <a:solidFill>
                  <a:srgbClr val="002060"/>
                </a:solidFill>
                <a:latin typeface="Times New Roman" pitchFamily="18" charset="0"/>
                <a:cs typeface="Times New Roman" pitchFamily="18" charset="0"/>
              </a:rPr>
              <a:t>Tour Interpreter (Guide) corresponding to the 4-7th qualification levels</a:t>
            </a:r>
            <a:endParaRPr lang="ru-RU" sz="2000" b="1" cap="all" dirty="0">
              <a:solidFill>
                <a:srgbClr val="002060"/>
              </a:solidFill>
              <a:latin typeface="Times New Roman" pitchFamily="18" charset="0"/>
              <a:cs typeface="Times New Roman" pitchFamily="18" charset="0"/>
            </a:endParaRPr>
          </a:p>
        </p:txBody>
      </p:sp>
      <p:pic>
        <p:nvPicPr>
          <p:cNvPr id="6" name="Picture 4" descr="EurDIQ">
            <a:hlinkClick r:id="rId2"/>
          </p:cNvPr>
          <p:cNvPicPr>
            <a:picLocks noChangeAspect="1" noChangeArrowheads="1"/>
          </p:cNvPicPr>
          <p:nvPr/>
        </p:nvPicPr>
        <p:blipFill>
          <a:blip r:embed="rId3" cstate="print"/>
          <a:srcRect/>
          <a:stretch>
            <a:fillRect/>
          </a:stretch>
        </p:blipFill>
        <p:spPr bwMode="auto">
          <a:xfrm>
            <a:off x="0" y="0"/>
            <a:ext cx="1933575" cy="71437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5"/>
          <p:cNvSpPr>
            <a:spLocks noGrp="1" noChangeArrowheads="1"/>
          </p:cNvSpPr>
          <p:nvPr>
            <p:ph type="body" idx="1"/>
          </p:nvPr>
        </p:nvSpPr>
        <p:spPr>
          <a:xfrm>
            <a:off x="827088" y="1196975"/>
            <a:ext cx="8002587" cy="5100638"/>
          </a:xfrm>
          <a:solidFill>
            <a:srgbClr val="DFDDFF">
              <a:alpha val="79999"/>
            </a:srgbClr>
          </a:solidFill>
        </p:spPr>
        <p:txBody>
          <a:bodyPr/>
          <a:lstStyle/>
          <a:p>
            <a:pPr marL="609600" indent="-609600" eaLnBrk="1" hangingPunct="1">
              <a:spcBef>
                <a:spcPct val="0"/>
              </a:spcBef>
              <a:spcAft>
                <a:spcPts val="3000"/>
              </a:spcAft>
              <a:buFontTx/>
              <a:buAutoNum type="arabicPeriod"/>
            </a:pPr>
            <a:endParaRPr lang="en-US" sz="2800" dirty="0" smtClean="0">
              <a:solidFill>
                <a:srgbClr val="002060"/>
              </a:solidFill>
              <a:latin typeface="Times New Roman" pitchFamily="18" charset="0"/>
              <a:cs typeface="Times New Roman" pitchFamily="18" charset="0"/>
            </a:endParaRPr>
          </a:p>
          <a:p>
            <a:pPr marL="609600" indent="-609600" eaLnBrk="1" hangingPunct="1">
              <a:spcBef>
                <a:spcPct val="0"/>
              </a:spcBef>
              <a:spcAft>
                <a:spcPts val="3000"/>
              </a:spcAft>
              <a:buFontTx/>
              <a:buAutoNum type="arabicPeriod"/>
            </a:pPr>
            <a:r>
              <a:rPr lang="en-US" sz="2800" dirty="0" smtClean="0">
                <a:solidFill>
                  <a:srgbClr val="002060"/>
                </a:solidFill>
                <a:latin typeface="Times New Roman" pitchFamily="18" charset="0"/>
                <a:cs typeface="Times New Roman" pitchFamily="18" charset="0"/>
              </a:rPr>
              <a:t>for hospitality industry - specialist on Reception and Accommodation of Guests and Room Attendant; </a:t>
            </a:r>
          </a:p>
          <a:p>
            <a:pPr marL="609600" indent="-609600" eaLnBrk="1" hangingPunct="1">
              <a:spcBef>
                <a:spcPct val="0"/>
              </a:spcBef>
              <a:spcAft>
                <a:spcPts val="3000"/>
              </a:spcAft>
              <a:buFontTx/>
              <a:buAutoNum type="arabicPeriod"/>
            </a:pPr>
            <a:r>
              <a:rPr lang="en-US" sz="2800" dirty="0" smtClean="0">
                <a:solidFill>
                  <a:srgbClr val="002060"/>
                </a:solidFill>
                <a:latin typeface="Times New Roman" pitchFamily="18" charset="0"/>
                <a:cs typeface="Times New Roman" pitchFamily="18" charset="0"/>
              </a:rPr>
              <a:t>for touristic industry – Specialist on Development, Promotion and Sales of Touristic Products/</a:t>
            </a:r>
            <a:endParaRPr lang="ru-RU" sz="2800" dirty="0" smtClean="0">
              <a:solidFill>
                <a:srgbClr val="002060"/>
              </a:solidFill>
              <a:latin typeface="Times New Roman" pitchFamily="18" charset="0"/>
              <a:cs typeface="Times New Roman" pitchFamily="18" charset="0"/>
            </a:endParaRPr>
          </a:p>
        </p:txBody>
      </p:sp>
      <p:sp>
        <p:nvSpPr>
          <p:cNvPr id="12293" name="Заголовок 9"/>
          <p:cNvSpPr>
            <a:spLocks noGrp="1"/>
          </p:cNvSpPr>
          <p:nvPr>
            <p:ph type="title"/>
          </p:nvPr>
        </p:nvSpPr>
        <p:spPr>
          <a:xfrm>
            <a:off x="1907704" y="0"/>
            <a:ext cx="6861646" cy="1143000"/>
          </a:xfrm>
        </p:spPr>
        <p:txBody>
          <a:bodyPr/>
          <a:lstStyle/>
          <a:p>
            <a:pPr eaLnBrk="1" hangingPunct="1"/>
            <a:r>
              <a:rPr lang="en-US" sz="2000" b="1" cap="all" dirty="0" smtClean="0">
                <a:solidFill>
                  <a:srgbClr val="002060"/>
                </a:solidFill>
                <a:latin typeface="Times New Roman" pitchFamily="18" charset="0"/>
                <a:cs typeface="Times New Roman" pitchFamily="18" charset="0"/>
              </a:rPr>
              <a:t>announced development of two more occupational standards for hospitality industry</a:t>
            </a:r>
            <a:endParaRPr lang="ru-RU" sz="2000" b="1" cap="all" dirty="0" smtClean="0">
              <a:solidFill>
                <a:srgbClr val="002060"/>
              </a:solidFill>
              <a:latin typeface="Times New Roman" pitchFamily="18" charset="0"/>
              <a:cs typeface="Times New Roman" pitchFamily="18" charset="0"/>
            </a:endParaRPr>
          </a:p>
        </p:txBody>
      </p:sp>
      <p:pic>
        <p:nvPicPr>
          <p:cNvPr id="6" name="Picture 4" descr="EurDIQ">
            <a:hlinkClick r:id="rId2"/>
          </p:cNvPr>
          <p:cNvPicPr>
            <a:picLocks noChangeAspect="1" noChangeArrowheads="1"/>
          </p:cNvPicPr>
          <p:nvPr/>
        </p:nvPicPr>
        <p:blipFill>
          <a:blip r:embed="rId3" cstate="print"/>
          <a:srcRect/>
          <a:stretch>
            <a:fillRect/>
          </a:stretch>
        </p:blipFill>
        <p:spPr bwMode="auto">
          <a:xfrm>
            <a:off x="0" y="0"/>
            <a:ext cx="1933575" cy="71437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539750" y="765175"/>
            <a:ext cx="7848600" cy="5543550"/>
          </a:xfrm>
          <a:solidFill>
            <a:srgbClr val="DFDDFF">
              <a:alpha val="79999"/>
            </a:srgbClr>
          </a:solidFill>
        </p:spPr>
        <p:txBody>
          <a:bodyPr/>
          <a:lstStyle/>
          <a:p>
            <a:pPr algn="ctr" eaLnBrk="1" hangingPunct="1">
              <a:spcBef>
                <a:spcPct val="0"/>
              </a:spcBef>
              <a:spcAft>
                <a:spcPts val="600"/>
              </a:spcAft>
              <a:buFontTx/>
              <a:buNone/>
            </a:pPr>
            <a:endParaRPr lang="ru-RU" sz="2400" b="1" i="1" dirty="0" smtClean="0">
              <a:latin typeface="Times New Roman" pitchFamily="18" charset="0"/>
              <a:cs typeface="Times New Roman" pitchFamily="18" charset="0"/>
            </a:endParaRPr>
          </a:p>
          <a:p>
            <a:pPr algn="ctr" eaLnBrk="1" hangingPunct="1">
              <a:spcBef>
                <a:spcPct val="0"/>
              </a:spcBef>
              <a:spcAft>
                <a:spcPts val="600"/>
              </a:spcAft>
              <a:buFontTx/>
              <a:buNone/>
            </a:pPr>
            <a:endParaRPr lang="ru-RU" sz="2400" b="1" i="1" dirty="0" smtClean="0">
              <a:latin typeface="Times New Roman" pitchFamily="18" charset="0"/>
              <a:cs typeface="Times New Roman" pitchFamily="18" charset="0"/>
            </a:endParaRPr>
          </a:p>
          <a:p>
            <a:pPr algn="ctr" eaLnBrk="1" hangingPunct="1">
              <a:spcBef>
                <a:spcPct val="0"/>
              </a:spcBef>
              <a:spcAft>
                <a:spcPts val="600"/>
              </a:spcAft>
              <a:buFontTx/>
              <a:buNone/>
            </a:pPr>
            <a:endParaRPr lang="ru-RU" sz="2400" b="1" i="1" dirty="0" smtClean="0">
              <a:latin typeface="Times New Roman" pitchFamily="18" charset="0"/>
              <a:cs typeface="Times New Roman" pitchFamily="18" charset="0"/>
            </a:endParaRPr>
          </a:p>
          <a:p>
            <a:pPr algn="ctr" eaLnBrk="1" hangingPunct="1">
              <a:spcBef>
                <a:spcPct val="0"/>
              </a:spcBef>
              <a:spcAft>
                <a:spcPts val="600"/>
              </a:spcAft>
              <a:buFontTx/>
              <a:buNone/>
            </a:pPr>
            <a:r>
              <a:rPr lang="en-US" sz="2400" b="1" cap="all" dirty="0" smtClean="0">
                <a:solidFill>
                  <a:srgbClr val="002060"/>
                </a:solidFill>
                <a:latin typeface="Times New Roman" pitchFamily="18" charset="0"/>
                <a:cs typeface="Times New Roman" pitchFamily="18" charset="0"/>
              </a:rPr>
              <a:t>Dear colleagues, </a:t>
            </a:r>
          </a:p>
          <a:p>
            <a:pPr algn="ctr" eaLnBrk="1" hangingPunct="1">
              <a:spcBef>
                <a:spcPct val="0"/>
              </a:spcBef>
              <a:spcAft>
                <a:spcPts val="600"/>
              </a:spcAft>
              <a:buFontTx/>
              <a:buNone/>
            </a:pPr>
            <a:endParaRPr lang="en-US" sz="2400" b="1" cap="all" dirty="0" smtClean="0">
              <a:solidFill>
                <a:srgbClr val="002060"/>
              </a:solidFill>
              <a:latin typeface="Times New Roman" pitchFamily="18" charset="0"/>
              <a:cs typeface="Times New Roman" pitchFamily="18" charset="0"/>
            </a:endParaRPr>
          </a:p>
          <a:p>
            <a:pPr algn="ctr" eaLnBrk="1" hangingPunct="1">
              <a:spcBef>
                <a:spcPct val="0"/>
              </a:spcBef>
              <a:spcAft>
                <a:spcPts val="600"/>
              </a:spcAft>
              <a:buFontTx/>
              <a:buNone/>
            </a:pPr>
            <a:r>
              <a:rPr lang="en-US" sz="2400" b="1" cap="all" dirty="0" smtClean="0">
                <a:solidFill>
                  <a:srgbClr val="002060"/>
                </a:solidFill>
                <a:latin typeface="Times New Roman" pitchFamily="18" charset="0"/>
                <a:cs typeface="Times New Roman" pitchFamily="18" charset="0"/>
              </a:rPr>
              <a:t>thank you for your attention!</a:t>
            </a:r>
            <a:endParaRPr lang="ru-RU" sz="2400" b="1" cap="all" dirty="0" smtClean="0">
              <a:solidFill>
                <a:srgbClr val="002060"/>
              </a:solidFill>
              <a:latin typeface="Times New Roman" pitchFamily="18" charset="0"/>
              <a:cs typeface="Times New Roman" pitchFamily="18" charset="0"/>
            </a:endParaRPr>
          </a:p>
          <a:p>
            <a:pPr eaLnBrk="1" hangingPunct="1"/>
            <a:endParaRPr lang="ru-RU" dirty="0" smtClean="0"/>
          </a:p>
        </p:txBody>
      </p:sp>
      <p:pic>
        <p:nvPicPr>
          <p:cNvPr id="5" name="Picture 4" descr="EurDIQ">
            <a:hlinkClick r:id="rId2"/>
          </p:cNvPr>
          <p:cNvPicPr>
            <a:picLocks noChangeAspect="1" noChangeArrowheads="1"/>
          </p:cNvPicPr>
          <p:nvPr/>
        </p:nvPicPr>
        <p:blipFill>
          <a:blip r:embed="rId3" cstate="print"/>
          <a:srcRect/>
          <a:stretch>
            <a:fillRect/>
          </a:stretch>
        </p:blipFill>
        <p:spPr bwMode="auto">
          <a:xfrm>
            <a:off x="0" y="0"/>
            <a:ext cx="1933575" cy="71437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
          <p:cNvSpPr txBox="1">
            <a:spLocks noChangeArrowheads="1"/>
          </p:cNvSpPr>
          <p:nvPr/>
        </p:nvSpPr>
        <p:spPr>
          <a:xfrm>
            <a:off x="468313" y="908050"/>
            <a:ext cx="8218487" cy="5218113"/>
          </a:xfrm>
          <a:prstGeom prst="rect">
            <a:avLst/>
          </a:prstGeom>
          <a:solidFill>
            <a:srgbClr val="DFDDFF">
              <a:alpha val="79999"/>
            </a:srgbClr>
          </a:solidFill>
        </p:spPr>
        <p:txBody>
          <a:bodyPr/>
          <a:lstStyle/>
          <a:p>
            <a:pPr algn="ctr">
              <a:spcAft>
                <a:spcPts val="0"/>
              </a:spcAft>
              <a:defRPr/>
            </a:pPr>
            <a:endParaRPr lang="en-US" sz="2000" dirty="0" smtClean="0">
              <a:latin typeface="Times New Roman" pitchFamily="18" charset="0"/>
              <a:cs typeface="Times New Roman" pitchFamily="18" charset="0"/>
            </a:endParaRPr>
          </a:p>
          <a:p>
            <a:pPr algn="ctr">
              <a:spcAft>
                <a:spcPts val="0"/>
              </a:spcAft>
              <a:defRPr/>
            </a:pPr>
            <a:endParaRPr lang="en-US" sz="2000" dirty="0" smtClean="0">
              <a:latin typeface="Times New Roman" pitchFamily="18" charset="0"/>
              <a:cs typeface="Times New Roman" pitchFamily="18" charset="0"/>
            </a:endParaRPr>
          </a:p>
          <a:p>
            <a:pPr algn="ctr">
              <a:spcAft>
                <a:spcPts val="0"/>
              </a:spcAft>
              <a:defRPr/>
            </a:pPr>
            <a:r>
              <a:rPr lang="en-US" sz="2800" dirty="0" smtClean="0">
                <a:solidFill>
                  <a:srgbClr val="002060"/>
                </a:solidFill>
                <a:latin typeface="Times New Roman" pitchFamily="18" charset="0"/>
                <a:cs typeface="Times New Roman" pitchFamily="18" charset="0"/>
              </a:rPr>
              <a:t>NQF is basically a formalized description of qualification levels generally recognized at the federal level, including their characteristics and the ways of attainment in compliance with effective Russian legislation.</a:t>
            </a:r>
          </a:p>
          <a:p>
            <a:pPr algn="ctr">
              <a:spcAft>
                <a:spcPts val="0"/>
              </a:spcAft>
              <a:defRPr/>
            </a:pPr>
            <a:endParaRPr lang="en-US" sz="2800" dirty="0" smtClean="0">
              <a:solidFill>
                <a:srgbClr val="002060"/>
              </a:solidFill>
              <a:latin typeface="Times New Roman" pitchFamily="18" charset="0"/>
              <a:cs typeface="Times New Roman" pitchFamily="18" charset="0"/>
            </a:endParaRPr>
          </a:p>
          <a:p>
            <a:pPr algn="ctr">
              <a:spcAft>
                <a:spcPts val="0"/>
              </a:spcAft>
              <a:defRPr/>
            </a:pPr>
            <a:r>
              <a:rPr lang="en-US" sz="2800" dirty="0" smtClean="0">
                <a:solidFill>
                  <a:srgbClr val="002060"/>
                </a:solidFill>
                <a:latin typeface="Times New Roman" pitchFamily="18" charset="0"/>
                <a:cs typeface="Times New Roman" pitchFamily="18" charset="0"/>
              </a:rPr>
              <a:t>NQF was developed based on the Cooperation Agreement between the Ministry of Education and Science of the Russian Federation and the Russian Union of Industrialists and Entrepreneurs. </a:t>
            </a:r>
          </a:p>
        </p:txBody>
      </p:sp>
      <p:pic>
        <p:nvPicPr>
          <p:cNvPr id="8" name="Picture 4" descr="EurDIQ">
            <a:hlinkClick r:id="rId2"/>
          </p:cNvPr>
          <p:cNvPicPr>
            <a:picLocks noChangeAspect="1" noChangeArrowheads="1"/>
          </p:cNvPicPr>
          <p:nvPr/>
        </p:nvPicPr>
        <p:blipFill>
          <a:blip r:embed="rId3" cstate="print"/>
          <a:srcRect/>
          <a:stretch>
            <a:fillRect/>
          </a:stretch>
        </p:blipFill>
        <p:spPr bwMode="auto">
          <a:xfrm>
            <a:off x="179512" y="188640"/>
            <a:ext cx="1933575" cy="714375"/>
          </a:xfrm>
          <a:prstGeom prst="rect">
            <a:avLst/>
          </a:prstGeom>
          <a:noFill/>
        </p:spPr>
      </p:pic>
      <p:sp>
        <p:nvSpPr>
          <p:cNvPr id="10" name="Rectangle 2"/>
          <p:cNvSpPr>
            <a:spLocks noChangeArrowheads="1"/>
          </p:cNvSpPr>
          <p:nvPr/>
        </p:nvSpPr>
        <p:spPr bwMode="auto">
          <a:xfrm>
            <a:off x="2195736" y="0"/>
            <a:ext cx="6948264" cy="906463"/>
          </a:xfrm>
          <a:prstGeom prst="rect">
            <a:avLst/>
          </a:prstGeom>
          <a:solidFill>
            <a:srgbClr val="9999FF">
              <a:alpha val="50195"/>
            </a:srgbClr>
          </a:solidFill>
          <a:ln w="9525">
            <a:noFill/>
            <a:miter lim="800000"/>
            <a:headEnd/>
            <a:tailEnd/>
          </a:ln>
        </p:spPr>
        <p:txBody>
          <a:bodyPr anchor="b"/>
          <a:lstStyle/>
          <a:p>
            <a:pPr algn="ctr"/>
            <a:r>
              <a:rPr lang="en-US" sz="2000" b="1" cap="all" dirty="0" smtClean="0">
                <a:solidFill>
                  <a:srgbClr val="002060"/>
                </a:solidFill>
                <a:latin typeface="Times New Roman" pitchFamily="18" charset="0"/>
                <a:cs typeface="Times New Roman" pitchFamily="18" charset="0"/>
              </a:rPr>
              <a:t>What is National Qualification Framework of the Russian Federation (NQF) </a:t>
            </a:r>
            <a:endParaRPr lang="ru-RU" sz="2000" b="1" cap="all"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0"/>
            <a:ext cx="3984625" cy="6858000"/>
          </a:xfrm>
          <a:prstGeom prst="rect">
            <a:avLst/>
          </a:prstGeom>
          <a:noFill/>
          <a:ln w="9525">
            <a:noFill/>
            <a:miter lim="800000"/>
            <a:headEnd/>
            <a:tailEnd/>
          </a:ln>
        </p:spPr>
      </p:pic>
      <p:sp>
        <p:nvSpPr>
          <p:cNvPr id="4100" name="Rectangle 9"/>
          <p:cNvSpPr>
            <a:spLocks noGrp="1" noChangeArrowheads="1"/>
          </p:cNvSpPr>
          <p:nvPr>
            <p:ph type="title"/>
          </p:nvPr>
        </p:nvSpPr>
        <p:spPr>
          <a:xfrm>
            <a:off x="2123728" y="0"/>
            <a:ext cx="6696422" cy="935038"/>
          </a:xfrm>
          <a:solidFill>
            <a:srgbClr val="9999FF">
              <a:alpha val="38039"/>
            </a:srgbClr>
          </a:solidFill>
        </p:spPr>
        <p:txBody>
          <a:bodyPr/>
          <a:lstStyle/>
          <a:p>
            <a:pPr eaLnBrk="1" hangingPunct="1"/>
            <a:r>
              <a:rPr lang="en-US" sz="2000" b="1" kern="1200" cap="all" dirty="0" smtClean="0">
                <a:solidFill>
                  <a:srgbClr val="002060"/>
                </a:solidFill>
                <a:latin typeface="Times New Roman" pitchFamily="18" charset="0"/>
                <a:ea typeface="+mn-ea"/>
                <a:cs typeface="Times New Roman" pitchFamily="18" charset="0"/>
              </a:rPr>
              <a:t>The regulatory and legislative basis for the National Qualification Framework</a:t>
            </a:r>
            <a:endParaRPr lang="ru-RU" sz="2000" b="1" kern="1200" cap="all" dirty="0" smtClean="0">
              <a:solidFill>
                <a:srgbClr val="002060"/>
              </a:solidFill>
              <a:latin typeface="Times New Roman" pitchFamily="18" charset="0"/>
              <a:ea typeface="+mn-ea"/>
              <a:cs typeface="Times New Roman" pitchFamily="18" charset="0"/>
            </a:endParaRPr>
          </a:p>
        </p:txBody>
      </p:sp>
      <p:sp>
        <p:nvSpPr>
          <p:cNvPr id="4101" name="Rectangle 10"/>
          <p:cNvSpPr>
            <a:spLocks noGrp="1" noChangeArrowheads="1"/>
          </p:cNvSpPr>
          <p:nvPr>
            <p:ph idx="1"/>
          </p:nvPr>
        </p:nvSpPr>
        <p:spPr>
          <a:xfrm>
            <a:off x="457200" y="908720"/>
            <a:ext cx="8229600" cy="5616624"/>
          </a:xfrm>
          <a:solidFill>
            <a:srgbClr val="DFDDFF">
              <a:alpha val="79999"/>
            </a:srgbClr>
          </a:solidFill>
        </p:spPr>
        <p:txBody>
          <a:bodyPr/>
          <a:lstStyle/>
          <a:p>
            <a:pPr lvl="0"/>
            <a:r>
              <a:rPr lang="en-US" sz="1300" dirty="0" smtClean="0">
                <a:solidFill>
                  <a:srgbClr val="002060"/>
                </a:solidFill>
                <a:latin typeface="Times New Roman" pitchFamily="18" charset="0"/>
                <a:cs typeface="Times New Roman" pitchFamily="18" charset="0"/>
              </a:rPr>
              <a:t>Edict of the President of the Russian Federation Putin V.V. dated May 7</a:t>
            </a:r>
            <a:r>
              <a:rPr lang="en-US" sz="1300" baseline="30000" dirty="0" smtClean="0">
                <a:solidFill>
                  <a:srgbClr val="002060"/>
                </a:solidFill>
                <a:latin typeface="Times New Roman" pitchFamily="18" charset="0"/>
                <a:cs typeface="Times New Roman" pitchFamily="18" charset="0"/>
              </a:rPr>
              <a:t>th</a:t>
            </a:r>
            <a:r>
              <a:rPr lang="en-US" sz="1300" dirty="0" smtClean="0">
                <a:solidFill>
                  <a:srgbClr val="002060"/>
                </a:solidFill>
                <a:latin typeface="Times New Roman" pitchFamily="18" charset="0"/>
                <a:cs typeface="Times New Roman" pitchFamily="18" charset="0"/>
              </a:rPr>
              <a:t>, 2012 № 597 on Activities for the State Social Policy Implementation (</a:t>
            </a:r>
            <a:r>
              <a:rPr lang="en-US" sz="1300" dirty="0" err="1" smtClean="0">
                <a:solidFill>
                  <a:srgbClr val="002060"/>
                </a:solidFill>
                <a:latin typeface="Times New Roman" pitchFamily="18" charset="0"/>
                <a:cs typeface="Times New Roman" pitchFamily="18" charset="0"/>
              </a:rPr>
              <a:t>subclauses</a:t>
            </a:r>
            <a:r>
              <a:rPr lang="en-US" sz="1300" dirty="0" smtClean="0">
                <a:solidFill>
                  <a:srgbClr val="002060"/>
                </a:solidFill>
                <a:latin typeface="Times New Roman" pitchFamily="18" charset="0"/>
                <a:cs typeface="Times New Roman" pitchFamily="18" charset="0"/>
              </a:rPr>
              <a:t> “c” and “d”, clause 1);</a:t>
            </a:r>
            <a:endParaRPr lang="ru-RU" sz="1300" dirty="0" smtClean="0">
              <a:solidFill>
                <a:srgbClr val="002060"/>
              </a:solidFill>
              <a:latin typeface="Times New Roman" pitchFamily="18" charset="0"/>
              <a:cs typeface="Times New Roman" pitchFamily="18" charset="0"/>
            </a:endParaRPr>
          </a:p>
          <a:p>
            <a:pPr lvl="0"/>
            <a:r>
              <a:rPr lang="en-US" sz="1300" dirty="0" smtClean="0">
                <a:solidFill>
                  <a:srgbClr val="002060"/>
                </a:solidFill>
                <a:latin typeface="Times New Roman" pitchFamily="18" charset="0"/>
                <a:cs typeface="Times New Roman" pitchFamily="18" charset="0"/>
              </a:rPr>
              <a:t>Decree of the Government of the Russian Federation №487-r dated March 31</a:t>
            </a:r>
            <a:r>
              <a:rPr lang="en-US" sz="1300" baseline="30000" dirty="0" smtClean="0">
                <a:solidFill>
                  <a:srgbClr val="002060"/>
                </a:solidFill>
                <a:latin typeface="Times New Roman" pitchFamily="18" charset="0"/>
                <a:cs typeface="Times New Roman" pitchFamily="18" charset="0"/>
              </a:rPr>
              <a:t>st</a:t>
            </a:r>
            <a:r>
              <a:rPr lang="en-US" sz="1300" dirty="0" smtClean="0">
                <a:solidFill>
                  <a:srgbClr val="002060"/>
                </a:solidFill>
                <a:latin typeface="Times New Roman" pitchFamily="18" charset="0"/>
                <a:cs typeface="Times New Roman" pitchFamily="18" charset="0"/>
              </a:rPr>
              <a:t>, 2014 on Approval of the Complex Activity Plan for Occupational Standards Development, Their Independent Professional and Public Evaluation and Application for 2014-2016 Years;</a:t>
            </a:r>
            <a:endParaRPr lang="ru-RU" sz="1300" dirty="0" smtClean="0">
              <a:solidFill>
                <a:srgbClr val="002060"/>
              </a:solidFill>
              <a:latin typeface="Times New Roman" pitchFamily="18" charset="0"/>
              <a:cs typeface="Times New Roman" pitchFamily="18" charset="0"/>
            </a:endParaRPr>
          </a:p>
          <a:p>
            <a:pPr lvl="0"/>
            <a:r>
              <a:rPr lang="en-US" sz="1300" dirty="0" smtClean="0">
                <a:solidFill>
                  <a:srgbClr val="002060"/>
                </a:solidFill>
                <a:latin typeface="Times New Roman" pitchFamily="18" charset="0"/>
                <a:cs typeface="Times New Roman" pitchFamily="18" charset="0"/>
              </a:rPr>
              <a:t>Order of the Ministry of </a:t>
            </a:r>
            <a:r>
              <a:rPr lang="en-US" sz="1300" dirty="0" err="1" smtClean="0">
                <a:solidFill>
                  <a:srgbClr val="002060"/>
                </a:solidFill>
                <a:latin typeface="Times New Roman" pitchFamily="18" charset="0"/>
                <a:cs typeface="Times New Roman" pitchFamily="18" charset="0"/>
              </a:rPr>
              <a:t>Labour</a:t>
            </a:r>
            <a:r>
              <a:rPr lang="en-US" sz="1300" dirty="0" smtClean="0">
                <a:solidFill>
                  <a:srgbClr val="002060"/>
                </a:solidFill>
                <a:latin typeface="Times New Roman" pitchFamily="18" charset="0"/>
                <a:cs typeface="Times New Roman" pitchFamily="18" charset="0"/>
              </a:rPr>
              <a:t> and Social Security of the Russian Federation №148n dated April 12</a:t>
            </a:r>
            <a:r>
              <a:rPr lang="en-US" sz="1300" baseline="30000" dirty="0" smtClean="0">
                <a:solidFill>
                  <a:srgbClr val="002060"/>
                </a:solidFill>
                <a:latin typeface="Times New Roman" pitchFamily="18" charset="0"/>
                <a:cs typeface="Times New Roman" pitchFamily="18" charset="0"/>
              </a:rPr>
              <a:t>th</a:t>
            </a:r>
            <a:r>
              <a:rPr lang="en-US" sz="1300" dirty="0" smtClean="0">
                <a:solidFill>
                  <a:srgbClr val="002060"/>
                </a:solidFill>
                <a:latin typeface="Times New Roman" pitchFamily="18" charset="0"/>
                <a:cs typeface="Times New Roman" pitchFamily="18" charset="0"/>
              </a:rPr>
              <a:t>, 2013 on Approval of the Qualification Levels for the Purpose of the Draft Occupational Standards Development;</a:t>
            </a:r>
            <a:endParaRPr lang="ru-RU" sz="1300" dirty="0" smtClean="0">
              <a:solidFill>
                <a:srgbClr val="002060"/>
              </a:solidFill>
              <a:latin typeface="Times New Roman" pitchFamily="18" charset="0"/>
              <a:cs typeface="Times New Roman" pitchFamily="18" charset="0"/>
            </a:endParaRPr>
          </a:p>
          <a:p>
            <a:pPr lvl="0"/>
            <a:r>
              <a:rPr lang="en-US" sz="1300" dirty="0" smtClean="0">
                <a:solidFill>
                  <a:srgbClr val="002060"/>
                </a:solidFill>
                <a:latin typeface="Times New Roman" pitchFamily="18" charset="0"/>
                <a:cs typeface="Times New Roman" pitchFamily="18" charset="0"/>
              </a:rPr>
              <a:t>Order of the President of the Russian Federation dated April 16</a:t>
            </a:r>
            <a:r>
              <a:rPr lang="en-US" sz="1300" baseline="30000" dirty="0" smtClean="0">
                <a:solidFill>
                  <a:srgbClr val="002060"/>
                </a:solidFill>
                <a:latin typeface="Times New Roman" pitchFamily="18" charset="0"/>
                <a:cs typeface="Times New Roman" pitchFamily="18" charset="0"/>
              </a:rPr>
              <a:t>th</a:t>
            </a:r>
            <a:r>
              <a:rPr lang="en-US" sz="1300" dirty="0" smtClean="0">
                <a:solidFill>
                  <a:srgbClr val="002060"/>
                </a:solidFill>
                <a:latin typeface="Times New Roman" pitchFamily="18" charset="0"/>
                <a:cs typeface="Times New Roman" pitchFamily="18" charset="0"/>
              </a:rPr>
              <a:t>, 2014 </a:t>
            </a:r>
            <a:r>
              <a:rPr lang="ru-RU" sz="1300" dirty="0" smtClean="0">
                <a:solidFill>
                  <a:srgbClr val="002060"/>
                </a:solidFill>
                <a:latin typeface="Times New Roman" pitchFamily="18" charset="0"/>
                <a:cs typeface="Times New Roman" pitchFamily="18" charset="0"/>
              </a:rPr>
              <a:t>г</a:t>
            </a:r>
            <a:r>
              <a:rPr lang="en-US" sz="1300" dirty="0" smtClean="0">
                <a:solidFill>
                  <a:srgbClr val="002060"/>
                </a:solidFill>
                <a:latin typeface="Times New Roman" pitchFamily="18" charset="0"/>
                <a:cs typeface="Times New Roman" pitchFamily="18" charset="0"/>
              </a:rPr>
              <a:t>. № 249 on the National Council under the President of the Russian Federation on Vocational Qualifications (approves the Enactment of the Council and its composition);</a:t>
            </a:r>
            <a:endParaRPr lang="ru-RU" sz="1300" dirty="0" smtClean="0">
              <a:solidFill>
                <a:srgbClr val="002060"/>
              </a:solidFill>
              <a:latin typeface="Times New Roman" pitchFamily="18" charset="0"/>
              <a:cs typeface="Times New Roman" pitchFamily="18" charset="0"/>
            </a:endParaRPr>
          </a:p>
          <a:p>
            <a:pPr lvl="0"/>
            <a:r>
              <a:rPr lang="en-US" sz="1300" dirty="0" smtClean="0">
                <a:solidFill>
                  <a:srgbClr val="002060"/>
                </a:solidFill>
                <a:latin typeface="Times New Roman" pitchFamily="18" charset="0"/>
                <a:cs typeface="Times New Roman" pitchFamily="18" charset="0"/>
              </a:rPr>
              <a:t>Federal Law dated 03.12.2012 № 236-FZ on Amendments being Made to the Labor Code of the Russian Federation and Clause 1 of the Federal Law on Technical Regulation;</a:t>
            </a:r>
            <a:endParaRPr lang="ru-RU" sz="1300" dirty="0" smtClean="0">
              <a:solidFill>
                <a:srgbClr val="002060"/>
              </a:solidFill>
              <a:latin typeface="Times New Roman" pitchFamily="18" charset="0"/>
              <a:cs typeface="Times New Roman" pitchFamily="18" charset="0"/>
            </a:endParaRPr>
          </a:p>
          <a:p>
            <a:pPr lvl="0"/>
            <a:r>
              <a:rPr lang="en-US" sz="1300" dirty="0" smtClean="0">
                <a:solidFill>
                  <a:srgbClr val="002060"/>
                </a:solidFill>
                <a:latin typeface="Times New Roman" pitchFamily="18" charset="0"/>
                <a:cs typeface="Times New Roman" pitchFamily="18" charset="0"/>
              </a:rPr>
              <a:t>Decree of the Government of the Russian Federation dated January 22</a:t>
            </a:r>
            <a:r>
              <a:rPr lang="en-US" sz="1300" baseline="30000" dirty="0" smtClean="0">
                <a:solidFill>
                  <a:srgbClr val="002060"/>
                </a:solidFill>
                <a:latin typeface="Times New Roman" pitchFamily="18" charset="0"/>
                <a:cs typeface="Times New Roman" pitchFamily="18" charset="0"/>
              </a:rPr>
              <a:t>nd</a:t>
            </a:r>
            <a:r>
              <a:rPr lang="en-US" sz="1300" dirty="0" smtClean="0">
                <a:solidFill>
                  <a:srgbClr val="002060"/>
                </a:solidFill>
                <a:latin typeface="Times New Roman" pitchFamily="18" charset="0"/>
                <a:cs typeface="Times New Roman" pitchFamily="18" charset="0"/>
              </a:rPr>
              <a:t>, 2013 № 23 on Rules of the Occupational Standards Development, Approval and Application;</a:t>
            </a:r>
            <a:endParaRPr lang="ru-RU" sz="1300" dirty="0" smtClean="0">
              <a:solidFill>
                <a:srgbClr val="002060"/>
              </a:solidFill>
              <a:latin typeface="Times New Roman" pitchFamily="18" charset="0"/>
              <a:cs typeface="Times New Roman" pitchFamily="18" charset="0"/>
            </a:endParaRPr>
          </a:p>
          <a:p>
            <a:pPr lvl="0"/>
            <a:r>
              <a:rPr lang="en-US" sz="1300" dirty="0" smtClean="0">
                <a:solidFill>
                  <a:srgbClr val="002060"/>
                </a:solidFill>
                <a:latin typeface="Times New Roman" pitchFamily="18" charset="0"/>
                <a:cs typeface="Times New Roman" pitchFamily="18" charset="0"/>
              </a:rPr>
              <a:t>Federal Law dated May 2</a:t>
            </a:r>
            <a:r>
              <a:rPr lang="en-US" sz="1300" baseline="30000" dirty="0" smtClean="0">
                <a:solidFill>
                  <a:srgbClr val="002060"/>
                </a:solidFill>
                <a:latin typeface="Times New Roman" pitchFamily="18" charset="0"/>
                <a:cs typeface="Times New Roman" pitchFamily="18" charset="0"/>
              </a:rPr>
              <a:t>nd</a:t>
            </a:r>
            <a:r>
              <a:rPr lang="en-US" sz="1300" dirty="0" smtClean="0">
                <a:solidFill>
                  <a:srgbClr val="002060"/>
                </a:solidFill>
                <a:latin typeface="Times New Roman" pitchFamily="18" charset="0"/>
                <a:cs typeface="Times New Roman" pitchFamily="18" charset="0"/>
              </a:rPr>
              <a:t>, 2015 № 122-FZ on Amendments being Made to the Labor Code of the Russian Federation and Clauses 11 and 73 of the Federal Law on Education in the Russian Federation;</a:t>
            </a:r>
            <a:endParaRPr lang="ru-RU" sz="1300" dirty="0" smtClean="0">
              <a:solidFill>
                <a:srgbClr val="002060"/>
              </a:solidFill>
              <a:latin typeface="Times New Roman" pitchFamily="18" charset="0"/>
              <a:cs typeface="Times New Roman" pitchFamily="18" charset="0"/>
            </a:endParaRPr>
          </a:p>
          <a:p>
            <a:pPr lvl="0"/>
            <a:r>
              <a:rPr lang="en-US" sz="1300" dirty="0" smtClean="0">
                <a:solidFill>
                  <a:srgbClr val="002060"/>
                </a:solidFill>
                <a:latin typeface="Times New Roman" pitchFamily="18" charset="0"/>
                <a:cs typeface="Times New Roman" pitchFamily="18" charset="0"/>
              </a:rPr>
              <a:t>Guidelines on Occupational Standards Development prepared and approved by the Ministry of Labor and Social Security of the Russian Federation (Order № 170n dated 29.04.2013); the document provides general requirements to the occupational standards development, expert evaluation, professional and public discussion and modification procedures, approves the occupational standard layout;</a:t>
            </a:r>
            <a:endParaRPr lang="ru-RU" sz="1300" dirty="0" smtClean="0">
              <a:solidFill>
                <a:srgbClr val="002060"/>
              </a:solidFill>
              <a:latin typeface="Times New Roman" pitchFamily="18" charset="0"/>
              <a:cs typeface="Times New Roman" pitchFamily="18" charset="0"/>
            </a:endParaRPr>
          </a:p>
          <a:p>
            <a:pPr lvl="0"/>
            <a:r>
              <a:rPr lang="en-US" sz="1300" dirty="0" smtClean="0">
                <a:solidFill>
                  <a:srgbClr val="002060"/>
                </a:solidFill>
                <a:latin typeface="Times New Roman" pitchFamily="18" charset="0"/>
                <a:cs typeface="Times New Roman" pitchFamily="18" charset="0"/>
              </a:rPr>
              <a:t>Guidelines on the Primary and Secondary Training </a:t>
            </a:r>
            <a:r>
              <a:rPr lang="en-US" sz="1300" dirty="0" err="1" smtClean="0">
                <a:solidFill>
                  <a:srgbClr val="002060"/>
                </a:solidFill>
                <a:latin typeface="Times New Roman" pitchFamily="18" charset="0"/>
                <a:cs typeface="Times New Roman" pitchFamily="18" charset="0"/>
              </a:rPr>
              <a:t>Programmes</a:t>
            </a:r>
            <a:r>
              <a:rPr lang="en-US" sz="1300" dirty="0" smtClean="0">
                <a:solidFill>
                  <a:srgbClr val="002060"/>
                </a:solidFill>
                <a:latin typeface="Times New Roman" pitchFamily="18" charset="0"/>
                <a:cs typeface="Times New Roman" pitchFamily="18" charset="0"/>
              </a:rPr>
              <a:t> Development with Due Regard to the Corresponding Occupational Standards and Guidelines on Updating Effective Federal State Educational Standards for Higher Education with Due Regard to the Occupational Standards being Adopted (approved by the Ministry of Education of the Russian Federation in January 2015);</a:t>
            </a:r>
            <a:endParaRPr lang="ru-RU" sz="1300" dirty="0" smtClean="0">
              <a:solidFill>
                <a:srgbClr val="002060"/>
              </a:solidFill>
              <a:latin typeface="Times New Roman" pitchFamily="18" charset="0"/>
              <a:cs typeface="Times New Roman" pitchFamily="18" charset="0"/>
            </a:endParaRPr>
          </a:p>
          <a:p>
            <a:pPr lvl="0"/>
            <a:r>
              <a:rPr lang="en-US" sz="1300" dirty="0" smtClean="0">
                <a:solidFill>
                  <a:srgbClr val="002060"/>
                </a:solidFill>
                <a:latin typeface="Times New Roman" pitchFamily="18" charset="0"/>
                <a:cs typeface="Times New Roman" pitchFamily="18" charset="0"/>
              </a:rPr>
              <a:t> Social and Labor Information Classifiers (ECTS, All-Russian Classifier of Occupations, All-Russian Classifier of Standards, etc).</a:t>
            </a:r>
            <a:endParaRPr lang="ru-RU" sz="1300" dirty="0" smtClean="0">
              <a:solidFill>
                <a:srgbClr val="002060"/>
              </a:solidFill>
              <a:latin typeface="Times New Roman" pitchFamily="18" charset="0"/>
              <a:cs typeface="Times New Roman" pitchFamily="18" charset="0"/>
            </a:endParaRPr>
          </a:p>
          <a:p>
            <a:pPr eaLnBrk="1" hangingPunct="1">
              <a:spcBef>
                <a:spcPts val="1200"/>
              </a:spcBef>
              <a:spcAft>
                <a:spcPts val="3000"/>
              </a:spcAft>
            </a:pPr>
            <a:endParaRPr lang="ru-RU" sz="2800" dirty="0" smtClean="0">
              <a:latin typeface="Times New Roman" pitchFamily="18" charset="0"/>
              <a:cs typeface="Times New Roman" pitchFamily="18" charset="0"/>
            </a:endParaRPr>
          </a:p>
        </p:txBody>
      </p:sp>
      <p:pic>
        <p:nvPicPr>
          <p:cNvPr id="6" name="Picture 4" descr="EurDIQ">
            <a:hlinkClick r:id="rId3"/>
          </p:cNvPr>
          <p:cNvPicPr>
            <a:picLocks noChangeAspect="1" noChangeArrowheads="1"/>
          </p:cNvPicPr>
          <p:nvPr/>
        </p:nvPicPr>
        <p:blipFill>
          <a:blip r:embed="rId4" cstate="print"/>
          <a:srcRect/>
          <a:stretch>
            <a:fillRect/>
          </a:stretch>
        </p:blipFill>
        <p:spPr bwMode="auto">
          <a:xfrm>
            <a:off x="179512" y="188640"/>
            <a:ext cx="1933575" cy="71437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8"/>
          <p:cNvSpPr>
            <a:spLocks/>
          </p:cNvSpPr>
          <p:nvPr/>
        </p:nvSpPr>
        <p:spPr bwMode="auto">
          <a:xfrm>
            <a:off x="1979712" y="0"/>
            <a:ext cx="6804943" cy="980728"/>
          </a:xfrm>
          <a:prstGeom prst="rect">
            <a:avLst/>
          </a:prstGeom>
          <a:solidFill>
            <a:srgbClr val="9999FF">
              <a:alpha val="50195"/>
            </a:srgbClr>
          </a:solidFill>
          <a:ln w="9525">
            <a:noFill/>
            <a:miter lim="800000"/>
            <a:headEnd/>
            <a:tailEnd/>
          </a:ln>
        </p:spPr>
        <p:txBody>
          <a:bodyPr anchor="ctr"/>
          <a:lstStyle/>
          <a:p>
            <a:pPr algn="ctr" eaLnBrk="0" hangingPunct="0"/>
            <a:r>
              <a:rPr lang="en-US" b="1" cap="all" dirty="0" smtClean="0">
                <a:solidFill>
                  <a:srgbClr val="002060"/>
                </a:solidFill>
                <a:latin typeface="Times New Roman" pitchFamily="18" charset="0"/>
                <a:cs typeface="Times New Roman" pitchFamily="18" charset="0"/>
              </a:rPr>
              <a:t>Qualification Levels for the Purpose of the Draft Occupational Standards Development include:</a:t>
            </a:r>
            <a:endParaRPr lang="ru-RU" b="1" cap="all" dirty="0">
              <a:solidFill>
                <a:srgbClr val="002060"/>
              </a:solidFill>
              <a:latin typeface="Times New Roman" pitchFamily="18" charset="0"/>
              <a:cs typeface="Times New Roman" pitchFamily="18" charset="0"/>
            </a:endParaRPr>
          </a:p>
        </p:txBody>
      </p:sp>
      <p:sp>
        <p:nvSpPr>
          <p:cNvPr id="12" name="Rectangle 10"/>
          <p:cNvSpPr txBox="1">
            <a:spLocks noChangeArrowheads="1"/>
          </p:cNvSpPr>
          <p:nvPr/>
        </p:nvSpPr>
        <p:spPr>
          <a:xfrm>
            <a:off x="468313" y="1124743"/>
            <a:ext cx="8362950" cy="5328593"/>
          </a:xfrm>
          <a:prstGeom prst="rect">
            <a:avLst/>
          </a:prstGeom>
          <a:solidFill>
            <a:srgbClr val="DFDDFF">
              <a:alpha val="80000"/>
            </a:srgbClr>
          </a:solidFill>
        </p:spPr>
        <p:txBody>
          <a:bodyPr/>
          <a:lstStyle/>
          <a:p>
            <a:pPr marL="514350" lvl="0" indent="-514350">
              <a:buFont typeface="+mj-lt"/>
              <a:buAutoNum type="arabicPeriod"/>
            </a:pPr>
            <a:r>
              <a:rPr lang="en-US" sz="2800" dirty="0" smtClean="0">
                <a:solidFill>
                  <a:srgbClr val="002060"/>
                </a:solidFill>
                <a:latin typeface="Times New Roman" pitchFamily="18" charset="0"/>
                <a:cs typeface="Times New Roman" pitchFamily="18" charset="0"/>
              </a:rPr>
              <a:t>nine qualification levels;</a:t>
            </a:r>
          </a:p>
          <a:p>
            <a:pPr marL="514350" lvl="0" indent="-514350">
              <a:buFont typeface="+mj-lt"/>
              <a:buAutoNum type="arabicPeriod"/>
            </a:pPr>
            <a:endParaRPr lang="en-US" sz="2800" dirty="0" smtClean="0">
              <a:solidFill>
                <a:srgbClr val="002060"/>
              </a:solidFill>
              <a:latin typeface="Times New Roman" pitchFamily="18" charset="0"/>
              <a:cs typeface="Times New Roman" pitchFamily="18" charset="0"/>
            </a:endParaRPr>
          </a:p>
          <a:p>
            <a:pPr marL="457200" lvl="0" indent="-457200">
              <a:buFont typeface="+mj-lt"/>
              <a:buAutoNum type="arabicPeriod"/>
            </a:pPr>
            <a:r>
              <a:rPr lang="en-US" sz="2800" dirty="0" smtClean="0">
                <a:solidFill>
                  <a:srgbClr val="002060"/>
                </a:solidFill>
                <a:latin typeface="Times New Roman" pitchFamily="18" charset="0"/>
                <a:cs typeface="Times New Roman" pitchFamily="18" charset="0"/>
              </a:rPr>
              <a:t>qualification level indices (powers and responsibilities, nature of knowledge);</a:t>
            </a:r>
          </a:p>
          <a:p>
            <a:pPr marL="514350" lvl="0" indent="-514350">
              <a:buFont typeface="+mj-lt"/>
              <a:buAutoNum type="arabicPeriod"/>
            </a:pPr>
            <a:endParaRPr lang="ru-RU" sz="2800" dirty="0" smtClean="0">
              <a:solidFill>
                <a:srgbClr val="002060"/>
              </a:solidFill>
              <a:latin typeface="Times New Roman" pitchFamily="18" charset="0"/>
              <a:cs typeface="Times New Roman" pitchFamily="18" charset="0"/>
            </a:endParaRPr>
          </a:p>
          <a:p>
            <a:pPr marL="457200" lvl="0" indent="-457200">
              <a:buFont typeface="+mj-lt"/>
              <a:buAutoNum type="arabicPeriod"/>
            </a:pPr>
            <a:r>
              <a:rPr lang="en-US" sz="2800" dirty="0" smtClean="0">
                <a:solidFill>
                  <a:srgbClr val="002060"/>
                </a:solidFill>
                <a:latin typeface="Times New Roman" pitchFamily="18" charset="0"/>
                <a:cs typeface="Times New Roman" pitchFamily="18" charset="0"/>
              </a:rPr>
              <a:t>main ways of qualification level attainment (training/education direction, professional experience).</a:t>
            </a:r>
          </a:p>
          <a:p>
            <a:pPr marL="457200" lvl="0" indent="-457200">
              <a:buFont typeface="+mj-lt"/>
              <a:buAutoNum type="arabicPeriod"/>
            </a:pPr>
            <a:endParaRPr lang="en-US" sz="2800" dirty="0" smtClean="0">
              <a:solidFill>
                <a:srgbClr val="002060"/>
              </a:solidFill>
              <a:latin typeface="Times New Roman" pitchFamily="18" charset="0"/>
              <a:cs typeface="Times New Roman" pitchFamily="18" charset="0"/>
            </a:endParaRPr>
          </a:p>
          <a:p>
            <a:r>
              <a:rPr lang="en-US" sz="2800" dirty="0" smtClean="0">
                <a:solidFill>
                  <a:srgbClr val="002060"/>
                </a:solidFill>
                <a:latin typeface="Times New Roman" pitchFamily="18" charset="0"/>
                <a:cs typeface="Times New Roman" pitchFamily="18" charset="0"/>
              </a:rPr>
              <a:t>The qualification levels may be specified, enhanced, but not amended according to the specific industry particular nature.</a:t>
            </a:r>
            <a:endParaRPr lang="ru-RU" sz="2800" dirty="0" smtClean="0">
              <a:solidFill>
                <a:srgbClr val="002060"/>
              </a:solidFill>
              <a:latin typeface="Times New Roman" pitchFamily="18" charset="0"/>
              <a:cs typeface="Times New Roman" pitchFamily="18" charset="0"/>
            </a:endParaRPr>
          </a:p>
          <a:p>
            <a:pPr marL="457200" lvl="0" indent="-457200"/>
            <a:endParaRPr lang="ru-RU" sz="2800" dirty="0" smtClean="0">
              <a:latin typeface="Times New Roman" pitchFamily="18" charset="0"/>
              <a:cs typeface="Times New Roman" pitchFamily="18" charset="0"/>
            </a:endParaRPr>
          </a:p>
          <a:p>
            <a:pPr marL="342900" indent="-342900">
              <a:spcBef>
                <a:spcPts val="0"/>
              </a:spcBef>
              <a:spcAft>
                <a:spcPts val="600"/>
              </a:spcAft>
              <a:defRPr/>
            </a:pPr>
            <a:endParaRPr lang="ru-RU" sz="2400" kern="0" dirty="0">
              <a:latin typeface="+mn-lt"/>
            </a:endParaRPr>
          </a:p>
        </p:txBody>
      </p:sp>
      <p:pic>
        <p:nvPicPr>
          <p:cNvPr id="6" name="Picture 4" descr="EurDIQ">
            <a:hlinkClick r:id="rId2"/>
          </p:cNvPr>
          <p:cNvPicPr>
            <a:picLocks noChangeAspect="1" noChangeArrowheads="1"/>
          </p:cNvPicPr>
          <p:nvPr/>
        </p:nvPicPr>
        <p:blipFill>
          <a:blip r:embed="rId3" cstate="print"/>
          <a:srcRect/>
          <a:stretch>
            <a:fillRect/>
          </a:stretch>
        </p:blipFill>
        <p:spPr bwMode="auto">
          <a:xfrm>
            <a:off x="0" y="0"/>
            <a:ext cx="1933575" cy="71437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0"/>
            <a:ext cx="3984625" cy="6858000"/>
          </a:xfrm>
          <a:prstGeom prst="rect">
            <a:avLst/>
          </a:prstGeom>
          <a:noFill/>
          <a:ln w="9525">
            <a:noFill/>
            <a:miter lim="800000"/>
            <a:headEnd/>
            <a:tailEnd/>
          </a:ln>
        </p:spPr>
      </p:pic>
      <p:sp>
        <p:nvSpPr>
          <p:cNvPr id="10" name="Заголовок 9"/>
          <p:cNvSpPr>
            <a:spLocks noGrp="1"/>
          </p:cNvSpPr>
          <p:nvPr>
            <p:ph type="title"/>
          </p:nvPr>
        </p:nvSpPr>
        <p:spPr>
          <a:xfrm>
            <a:off x="1979712" y="0"/>
            <a:ext cx="6934101" cy="1143000"/>
          </a:xfrm>
        </p:spPr>
        <p:txBody>
          <a:bodyPr/>
          <a:lstStyle/>
          <a:p>
            <a:pPr eaLnBrk="1" hangingPunct="1">
              <a:defRPr/>
            </a:pPr>
            <a:r>
              <a:rPr lang="en-US" sz="2000" b="1" kern="1200" cap="all" dirty="0" smtClean="0">
                <a:solidFill>
                  <a:srgbClr val="002060"/>
                </a:solidFill>
                <a:latin typeface="Times New Roman" pitchFamily="18" charset="0"/>
                <a:ea typeface="+mn-ea"/>
                <a:cs typeface="Times New Roman" pitchFamily="18" charset="0"/>
              </a:rPr>
              <a:t>National Qualification System of the Russian Federation involves:</a:t>
            </a:r>
            <a:endParaRPr lang="ru-RU" sz="2000" b="1" kern="1200" cap="all" dirty="0" smtClean="0">
              <a:solidFill>
                <a:srgbClr val="002060"/>
              </a:solidFill>
              <a:latin typeface="Times New Roman" pitchFamily="18" charset="0"/>
              <a:ea typeface="+mn-ea"/>
              <a:cs typeface="Times New Roman" pitchFamily="18" charset="0"/>
            </a:endParaRPr>
          </a:p>
        </p:txBody>
      </p:sp>
      <p:sp>
        <p:nvSpPr>
          <p:cNvPr id="6149" name="Содержимое 10"/>
          <p:cNvSpPr>
            <a:spLocks noGrp="1"/>
          </p:cNvSpPr>
          <p:nvPr>
            <p:ph idx="1"/>
          </p:nvPr>
        </p:nvSpPr>
        <p:spPr/>
        <p:txBody>
          <a:bodyPr/>
          <a:lstStyle/>
          <a:p>
            <a:pPr lvl="0"/>
            <a:r>
              <a:rPr lang="en-US" sz="2400" dirty="0" smtClean="0">
                <a:solidFill>
                  <a:srgbClr val="002060"/>
                </a:solidFill>
                <a:latin typeface="Times New Roman" pitchFamily="18" charset="0"/>
                <a:cs typeface="Times New Roman" pitchFamily="18" charset="0"/>
              </a:rPr>
              <a:t>Educational system – ensures content formation and updating of the Federal State Educational Standards (for all levels of education);</a:t>
            </a:r>
            <a:endParaRPr lang="ru-RU" sz="2400" dirty="0" smtClean="0">
              <a:solidFill>
                <a:srgbClr val="002060"/>
              </a:solidFill>
              <a:latin typeface="Times New Roman" pitchFamily="18" charset="0"/>
              <a:cs typeface="Times New Roman" pitchFamily="18" charset="0"/>
            </a:endParaRPr>
          </a:p>
          <a:p>
            <a:pPr lvl="0"/>
            <a:r>
              <a:rPr lang="en-US" sz="2400" dirty="0" smtClean="0">
                <a:solidFill>
                  <a:srgbClr val="002060"/>
                </a:solidFill>
                <a:latin typeface="Times New Roman" pitchFamily="18" charset="0"/>
                <a:cs typeface="Times New Roman" pitchFamily="18" charset="0"/>
              </a:rPr>
              <a:t>Labor market (employers, employer unions and associations, trade unions) – ensure development of occupational standards and implement procedures of qualification evaluation, as well as professional and public accreditations of training and educational </a:t>
            </a:r>
            <a:r>
              <a:rPr lang="en-US" sz="2400" dirty="0" err="1" smtClean="0">
                <a:solidFill>
                  <a:srgbClr val="002060"/>
                </a:solidFill>
                <a:latin typeface="Times New Roman" pitchFamily="18" charset="0"/>
                <a:cs typeface="Times New Roman" pitchFamily="18" charset="0"/>
              </a:rPr>
              <a:t>programmes</a:t>
            </a:r>
            <a:r>
              <a:rPr lang="en-US" sz="2400" dirty="0" smtClean="0">
                <a:solidFill>
                  <a:srgbClr val="002060"/>
                </a:solidFill>
                <a:latin typeface="Times New Roman" pitchFamily="18" charset="0"/>
                <a:cs typeface="Times New Roman" pitchFamily="18" charset="0"/>
              </a:rPr>
              <a:t>;</a:t>
            </a:r>
            <a:endParaRPr lang="ru-RU" sz="2400" dirty="0" smtClean="0">
              <a:solidFill>
                <a:srgbClr val="002060"/>
              </a:solidFill>
              <a:latin typeface="Times New Roman" pitchFamily="18" charset="0"/>
              <a:cs typeface="Times New Roman" pitchFamily="18" charset="0"/>
            </a:endParaRPr>
          </a:p>
          <a:p>
            <a:pPr lvl="0"/>
            <a:r>
              <a:rPr lang="en-US" sz="2400" dirty="0" smtClean="0">
                <a:solidFill>
                  <a:srgbClr val="002060"/>
                </a:solidFill>
                <a:latin typeface="Times New Roman" pitchFamily="18" charset="0"/>
                <a:cs typeface="Times New Roman" pitchFamily="18" charset="0"/>
              </a:rPr>
              <a:t>Governmental agencies – provide legal and regulatory basis for creation, development, implementation and further improvement of the National Qualification System.</a:t>
            </a:r>
            <a:endParaRPr lang="ru-RU" sz="2400" dirty="0">
              <a:solidFill>
                <a:srgbClr val="002060"/>
              </a:solidFill>
              <a:latin typeface="Times New Roman" pitchFamily="18" charset="0"/>
              <a:cs typeface="Times New Roman" pitchFamily="18" charset="0"/>
            </a:endParaRPr>
          </a:p>
        </p:txBody>
      </p:sp>
      <p:pic>
        <p:nvPicPr>
          <p:cNvPr id="6" name="Picture 4" descr="EurDIQ">
            <a:hlinkClick r:id="rId3"/>
          </p:cNvPr>
          <p:cNvPicPr>
            <a:picLocks noChangeAspect="1" noChangeArrowheads="1"/>
          </p:cNvPicPr>
          <p:nvPr/>
        </p:nvPicPr>
        <p:blipFill>
          <a:blip r:embed="rId4" cstate="print"/>
          <a:srcRect/>
          <a:stretch>
            <a:fillRect/>
          </a:stretch>
        </p:blipFill>
        <p:spPr bwMode="auto">
          <a:xfrm>
            <a:off x="0" y="0"/>
            <a:ext cx="1933575" cy="71437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0"/>
            <a:ext cx="3984625" cy="6858000"/>
          </a:xfrm>
          <a:prstGeom prst="rect">
            <a:avLst/>
          </a:prstGeom>
          <a:noFill/>
          <a:ln w="9525">
            <a:noFill/>
            <a:miter lim="800000"/>
            <a:headEnd/>
            <a:tailEnd/>
          </a:ln>
        </p:spPr>
      </p:pic>
      <p:sp>
        <p:nvSpPr>
          <p:cNvPr id="7171" name="Rectangle 8"/>
          <p:cNvSpPr>
            <a:spLocks/>
          </p:cNvSpPr>
          <p:nvPr/>
        </p:nvSpPr>
        <p:spPr bwMode="auto">
          <a:xfrm>
            <a:off x="2123727" y="0"/>
            <a:ext cx="6624985" cy="1124744"/>
          </a:xfrm>
          <a:prstGeom prst="rect">
            <a:avLst/>
          </a:prstGeom>
          <a:solidFill>
            <a:srgbClr val="9999FF">
              <a:alpha val="50195"/>
            </a:srgbClr>
          </a:solidFill>
          <a:ln w="9525">
            <a:noFill/>
            <a:miter lim="800000"/>
            <a:headEnd/>
            <a:tailEnd/>
          </a:ln>
        </p:spPr>
        <p:txBody>
          <a:bodyPr anchor="ctr"/>
          <a:lstStyle/>
          <a:p>
            <a:pPr algn="ctr" eaLnBrk="0" hangingPunct="0"/>
            <a:r>
              <a:rPr lang="ru-RU" sz="2000" b="1" i="1" cap="all" dirty="0">
                <a:solidFill>
                  <a:srgbClr val="7F7F7F"/>
                </a:solidFill>
                <a:latin typeface="Calibri" pitchFamily="34" charset="0"/>
              </a:rPr>
              <a:t> </a:t>
            </a:r>
            <a:r>
              <a:rPr lang="en-US" sz="2000" b="1" cap="all" dirty="0" smtClean="0">
                <a:solidFill>
                  <a:srgbClr val="002060"/>
                </a:solidFill>
                <a:latin typeface="Times New Roman" pitchFamily="18" charset="0"/>
                <a:cs typeface="Times New Roman" pitchFamily="18" charset="0"/>
              </a:rPr>
              <a:t>Practical application of the National Qualification Framework includes the following key processes:</a:t>
            </a:r>
            <a:endParaRPr lang="ru-RU" sz="2000" b="1" cap="all" dirty="0">
              <a:solidFill>
                <a:srgbClr val="002060"/>
              </a:solidFill>
              <a:latin typeface="Times New Roman" pitchFamily="18" charset="0"/>
              <a:cs typeface="Times New Roman" pitchFamily="18" charset="0"/>
            </a:endParaRPr>
          </a:p>
        </p:txBody>
      </p:sp>
      <p:sp>
        <p:nvSpPr>
          <p:cNvPr id="7173" name="Rectangle 5"/>
          <p:cNvSpPr>
            <a:spLocks noGrp="1" noChangeArrowheads="1"/>
          </p:cNvSpPr>
          <p:nvPr>
            <p:ph type="body" idx="1"/>
          </p:nvPr>
        </p:nvSpPr>
        <p:spPr>
          <a:xfrm>
            <a:off x="684213" y="1484313"/>
            <a:ext cx="8002587" cy="4641850"/>
          </a:xfrm>
          <a:solidFill>
            <a:srgbClr val="DFDDFF">
              <a:alpha val="79999"/>
            </a:srgbClr>
          </a:solidFill>
        </p:spPr>
        <p:txBody>
          <a:bodyPr/>
          <a:lstStyle/>
          <a:p>
            <a:pPr marL="609600" indent="-609600" eaLnBrk="1" hangingPunct="1">
              <a:spcBef>
                <a:spcPct val="0"/>
              </a:spcBef>
              <a:spcAft>
                <a:spcPts val="1200"/>
              </a:spcAft>
              <a:buFontTx/>
              <a:buAutoNum type="arabicPeriod"/>
            </a:pPr>
            <a:r>
              <a:rPr lang="en-US" sz="2800" dirty="0" smtClean="0">
                <a:solidFill>
                  <a:srgbClr val="002060"/>
                </a:solidFill>
                <a:latin typeface="Times New Roman" pitchFamily="18" charset="0"/>
                <a:cs typeface="Times New Roman" pitchFamily="18" charset="0"/>
              </a:rPr>
              <a:t>Development and updating the Federal State Educational Standards (for secondary vocational  and higher education) in compliance with occupational standards;</a:t>
            </a:r>
          </a:p>
          <a:p>
            <a:pPr marL="609600" indent="-609600" eaLnBrk="1" hangingPunct="1">
              <a:spcBef>
                <a:spcPct val="0"/>
              </a:spcBef>
              <a:spcAft>
                <a:spcPts val="1200"/>
              </a:spcAft>
              <a:buFontTx/>
              <a:buAutoNum type="arabicPeriod"/>
            </a:pPr>
            <a:r>
              <a:rPr lang="en-US" sz="2800" dirty="0" smtClean="0">
                <a:solidFill>
                  <a:srgbClr val="002060"/>
                </a:solidFill>
                <a:latin typeface="Times New Roman" pitchFamily="18" charset="0"/>
                <a:cs typeface="Times New Roman" pitchFamily="18" charset="0"/>
              </a:rPr>
              <a:t>Development and updating the occupational standards according to the actual economic environment and labor market conditions;  </a:t>
            </a:r>
          </a:p>
          <a:p>
            <a:pPr marL="609600" indent="-609600" eaLnBrk="1" hangingPunct="1">
              <a:spcBef>
                <a:spcPct val="0"/>
              </a:spcBef>
              <a:spcAft>
                <a:spcPts val="1200"/>
              </a:spcAft>
              <a:buFontTx/>
              <a:buAutoNum type="arabicPeriod"/>
            </a:pPr>
            <a:r>
              <a:rPr lang="en-US" sz="2800" dirty="0" smtClean="0">
                <a:solidFill>
                  <a:srgbClr val="002060"/>
                </a:solidFill>
                <a:latin typeface="Times New Roman" pitchFamily="18" charset="0"/>
                <a:cs typeface="Times New Roman" pitchFamily="18" charset="0"/>
              </a:rPr>
              <a:t>Harmonization of the Federal State Educational Standards and occupational standards within the specific training and educational </a:t>
            </a:r>
            <a:r>
              <a:rPr lang="en-US" sz="2800" dirty="0" err="1" smtClean="0">
                <a:solidFill>
                  <a:srgbClr val="002060"/>
                </a:solidFill>
                <a:latin typeface="Times New Roman" pitchFamily="18" charset="0"/>
                <a:cs typeface="Times New Roman" pitchFamily="18" charset="0"/>
              </a:rPr>
              <a:t>programmes</a:t>
            </a:r>
            <a:r>
              <a:rPr lang="en-US" sz="2800" dirty="0" smtClean="0">
                <a:solidFill>
                  <a:srgbClr val="002060"/>
                </a:solidFill>
                <a:latin typeface="Times New Roman" pitchFamily="18" charset="0"/>
                <a:cs typeface="Times New Roman" pitchFamily="18" charset="0"/>
              </a:rPr>
              <a:t>. </a:t>
            </a:r>
          </a:p>
        </p:txBody>
      </p:sp>
      <p:pic>
        <p:nvPicPr>
          <p:cNvPr id="6" name="Picture 4" descr="EurDIQ">
            <a:hlinkClick r:id="rId3"/>
          </p:cNvPr>
          <p:cNvPicPr>
            <a:picLocks noChangeAspect="1" noChangeArrowheads="1"/>
          </p:cNvPicPr>
          <p:nvPr/>
        </p:nvPicPr>
        <p:blipFill>
          <a:blip r:embed="rId4" cstate="print"/>
          <a:srcRect/>
          <a:stretch>
            <a:fillRect/>
          </a:stretch>
        </p:blipFill>
        <p:spPr bwMode="auto">
          <a:xfrm>
            <a:off x="0" y="0"/>
            <a:ext cx="1933575" cy="71437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8"/>
          <p:cNvSpPr>
            <a:spLocks/>
          </p:cNvSpPr>
          <p:nvPr/>
        </p:nvSpPr>
        <p:spPr bwMode="auto">
          <a:xfrm>
            <a:off x="2051720" y="0"/>
            <a:ext cx="7092280" cy="908050"/>
          </a:xfrm>
          <a:prstGeom prst="rect">
            <a:avLst/>
          </a:prstGeom>
          <a:solidFill>
            <a:srgbClr val="9999FF">
              <a:alpha val="50195"/>
            </a:srgbClr>
          </a:solidFill>
          <a:ln w="9525">
            <a:noFill/>
            <a:miter lim="800000"/>
            <a:headEnd/>
            <a:tailEnd/>
          </a:ln>
        </p:spPr>
        <p:txBody>
          <a:bodyPr anchor="ctr"/>
          <a:lstStyle/>
          <a:p>
            <a:pPr algn="ctr" eaLnBrk="0" hangingPunct="0"/>
            <a:r>
              <a:rPr lang="ru-RU" sz="2400" b="1" dirty="0">
                <a:solidFill>
                  <a:srgbClr val="7F7F7F"/>
                </a:solidFill>
                <a:latin typeface="Times New Roman" pitchFamily="18" charset="0"/>
                <a:cs typeface="Times New Roman" pitchFamily="18" charset="0"/>
              </a:rPr>
              <a:t> </a:t>
            </a:r>
            <a:r>
              <a:rPr lang="en-US" sz="2000" b="1" cap="all" dirty="0" smtClean="0">
                <a:solidFill>
                  <a:srgbClr val="002060"/>
                </a:solidFill>
                <a:latin typeface="Times New Roman" pitchFamily="18" charset="0"/>
                <a:cs typeface="Times New Roman" pitchFamily="18" charset="0"/>
              </a:rPr>
              <a:t>Interaction of the occupational qualification system participants</a:t>
            </a:r>
            <a:endParaRPr lang="ru-RU" sz="2000" b="1" cap="all" dirty="0">
              <a:solidFill>
                <a:srgbClr val="002060"/>
              </a:solidFill>
              <a:latin typeface="Times New Roman" pitchFamily="18" charset="0"/>
              <a:cs typeface="Times New Roman" pitchFamily="18" charset="0"/>
            </a:endParaRPr>
          </a:p>
        </p:txBody>
      </p:sp>
      <p:pic>
        <p:nvPicPr>
          <p:cNvPr id="6" name="Picture 4" descr="EurDIQ">
            <a:hlinkClick r:id="rId2"/>
          </p:cNvPr>
          <p:cNvPicPr>
            <a:picLocks noChangeAspect="1" noChangeArrowheads="1"/>
          </p:cNvPicPr>
          <p:nvPr/>
        </p:nvPicPr>
        <p:blipFill>
          <a:blip r:embed="rId3" cstate="print"/>
          <a:srcRect/>
          <a:stretch>
            <a:fillRect/>
          </a:stretch>
        </p:blipFill>
        <p:spPr bwMode="auto">
          <a:xfrm>
            <a:off x="0" y="0"/>
            <a:ext cx="1933575" cy="714375"/>
          </a:xfrm>
          <a:prstGeom prst="rect">
            <a:avLst/>
          </a:prstGeom>
          <a:noFill/>
        </p:spPr>
      </p:pic>
      <p:grpSp>
        <p:nvGrpSpPr>
          <p:cNvPr id="15361" name="Group 108"/>
          <p:cNvGrpSpPr>
            <a:grpSpLocks/>
          </p:cNvGrpSpPr>
          <p:nvPr/>
        </p:nvGrpSpPr>
        <p:grpSpPr bwMode="auto">
          <a:xfrm>
            <a:off x="827585" y="980728"/>
            <a:ext cx="8136904" cy="5688632"/>
            <a:chOff x="1695" y="3760"/>
            <a:chExt cx="9555" cy="7265"/>
          </a:xfrm>
        </p:grpSpPr>
        <p:sp>
          <p:nvSpPr>
            <p:cNvPr id="2" name="Text Box 78"/>
            <p:cNvSpPr txBox="1">
              <a:spLocks noChangeArrowheads="1"/>
            </p:cNvSpPr>
            <p:nvPr/>
          </p:nvSpPr>
          <p:spPr bwMode="auto">
            <a:xfrm>
              <a:off x="4830" y="4888"/>
              <a:ext cx="2190" cy="88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rPr>
                <a:t>Regional Center on Occupational Qualifications</a:t>
              </a:r>
              <a:endParaRPr kumimoji="0" lang="ru-RU" sz="1800" b="0" i="0" u="none" strike="noStrike" cap="none" normalizeH="0" baseline="0" smtClean="0">
                <a:ln>
                  <a:noFill/>
                </a:ln>
                <a:solidFill>
                  <a:schemeClr val="tx1"/>
                </a:solidFill>
                <a:effectLst/>
                <a:latin typeface="Arial" pitchFamily="34" charset="0"/>
              </a:endParaRPr>
            </a:p>
          </p:txBody>
        </p:sp>
        <p:cxnSp>
          <p:nvCxnSpPr>
            <p:cNvPr id="3" name="AutoShape 79"/>
            <p:cNvCxnSpPr>
              <a:cxnSpLocks noChangeShapeType="1"/>
            </p:cNvCxnSpPr>
            <p:nvPr/>
          </p:nvCxnSpPr>
          <p:spPr bwMode="auto">
            <a:xfrm flipH="1">
              <a:off x="4950" y="9163"/>
              <a:ext cx="1005" cy="0"/>
            </a:xfrm>
            <a:prstGeom prst="straightConnector1">
              <a:avLst/>
            </a:prstGeom>
            <a:noFill/>
            <a:ln w="9525">
              <a:solidFill>
                <a:srgbClr val="000000"/>
              </a:solidFill>
              <a:prstDash val="lgDash"/>
              <a:round/>
              <a:headEnd/>
              <a:tailEnd type="triangle" w="med" len="med"/>
            </a:ln>
          </p:spPr>
        </p:cxnSp>
        <p:cxnSp>
          <p:nvCxnSpPr>
            <p:cNvPr id="5" name="AutoShape 81"/>
            <p:cNvCxnSpPr>
              <a:cxnSpLocks noChangeShapeType="1"/>
            </p:cNvCxnSpPr>
            <p:nvPr/>
          </p:nvCxnSpPr>
          <p:spPr bwMode="auto">
            <a:xfrm>
              <a:off x="4335" y="5278"/>
              <a:ext cx="495" cy="0"/>
            </a:xfrm>
            <a:prstGeom prst="straightConnector1">
              <a:avLst/>
            </a:prstGeom>
            <a:noFill/>
            <a:ln w="9525">
              <a:solidFill>
                <a:srgbClr val="000000"/>
              </a:solidFill>
              <a:round/>
              <a:headEnd type="triangle" w="med" len="med"/>
              <a:tailEnd type="triangle" w="med" len="med"/>
            </a:ln>
          </p:spPr>
        </p:cxnSp>
        <p:cxnSp>
          <p:nvCxnSpPr>
            <p:cNvPr id="8" name="AutoShape 82"/>
            <p:cNvCxnSpPr>
              <a:cxnSpLocks noChangeShapeType="1"/>
            </p:cNvCxnSpPr>
            <p:nvPr/>
          </p:nvCxnSpPr>
          <p:spPr bwMode="auto">
            <a:xfrm>
              <a:off x="7020" y="5278"/>
              <a:ext cx="735" cy="0"/>
            </a:xfrm>
            <a:prstGeom prst="straightConnector1">
              <a:avLst/>
            </a:prstGeom>
            <a:noFill/>
            <a:ln w="9525">
              <a:solidFill>
                <a:srgbClr val="000000"/>
              </a:solidFill>
              <a:prstDash val="lgDash"/>
              <a:round/>
              <a:headEnd type="triangle" w="med" len="med"/>
              <a:tailEnd type="triangle" w="med" len="med"/>
            </a:ln>
          </p:spPr>
        </p:cxnSp>
        <p:sp>
          <p:nvSpPr>
            <p:cNvPr id="10" name="Text Box 83"/>
            <p:cNvSpPr txBox="1">
              <a:spLocks noChangeArrowheads="1"/>
            </p:cNvSpPr>
            <p:nvPr/>
          </p:nvSpPr>
          <p:spPr bwMode="auto">
            <a:xfrm>
              <a:off x="4095" y="3760"/>
              <a:ext cx="3765" cy="84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rPr>
                <a:t>National Council on Occupational Qualifications (NCVQ)</a:t>
              </a:r>
              <a:endParaRPr kumimoji="0" lang="ru-RU" sz="1800" b="0" i="0" u="none" strike="noStrike" cap="none" normalizeH="0" baseline="0" smtClean="0">
                <a:ln>
                  <a:noFill/>
                </a:ln>
                <a:solidFill>
                  <a:schemeClr val="tx1"/>
                </a:solidFill>
                <a:effectLst/>
                <a:latin typeface="Arial" pitchFamily="34" charset="0"/>
              </a:endParaRPr>
            </a:p>
          </p:txBody>
        </p:sp>
        <p:sp>
          <p:nvSpPr>
            <p:cNvPr id="11" name="Text Box 84"/>
            <p:cNvSpPr txBox="1">
              <a:spLocks noChangeArrowheads="1"/>
            </p:cNvSpPr>
            <p:nvPr/>
          </p:nvSpPr>
          <p:spPr bwMode="auto">
            <a:xfrm>
              <a:off x="1695" y="4888"/>
              <a:ext cx="2640" cy="88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rPr>
                <a:t>Coordination Authority under RF Subject Government</a:t>
              </a:r>
              <a:endParaRPr kumimoji="0" lang="ru-RU" sz="1800" b="0" i="0" u="none" strike="noStrike" cap="none" normalizeH="0" baseline="0" smtClean="0">
                <a:ln>
                  <a:noFill/>
                </a:ln>
                <a:solidFill>
                  <a:schemeClr val="tx1"/>
                </a:solidFill>
                <a:effectLst/>
                <a:latin typeface="Arial" pitchFamily="34" charset="0"/>
              </a:endParaRPr>
            </a:p>
          </p:txBody>
        </p:sp>
        <p:sp>
          <p:nvSpPr>
            <p:cNvPr id="12" name="Text Box 85"/>
            <p:cNvSpPr txBox="1">
              <a:spLocks noChangeArrowheads="1"/>
            </p:cNvSpPr>
            <p:nvPr/>
          </p:nvSpPr>
          <p:spPr bwMode="auto">
            <a:xfrm>
              <a:off x="7755" y="4888"/>
              <a:ext cx="2040" cy="12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Times New Roman" pitchFamily="18" charset="0"/>
                </a:rPr>
                <a:t>National Qualifications Development Agency (NQDA)</a:t>
              </a:r>
              <a:endParaRPr kumimoji="0" lang="ru-RU" sz="1800" b="0" i="0" u="none" strike="noStrike" cap="none" normalizeH="0" baseline="0" dirty="0" smtClean="0">
                <a:ln>
                  <a:noFill/>
                </a:ln>
                <a:solidFill>
                  <a:schemeClr val="tx1"/>
                </a:solidFill>
                <a:effectLst/>
                <a:latin typeface="Arial" pitchFamily="34" charset="0"/>
              </a:endParaRPr>
            </a:p>
          </p:txBody>
        </p:sp>
        <p:sp>
          <p:nvSpPr>
            <p:cNvPr id="13" name="Text Box 86"/>
            <p:cNvSpPr txBox="1">
              <a:spLocks noChangeArrowheads="1"/>
            </p:cNvSpPr>
            <p:nvPr/>
          </p:nvSpPr>
          <p:spPr bwMode="auto">
            <a:xfrm>
              <a:off x="10335" y="5173"/>
              <a:ext cx="915" cy="4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u-RU" sz="900" b="1" i="0" u="none" strike="noStrike" cap="none" normalizeH="0" baseline="0" smtClean="0">
                  <a:ln>
                    <a:noFill/>
                  </a:ln>
                  <a:solidFill>
                    <a:schemeClr val="tx1"/>
                  </a:solidFill>
                  <a:effectLst/>
                  <a:latin typeface="Times New Roman" pitchFamily="18" charset="0"/>
                </a:rPr>
                <a:t>C</a:t>
              </a:r>
              <a:r>
                <a:rPr kumimoji="0" lang="en-US" sz="900" b="1" i="0" u="none" strike="noStrike" cap="none" normalizeH="0" baseline="0" smtClean="0">
                  <a:ln>
                    <a:noFill/>
                  </a:ln>
                  <a:solidFill>
                    <a:schemeClr val="tx1"/>
                  </a:solidFill>
                  <a:effectLst/>
                  <a:latin typeface="Times New Roman" pitchFamily="18" charset="0"/>
                </a:rPr>
                <a:t>O</a:t>
              </a:r>
              <a:r>
                <a:rPr kumimoji="0" lang="ru-RU" sz="900" b="1" i="0" u="none" strike="noStrike" cap="none" normalizeH="0" baseline="0" smtClean="0">
                  <a:ln>
                    <a:noFill/>
                  </a:ln>
                  <a:solidFill>
                    <a:schemeClr val="tx1"/>
                  </a:solidFill>
                  <a:effectLst/>
                  <a:latin typeface="Times New Roman" pitchFamily="18" charset="0"/>
                </a:rPr>
                <a:t>Q</a:t>
              </a:r>
              <a:endParaRPr kumimoji="0" lang="ru-RU" sz="1800" b="0" i="0" u="none" strike="noStrike" cap="none" normalizeH="0" baseline="0" smtClean="0">
                <a:ln>
                  <a:noFill/>
                </a:ln>
                <a:solidFill>
                  <a:schemeClr val="tx1"/>
                </a:solidFill>
                <a:effectLst/>
                <a:latin typeface="Arial" pitchFamily="34" charset="0"/>
              </a:endParaRPr>
            </a:p>
          </p:txBody>
        </p:sp>
        <p:sp>
          <p:nvSpPr>
            <p:cNvPr id="14" name="Text Box 87"/>
            <p:cNvSpPr txBox="1">
              <a:spLocks noChangeArrowheads="1"/>
            </p:cNvSpPr>
            <p:nvPr/>
          </p:nvSpPr>
          <p:spPr bwMode="auto">
            <a:xfrm>
              <a:off x="1695" y="6028"/>
              <a:ext cx="3255"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rPr>
                <a:t>Regional Governmental Authorities</a:t>
              </a:r>
              <a:endParaRPr kumimoji="0" lang="ru-RU" sz="1800" b="0" i="0" u="none" strike="noStrike" cap="none" normalizeH="0" baseline="0" smtClean="0">
                <a:ln>
                  <a:noFill/>
                </a:ln>
                <a:solidFill>
                  <a:schemeClr val="tx1"/>
                </a:solidFill>
                <a:effectLst/>
                <a:latin typeface="Arial" pitchFamily="34" charset="0"/>
              </a:endParaRPr>
            </a:p>
          </p:txBody>
        </p:sp>
        <p:sp>
          <p:nvSpPr>
            <p:cNvPr id="15" name="Text Box 88"/>
            <p:cNvSpPr txBox="1">
              <a:spLocks noChangeArrowheads="1"/>
            </p:cNvSpPr>
            <p:nvPr/>
          </p:nvSpPr>
          <p:spPr bwMode="auto">
            <a:xfrm>
              <a:off x="8085" y="8098"/>
              <a:ext cx="2160" cy="115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rPr>
                <a:t>Organizations carrying out professional and public accreditation</a:t>
              </a:r>
              <a:endParaRPr kumimoji="0" lang="ru-RU" sz="1800" b="0" i="0" u="none" strike="noStrike" cap="none" normalizeH="0" baseline="0" smtClean="0">
                <a:ln>
                  <a:noFill/>
                </a:ln>
                <a:solidFill>
                  <a:schemeClr val="tx1"/>
                </a:solidFill>
                <a:effectLst/>
                <a:latin typeface="Arial" pitchFamily="34" charset="0"/>
              </a:endParaRPr>
            </a:p>
          </p:txBody>
        </p:sp>
        <p:sp>
          <p:nvSpPr>
            <p:cNvPr id="16" name="Text Box 89"/>
            <p:cNvSpPr txBox="1">
              <a:spLocks noChangeArrowheads="1"/>
            </p:cNvSpPr>
            <p:nvPr/>
          </p:nvSpPr>
          <p:spPr bwMode="auto">
            <a:xfrm>
              <a:off x="1695" y="7873"/>
              <a:ext cx="3255"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rPr>
                <a:t>Regional</a:t>
              </a:r>
              <a:r>
                <a:rPr kumimoji="0" lang="ru-RU" sz="900" b="1" i="0" u="none" strike="noStrike" cap="none" normalizeH="0" baseline="0" smtClean="0">
                  <a:ln>
                    <a:noFill/>
                  </a:ln>
                  <a:solidFill>
                    <a:schemeClr val="tx1"/>
                  </a:solidFill>
                  <a:effectLst/>
                  <a:latin typeface="Times New Roman" pitchFamily="18" charset="0"/>
                </a:rPr>
                <a:t> </a:t>
              </a:r>
              <a:r>
                <a:rPr kumimoji="0" lang="en-US" sz="900" b="1" i="0" u="none" strike="noStrike" cap="none" normalizeH="0" baseline="0" smtClean="0">
                  <a:ln>
                    <a:noFill/>
                  </a:ln>
                  <a:solidFill>
                    <a:schemeClr val="tx1"/>
                  </a:solidFill>
                  <a:effectLst/>
                  <a:latin typeface="Times New Roman" pitchFamily="18" charset="0"/>
                </a:rPr>
                <a:t>Vocational</a:t>
              </a:r>
              <a:r>
                <a:rPr kumimoji="0" lang="ru-RU" sz="900" b="1" i="0" u="none" strike="noStrike" cap="none" normalizeH="0" baseline="0" smtClean="0">
                  <a:ln>
                    <a:noFill/>
                  </a:ln>
                  <a:solidFill>
                    <a:schemeClr val="tx1"/>
                  </a:solidFill>
                  <a:effectLst/>
                  <a:latin typeface="Times New Roman" pitchFamily="18" charset="0"/>
                </a:rPr>
                <a:t> </a:t>
              </a:r>
              <a:r>
                <a:rPr kumimoji="0" lang="en-US" sz="900" b="1" i="0" u="none" strike="noStrike" cap="none" normalizeH="0" baseline="0" smtClean="0">
                  <a:ln>
                    <a:noFill/>
                  </a:ln>
                  <a:solidFill>
                    <a:schemeClr val="tx1"/>
                  </a:solidFill>
                  <a:effectLst/>
                  <a:latin typeface="Times New Roman" pitchFamily="18" charset="0"/>
                </a:rPr>
                <a:t>Training</a:t>
              </a:r>
              <a:r>
                <a:rPr kumimoji="0" lang="ru-RU" sz="900" b="1" i="0" u="none" strike="noStrike" cap="none" normalizeH="0" baseline="0" smtClean="0">
                  <a:ln>
                    <a:noFill/>
                  </a:ln>
                  <a:solidFill>
                    <a:schemeClr val="tx1"/>
                  </a:solidFill>
                  <a:effectLst/>
                  <a:latin typeface="Times New Roman" pitchFamily="18" charset="0"/>
                </a:rPr>
                <a:t>/</a:t>
              </a:r>
              <a:r>
                <a:rPr kumimoji="0" lang="en-US" sz="900" b="1" i="0" u="none" strike="noStrike" cap="none" normalizeH="0" baseline="0" smtClean="0">
                  <a:ln>
                    <a:noFill/>
                  </a:ln>
                  <a:solidFill>
                    <a:schemeClr val="tx1"/>
                  </a:solidFill>
                  <a:effectLst/>
                  <a:latin typeface="Times New Roman" pitchFamily="18" charset="0"/>
                </a:rPr>
                <a:t>Education</a:t>
              </a:r>
              <a:r>
                <a:rPr kumimoji="0" lang="ru-RU" sz="900" b="1" i="0" u="none" strike="noStrike" cap="none" normalizeH="0" baseline="0" smtClean="0">
                  <a:ln>
                    <a:noFill/>
                  </a:ln>
                  <a:solidFill>
                    <a:schemeClr val="tx1"/>
                  </a:solidFill>
                  <a:effectLst/>
                  <a:latin typeface="Times New Roman" pitchFamily="18" charset="0"/>
                </a:rPr>
                <a:t> </a:t>
              </a:r>
              <a:r>
                <a:rPr kumimoji="0" lang="en-US" sz="900" b="1" i="0" u="none" strike="noStrike" cap="none" normalizeH="0" baseline="0" smtClean="0">
                  <a:ln>
                    <a:noFill/>
                  </a:ln>
                  <a:solidFill>
                    <a:schemeClr val="tx1"/>
                  </a:solidFill>
                  <a:effectLst/>
                  <a:latin typeface="Times New Roman" pitchFamily="18" charset="0"/>
                </a:rPr>
                <a:t>System</a:t>
              </a:r>
              <a:endParaRPr kumimoji="0" lang="ru-RU" sz="1800" b="0" i="0" u="none" strike="noStrike" cap="none" normalizeH="0" baseline="0" smtClean="0">
                <a:ln>
                  <a:noFill/>
                </a:ln>
                <a:solidFill>
                  <a:schemeClr val="tx1"/>
                </a:solidFill>
                <a:effectLst/>
                <a:latin typeface="Arial" pitchFamily="34" charset="0"/>
              </a:endParaRPr>
            </a:p>
          </p:txBody>
        </p:sp>
        <p:sp>
          <p:nvSpPr>
            <p:cNvPr id="17" name="Text Box 90"/>
            <p:cNvSpPr txBox="1">
              <a:spLocks noChangeArrowheads="1"/>
            </p:cNvSpPr>
            <p:nvPr/>
          </p:nvSpPr>
          <p:spPr bwMode="auto">
            <a:xfrm>
              <a:off x="1695" y="8818"/>
              <a:ext cx="3255"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rPr>
                <a:t>Citizens of the Russian Federation and foreign countries </a:t>
              </a:r>
              <a:endParaRPr kumimoji="0" lang="ru-RU" sz="1800" b="0" i="0" u="none" strike="noStrike" cap="none" normalizeH="0" baseline="0" smtClean="0">
                <a:ln>
                  <a:noFill/>
                </a:ln>
                <a:solidFill>
                  <a:schemeClr val="tx1"/>
                </a:solidFill>
                <a:effectLst/>
                <a:latin typeface="Arial" pitchFamily="34" charset="0"/>
              </a:endParaRPr>
            </a:p>
          </p:txBody>
        </p:sp>
        <p:sp>
          <p:nvSpPr>
            <p:cNvPr id="18" name="Text Box 91"/>
            <p:cNvSpPr txBox="1">
              <a:spLocks noChangeArrowheads="1"/>
            </p:cNvSpPr>
            <p:nvPr/>
          </p:nvSpPr>
          <p:spPr bwMode="auto">
            <a:xfrm>
              <a:off x="8085" y="6988"/>
              <a:ext cx="2160" cy="88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rPr>
                <a:t>Qualification Evaluation Centers (QEC)</a:t>
              </a:r>
              <a:endParaRPr kumimoji="0" lang="ru-RU" sz="1800" b="0" i="0" u="none" strike="noStrike" cap="none" normalizeH="0" baseline="0" smtClean="0">
                <a:ln>
                  <a:noFill/>
                </a:ln>
                <a:solidFill>
                  <a:schemeClr val="tx1"/>
                </a:solidFill>
                <a:effectLst/>
                <a:latin typeface="Arial" pitchFamily="34" charset="0"/>
              </a:endParaRPr>
            </a:p>
          </p:txBody>
        </p:sp>
        <p:cxnSp>
          <p:nvCxnSpPr>
            <p:cNvPr id="19" name="AutoShape 92"/>
            <p:cNvCxnSpPr>
              <a:cxnSpLocks noChangeShapeType="1"/>
            </p:cNvCxnSpPr>
            <p:nvPr/>
          </p:nvCxnSpPr>
          <p:spPr bwMode="auto">
            <a:xfrm flipV="1">
              <a:off x="2670" y="4107"/>
              <a:ext cx="1425" cy="780"/>
            </a:xfrm>
            <a:prstGeom prst="straightConnector1">
              <a:avLst/>
            </a:prstGeom>
            <a:noFill/>
            <a:ln w="9525">
              <a:solidFill>
                <a:srgbClr val="000000"/>
              </a:solidFill>
              <a:round/>
              <a:headEnd type="triangle" w="med" len="med"/>
              <a:tailEnd type="triangle" w="med" len="med"/>
            </a:ln>
          </p:spPr>
        </p:cxnSp>
        <p:cxnSp>
          <p:nvCxnSpPr>
            <p:cNvPr id="20" name="AutoShape 93"/>
            <p:cNvCxnSpPr>
              <a:cxnSpLocks noChangeShapeType="1"/>
            </p:cNvCxnSpPr>
            <p:nvPr/>
          </p:nvCxnSpPr>
          <p:spPr bwMode="auto">
            <a:xfrm flipH="1">
              <a:off x="4950" y="8095"/>
              <a:ext cx="1005" cy="0"/>
            </a:xfrm>
            <a:prstGeom prst="straightConnector1">
              <a:avLst/>
            </a:prstGeom>
            <a:noFill/>
            <a:ln w="9525">
              <a:solidFill>
                <a:srgbClr val="000000"/>
              </a:solidFill>
              <a:prstDash val="lgDash"/>
              <a:round/>
              <a:headEnd/>
              <a:tailEnd type="triangle" w="med" len="med"/>
            </a:ln>
          </p:spPr>
        </p:cxnSp>
        <p:cxnSp>
          <p:nvCxnSpPr>
            <p:cNvPr id="21" name="AutoShape 94"/>
            <p:cNvCxnSpPr>
              <a:cxnSpLocks noChangeShapeType="1"/>
            </p:cNvCxnSpPr>
            <p:nvPr/>
          </p:nvCxnSpPr>
          <p:spPr bwMode="auto">
            <a:xfrm flipH="1">
              <a:off x="4950" y="7171"/>
              <a:ext cx="1005" cy="0"/>
            </a:xfrm>
            <a:prstGeom prst="straightConnector1">
              <a:avLst/>
            </a:prstGeom>
            <a:noFill/>
            <a:ln w="9525">
              <a:solidFill>
                <a:srgbClr val="000000"/>
              </a:solidFill>
              <a:prstDash val="lgDash"/>
              <a:round/>
              <a:headEnd/>
              <a:tailEnd type="triangle" w="med" len="med"/>
            </a:ln>
          </p:spPr>
        </p:cxnSp>
        <p:cxnSp>
          <p:nvCxnSpPr>
            <p:cNvPr id="22" name="AutoShape 95"/>
            <p:cNvCxnSpPr>
              <a:cxnSpLocks noChangeShapeType="1"/>
            </p:cNvCxnSpPr>
            <p:nvPr/>
          </p:nvCxnSpPr>
          <p:spPr bwMode="auto">
            <a:xfrm flipH="1">
              <a:off x="4950" y="6343"/>
              <a:ext cx="1005" cy="0"/>
            </a:xfrm>
            <a:prstGeom prst="straightConnector1">
              <a:avLst/>
            </a:prstGeom>
            <a:noFill/>
            <a:ln w="9525">
              <a:solidFill>
                <a:srgbClr val="000000"/>
              </a:solidFill>
              <a:prstDash val="lgDash"/>
              <a:round/>
              <a:headEnd/>
              <a:tailEnd type="triangle" w="med" len="med"/>
            </a:ln>
          </p:spPr>
        </p:cxnSp>
        <p:cxnSp>
          <p:nvCxnSpPr>
            <p:cNvPr id="23" name="AutoShape 96"/>
            <p:cNvCxnSpPr>
              <a:cxnSpLocks noChangeShapeType="1"/>
            </p:cNvCxnSpPr>
            <p:nvPr/>
          </p:nvCxnSpPr>
          <p:spPr bwMode="auto">
            <a:xfrm flipV="1">
              <a:off x="5955" y="5776"/>
              <a:ext cx="0" cy="3390"/>
            </a:xfrm>
            <a:prstGeom prst="straightConnector1">
              <a:avLst/>
            </a:prstGeom>
            <a:noFill/>
            <a:ln w="9525">
              <a:solidFill>
                <a:srgbClr val="000000"/>
              </a:solidFill>
              <a:prstDash val="lgDash"/>
              <a:round/>
              <a:headEnd/>
              <a:tailEnd type="triangle" w="med" len="med"/>
            </a:ln>
          </p:spPr>
        </p:cxnSp>
        <p:cxnSp>
          <p:nvCxnSpPr>
            <p:cNvPr id="24" name="AutoShape 97"/>
            <p:cNvCxnSpPr>
              <a:cxnSpLocks noChangeShapeType="1"/>
            </p:cNvCxnSpPr>
            <p:nvPr/>
          </p:nvCxnSpPr>
          <p:spPr bwMode="auto">
            <a:xfrm>
              <a:off x="9795" y="5278"/>
              <a:ext cx="540" cy="0"/>
            </a:xfrm>
            <a:prstGeom prst="straightConnector1">
              <a:avLst/>
            </a:prstGeom>
            <a:noFill/>
            <a:ln w="9525">
              <a:solidFill>
                <a:srgbClr val="000000"/>
              </a:solidFill>
              <a:round/>
              <a:headEnd type="triangle" w="med" len="med"/>
              <a:tailEnd type="triangle" w="med" len="med"/>
            </a:ln>
          </p:spPr>
        </p:cxnSp>
        <p:cxnSp>
          <p:nvCxnSpPr>
            <p:cNvPr id="25" name="AutoShape 98"/>
            <p:cNvCxnSpPr>
              <a:cxnSpLocks noChangeShapeType="1"/>
            </p:cNvCxnSpPr>
            <p:nvPr/>
          </p:nvCxnSpPr>
          <p:spPr bwMode="auto">
            <a:xfrm>
              <a:off x="7860" y="4107"/>
              <a:ext cx="510" cy="780"/>
            </a:xfrm>
            <a:prstGeom prst="straightConnector1">
              <a:avLst/>
            </a:prstGeom>
            <a:noFill/>
            <a:ln w="9525">
              <a:solidFill>
                <a:srgbClr val="000000"/>
              </a:solidFill>
              <a:round/>
              <a:headEnd type="triangle" w="med" len="med"/>
              <a:tailEnd type="triangle" w="med" len="med"/>
            </a:ln>
          </p:spPr>
        </p:cxnSp>
        <p:cxnSp>
          <p:nvCxnSpPr>
            <p:cNvPr id="26" name="AutoShape 99"/>
            <p:cNvCxnSpPr>
              <a:cxnSpLocks noChangeShapeType="1"/>
            </p:cNvCxnSpPr>
            <p:nvPr/>
          </p:nvCxnSpPr>
          <p:spPr bwMode="auto">
            <a:xfrm>
              <a:off x="7860" y="3882"/>
              <a:ext cx="2955" cy="1290"/>
            </a:xfrm>
            <a:prstGeom prst="straightConnector1">
              <a:avLst/>
            </a:prstGeom>
            <a:noFill/>
            <a:ln w="9525">
              <a:solidFill>
                <a:srgbClr val="000000"/>
              </a:solidFill>
              <a:round/>
              <a:headEnd type="triangle" w="med" len="med"/>
              <a:tailEnd type="triangle" w="med" len="med"/>
            </a:ln>
          </p:spPr>
        </p:cxnSp>
        <p:cxnSp>
          <p:nvCxnSpPr>
            <p:cNvPr id="27" name="AutoShape 100"/>
            <p:cNvCxnSpPr>
              <a:cxnSpLocks noChangeShapeType="1"/>
            </p:cNvCxnSpPr>
            <p:nvPr/>
          </p:nvCxnSpPr>
          <p:spPr bwMode="auto">
            <a:xfrm flipH="1" flipV="1">
              <a:off x="6450" y="5776"/>
              <a:ext cx="45" cy="3387"/>
            </a:xfrm>
            <a:prstGeom prst="straightConnector1">
              <a:avLst/>
            </a:prstGeom>
            <a:noFill/>
            <a:ln w="9525">
              <a:solidFill>
                <a:srgbClr val="000000"/>
              </a:solidFill>
              <a:prstDash val="lgDash"/>
              <a:round/>
              <a:headEnd/>
              <a:tailEnd type="triangle" w="med" len="med"/>
            </a:ln>
          </p:spPr>
        </p:cxnSp>
        <p:cxnSp>
          <p:nvCxnSpPr>
            <p:cNvPr id="28" name="AutoShape 101"/>
            <p:cNvCxnSpPr>
              <a:cxnSpLocks noChangeShapeType="1"/>
            </p:cNvCxnSpPr>
            <p:nvPr/>
          </p:nvCxnSpPr>
          <p:spPr bwMode="auto">
            <a:xfrm flipV="1">
              <a:off x="6495" y="9163"/>
              <a:ext cx="1590" cy="3"/>
            </a:xfrm>
            <a:prstGeom prst="straightConnector1">
              <a:avLst/>
            </a:prstGeom>
            <a:noFill/>
            <a:ln w="9525">
              <a:solidFill>
                <a:srgbClr val="000000"/>
              </a:solidFill>
              <a:prstDash val="lgDash"/>
              <a:round/>
              <a:headEnd/>
              <a:tailEnd type="triangle" w="med" len="med"/>
            </a:ln>
          </p:spPr>
        </p:cxnSp>
        <p:cxnSp>
          <p:nvCxnSpPr>
            <p:cNvPr id="29" name="AutoShape 102"/>
            <p:cNvCxnSpPr>
              <a:cxnSpLocks noChangeShapeType="1"/>
            </p:cNvCxnSpPr>
            <p:nvPr/>
          </p:nvCxnSpPr>
          <p:spPr bwMode="auto">
            <a:xfrm>
              <a:off x="6450" y="7420"/>
              <a:ext cx="1635" cy="0"/>
            </a:xfrm>
            <a:prstGeom prst="straightConnector1">
              <a:avLst/>
            </a:prstGeom>
            <a:noFill/>
            <a:ln w="9525">
              <a:solidFill>
                <a:srgbClr val="000000"/>
              </a:solidFill>
              <a:prstDash val="lgDash"/>
              <a:round/>
              <a:headEnd/>
              <a:tailEnd type="triangle" w="med" len="med"/>
            </a:ln>
          </p:spPr>
        </p:cxnSp>
        <p:cxnSp>
          <p:nvCxnSpPr>
            <p:cNvPr id="30" name="AutoShape 103"/>
            <p:cNvCxnSpPr>
              <a:cxnSpLocks noChangeShapeType="1"/>
            </p:cNvCxnSpPr>
            <p:nvPr/>
          </p:nvCxnSpPr>
          <p:spPr bwMode="auto">
            <a:xfrm>
              <a:off x="6495" y="10125"/>
              <a:ext cx="1365" cy="0"/>
            </a:xfrm>
            <a:prstGeom prst="straightConnector1">
              <a:avLst/>
            </a:prstGeom>
            <a:noFill/>
            <a:ln w="9525">
              <a:solidFill>
                <a:srgbClr val="000000"/>
              </a:solidFill>
              <a:round/>
              <a:headEnd type="triangle" w="med" len="med"/>
              <a:tailEnd type="triangle" w="med" len="med"/>
            </a:ln>
          </p:spPr>
        </p:cxnSp>
        <p:sp>
          <p:nvSpPr>
            <p:cNvPr id="31" name="Text Box 104"/>
            <p:cNvSpPr txBox="1">
              <a:spLocks noChangeArrowheads="1"/>
            </p:cNvSpPr>
            <p:nvPr/>
          </p:nvSpPr>
          <p:spPr bwMode="auto">
            <a:xfrm>
              <a:off x="8085" y="9945"/>
              <a:ext cx="3165" cy="3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rPr>
                <a:t>Informational interaction</a:t>
              </a:r>
              <a:r>
                <a:rPr kumimoji="0" lang="ru-RU" sz="900" b="1" i="0" u="none" strike="noStrike" cap="none" normalizeH="0" baseline="0" smtClean="0">
                  <a:ln>
                    <a:noFill/>
                  </a:ln>
                  <a:solidFill>
                    <a:schemeClr val="tx1"/>
                  </a:solidFill>
                  <a:effectLst/>
                  <a:latin typeface="Times New Roman" pitchFamily="18" charset="0"/>
                </a:rPr>
                <a:t>имодействие</a:t>
              </a:r>
              <a:endParaRPr kumimoji="0" lang="ru-RU" sz="1800" b="0" i="0" u="none" strike="noStrike" cap="none" normalizeH="0" baseline="0" smtClean="0">
                <a:ln>
                  <a:noFill/>
                </a:ln>
                <a:solidFill>
                  <a:schemeClr val="tx1"/>
                </a:solidFill>
                <a:effectLst/>
                <a:latin typeface="Arial" pitchFamily="34" charset="0"/>
              </a:endParaRPr>
            </a:p>
          </p:txBody>
        </p:sp>
        <p:cxnSp>
          <p:nvCxnSpPr>
            <p:cNvPr id="8192" name="AutoShape 105"/>
            <p:cNvCxnSpPr>
              <a:cxnSpLocks noChangeShapeType="1"/>
            </p:cNvCxnSpPr>
            <p:nvPr/>
          </p:nvCxnSpPr>
          <p:spPr bwMode="auto">
            <a:xfrm>
              <a:off x="6495" y="10710"/>
              <a:ext cx="1365" cy="0"/>
            </a:xfrm>
            <a:prstGeom prst="straightConnector1">
              <a:avLst/>
            </a:prstGeom>
            <a:noFill/>
            <a:ln w="9525">
              <a:solidFill>
                <a:srgbClr val="000000"/>
              </a:solidFill>
              <a:prstDash val="lgDash"/>
              <a:round/>
              <a:headEnd type="triangle" w="med" len="med"/>
              <a:tailEnd type="triangle" w="med" len="med"/>
            </a:ln>
          </p:spPr>
        </p:cxnSp>
        <p:sp>
          <p:nvSpPr>
            <p:cNvPr id="8193" name="Text Box 106"/>
            <p:cNvSpPr txBox="1">
              <a:spLocks noChangeArrowheads="1"/>
            </p:cNvSpPr>
            <p:nvPr/>
          </p:nvSpPr>
          <p:spPr bwMode="auto">
            <a:xfrm>
              <a:off x="8085" y="10500"/>
              <a:ext cx="3075" cy="5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rPr>
                <a:t>Functional interaction</a:t>
              </a:r>
              <a:endParaRPr kumimoji="0" lang="ru-RU" sz="1800" b="0" i="0" u="none" strike="noStrike" cap="none" normalizeH="0" baseline="0" smtClean="0">
                <a:ln>
                  <a:noFill/>
                </a:ln>
                <a:solidFill>
                  <a:schemeClr val="tx1"/>
                </a:solidFill>
                <a:effectLst/>
                <a:latin typeface="Arial" pitchFamily="34" charset="0"/>
              </a:endParaRPr>
            </a:p>
          </p:txBody>
        </p:sp>
        <p:sp>
          <p:nvSpPr>
            <p:cNvPr id="8197" name="Text Box 107"/>
            <p:cNvSpPr txBox="1">
              <a:spLocks noChangeArrowheads="1"/>
            </p:cNvSpPr>
            <p:nvPr/>
          </p:nvSpPr>
          <p:spPr bwMode="auto">
            <a:xfrm>
              <a:off x="1695" y="6900"/>
              <a:ext cx="3255"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rPr>
                <a:t>Employers (unions)</a:t>
              </a:r>
              <a:r>
                <a:rPr kumimoji="0" lang="ru-RU" sz="900" b="1" i="0" u="none" strike="noStrike" cap="none" normalizeH="0" baseline="0" smtClean="0">
                  <a:ln>
                    <a:noFill/>
                  </a:ln>
                  <a:solidFill>
                    <a:schemeClr val="tx1"/>
                  </a:solidFill>
                  <a:effectLst/>
                  <a:latin typeface="Times New Roman" pitchFamily="18" charset="0"/>
                </a:rPr>
                <a:t>,</a:t>
              </a:r>
              <a:r>
                <a:rPr kumimoji="0" lang="en-US" sz="900" b="1" i="0" u="none" strike="noStrike" cap="none" normalizeH="0" baseline="0" smtClean="0">
                  <a:ln>
                    <a:noFill/>
                  </a:ln>
                  <a:solidFill>
                    <a:schemeClr val="tx1"/>
                  </a:solidFill>
                  <a:effectLst/>
                  <a:latin typeface="Times New Roman" pitchFamily="18" charset="0"/>
                </a:rPr>
                <a:t> professional communities</a:t>
              </a:r>
              <a:endParaRPr kumimoji="0" lang="ru-RU" sz="1800" b="0" i="0" u="none" strike="noStrike" cap="none" normalizeH="0" baseline="0" smtClean="0">
                <a:ln>
                  <a:noFill/>
                </a:ln>
                <a:solidFill>
                  <a:schemeClr val="tx1"/>
                </a:solidFill>
                <a:effectLst/>
                <a:latin typeface="Arial" pitchFamily="34" charset="0"/>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251520" y="1412776"/>
            <a:ext cx="8712967" cy="4680173"/>
          </a:xfrm>
          <a:solidFill>
            <a:srgbClr val="DFDDFF">
              <a:alpha val="79999"/>
            </a:srgbClr>
          </a:solidFill>
        </p:spPr>
        <p:txBody>
          <a:bodyPr/>
          <a:lstStyle/>
          <a:p>
            <a:pPr marL="457200" indent="-457200" eaLnBrk="1" hangingPunct="1">
              <a:spcBef>
                <a:spcPct val="0"/>
              </a:spcBef>
              <a:spcAft>
                <a:spcPts val="1800"/>
              </a:spcAft>
              <a:buFont typeface="+mj-lt"/>
              <a:buAutoNum type="arabicPeriod"/>
            </a:pPr>
            <a:r>
              <a:rPr lang="en-US" sz="2400" dirty="0" smtClean="0">
                <a:solidFill>
                  <a:srgbClr val="002060"/>
                </a:solidFill>
                <a:latin typeface="Times New Roman" pitchFamily="18" charset="0"/>
                <a:cs typeface="Times New Roman" pitchFamily="18" charset="0"/>
              </a:rPr>
              <a:t>Rendering assistance in National Qualification System Development in Russia;</a:t>
            </a:r>
          </a:p>
          <a:p>
            <a:pPr marL="457200" indent="-457200" eaLnBrk="1" hangingPunct="1">
              <a:spcBef>
                <a:spcPct val="0"/>
              </a:spcBef>
              <a:spcAft>
                <a:spcPts val="1800"/>
              </a:spcAft>
              <a:buFont typeface="+mj-lt"/>
              <a:buAutoNum type="arabicPeriod"/>
            </a:pPr>
            <a:r>
              <a:rPr lang="en-US" sz="2400" dirty="0" smtClean="0">
                <a:solidFill>
                  <a:srgbClr val="002060"/>
                </a:solidFill>
                <a:latin typeface="Times New Roman" pitchFamily="18" charset="0"/>
                <a:cs typeface="Times New Roman" pitchFamily="18" charset="0"/>
              </a:rPr>
              <a:t>Development of coordinated position of organizations representing the business community in their cooperation with governmental and non-governmental agencies responsible for education development;</a:t>
            </a:r>
          </a:p>
          <a:p>
            <a:pPr marL="457200" indent="-457200" eaLnBrk="1" hangingPunct="1">
              <a:spcBef>
                <a:spcPct val="0"/>
              </a:spcBef>
              <a:spcAft>
                <a:spcPts val="1800"/>
              </a:spcAft>
              <a:buFont typeface="+mj-lt"/>
              <a:buAutoNum type="arabicPeriod"/>
            </a:pPr>
            <a:r>
              <a:rPr lang="en-US" sz="2400" dirty="0" smtClean="0">
                <a:solidFill>
                  <a:srgbClr val="002060"/>
                </a:solidFill>
                <a:latin typeface="Times New Roman" pitchFamily="18" charset="0"/>
                <a:cs typeface="Times New Roman" pitchFamily="18" charset="0"/>
              </a:rPr>
              <a:t>Supporting establishment of independent, including public and governmental, institutions participating in the human resources quality development, educational performance and professional experience measurement.</a:t>
            </a:r>
            <a:endParaRPr lang="ru-RU" dirty="0" smtClean="0">
              <a:solidFill>
                <a:srgbClr val="002060"/>
              </a:solidFill>
            </a:endParaRPr>
          </a:p>
        </p:txBody>
      </p:sp>
      <p:sp>
        <p:nvSpPr>
          <p:cNvPr id="8196" name="Rectangle 8"/>
          <p:cNvSpPr>
            <a:spLocks/>
          </p:cNvSpPr>
          <p:nvPr/>
        </p:nvSpPr>
        <p:spPr bwMode="auto">
          <a:xfrm>
            <a:off x="1907704" y="0"/>
            <a:ext cx="7236296" cy="908050"/>
          </a:xfrm>
          <a:prstGeom prst="rect">
            <a:avLst/>
          </a:prstGeom>
          <a:solidFill>
            <a:srgbClr val="9999FF">
              <a:alpha val="50195"/>
            </a:srgbClr>
          </a:solidFill>
          <a:ln w="9525">
            <a:noFill/>
            <a:miter lim="800000"/>
            <a:headEnd/>
            <a:tailEnd/>
          </a:ln>
        </p:spPr>
        <p:txBody>
          <a:bodyPr anchor="ctr"/>
          <a:lstStyle/>
          <a:p>
            <a:pPr algn="ctr" eaLnBrk="0" hangingPunct="0"/>
            <a:r>
              <a:rPr lang="en-US" sz="2000" b="1" cap="all" dirty="0" smtClean="0">
                <a:solidFill>
                  <a:srgbClr val="002060"/>
                </a:solidFill>
                <a:latin typeface="Times New Roman" pitchFamily="18" charset="0"/>
                <a:cs typeface="Times New Roman" pitchFamily="18" charset="0"/>
              </a:rPr>
              <a:t>The main tasks and goals of the National Qualification Development Agency are:</a:t>
            </a:r>
          </a:p>
        </p:txBody>
      </p:sp>
      <p:pic>
        <p:nvPicPr>
          <p:cNvPr id="6" name="Picture 4" descr="EurDIQ">
            <a:hlinkClick r:id="rId2"/>
          </p:cNvPr>
          <p:cNvPicPr>
            <a:picLocks noChangeAspect="1" noChangeArrowheads="1"/>
          </p:cNvPicPr>
          <p:nvPr/>
        </p:nvPicPr>
        <p:blipFill>
          <a:blip r:embed="rId3" cstate="print"/>
          <a:srcRect/>
          <a:stretch>
            <a:fillRect/>
          </a:stretch>
        </p:blipFill>
        <p:spPr bwMode="auto">
          <a:xfrm>
            <a:off x="0" y="0"/>
            <a:ext cx="1933575" cy="71437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468313" y="981075"/>
            <a:ext cx="7848600" cy="5256213"/>
          </a:xfrm>
          <a:solidFill>
            <a:srgbClr val="DFDDFF">
              <a:alpha val="79999"/>
            </a:srgbClr>
          </a:solidFill>
        </p:spPr>
        <p:txBody>
          <a:bodyPr/>
          <a:lstStyle/>
          <a:p>
            <a:pPr marL="457200" indent="-457200" eaLnBrk="1" hangingPunct="1">
              <a:buFontTx/>
              <a:buAutoNum type="arabicPeriod"/>
            </a:pPr>
            <a:r>
              <a:rPr lang="en-US" dirty="0" smtClean="0">
                <a:solidFill>
                  <a:srgbClr val="002060"/>
                </a:solidFill>
                <a:latin typeface="Times New Roman" pitchFamily="18" charset="0"/>
                <a:cs typeface="Times New Roman" pitchFamily="18" charset="0"/>
              </a:rPr>
              <a:t>In an initiative manner – at the expense of developer (70%);</a:t>
            </a:r>
          </a:p>
          <a:p>
            <a:pPr marL="457200" indent="-457200" eaLnBrk="1" hangingPunct="1">
              <a:buFontTx/>
              <a:buAutoNum type="arabicPeriod"/>
            </a:pPr>
            <a:r>
              <a:rPr lang="en-US" dirty="0" smtClean="0">
                <a:solidFill>
                  <a:srgbClr val="002060"/>
                </a:solidFill>
                <a:latin typeface="Times New Roman" pitchFamily="18" charset="0"/>
                <a:cs typeface="Times New Roman" pitchFamily="18" charset="0"/>
              </a:rPr>
              <a:t>Governmental order – out of public funds based on the public contract (for professional occupations corresponding to the top-priority direction of economic development and proposals set forward by the National Council under the President of the Russian Federation on Occupational Qualifications), (30%).</a:t>
            </a:r>
          </a:p>
        </p:txBody>
      </p:sp>
      <p:sp>
        <p:nvSpPr>
          <p:cNvPr id="9220" name="Rectangle 8"/>
          <p:cNvSpPr>
            <a:spLocks/>
          </p:cNvSpPr>
          <p:nvPr/>
        </p:nvSpPr>
        <p:spPr bwMode="auto">
          <a:xfrm>
            <a:off x="1907704" y="0"/>
            <a:ext cx="7236296" cy="908050"/>
          </a:xfrm>
          <a:prstGeom prst="rect">
            <a:avLst/>
          </a:prstGeom>
          <a:solidFill>
            <a:srgbClr val="9999FF">
              <a:alpha val="50195"/>
            </a:srgbClr>
          </a:solidFill>
          <a:ln w="9525">
            <a:noFill/>
            <a:miter lim="800000"/>
            <a:headEnd/>
            <a:tailEnd/>
          </a:ln>
        </p:spPr>
        <p:txBody>
          <a:bodyPr anchor="ctr"/>
          <a:lstStyle/>
          <a:p>
            <a:pPr algn="ctr" eaLnBrk="0" hangingPunct="0"/>
            <a:r>
              <a:rPr lang="ru-RU" sz="2400" b="1" dirty="0">
                <a:solidFill>
                  <a:srgbClr val="7F7F7F"/>
                </a:solidFill>
                <a:latin typeface="Times New Roman" pitchFamily="18" charset="0"/>
                <a:cs typeface="Times New Roman" pitchFamily="18" charset="0"/>
              </a:rPr>
              <a:t> </a:t>
            </a:r>
            <a:r>
              <a:rPr lang="en-US" sz="2400" b="1" cap="all" dirty="0" smtClean="0">
                <a:solidFill>
                  <a:srgbClr val="002060"/>
                </a:solidFill>
                <a:latin typeface="Times New Roman" pitchFamily="18" charset="0"/>
                <a:cs typeface="Times New Roman" pitchFamily="18" charset="0"/>
              </a:rPr>
              <a:t>operating patterns of occupational standards development:</a:t>
            </a:r>
          </a:p>
        </p:txBody>
      </p:sp>
      <p:pic>
        <p:nvPicPr>
          <p:cNvPr id="6" name="Picture 4" descr="EurDIQ">
            <a:hlinkClick r:id="rId2"/>
          </p:cNvPr>
          <p:cNvPicPr>
            <a:picLocks noChangeAspect="1" noChangeArrowheads="1"/>
          </p:cNvPicPr>
          <p:nvPr/>
        </p:nvPicPr>
        <p:blipFill>
          <a:blip r:embed="rId3" cstate="print"/>
          <a:srcRect/>
          <a:stretch>
            <a:fillRect/>
          </a:stretch>
        </p:blipFill>
        <p:spPr bwMode="auto">
          <a:xfrm>
            <a:off x="0" y="0"/>
            <a:ext cx="1933575" cy="714375"/>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Изображение" ma:contentTypeID="0x0101009148F5A04DDD49CBA7127AADA5FB792B00AADE34325A8B49CDA8BB4DB53328F2140028262BB3B7EE754E8DD52B35DA032853" ma:contentTypeVersion="1" ma:contentTypeDescription="Отправка изображения." ma:contentTypeScope="" ma:versionID="1984dbfd3234fa84a4c319ab25e4ce4f">
  <xsd:schema xmlns:xsd="http://www.w3.org/2001/XMLSchema" xmlns:xs="http://www.w3.org/2001/XMLSchema" xmlns:p="http://schemas.microsoft.com/office/2006/metadata/properties" xmlns:ns1="http://schemas.microsoft.com/sharepoint/v3" xmlns:ns2="56755E7C-3E53-4948-BFD3-AE9F2F906528" xmlns:ns3="http://schemas.microsoft.com/sharepoint/v3/fields" targetNamespace="http://schemas.microsoft.com/office/2006/metadata/properties" ma:root="true" ma:fieldsID="7d21efb65ab84f2c947b2b50858bf3ba" ns1:_="" ns2:_="" ns3:_="">
    <xsd:import namespace="http://schemas.microsoft.com/sharepoint/v3"/>
    <xsd:import namespace="56755E7C-3E53-4948-BFD3-AE9F2F906528"/>
    <xsd:import namespace="http://schemas.microsoft.com/sharepoint/v3/fields"/>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Путь URL-адреса" ma:hidden="true" ma:list="Docs" ma:internalName="FileRef" ma:readOnly="true" ma:showField="FullUrl">
      <xsd:simpleType>
        <xsd:restriction base="dms:Lookup"/>
      </xsd:simpleType>
    </xsd:element>
    <xsd:element name="File_x0020_Type" ma:index="9" nillable="true" ma:displayName="Тип файла" ma:hidden="true" ma:internalName="File_x0020_Type" ma:readOnly="true">
      <xsd:simpleType>
        <xsd:restriction base="dms:Text"/>
      </xsd:simpleType>
    </xsd:element>
    <xsd:element name="HTML_x0020_File_x0020_Type" ma:index="10" nillable="true" ma:displayName="Тип HTML-файла" ma:hidden="true" ma:internalName="HTML_x0020_File_x0020_Type" ma:readOnly="true">
      <xsd:simpleType>
        <xsd:restriction base="dms:Text"/>
      </xsd:simpleType>
    </xsd:element>
    <xsd:element name="FSObjType" ma:index="11" nillable="true" ma:displayName="Тип элемента" ma:hidden="true" ma:list="Docs" ma:internalName="FSObjType" ma:readOnly="true" ma:showField="FSType">
      <xsd:simpleType>
        <xsd:restriction base="dms:Lookup"/>
      </xsd:simpleType>
    </xsd:element>
    <xsd:element name="PublishingStartDate" ma:index="27" nillable="true" ma:displayName="Дата начала расписания" ma:description="" ma:hidden="true" ma:internalName="PublishingStartDate">
      <xsd:simpleType>
        <xsd:restriction base="dms:Unknown"/>
      </xsd:simpleType>
    </xsd:element>
    <xsd:element name="PublishingExpirationDate" ma:index="28" nillable="true" ma:displayName="Дата окончания расписания"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6755E7C-3E53-4948-BFD3-AE9F2F906528" elementFormDefault="qualified">
    <xsd:import namespace="http://schemas.microsoft.com/office/2006/documentManagement/types"/>
    <xsd:import namespace="http://schemas.microsoft.com/office/infopath/2007/PartnerControls"/>
    <xsd:element name="ThumbnailExists" ma:index="18" nillable="true" ma:displayName="Эскиз существует" ma:default="FALSE" ma:hidden="true" ma:internalName="ThumbnailExists" ma:readOnly="true">
      <xsd:simpleType>
        <xsd:restriction base="dms:Boolean"/>
      </xsd:simpleType>
    </xsd:element>
    <xsd:element name="PreviewExists" ma:index="19" nillable="true" ma:displayName="Изображение для просмотра существует" ma:default="FALSE" ma:hidden="true" ma:internalName="PreviewExists" ma:readOnly="true">
      <xsd:simpleType>
        <xsd:restriction base="dms:Boolean"/>
      </xsd:simpleType>
    </xsd:element>
    <xsd:element name="ImageWidth" ma:index="20" nillable="true" ma:displayName="Ширина" ma:internalName="ImageWidth" ma:readOnly="true">
      <xsd:simpleType>
        <xsd:restriction base="dms:Unknown"/>
      </xsd:simpleType>
    </xsd:element>
    <xsd:element name="ImageHeight" ma:index="22" nillable="true" ma:displayName="Высота" ma:internalName="ImageHeight" ma:readOnly="true">
      <xsd:simpleType>
        <xsd:restriction base="dms:Unknown"/>
      </xsd:simpleType>
    </xsd:element>
    <xsd:element name="ImageCreateDate" ma:index="25" nillable="true" ma:displayName="Дата создания рисунка"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Авторские права"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Автор"/>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ma:index="23" ma:displayName="Заметки"/>
        <xsd:element name="keywords" minOccurs="0" maxOccurs="1" type="xsd:string" ma:index="14" ma:displayName="Ключевые слова"/>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ImageCreateDate xmlns="56755E7C-3E53-4948-BFD3-AE9F2F906528" xsi:nil="true"/>
    <PublishingStartDate xmlns="http://schemas.microsoft.com/sharepoint/v3" xsi:nil="true"/>
    <wic_System_Copyright xmlns="http://schemas.microsoft.com/sharepoint/v3/fields" xsi:nil="true"/>
  </documentManagement>
</p:properties>
</file>

<file path=customXml/itemProps1.xml><?xml version="1.0" encoding="utf-8"?>
<ds:datastoreItem xmlns:ds="http://schemas.openxmlformats.org/officeDocument/2006/customXml" ds:itemID="{8BAD3A30-D5A7-49BC-8E55-07AC9AC0F62C}"/>
</file>

<file path=customXml/itemProps2.xml><?xml version="1.0" encoding="utf-8"?>
<ds:datastoreItem xmlns:ds="http://schemas.openxmlformats.org/officeDocument/2006/customXml" ds:itemID="{075668F9-ECDF-4598-8CD4-15A7A9D8965E}"/>
</file>

<file path=customXml/itemProps3.xml><?xml version="1.0" encoding="utf-8"?>
<ds:datastoreItem xmlns:ds="http://schemas.openxmlformats.org/officeDocument/2006/customXml" ds:itemID="{859A9B50-88FD-4A61-B236-74B7F78C69FE}"/>
</file>

<file path=docProps/app.xml><?xml version="1.0" encoding="utf-8"?>
<Properties xmlns="http://schemas.openxmlformats.org/officeDocument/2006/extended-properties" xmlns:vt="http://schemas.openxmlformats.org/officeDocument/2006/docPropsVTypes">
  <TotalTime>762</TotalTime>
  <Words>1105</Words>
  <Application>Microsoft Office PowerPoint</Application>
  <PresentationFormat>Экран (4:3)</PresentationFormat>
  <Paragraphs>82</Paragraphs>
  <Slides>13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13</vt:i4>
      </vt:variant>
    </vt:vector>
  </HeadingPairs>
  <TitlesOfParts>
    <vt:vector size="17" baseType="lpstr">
      <vt:lpstr>Arial</vt:lpstr>
      <vt:lpstr>Calibri</vt:lpstr>
      <vt:lpstr>Times New Roman</vt:lpstr>
      <vt:lpstr>Оформление по умолчанию</vt:lpstr>
      <vt:lpstr>Review of Russian Legislation in National Qualification Framework Development and Application in Touristic Industry  Irina Makovskaya Natalya Smith</vt:lpstr>
      <vt:lpstr>Презентация PowerPoint</vt:lpstr>
      <vt:lpstr>The regulatory and legislative basis for the National Qualification Framework</vt:lpstr>
      <vt:lpstr>Презентация PowerPoint</vt:lpstr>
      <vt:lpstr>National Qualification System of the Russian Federation involves:</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announced development of two more occupational standards for hospitality industry</vt:lpstr>
      <vt:lpstr>Презентация PowerPoint</vt:lpstr>
    </vt:vector>
  </TitlesOfParts>
  <Company>mgus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prikhunovaoa</dc:creator>
  <cp:keywords/>
  <dc:description/>
  <cp:lastModifiedBy>Смит Наталья Львовна</cp:lastModifiedBy>
  <cp:revision>92</cp:revision>
  <dcterms:created xsi:type="dcterms:W3CDTF">2014-09-09T07:24:13Z</dcterms:created>
  <dcterms:modified xsi:type="dcterms:W3CDTF">2019-03-21T08:18:20Z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0x0101009148F5A04DDD49CBA7127AADA5FB792B00AADE34325A8B49CDA8BB4DB53328F2140028262BB3B7EE754E8DD52B35DA032853</vt:lpwstr>
  </property>
</Properties>
</file>