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58" r:id="rId4"/>
    <p:sldId id="259" r:id="rId5"/>
    <p:sldId id="269" r:id="rId6"/>
    <p:sldId id="261" r:id="rId7"/>
    <p:sldId id="270" r:id="rId8"/>
    <p:sldId id="263" r:id="rId9"/>
    <p:sldId id="267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94660"/>
  </p:normalViewPr>
  <p:slideViewPr>
    <p:cSldViewPr>
      <p:cViewPr varScale="1">
        <p:scale>
          <a:sx n="64" d="100"/>
          <a:sy n="64" d="100"/>
        </p:scale>
        <p:origin x="117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712F9CF-BD53-47D2-B14B-A2986D0D17FB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658657F-C7C3-4028-B69F-33B9B9ECF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6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BFC009-F388-4E93-A952-5076FAF8CEB8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E4EF3-071E-4BD8-8C55-BFF558AC7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E4EE-6C1B-4968-B563-302B905C0FA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725A-F383-4617-B343-68A16BB2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AF65-91BB-4665-89BB-A8CBE08002E3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615D-3A65-4483-A66E-C1D731FAB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55B2-BF1E-4CED-9BC8-64959589D626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1125-C8A5-436C-A15B-E78A47708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7DA-4AEB-4CE8-BB5E-33A4AE69F09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DED8-3EFB-470D-AF2E-0570520B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91BD-C58F-4399-AAF0-B8C9E18FEC5A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5A4A-3C74-4E66-80A8-CC31D34D3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C5D6-43A7-4929-ACFE-8CEB098E08C1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2751-2BDB-4A14-BB0C-DE61A8781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A259-FE41-40C3-9B9F-B8DEBB9EC3F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7009-61BA-47EC-B161-1A4390C6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11F6-899F-48CC-9348-CC0874F2603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85B4-891B-4490-9417-2D22B3D3C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4D98-12E7-48B6-B2B7-D7EFB92B5956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5F27-78B5-4521-82D7-451223CA8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496C-5079-4FEE-BC92-6CC49247E831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2B16-2757-4982-AA9E-1D3C57C35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7E0A-FCED-4AE6-9FBA-0BE62C1549C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A928-FE09-4BB2-BC70-17ABD0CAD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EE3AF-6431-4092-B214-1AF093654231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4D191-5503-4F6D-8678-A93E9269B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9291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9525"/>
            <a:ext cx="190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675" y="5400675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259632" y="1268413"/>
            <a:ext cx="76335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EurDiQ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project implementation </a:t>
            </a:r>
            <a:r>
              <a:rPr lang="en-US" sz="3200" b="1" dirty="0" smtClean="0">
                <a:solidFill>
                  <a:srgbClr val="006600"/>
                </a:solidFill>
              </a:rPr>
              <a:t>report</a:t>
            </a:r>
          </a:p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Financial University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4342" name="Picture 7" descr="IMG_3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943" y="2564904"/>
            <a:ext cx="48593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48038" y="6092825"/>
            <a:ext cx="2251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Riga, 27.02.2019</a:t>
            </a:r>
            <a:endParaRPr lang="ru-RU" sz="24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733256"/>
            <a:ext cx="2880320" cy="1034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-27384"/>
            <a:ext cx="9291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9525"/>
            <a:ext cx="190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Объект 3"/>
          <p:cNvSpPr>
            <a:spLocks noGrp="1"/>
          </p:cNvSpPr>
          <p:nvPr>
            <p:ph idx="4294967295"/>
          </p:nvPr>
        </p:nvSpPr>
        <p:spPr>
          <a:xfrm>
            <a:off x="0" y="1484784"/>
            <a:ext cx="9144000" cy="532859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 Analytical report on the tendencies of the tourism market development and employers’ needs has been completed.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OS “Destination development” proposal having both national and EU values has been developed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Seminar “Tourism occupational standards and qualification framework development” has been organized in Moscow in March 2017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Destination development module syllabi has been developed and approved by European experts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Pilot realization of the Destination development module (10 Master level students have successfully accomplished the Module)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Curriculum and program guide book have been jointly developed (FU, RSUTS, DSTU, LMU)</a:t>
            </a: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Developing and uploading of distance learning </a:t>
            </a:r>
            <a:r>
              <a:rPr lang="en-US" sz="2200" smtClean="0"/>
              <a:t>materials (MOODLE)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200" dirty="0" smtClean="0"/>
              <a:t> Dissemination activities</a:t>
            </a:r>
            <a:endParaRPr lang="ru-RU" sz="2200" dirty="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979613" y="6921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 err="1">
                <a:solidFill>
                  <a:srgbClr val="006600"/>
                </a:solidFill>
              </a:rPr>
              <a:t>EurDiQ</a:t>
            </a:r>
            <a:r>
              <a:rPr lang="en-US" sz="2400" b="1" dirty="0">
                <a:solidFill>
                  <a:srgbClr val="006600"/>
                </a:solidFill>
              </a:rPr>
              <a:t> project: accomplished activities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91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Объект 3"/>
          <p:cNvSpPr txBox="1">
            <a:spLocks/>
          </p:cNvSpPr>
          <p:nvPr/>
        </p:nvSpPr>
        <p:spPr bwMode="auto">
          <a:xfrm>
            <a:off x="2555776" y="1484784"/>
            <a:ext cx="6588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Destination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Development </a:t>
            </a:r>
            <a:r>
              <a:rPr lang="en-US" sz="2400" dirty="0">
                <a:latin typeface="+mj-lt"/>
              </a:rPr>
              <a:t>Module of the </a:t>
            </a:r>
            <a:r>
              <a:rPr lang="en-US" sz="2400" dirty="0" err="1" smtClean="0">
                <a:latin typeface="+mj-lt"/>
              </a:rPr>
              <a:t>MSc</a:t>
            </a:r>
            <a:r>
              <a:rPr lang="en-US" sz="2400" dirty="0" smtClean="0">
                <a:latin typeface="+mj-lt"/>
              </a:rPr>
              <a:t> program in Tourism Strategy and Leadership has been developed by professionals of Financial University Management and Tourism Departments: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+mj-lt"/>
              </a:rPr>
              <a:t> Olga </a:t>
            </a:r>
            <a:r>
              <a:rPr lang="en-US" sz="2400" dirty="0" err="1" smtClean="0">
                <a:latin typeface="+mj-lt"/>
              </a:rPr>
              <a:t>Subanova</a:t>
            </a:r>
            <a:endParaRPr lang="en-US" sz="24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+mj-lt"/>
              </a:rPr>
              <a:t> Tatiana </a:t>
            </a:r>
            <a:r>
              <a:rPr lang="en-US" sz="2400" dirty="0" err="1" smtClean="0">
                <a:latin typeface="+mj-lt"/>
              </a:rPr>
              <a:t>Rozanova</a:t>
            </a:r>
            <a:endParaRPr lang="en-US" sz="24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+mj-lt"/>
              </a:rPr>
              <a:t> Sergei </a:t>
            </a:r>
            <a:r>
              <a:rPr lang="en-US" sz="2400" dirty="0" err="1" smtClean="0">
                <a:latin typeface="+mj-lt"/>
              </a:rPr>
              <a:t>Ilkevich</a:t>
            </a:r>
            <a:endParaRPr lang="ru-RU" sz="2400" dirty="0">
              <a:solidFill>
                <a:srgbClr val="254061"/>
              </a:solidFill>
              <a:latin typeface="+mj-lt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203575" y="476672"/>
            <a:ext cx="5940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Module Destination Development: </a:t>
            </a:r>
            <a:r>
              <a:rPr lang="en-US" sz="2800" b="1" dirty="0" smtClean="0">
                <a:solidFill>
                  <a:srgbClr val="006600"/>
                </a:solidFill>
              </a:rPr>
              <a:t>Team and Focus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15367" name="Picture 9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9" y="1556792"/>
            <a:ext cx="2520157" cy="20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 txBox="1">
            <a:spLocks/>
          </p:cNvSpPr>
          <p:nvPr/>
        </p:nvSpPr>
        <p:spPr bwMode="auto">
          <a:xfrm>
            <a:off x="251520" y="4221088"/>
            <a:ext cx="88924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Destination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Development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Module Development: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</a:rPr>
              <a:t> Learning outcomes  (both program and module levels) centered approach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</a:rPr>
              <a:t> Focus on both national and EU values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</a:rPr>
              <a:t> New methodological,  didactical and filed of study related tendencies and approaches were applied within the Module development      (jointly with  </a:t>
            </a:r>
            <a:r>
              <a:rPr lang="en-US" sz="2400" dirty="0" err="1" smtClean="0">
                <a:latin typeface="Calibri" pitchFamily="34" charset="0"/>
              </a:rPr>
              <a:t>Unic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" y="28277"/>
            <a:ext cx="8748712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3"/>
          <p:cNvSpPr txBox="1">
            <a:spLocks/>
          </p:cNvSpPr>
          <p:nvPr/>
        </p:nvSpPr>
        <p:spPr bwMode="auto">
          <a:xfrm>
            <a:off x="1331913" y="1412875"/>
            <a:ext cx="6192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915542" y="908720"/>
            <a:ext cx="5976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+mj-lt"/>
              </a:rPr>
              <a:t>Module general objectives and priority</a:t>
            </a:r>
            <a:endParaRPr lang="ru-RU" sz="2800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4001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373216"/>
            <a:ext cx="766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Critical thinking skills development through practical case studies and project work activities </a:t>
            </a:r>
          </a:p>
          <a:p>
            <a:r>
              <a:rPr lang="en-US" dirty="0" smtClean="0"/>
              <a:t> 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70080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The main 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objectives</a:t>
            </a:r>
            <a:r>
              <a:rPr lang="en-US" sz="2400" dirty="0" smtClean="0">
                <a:latin typeface="+mj-lt"/>
              </a:rPr>
              <a:t> of the course are to broaden students’ understanding of modern theoretical concepts of destination governance and to provide a systemic point of view in destination development. Through project team work, class discussions, course readings students will develop competencies in destination development.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" y="-27384"/>
            <a:ext cx="8748712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3"/>
          <p:cNvSpPr txBox="1">
            <a:spLocks/>
          </p:cNvSpPr>
          <p:nvPr/>
        </p:nvSpPr>
        <p:spPr bwMode="auto">
          <a:xfrm>
            <a:off x="1331913" y="1412875"/>
            <a:ext cx="6192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400675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3131566" y="908720"/>
            <a:ext cx="5976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+mj-lt"/>
              </a:rPr>
              <a:t>Module Learning Outcomes </a:t>
            </a:r>
            <a:endParaRPr lang="ru-RU" sz="2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091620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After completion of the course students are expected to be able to: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ea typeface="Calibri" pitchFamily="34" charset="0"/>
                <a:cs typeface="Times New Roman" pitchFamily="18" charset="0"/>
              </a:rPr>
              <a:t>Analyse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 a range of complex tourist destination management situations and create high quality solutions including destination product portfolio.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 Collect data and identify key factors in destination development, audit and evaluate potential of sustainable development of a tourism destination.</a:t>
            </a:r>
          </a:p>
          <a:p>
            <a:pPr lvl="0" eaLnBrk="0" hangingPunct="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 Consult and present well-structured arguments for local, regional and federal organizations related to destination development master plans, strategies and policies.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0"/>
            <a:ext cx="92900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Объект 3"/>
          <p:cNvSpPr txBox="1">
            <a:spLocks/>
          </p:cNvSpPr>
          <p:nvPr/>
        </p:nvSpPr>
        <p:spPr bwMode="auto">
          <a:xfrm>
            <a:off x="-147638" y="2332038"/>
            <a:ext cx="94535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715321" y="908720"/>
            <a:ext cx="432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 smtClean="0">
                <a:solidFill>
                  <a:srgbClr val="006600"/>
                </a:solidFill>
              </a:rPr>
              <a:t>Module Piloting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12776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Schegolgov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Yury</a:t>
            </a:r>
            <a:r>
              <a:rPr lang="en-US" sz="2400" dirty="0" smtClean="0">
                <a:latin typeface="+mj-lt"/>
              </a:rPr>
              <a:t> has conducted the pilot Destination Development Module for the Master level students.</a:t>
            </a:r>
          </a:p>
          <a:p>
            <a:r>
              <a:rPr lang="en-US" sz="2400" dirty="0" smtClean="0">
                <a:latin typeface="+mj-lt"/>
              </a:rPr>
              <a:t>After module completion students presented the results of project work aimed at proposing solutions to increase the attractiveness and competitiveness of chosen touristic destination (including small towns)</a:t>
            </a:r>
            <a:endParaRPr lang="en-US" sz="2400" dirty="0">
              <a:latin typeface="+mj-lt"/>
            </a:endParaRPr>
          </a:p>
        </p:txBody>
      </p:sp>
      <p:pic>
        <p:nvPicPr>
          <p:cNvPr id="10" name="Picture 4" descr="IMG_20180418_160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33947"/>
            <a:ext cx="2771800" cy="207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G_20180418_1607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81129"/>
            <a:ext cx="2880319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G_20180417_1453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2808312" cy="210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IMG_20180418_1425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3429000"/>
            <a:ext cx="27835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0"/>
            <a:ext cx="92900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Объект 3"/>
          <p:cNvSpPr txBox="1">
            <a:spLocks/>
          </p:cNvSpPr>
          <p:nvPr/>
        </p:nvSpPr>
        <p:spPr bwMode="auto">
          <a:xfrm>
            <a:off x="251520" y="1628800"/>
            <a:ext cx="94535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715321" y="908720"/>
            <a:ext cx="432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 smtClean="0">
                <a:solidFill>
                  <a:srgbClr val="006600"/>
                </a:solidFill>
              </a:rPr>
              <a:t>Distance Learning Materials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536" y="5877272"/>
            <a:ext cx="8495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Module distance learning materials were developed and uploaded to the project web site </a:t>
            </a:r>
            <a:endParaRPr lang="en-US" sz="24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9" y="1579295"/>
            <a:ext cx="7128792" cy="400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38" y="0"/>
            <a:ext cx="9291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Объект 3"/>
          <p:cNvSpPr txBox="1">
            <a:spLocks/>
          </p:cNvSpPr>
          <p:nvPr/>
        </p:nvSpPr>
        <p:spPr bwMode="auto">
          <a:xfrm>
            <a:off x="0" y="1989138"/>
            <a:ext cx="94535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131840" y="1196752"/>
            <a:ext cx="5886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Multimedia learning laboratory </a:t>
            </a:r>
          </a:p>
          <a:p>
            <a:pPr algn="r">
              <a:defRPr/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Destination Development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468313" y="328453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.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-4652963" y="4775200"/>
            <a:ext cx="2159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2595676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 Multimedia Laboratory “Destination Development” will become the center for  development of digital learning and study materials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 Multimedia Lab will be used for further realization of online joint program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 Multimedia Lab is a study lab for students where they can prepare the digital and visual tools for marketing touristic territories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12" name="Picture 7" descr="FB_IMG_15477259436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821033" cy="21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 descr="C:\Users\NLSmit\AppData\Local\Microsoft\Windows\INetCache\Content.Outlook\4TO0M870\IMG-20190114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4653136"/>
            <a:ext cx="2808313" cy="21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C:\Users\User\Desktop\ev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38" y="0"/>
            <a:ext cx="9291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Объект 3"/>
          <p:cNvSpPr txBox="1">
            <a:spLocks/>
          </p:cNvSpPr>
          <p:nvPr/>
        </p:nvSpPr>
        <p:spPr bwMode="auto">
          <a:xfrm>
            <a:off x="1" y="2359422"/>
            <a:ext cx="42839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4800" dirty="0" smtClean="0">
                <a:solidFill>
                  <a:srgbClr val="254061"/>
                </a:solidFill>
                <a:latin typeface="Calibri" pitchFamily="34" charset="0"/>
              </a:rPr>
              <a:t>Thank you, colleagues, for joint work and creation!</a:t>
            </a:r>
            <a:endParaRPr lang="ru-RU" sz="4800" dirty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836613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68538" y="1412875"/>
            <a:ext cx="5886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400" b="1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400" b="1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468313" y="32448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.</a:t>
            </a:r>
          </a:p>
        </p:txBody>
      </p:sp>
      <p:pic>
        <p:nvPicPr>
          <p:cNvPr id="21512" name="Рисунок 7" descr="C:\Users\NLSmit\AppData\Local\Microsoft\Windows\INetCache\Content.Outlook\4TO0M870\FB_IMG_1547725849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09565"/>
            <a:ext cx="50403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4992F10BF8BF4F8D07BEE0068A3B41" ma:contentTypeVersion="1" ma:contentTypeDescription="Создание документа." ma:contentTypeScope="" ma:versionID="07fdf6f6ee925c5e36e26ef04275e73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4FC82-5018-479B-95B8-EA9D9BEC3841}"/>
</file>

<file path=customXml/itemProps2.xml><?xml version="1.0" encoding="utf-8"?>
<ds:datastoreItem xmlns:ds="http://schemas.openxmlformats.org/officeDocument/2006/customXml" ds:itemID="{AE562480-FF26-4195-A109-F57C039E1E88}"/>
</file>

<file path=customXml/itemProps3.xml><?xml version="1.0" encoding="utf-8"?>
<ds:datastoreItem xmlns:ds="http://schemas.openxmlformats.org/officeDocument/2006/customXml" ds:itemID="{FDE5E23B-A94B-47AF-813D-E2D5B2F22E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507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Канда</dc:creator>
  <cp:lastModifiedBy>Приходько Лилия Васильевна</cp:lastModifiedBy>
  <cp:revision>164</cp:revision>
  <cp:lastPrinted>2019-04-02T08:50:41Z</cp:lastPrinted>
  <dcterms:created xsi:type="dcterms:W3CDTF">2017-03-03T19:39:31Z</dcterms:created>
  <dcterms:modified xsi:type="dcterms:W3CDTF">2019-04-02T09:04:51Z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0x010100414992F10BF8BF4F8D07BEE0068A3B41</vt:lpwstr>
  </property>
</Properties>
</file>