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2"/>
  </p:sldMasterIdLst>
  <p:notesMasterIdLst>
    <p:notesMasterId r:id="rId15"/>
  </p:notesMasterIdLst>
  <p:handoutMasterIdLst>
    <p:handoutMasterId r:id="rId16"/>
  </p:handoutMasterIdLst>
  <p:sldIdLst>
    <p:sldId id="256" r:id="rId3"/>
    <p:sldId id="268" r:id="rId4"/>
    <p:sldId id="257" r:id="rId5"/>
    <p:sldId id="258" r:id="rId6"/>
    <p:sldId id="259" r:id="rId7"/>
    <p:sldId id="263" r:id="rId8"/>
    <p:sldId id="261" r:id="rId9"/>
    <p:sldId id="262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FF1CE12-B100-0000-0000-000000000002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/>
  </p:normalViewPr>
  <p:slideViewPr>
    <p:cSldViewPr>
      <p:cViewPr varScale="1">
        <p:scale>
          <a:sx n="49" d="100"/>
          <a:sy n="49" d="100"/>
        </p:scale>
        <p:origin x="806" y="53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0" y="77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customXml" Target="../customXml/item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24" name="Rectangle 24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A849C5AD-4428-4E9C-9C84-11B72C9365FB}" type="datetimeFigureOut">
              <a:rPr lang="en-US" smtClean="0"/>
              <a:pPr/>
              <a:t>1/29/2020</a:t>
            </a:fld>
            <a:endParaRPr lang="en-US" smtClean="0"/>
          </a:p>
        </p:txBody>
      </p:sp>
      <p:sp>
        <p:nvSpPr>
          <p:cNvPr id="30" name="Rectangle 30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C596567-A38F-4CEF-B37F-9B9D120D62CE}" type="slidenum">
              <a:rPr lang="en-US" smtClean="0"/>
              <a:pPr/>
              <a:t>‹#›</a:t>
            </a:fld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15" name="Rectangle 15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D7547E60-4BE7-4E4E-9AAA-5EE35AEC995C}" type="datetimeFigureOut">
              <a:rPr lang="en-US" smtClean="0"/>
              <a:pPr/>
              <a:t>1/29/2020</a:t>
            </a:fld>
            <a:endParaRPr lang="en-US" smtClean="0"/>
          </a:p>
        </p:txBody>
      </p:sp>
      <p:sp>
        <p:nvSpPr>
          <p:cNvPr id="23" name="Rectangle 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28" name="Rectangle 28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A077768-21C8-4125-A345-258E48D2EED0}" type="slidenum">
              <a:rPr lang="en-US" smtClean="0"/>
              <a:pPr/>
              <a:t>‹#›</a:t>
            </a:fld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5C14FD69-4A85-4715-A222-ABB225B63BC6}" type="datetimeFigureOut">
              <a:rPr lang="en-US" smtClean="0"/>
              <a:pPr/>
              <a:t>1/29/2020</a:t>
            </a:fld>
            <a:endParaRPr lang="en-US" sz="1000" dirty="0" smtClean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pPr algn="ctr"/>
            <a:endParaRPr lang="en-US" sz="1000" smtClean="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11560" y="3789040"/>
            <a:ext cx="8075240" cy="925223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Пороховский Анатолий Александрович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u="sng" dirty="0" smtClean="0"/>
              <a:t>О совершенствовании структуры курса экономической теории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115616" y="1196752"/>
            <a:ext cx="7571184" cy="1431801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Научный семинар</a:t>
            </a:r>
            <a:br>
              <a:rPr lang="ru-RU" sz="2400" dirty="0" smtClean="0"/>
            </a:br>
            <a:r>
              <a:rPr lang="ru-RU" sz="2400" b="1" dirty="0" smtClean="0"/>
              <a:t>«Экономическая теория в поисках новой парадигмы»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noProof="0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259632" y="260649"/>
            <a:ext cx="7571184" cy="936103"/>
          </a:xfrm>
          <a:prstGeom prst="rect">
            <a:avLst/>
          </a:prstGeom>
        </p:spPr>
        <p:txBody>
          <a:bodyPr anchor="b" anchorCtr="0">
            <a:normAutofit fontScale="92500" lnSpcReduction="2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alpha val="10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Финансовый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alpha val="100000"/>
                  </a:schemeClr>
                </a:solidFill>
                <a:effectLst/>
                <a:uLnTx/>
                <a:uFillTx/>
                <a:latin typeface="+mj-lt"/>
              </a:rPr>
              <a:t> университет при Правительстве РФ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alpha val="100000"/>
                  </a:schemeClr>
                </a:solidFill>
                <a:effectLst/>
                <a:uLnTx/>
                <a:uFillTx/>
                <a:latin typeface="+mj-lt"/>
              </a:rPr>
              <a:t/>
            </a:r>
            <a:b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alpha val="100000"/>
                  </a:schemeClr>
                </a:solidFill>
                <a:effectLst/>
                <a:uLnTx/>
                <a:uFillTx/>
                <a:latin typeface="+mj-lt"/>
              </a:rPr>
            </a:b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alpha val="100000"/>
                  </a:schemeClr>
                </a:solidFill>
                <a:effectLst/>
                <a:uLnTx/>
                <a:uFillTx/>
                <a:latin typeface="+mj-lt"/>
              </a:rPr>
              <a:t>Департамент экономической теории</a:t>
            </a:r>
            <a:b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alpha val="100000"/>
                  </a:schemeClr>
                </a:solidFill>
                <a:effectLst/>
                <a:uLnTx/>
                <a:uFillTx/>
                <a:latin typeface="+mj-lt"/>
              </a:rPr>
            </a:b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alpha val="100000"/>
                </a:schemeClr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5" name="Subtitle 1"/>
          <p:cNvSpPr txBox="1">
            <a:spLocks/>
          </p:cNvSpPr>
          <p:nvPr/>
        </p:nvSpPr>
        <p:spPr>
          <a:xfrm>
            <a:off x="683568" y="5949280"/>
            <a:ext cx="8075240" cy="49317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29 января 2020 г., 11:00, ауд. 0236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67544" y="1916832"/>
            <a:ext cx="8229600" cy="398904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Введение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Раздел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Введение в экономику.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Глава 1. Экономика как система.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Глава 2. Экономика бизнеса и управления.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Глава 3. Менеджер как экономист. Методы изучения и анализа. Роль цифровизации.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Раздел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Фирма на микроуровне экономики.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Глава 4. Экономическая природа и организационные формы фирмы.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Глава 5. Спрос и предложение.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Глава 6. Рыночный механизм и ценообразование. Роль конкуренции. Оценка и прогнозирование спроса.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Глава 7. Организация и оптимизация издержек и производства. Объём выпуска и цена.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Глава 8. Рыночные структуры. Ценовая политика и объём производства в условиях совершенной конкуренции и монополии.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Глава 9. Отраслевые барьеры и устройство современных рынков.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Глава 10. Взаимодействие фирм: сговор, лидерство, кооперация. Защита конкуренции.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Глава 11. Анализ эффективности инвестиций и рисков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Глава 12. Основы теории игр и асимметрия информации.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Галерея экономистов.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Глоссарий.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/>
              <a:t>Экономика для менеджеров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000" dirty="0" smtClean="0"/>
              <a:t>Структура курса</a:t>
            </a:r>
            <a:br>
              <a:rPr lang="ru-RU" sz="2000" dirty="0" smtClean="0"/>
            </a:br>
            <a:r>
              <a:rPr lang="ru-RU" sz="2000" dirty="0" smtClean="0"/>
              <a:t>Книга </a:t>
            </a:r>
            <a:r>
              <a:rPr lang="en-US" sz="2000" dirty="0" smtClean="0"/>
              <a:t>I</a:t>
            </a:r>
            <a:r>
              <a:rPr lang="ru-RU" sz="2000" dirty="0" smtClean="0"/>
              <a:t>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67544" y="1916832"/>
            <a:ext cx="8229600" cy="398904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Введение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Раздел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Макроэкономические условия деятельности фирмы.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Глава 1. Экономическая роль государства. «Правила игры» в рыночной системе.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Глава 2. Основные показатели экономики. Национальный продукт и доход.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Глава 3. Макроэкономическое равновесие.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Глава 4. Инфляция и безработица как факторы деятельности фирмы.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Глава 5. Бюджетно-налоговая политика государства.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Глава 6. Роль банков и кредита в экономическом развитии.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Глава 7. Экономический рост и деловой цикл. Фирма в условиях экономического кризиса.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Глава 8. Открытость экономики и международная конкуренция: вызовы для менеджеров.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Раздел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Общие условия предпринимательства.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Глава 9. Финансовые рынки и рыночная цена компании. Интересы менеджеров и акционеров (собственников).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Глава 10. Работа по государственному заказу.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Глава 11. Особенности транснациональных компаний.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Глава 12. Экономические институты.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Глава 13. Единство национального рыночного пространства – базовое условие устойчивого развития фирмы и экономики.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Галерея экономистов.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Глоссарий.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Завершение курса.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/>
              <a:t>Экономика для менеджеров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000" dirty="0" smtClean="0"/>
              <a:t>Структура курса</a:t>
            </a:r>
            <a:br>
              <a:rPr lang="ru-RU" sz="2000" dirty="0" smtClean="0"/>
            </a:br>
            <a:r>
              <a:rPr lang="ru-RU" sz="2000" dirty="0" smtClean="0"/>
              <a:t>Книга </a:t>
            </a:r>
            <a:r>
              <a:rPr lang="en-US" sz="2000" dirty="0" smtClean="0"/>
              <a:t>II</a:t>
            </a:r>
            <a:r>
              <a:rPr lang="ru-RU" sz="2000" dirty="0" smtClean="0"/>
              <a:t>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11560" y="2852936"/>
            <a:ext cx="8075240" cy="925223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/>
              <a:t>Спасибо за внимание</a:t>
            </a:r>
            <a:endParaRPr lang="ru-RU" sz="4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олл-Апы кафедры-215 лет.png"/>
          <p:cNvPicPr>
            <a:picLocks noChangeAspect="1"/>
          </p:cNvPicPr>
          <p:nvPr/>
        </p:nvPicPr>
        <p:blipFill>
          <a:blip r:embed="rId2" cstate="print"/>
          <a:srcRect l="2816" t="1020" r="3754" b="2549"/>
          <a:stretch>
            <a:fillRect/>
          </a:stretch>
        </p:blipFill>
        <p:spPr>
          <a:xfrm>
            <a:off x="1107947" y="117855"/>
            <a:ext cx="6911307" cy="65665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67544" y="2492896"/>
            <a:ext cx="8229600" cy="3600399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«…Информация есть сырой материал и состоит из простого собрания данных, тогда как знание предполагает некоторое размышление и рассуждение организующее данные путем их сравнения и классификации. Следующий шаг приводит к научному знанию и формулировке научных законов.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Наука начинается, когда значения слов чётко разграничены. Слова могут быть выбраны из существующего словаря, либо могут быть созданы новые слова, но все они должны получить новое определение, исключающее недоразумения и двусмысленность в предметах того раздела науки, где они применяются» (с.13-14).</a:t>
            </a: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Леон Бриллюэн.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Наука и теория. Пер. с англ. – М.: Государственное издательство физико-математической литературы, 1960 г., - 391 с.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1"/>
            <a:ext cx="8229600" cy="720080"/>
          </a:xfrm>
        </p:spPr>
        <p:txBody>
          <a:bodyPr>
            <a:normAutofit/>
          </a:bodyPr>
          <a:lstStyle/>
          <a:p>
            <a:r>
              <a:rPr lang="ru-RU" b="1" dirty="0" smtClean="0"/>
              <a:t>Предварительные замечания</a:t>
            </a:r>
            <a:endParaRPr lang="ru-RU" dirty="0"/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611560" y="836712"/>
            <a:ext cx="8229600" cy="72008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alpha val="100000"/>
                </a:schemeClr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467544" y="1052736"/>
            <a:ext cx="8229600" cy="1296144"/>
          </a:xfrm>
          <a:prstGeom prst="rect">
            <a:avLst/>
          </a:prstGeom>
        </p:spPr>
        <p:txBody>
          <a:bodyPr anchor="b" anchorCtr="0">
            <a:noAutofit/>
          </a:bodyPr>
          <a:lstStyle/>
          <a:p>
            <a:pPr lvl="0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Предпосылки: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системный подход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определённость категорий и понятий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95536" y="2780928"/>
            <a:ext cx="4474840" cy="23328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75% - производство услуг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25% - производство товаров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1"/>
            <a:ext cx="8229600" cy="720080"/>
          </a:xfrm>
        </p:spPr>
        <p:txBody>
          <a:bodyPr>
            <a:normAutofit/>
          </a:bodyPr>
          <a:lstStyle/>
          <a:p>
            <a:r>
              <a:rPr lang="ru-RU" b="1" dirty="0" smtClean="0"/>
              <a:t>Предварительные замечания</a:t>
            </a:r>
            <a:endParaRPr lang="ru-RU" dirty="0"/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611560" y="836712"/>
            <a:ext cx="8229600" cy="72008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alpha val="100000"/>
                </a:schemeClr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467544" y="1052736"/>
            <a:ext cx="8229600" cy="432048"/>
          </a:xfrm>
          <a:prstGeom prst="rect">
            <a:avLst/>
          </a:prstGeom>
        </p:spPr>
        <p:txBody>
          <a:bodyPr anchor="b" anchorCtr="0">
            <a:normAutofit fontScale="92500" lnSpcReduction="20000"/>
          </a:bodyPr>
          <a:lstStyle/>
          <a:p>
            <a:pPr lvl="0"/>
            <a:r>
              <a:rPr lang="ru-RU" sz="2800" b="1" i="1" dirty="0" smtClean="0"/>
              <a:t>Экономика сегодня:</a:t>
            </a:r>
            <a:endParaRPr lang="ru-RU" sz="2800" dirty="0"/>
          </a:p>
        </p:txBody>
      </p:sp>
      <p:sp>
        <p:nvSpPr>
          <p:cNvPr id="6146" name="Правая фигурная скобка 3"/>
          <p:cNvSpPr>
            <a:spLocks/>
          </p:cNvSpPr>
          <p:nvPr/>
        </p:nvSpPr>
        <p:spPr bwMode="auto">
          <a:xfrm>
            <a:off x="4726360" y="2953543"/>
            <a:ext cx="314325" cy="714375"/>
          </a:xfrm>
          <a:prstGeom prst="rightBrace">
            <a:avLst>
              <a:gd name="adj1" fmla="val 8333"/>
              <a:gd name="adj2" fmla="val 50000"/>
            </a:avLst>
          </a:prstGeom>
          <a:noFill/>
          <a:ln w="6350">
            <a:solidFill>
              <a:srgbClr val="5B9BD5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Текст 1"/>
          <p:cNvSpPr txBox="1">
            <a:spLocks/>
          </p:cNvSpPr>
          <p:nvPr/>
        </p:nvSpPr>
        <p:spPr>
          <a:xfrm>
            <a:off x="5014392" y="2809527"/>
            <a:ext cx="3898776" cy="16561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Смешанная, сервисная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экономика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0" y="2348880"/>
            <a:ext cx="9144000" cy="43924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журнале Массачусетского технологического института «МИТ Технолоджи Ревью» статья «Кейнс оказался неправ. Поколение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будет иметь его хуже». Суть статьи в том, что в 1930 г. Дж.М.Кейнс издал материал «Экономические возможности для наших внуков», в котором предположил, что к 2030 г. капитализм разрешит свои проблемы и внуки будут жить в других, комфортных условиях. Однако не останавливающийся прогресс дошёл до такого состояния, что современные дети видят мир накануне коллапса, который обусловлен не только экологией, но и экспансией искусственного интеллекта (ИИ). В частности отмечается ситуация на условном рабочем месте сегодня: «ИИ – это ваш босс, вашего босса босс, и ваш босс босса босс устанавливает уровень производительности и норму на смену, разделение труда в цехе… Это означает, что ваш начальник сказал вам то, что программа ему определила до этого».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Такая перспектива не устраивает поколение, родившееся в развитых странах в период 1976-2005 годов. Среди них многие интуитивно, подчеркивается в статье, воспринимают левые взгляды – внуки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Кейнса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становятся марксистами. 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Harris M. Keynes was wrong. Gen Z. will have it worse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. MIT Technology Review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Dec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16, 2019.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1"/>
            <a:ext cx="8229600" cy="720080"/>
          </a:xfrm>
        </p:spPr>
        <p:txBody>
          <a:bodyPr>
            <a:normAutofit/>
          </a:bodyPr>
          <a:lstStyle/>
          <a:p>
            <a:r>
              <a:rPr lang="ru-RU" b="1" dirty="0" smtClean="0"/>
              <a:t>Предварительные замечания</a:t>
            </a:r>
            <a:endParaRPr lang="ru-RU" dirty="0"/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611560" y="836712"/>
            <a:ext cx="8229600" cy="72008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alpha val="100000"/>
                </a:schemeClr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467544" y="1052736"/>
            <a:ext cx="8229600" cy="432048"/>
          </a:xfrm>
          <a:prstGeom prst="rect">
            <a:avLst/>
          </a:prstGeom>
        </p:spPr>
        <p:txBody>
          <a:bodyPr anchor="b" anchorCtr="0">
            <a:normAutofit fontScale="92500" lnSpcReduction="20000"/>
          </a:bodyPr>
          <a:lstStyle/>
          <a:p>
            <a:pPr lvl="0"/>
            <a:r>
              <a:rPr lang="ru-RU" sz="2800" b="1" i="1" dirty="0" smtClean="0"/>
              <a:t>Студенты сегодня</a:t>
            </a:r>
            <a:endParaRPr lang="ru-RU" sz="2800" dirty="0"/>
          </a:p>
        </p:txBody>
      </p:sp>
      <p:sp>
        <p:nvSpPr>
          <p:cNvPr id="6" name="Текст 1"/>
          <p:cNvSpPr txBox="1">
            <a:spLocks/>
          </p:cNvSpPr>
          <p:nvPr/>
        </p:nvSpPr>
        <p:spPr>
          <a:xfrm>
            <a:off x="611560" y="1412777"/>
            <a:ext cx="8229600" cy="93610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2400" dirty="0" smtClean="0"/>
              <a:t>– поколение сетей</a:t>
            </a:r>
          </a:p>
          <a:p>
            <a:r>
              <a:rPr lang="ru-RU" sz="2400" dirty="0" smtClean="0"/>
              <a:t>– реальность            цифровой мир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121" name="Стрелка вправо с вырезом 2"/>
          <p:cNvSpPr>
            <a:spLocks noChangeArrowheads="1"/>
          </p:cNvSpPr>
          <p:nvPr/>
        </p:nvSpPr>
        <p:spPr bwMode="auto">
          <a:xfrm>
            <a:off x="2483768" y="1916832"/>
            <a:ext cx="533400" cy="26670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5B9BD5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1"/>
            <a:ext cx="8229600" cy="720080"/>
          </a:xfrm>
        </p:spPr>
        <p:txBody>
          <a:bodyPr>
            <a:normAutofit/>
          </a:bodyPr>
          <a:lstStyle/>
          <a:p>
            <a:r>
              <a:rPr lang="ru-RU" b="1" dirty="0" smtClean="0"/>
              <a:t>Предварительные замечания</a:t>
            </a:r>
            <a:endParaRPr lang="ru-RU" dirty="0"/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611560" y="836712"/>
            <a:ext cx="8229600" cy="72008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alpha val="100000"/>
                </a:schemeClr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467544" y="1052736"/>
            <a:ext cx="8229600" cy="432048"/>
          </a:xfrm>
          <a:prstGeom prst="rect">
            <a:avLst/>
          </a:prstGeom>
        </p:spPr>
        <p:txBody>
          <a:bodyPr anchor="b" anchorCtr="0">
            <a:normAutofit fontScale="92500" lnSpcReduction="20000"/>
          </a:bodyPr>
          <a:lstStyle/>
          <a:p>
            <a:pPr lvl="0"/>
            <a:r>
              <a:rPr lang="ru-RU" sz="2800" b="1" i="1" dirty="0" smtClean="0"/>
              <a:t>Математика для экономистов</a:t>
            </a:r>
            <a:endParaRPr lang="ru-RU" sz="2800" dirty="0"/>
          </a:p>
        </p:txBody>
      </p:sp>
      <p:sp>
        <p:nvSpPr>
          <p:cNvPr id="6" name="Текст 1"/>
          <p:cNvSpPr txBox="1">
            <a:spLocks/>
          </p:cNvSpPr>
          <p:nvPr/>
        </p:nvSpPr>
        <p:spPr>
          <a:xfrm>
            <a:off x="611560" y="1412777"/>
            <a:ext cx="8229600" cy="93610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содержание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объём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57200" y="2420889"/>
            <a:ext cx="4114800" cy="338437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Заслуженный профессор Калифорнийского университета (Беркли), сотрудник компании «Гугл» Х.Вериан в своей работе «Искусственный интеллект, экономикс и организация рынков» основное внимание обращает на машинное обучение. Вериан рекомендует самым тщательным образом относиться к сбору и обработке данных, предлагая свою «Пирамиду данных» (см. рис.). Он приводит сравнение массива данных с сырой нефтью, которую сначала надо переработать, чтобы затем использовать. Цифровые технологии помогают «рафинировать» большие данные в информацию, которая обеспечивает знания для принятия решений о целесообразных действиях.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Текст 7"/>
          <p:cNvSpPr txBox="1">
            <a:spLocks/>
          </p:cNvSpPr>
          <p:nvPr/>
        </p:nvSpPr>
        <p:spPr>
          <a:xfrm>
            <a:off x="611560" y="6237312"/>
            <a:ext cx="7992888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ru-RU" sz="1100" b="1" i="1" dirty="0" smtClean="0"/>
              <a:t>Источник</a:t>
            </a:r>
            <a:r>
              <a:rPr lang="en-US" sz="1100" b="1" i="1" dirty="0" smtClean="0"/>
              <a:t>: </a:t>
            </a:r>
            <a:r>
              <a:rPr lang="en-US" sz="1100" b="1" dirty="0" smtClean="0"/>
              <a:t>Varian H. 2018. Artificial Intelligence, Economics and Industrial Organizations. </a:t>
            </a:r>
            <a:r>
              <a:rPr lang="en-US" sz="1100" b="1" i="1" dirty="0" smtClean="0"/>
              <a:t>NBER Working Paper 24839</a:t>
            </a:r>
            <a:r>
              <a:rPr lang="en-US" sz="1100" b="1" dirty="0" smtClean="0"/>
              <a:t>. – 24 p.</a:t>
            </a: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20502" name="Группа 25"/>
          <p:cNvGrpSpPr>
            <a:grpSpLocks/>
          </p:cNvGrpSpPr>
          <p:nvPr/>
        </p:nvGrpSpPr>
        <p:grpSpPr bwMode="auto">
          <a:xfrm>
            <a:off x="4283968" y="2636912"/>
            <a:ext cx="4991100" cy="2552700"/>
            <a:chOff x="0" y="0"/>
            <a:chExt cx="89097" cy="43344"/>
          </a:xfrm>
        </p:grpSpPr>
        <p:sp>
          <p:nvSpPr>
            <p:cNvPr id="13" name="Треугольник 2"/>
            <p:cNvSpPr>
              <a:spLocks noChangeArrowheads="1"/>
            </p:cNvSpPr>
            <p:nvPr/>
          </p:nvSpPr>
          <p:spPr bwMode="auto">
            <a:xfrm>
              <a:off x="0" y="0"/>
              <a:ext cx="73983" cy="43344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Прямая соединительная линия 6"/>
            <p:cNvSpPr>
              <a:spLocks/>
            </p:cNvSpPr>
            <p:nvPr/>
          </p:nvSpPr>
          <p:spPr bwMode="auto">
            <a:xfrm flipV="1">
              <a:off x="25828" y="13019"/>
              <a:ext cx="2232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Прямая соединительная линия 7"/>
            <p:cNvSpPr>
              <a:spLocks/>
            </p:cNvSpPr>
            <p:nvPr/>
          </p:nvSpPr>
          <p:spPr bwMode="auto">
            <a:xfrm>
              <a:off x="19205" y="20900"/>
              <a:ext cx="3559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TextBox 11"/>
            <p:cNvSpPr txBox="1">
              <a:spLocks noChangeArrowheads="1"/>
            </p:cNvSpPr>
            <p:nvPr/>
          </p:nvSpPr>
          <p:spPr bwMode="auto">
            <a:xfrm>
              <a:off x="29634" y="7557"/>
              <a:ext cx="16428" cy="4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Действия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Box 12"/>
            <p:cNvSpPr txBox="1">
              <a:spLocks noChangeArrowheads="1"/>
            </p:cNvSpPr>
            <p:nvPr/>
          </p:nvSpPr>
          <p:spPr bwMode="auto">
            <a:xfrm>
              <a:off x="30906" y="15121"/>
              <a:ext cx="15046" cy="5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Знания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Прямая соединительная линия 10"/>
            <p:cNvSpPr>
              <a:spLocks noChangeShapeType="1"/>
            </p:cNvSpPr>
            <p:nvPr/>
          </p:nvSpPr>
          <p:spPr bwMode="auto">
            <a:xfrm>
              <a:off x="11497" y="30001"/>
              <a:ext cx="5116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TextBox 19"/>
            <p:cNvSpPr txBox="1">
              <a:spLocks noChangeArrowheads="1"/>
            </p:cNvSpPr>
            <p:nvPr/>
          </p:nvSpPr>
          <p:spPr bwMode="auto">
            <a:xfrm>
              <a:off x="27247" y="23728"/>
              <a:ext cx="21202" cy="5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Информация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Box 20"/>
            <p:cNvSpPr txBox="1">
              <a:spLocks noChangeArrowheads="1"/>
            </p:cNvSpPr>
            <p:nvPr/>
          </p:nvSpPr>
          <p:spPr bwMode="auto">
            <a:xfrm>
              <a:off x="30908" y="34413"/>
              <a:ext cx="15044" cy="5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Данные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Box 21"/>
            <p:cNvSpPr txBox="1">
              <a:spLocks noChangeArrowheads="1"/>
            </p:cNvSpPr>
            <p:nvPr/>
          </p:nvSpPr>
          <p:spPr bwMode="auto">
            <a:xfrm>
              <a:off x="53134" y="7597"/>
              <a:ext cx="19042" cy="5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Внедрение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22"/>
            <p:cNvSpPr txBox="1">
              <a:spLocks noChangeArrowheads="1"/>
            </p:cNvSpPr>
            <p:nvPr/>
          </p:nvSpPr>
          <p:spPr bwMode="auto">
            <a:xfrm>
              <a:off x="58747" y="15162"/>
              <a:ext cx="18982" cy="5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Изучение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Box 23"/>
            <p:cNvSpPr txBox="1">
              <a:spLocks noChangeArrowheads="1"/>
            </p:cNvSpPr>
            <p:nvPr/>
          </p:nvSpPr>
          <p:spPr bwMode="auto">
            <a:xfrm>
              <a:off x="65420" y="23809"/>
              <a:ext cx="14221" cy="4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Анализ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Box 24"/>
            <p:cNvSpPr txBox="1">
              <a:spLocks noChangeArrowheads="1"/>
            </p:cNvSpPr>
            <p:nvPr/>
          </p:nvSpPr>
          <p:spPr bwMode="auto">
            <a:xfrm>
              <a:off x="73979" y="34493"/>
              <a:ext cx="15118" cy="4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Сбор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5482952" cy="38450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научная специальность 08.00.01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1.Общая экономическая теория.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1.1. Политическая экономия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1.2. Микроэкономическая теория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1.3. Макроэкономическая теория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1.4. Институциональная и эволюционная    экономическая теория.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Экономическая история.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История экономической мысли.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Методология экономической науки.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1"/>
            <a:ext cx="8229600" cy="720080"/>
          </a:xfrm>
        </p:spPr>
        <p:txBody>
          <a:bodyPr>
            <a:normAutofit/>
          </a:bodyPr>
          <a:lstStyle/>
          <a:p>
            <a:r>
              <a:rPr lang="ru-RU" b="1" dirty="0" smtClean="0"/>
              <a:t>Предварительные замечания</a:t>
            </a:r>
            <a:endParaRPr lang="ru-RU" dirty="0"/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611560" y="836712"/>
            <a:ext cx="8229600" cy="72008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alpha val="100000"/>
                </a:schemeClr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467544" y="1052736"/>
            <a:ext cx="8229600" cy="432048"/>
          </a:xfrm>
          <a:prstGeom prst="rect">
            <a:avLst/>
          </a:prstGeom>
        </p:spPr>
        <p:txBody>
          <a:bodyPr anchor="b" anchorCtr="0">
            <a:normAutofit fontScale="92500" lnSpcReduction="20000"/>
          </a:bodyPr>
          <a:lstStyle/>
          <a:p>
            <a:pPr lvl="0"/>
            <a:r>
              <a:rPr lang="ru-RU" sz="2800" b="1" i="1" dirty="0" smtClean="0"/>
              <a:t>Экономическая теория сегодня:</a:t>
            </a:r>
            <a:endParaRPr lang="ru-RU" sz="2800" dirty="0"/>
          </a:p>
        </p:txBody>
      </p:sp>
      <p:sp>
        <p:nvSpPr>
          <p:cNvPr id="6" name="Текст 1"/>
          <p:cNvSpPr txBox="1">
            <a:spLocks/>
          </p:cNvSpPr>
          <p:nvPr/>
        </p:nvSpPr>
        <p:spPr>
          <a:xfrm>
            <a:off x="5292080" y="1628800"/>
            <a:ext cx="3682752" cy="384502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/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учебные курсы в вузах</a:t>
            </a:r>
            <a:endParaRPr lang="en-US" sz="2000" u="sng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отдельные теории, школы, программы, направления дополняют друг друга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различия в методах предопределяют глубину и масштаб охвата предмета и объекта.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1"/>
            <a:ext cx="8229600" cy="720080"/>
          </a:xfrm>
        </p:spPr>
        <p:txBody>
          <a:bodyPr>
            <a:normAutofit/>
          </a:bodyPr>
          <a:lstStyle/>
          <a:p>
            <a:r>
              <a:rPr lang="ru-RU" b="1" dirty="0" smtClean="0"/>
              <a:t>Предварительные замечания</a:t>
            </a:r>
            <a:endParaRPr lang="ru-RU" dirty="0"/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611560" y="836712"/>
            <a:ext cx="8229600" cy="72008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alpha val="100000"/>
                </a:schemeClr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467544" y="1052736"/>
            <a:ext cx="8229600" cy="432048"/>
          </a:xfrm>
          <a:prstGeom prst="rect">
            <a:avLst/>
          </a:prstGeom>
        </p:spPr>
        <p:txBody>
          <a:bodyPr anchor="b" anchorCtr="0">
            <a:normAutofit fontScale="92500" lnSpcReduction="20000"/>
          </a:bodyPr>
          <a:lstStyle/>
          <a:p>
            <a:pPr lvl="0"/>
            <a:r>
              <a:rPr lang="ru-RU" sz="2800" b="1" i="1" dirty="0" smtClean="0"/>
              <a:t>Общая экономическая теория как платформа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Направление «Экономика»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Микроэкономика – 1, – 2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Макроэкономика – 1, – 2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Экономика как система. 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(1 курс, факультатив)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Экономика отраслевых рынков 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(по выбору)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Теория общественного богатства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(по выбору)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Политическая экономия 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(по выбору)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Курс экономической теории. </a:t>
            </a:r>
            <a:r>
              <a:rPr lang="ru-RU" b="1" dirty="0" err="1" smtClean="0"/>
              <a:t>Бакалавриат</a:t>
            </a:r>
            <a:r>
              <a:rPr lang="ru-RU" b="1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Опыт МГУ.</a:t>
            </a:r>
            <a:endParaRPr lang="ru-RU" dirty="0"/>
          </a:p>
        </p:txBody>
      </p:sp>
      <p:sp>
        <p:nvSpPr>
          <p:cNvPr id="4" name="Текст 1"/>
          <p:cNvSpPr txBox="1">
            <a:spLocks/>
          </p:cNvSpPr>
          <p:nvPr/>
        </p:nvSpPr>
        <p:spPr>
          <a:xfrm>
            <a:off x="4716016" y="1628800"/>
            <a:ext cx="41148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Направление «Менеджмент»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Экономика для менеджеров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(годовой курс, 10 кредитов)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90E25995ABD1940A105FBA461CC5F69" ma:contentTypeVersion="1" ma:contentTypeDescription="Создание документа." ma:contentTypeScope="" ma:versionID="7c4d6852b99001e7c05b401b6e1bf1e7">
  <xsd:schema xmlns:xsd="http://www.w3.org/2001/XMLSchema" xmlns:xs="http://www.w3.org/2001/XMLSchema" xmlns:p="http://schemas.microsoft.com/office/2006/metadata/properties" xmlns:ns2="b545a042-29c2-4f0a-932d-d96c064ae9ed" targetNamespace="http://schemas.microsoft.com/office/2006/metadata/properties" ma:root="true" ma:fieldsID="0329678ff4acef0a306ae52ae5bf9457" ns2:_="">
    <xsd:import namespace="b545a042-29c2-4f0a-932d-d96c064ae9ed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45a042-29c2-4f0a-932d-d96c064ae9e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34BB8A3-6DF2-43B9-8508-5601C430B0C2}"/>
</file>

<file path=customXml/itemProps2.xml><?xml version="1.0" encoding="utf-8"?>
<ds:datastoreItem xmlns:ds="http://schemas.openxmlformats.org/officeDocument/2006/customXml" ds:itemID="{5A6C8004-3DE3-46E7-B6DD-220CB105CC0D}"/>
</file>

<file path=customXml/itemProps3.xml><?xml version="1.0" encoding="utf-8"?>
<ds:datastoreItem xmlns:ds="http://schemas.openxmlformats.org/officeDocument/2006/customXml" ds:itemID="{174C21A3-02D0-4164-9F87-A1FE1B9E4D9D}"/>
</file>

<file path=docProps/app.xml><?xml version="1.0" encoding="utf-8"?>
<Properties xmlns="http://schemas.openxmlformats.org/officeDocument/2006/extended-properties" xmlns:vt="http://schemas.openxmlformats.org/officeDocument/2006/docPropsVTypes">
  <Template>DesignTemplate</Template>
  <TotalTime>0</TotalTime>
  <Words>865</Words>
  <Application>Microsoft Office PowerPoint</Application>
  <PresentationFormat>Экран (4:3)</PresentationFormat>
  <Paragraphs>116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MS PGothic</vt:lpstr>
      <vt:lpstr>Arial</vt:lpstr>
      <vt:lpstr>Calibri</vt:lpstr>
      <vt:lpstr>Corbel</vt:lpstr>
      <vt:lpstr>Times New Roman</vt:lpstr>
      <vt:lpstr>DesignTemplate</vt:lpstr>
      <vt:lpstr>Научный семинар «Экономическая теория в поисках новой парадигмы» </vt:lpstr>
      <vt:lpstr>Презентация PowerPoint</vt:lpstr>
      <vt:lpstr>Предварительные замечания</vt:lpstr>
      <vt:lpstr>Предварительные замечания</vt:lpstr>
      <vt:lpstr>Предварительные замечания</vt:lpstr>
      <vt:lpstr>Предварительные замечания</vt:lpstr>
      <vt:lpstr>Предварительные замечания</vt:lpstr>
      <vt:lpstr>Предварительные замечания</vt:lpstr>
      <vt:lpstr>Курс экономической теории. Бакалавриат. Опыт МГУ.</vt:lpstr>
      <vt:lpstr>Экономика для менеджеров Структура курса Книга I.</vt:lpstr>
      <vt:lpstr>Экономика для менеджеров Структура курса Книга II.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2020-01-26T16:13:02Z</dcterms:created>
  <dcterms:modified xsi:type="dcterms:W3CDTF">2020-01-29T14:14:48Z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TC100738469990</vt:lpwstr>
  </property>
  <property fmtid="{D5CDD505-2E9C-101B-9397-08002B2CF9AE}" pid="3" name="ContentTypeId">
    <vt:lpwstr>0x010100390E25995ABD1940A105FBA461CC5F69</vt:lpwstr>
  </property>
</Properties>
</file>