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93" r:id="rId2"/>
    <p:sldId id="294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10" r:id="rId11"/>
    <p:sldId id="304" r:id="rId12"/>
    <p:sldId id="308" r:id="rId13"/>
    <p:sldId id="309" r:id="rId14"/>
    <p:sldId id="307" r:id="rId15"/>
    <p:sldId id="311" r:id="rId16"/>
  </p:sldIdLst>
  <p:sldSz cx="12192000" cy="685800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B337E409-70D9-4329-B423-2A9C33C8BE7B}">
          <p14:sldIdLst>
            <p14:sldId id="293"/>
            <p14:sldId id="294"/>
            <p14:sldId id="296"/>
            <p14:sldId id="297"/>
            <p14:sldId id="298"/>
            <p14:sldId id="299"/>
            <p14:sldId id="300"/>
            <p14:sldId id="301"/>
            <p14:sldId id="302"/>
            <p14:sldId id="310"/>
            <p14:sldId id="304"/>
            <p14:sldId id="308"/>
            <p14:sldId id="309"/>
            <p14:sldId id="307"/>
            <p14:sldId id="3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01" autoAdjust="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662F4-FAB9-436F-A529-060EC12B0DA3}" type="datetime1">
              <a:rPr lang="ru-RU" smtClean="0"/>
              <a:t>29.10.2018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52E04-8705-46B0-9127-57576A9E80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7907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7AC69-B045-4410-B3AB-3BCFC8896553}" type="datetime1">
              <a:rPr lang="ru-RU" smtClean="0"/>
              <a:t>29.10.2018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AAB1D-49C5-468F-8EFA-C7F2E69B14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2888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2070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971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921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473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968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901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642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594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22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224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1429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AAB1D-49C5-468F-8EFA-C7F2E69B14F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45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29.10.2018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049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29.10.2018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998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29.10.2018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374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29.10.2018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069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29.10.2018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306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29.10.2018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22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29.10.2018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15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29.10.2018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673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29.10.2018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641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29.10.2018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172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29.10.2018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823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E9417C1-BCED-4BE3-A9E3-EC577E2016E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29.10.2018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A795590-CACE-428D-B5F7-D60A35719B4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011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87019" y="239086"/>
            <a:ext cx="895388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Федеральное государственное образовательное бюджетное учреждение высшего образования</a:t>
            </a:r>
            <a:b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«Финансовый университет при Правительстве </a:t>
            </a:r>
            <a:endParaRPr lang="ru-RU" sz="20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Российской </a:t>
            </a: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Федерации»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148111"/>
            <a:ext cx="1219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ПРЕЗЕНТАЦИЯ</a:t>
            </a:r>
          </a:p>
          <a:p>
            <a:pPr algn="ctr"/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результатов научно-исследовательской работы</a:t>
            </a:r>
          </a:p>
          <a:p>
            <a:pPr algn="ctr"/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теме:</a:t>
            </a:r>
          </a:p>
          <a:p>
            <a:pPr algn="ctr"/>
            <a:endParaRPr lang="ru-RU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000" b="1" cap="all" dirty="0">
                <a:latin typeface="Arial" panose="020B0604020202020204" pitchFamily="34" charset="0"/>
                <a:cs typeface="Arial" panose="020B0604020202020204" pitchFamily="34" charset="0"/>
              </a:rPr>
              <a:t>МЕТОДИКА ОЦЕНКИ ВЛИЯНИЯ НЕМОНЕТАРНЫХ ФАКТОРОВ </a:t>
            </a:r>
            <a:endParaRPr lang="ru-RU" sz="2000" b="1" cap="al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2000" b="1" cap="all" dirty="0">
                <a:latin typeface="Arial" panose="020B0604020202020204" pitchFamily="34" charset="0"/>
                <a:cs typeface="Arial" panose="020B0604020202020204" pitchFamily="34" charset="0"/>
              </a:rPr>
              <a:t>ДИНАМИКУ </a:t>
            </a:r>
            <a:r>
              <a:rPr lang="ru-RU" sz="2000" b="1" cap="all" dirty="0" smtClean="0">
                <a:latin typeface="Arial" panose="020B0604020202020204" pitchFamily="34" charset="0"/>
                <a:cs typeface="Arial" panose="020B0604020202020204" pitchFamily="34" charset="0"/>
              </a:rPr>
              <a:t>ИНФЛЯЦИИ</a:t>
            </a:r>
            <a:r>
              <a:rPr lang="ru-RU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63960" y="4555418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 НИР</a:t>
            </a:r>
          </a:p>
          <a:p>
            <a:pPr algn="ctr"/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директор центра макроэкономических исследований </a:t>
            </a:r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департамента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экономической теории</a:t>
            </a: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д-р эконом. наук, профессор</a:t>
            </a:r>
          </a:p>
          <a:p>
            <a:pPr algn="ctr"/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Е.В. Балацкий</a:t>
            </a: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01731" y="6370218"/>
            <a:ext cx="13981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Москва </a:t>
            </a:r>
            <a:r>
              <a:rPr lang="ru-RU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endParaRPr lang="ru-RU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712" y="130370"/>
            <a:ext cx="2198050" cy="1027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03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33839" y="40505"/>
            <a:ext cx="11724322" cy="7252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8. Аналитическая система прогнозирования инфляции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Полотно 1"/>
          <p:cNvGrpSpPr/>
          <p:nvPr/>
        </p:nvGrpSpPr>
        <p:grpSpPr>
          <a:xfrm>
            <a:off x="1897380" y="1121136"/>
            <a:ext cx="8397240" cy="5387566"/>
            <a:chOff x="0" y="0"/>
            <a:chExt cx="5610225" cy="359945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0" y="0"/>
              <a:ext cx="5610225" cy="3587750"/>
            </a:xfrm>
            <a:prstGeom prst="rect">
              <a:avLst/>
            </a:prstGeom>
          </p:spPr>
        </p:sp>
        <p:sp>
          <p:nvSpPr>
            <p:cNvPr id="9" name="Поле 26"/>
            <p:cNvSpPr txBox="1"/>
            <p:nvPr/>
          </p:nvSpPr>
          <p:spPr>
            <a:xfrm>
              <a:off x="56739" y="2467989"/>
              <a:ext cx="5399874" cy="1131461"/>
            </a:xfrm>
            <a:prstGeom prst="rect">
              <a:avLst/>
            </a:prstGeom>
            <a:noFill/>
            <a:ln w="9525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0"/>
                </a:spcAft>
              </a:pPr>
              <a:r>
                <a:rPr lang="ru-RU" sz="2000" i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Условные обозначения</a:t>
              </a:r>
              <a:r>
                <a:rPr lang="ru-RU" sz="2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: ЛПР – лицо, принимающее решение; СУПС – система учета пороговых событий; СУВР – система учета волатильности регрессоров; АИ – аналитический интерфейс; </a:t>
              </a:r>
              <a:r>
                <a:rPr lang="ru-RU" sz="2000" dirty="0" smtClean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    АЯ </a:t>
              </a:r>
              <a:r>
                <a:rPr lang="ru-RU" sz="2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– аналитическое ядро; ЭМ – эконометрическая модель; НС – нейронная сеть.</a:t>
              </a: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ru-RU" sz="11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0" name="Группа 9"/>
            <p:cNvGrpSpPr/>
            <p:nvPr/>
          </p:nvGrpSpPr>
          <p:grpSpPr>
            <a:xfrm>
              <a:off x="0" y="36003"/>
              <a:ext cx="5457860" cy="2261550"/>
              <a:chOff x="66640" y="91126"/>
              <a:chExt cx="5457860" cy="2261550"/>
            </a:xfrm>
          </p:grpSpPr>
          <p:sp>
            <p:nvSpPr>
              <p:cNvPr id="11" name="Поле 2"/>
              <p:cNvSpPr txBox="1"/>
              <p:nvPr/>
            </p:nvSpPr>
            <p:spPr>
              <a:xfrm>
                <a:off x="314325" y="913426"/>
                <a:ext cx="600075" cy="523875"/>
              </a:xfrm>
              <a:prstGeom prst="rect">
                <a:avLst/>
              </a:prstGeom>
              <a:solidFill>
                <a:sysClr val="window" lastClr="FFFFFF"/>
              </a:solidFill>
              <a:ln w="9525">
                <a:solidFill>
                  <a:prstClr val="black"/>
                </a:solidFill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Bef>
                    <a:spcPts val="2400"/>
                  </a:spcBef>
                </a:pPr>
                <a:r>
                  <a:rPr lang="ru-RU" b="1" dirty="0" smtClean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ЛПР</a:t>
                </a:r>
                <a:endParaRPr lang="ru-RU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Поле 2"/>
              <p:cNvSpPr txBox="1"/>
              <p:nvPr/>
            </p:nvSpPr>
            <p:spPr>
              <a:xfrm>
                <a:off x="1208700" y="913426"/>
                <a:ext cx="696300" cy="523875"/>
              </a:xfrm>
              <a:prstGeom prst="rect">
                <a:avLst/>
              </a:prstGeom>
              <a:solidFill>
                <a:sysClr val="window" lastClr="FFFFFF"/>
              </a:solidFill>
              <a:ln w="9525">
                <a:solidFill>
                  <a:prstClr val="black"/>
                </a:solidFill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ru-RU" b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АИ</a:t>
                </a:r>
              </a:p>
            </p:txBody>
          </p:sp>
          <p:sp>
            <p:nvSpPr>
              <p:cNvPr id="14" name="Поле 2"/>
              <p:cNvSpPr txBox="1"/>
              <p:nvPr/>
            </p:nvSpPr>
            <p:spPr>
              <a:xfrm>
                <a:off x="1208700" y="91126"/>
                <a:ext cx="696300" cy="523875"/>
              </a:xfrm>
              <a:prstGeom prst="rect">
                <a:avLst/>
              </a:prstGeom>
              <a:solidFill>
                <a:sysClr val="window" lastClr="FFFFFF"/>
              </a:solidFill>
              <a:ln w="9525">
                <a:solidFill>
                  <a:prstClr val="black"/>
                </a:solidFill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ru-RU" b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СУПС</a:t>
                </a:r>
              </a:p>
            </p:txBody>
          </p:sp>
          <p:sp>
            <p:nvSpPr>
              <p:cNvPr id="15" name="Поле 2"/>
              <p:cNvSpPr txBox="1"/>
              <p:nvPr/>
            </p:nvSpPr>
            <p:spPr>
              <a:xfrm>
                <a:off x="1208700" y="1743076"/>
                <a:ext cx="696300" cy="532425"/>
              </a:xfrm>
              <a:prstGeom prst="rect">
                <a:avLst/>
              </a:prstGeom>
              <a:solidFill>
                <a:sysClr val="window" lastClr="FFFFFF"/>
              </a:solidFill>
              <a:ln w="9525">
                <a:solidFill>
                  <a:prstClr val="black"/>
                </a:solidFill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ru-RU" b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СУВР</a:t>
                </a:r>
              </a:p>
            </p:txBody>
          </p:sp>
          <p:sp>
            <p:nvSpPr>
              <p:cNvPr id="16" name="Поле 2"/>
              <p:cNvSpPr txBox="1"/>
              <p:nvPr/>
            </p:nvSpPr>
            <p:spPr>
              <a:xfrm>
                <a:off x="2209800" y="285751"/>
                <a:ext cx="1085849" cy="655275"/>
              </a:xfrm>
              <a:prstGeom prst="rect">
                <a:avLst/>
              </a:prstGeom>
              <a:solidFill>
                <a:sysClr val="window" lastClr="FFFFFF"/>
              </a:solidFill>
              <a:ln w="9525">
                <a:solidFill>
                  <a:prstClr val="black"/>
                </a:solidFill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ru-RU" b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Адаптация АЯ</a:t>
                </a:r>
              </a:p>
            </p:txBody>
          </p:sp>
          <p:sp>
            <p:nvSpPr>
              <p:cNvPr id="17" name="Поле 2"/>
              <p:cNvSpPr txBox="1"/>
              <p:nvPr/>
            </p:nvSpPr>
            <p:spPr>
              <a:xfrm>
                <a:off x="2209800" y="1361101"/>
                <a:ext cx="1181100" cy="639150"/>
              </a:xfrm>
              <a:prstGeom prst="rect">
                <a:avLst/>
              </a:prstGeom>
              <a:solidFill>
                <a:sysClr val="window" lastClr="FFFFFF"/>
              </a:solidFill>
              <a:ln w="9525">
                <a:solidFill>
                  <a:prstClr val="black"/>
                </a:solidFill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tabLst>
                    <a:tab pos="1520825" algn="l"/>
                  </a:tabLst>
                </a:pPr>
                <a:r>
                  <a:rPr lang="ru-RU" b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Перестройка АЯ</a:t>
                </a:r>
              </a:p>
            </p:txBody>
          </p:sp>
          <p:sp>
            <p:nvSpPr>
              <p:cNvPr id="18" name="Поле 2"/>
              <p:cNvSpPr txBox="1"/>
              <p:nvPr/>
            </p:nvSpPr>
            <p:spPr>
              <a:xfrm>
                <a:off x="3637575" y="603301"/>
                <a:ext cx="600075" cy="523875"/>
              </a:xfrm>
              <a:prstGeom prst="rect">
                <a:avLst/>
              </a:prstGeom>
              <a:solidFill>
                <a:sysClr val="window" lastClr="FFFFFF"/>
              </a:solidFill>
              <a:ln w="9525">
                <a:solidFill>
                  <a:prstClr val="black"/>
                </a:solidFill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ru-RU" b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ЭМ</a:t>
                </a:r>
              </a:p>
            </p:txBody>
          </p:sp>
          <p:sp>
            <p:nvSpPr>
              <p:cNvPr id="19" name="Поле 2"/>
              <p:cNvSpPr txBox="1"/>
              <p:nvPr/>
            </p:nvSpPr>
            <p:spPr>
              <a:xfrm>
                <a:off x="3637575" y="1127176"/>
                <a:ext cx="600075" cy="523875"/>
              </a:xfrm>
              <a:prstGeom prst="rect">
                <a:avLst/>
              </a:prstGeom>
              <a:solidFill>
                <a:sysClr val="window" lastClr="FFFFFF"/>
              </a:solidFill>
              <a:ln w="9525">
                <a:solidFill>
                  <a:prstClr val="black"/>
                </a:solidFill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ru-RU" b="1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НС</a:t>
                </a:r>
              </a:p>
            </p:txBody>
          </p:sp>
          <p:sp>
            <p:nvSpPr>
              <p:cNvPr id="20" name="Поле 2"/>
              <p:cNvSpPr txBox="1"/>
              <p:nvPr/>
            </p:nvSpPr>
            <p:spPr>
              <a:xfrm>
                <a:off x="4438650" y="857251"/>
                <a:ext cx="876300" cy="579075"/>
              </a:xfrm>
              <a:prstGeom prst="rect">
                <a:avLst/>
              </a:prstGeom>
              <a:solidFill>
                <a:sysClr val="window" lastClr="FFFFFF"/>
              </a:solidFill>
              <a:ln w="9525">
                <a:solidFill>
                  <a:prstClr val="black"/>
                </a:solidFill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ru-RU" b="1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Прогноз</a:t>
                </a:r>
              </a:p>
            </p:txBody>
          </p:sp>
          <p:sp>
            <p:nvSpPr>
              <p:cNvPr id="21" name="Поле 12"/>
              <p:cNvSpPr txBox="1"/>
              <p:nvPr/>
            </p:nvSpPr>
            <p:spPr>
              <a:xfrm>
                <a:off x="3637575" y="327075"/>
                <a:ext cx="600075" cy="333376"/>
              </a:xfrm>
              <a:prstGeom prst="rect">
                <a:avLst/>
              </a:prstGeom>
              <a:noFill/>
              <a:ln w="9525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АЯ</a:t>
                </a:r>
              </a:p>
            </p:txBody>
          </p:sp>
          <p:cxnSp>
            <p:nvCxnSpPr>
              <p:cNvPr id="22" name="Прямая со стрелкой 21"/>
              <p:cNvCxnSpPr/>
              <p:nvPr/>
            </p:nvCxnSpPr>
            <p:spPr>
              <a:xfrm>
                <a:off x="914400" y="1175364"/>
                <a:ext cx="294300" cy="0"/>
              </a:xfrm>
              <a:prstGeom prst="straightConnector1">
                <a:avLst/>
              </a:prstGeom>
              <a:noFill/>
              <a:ln w="3175" cap="flat" cmpd="sng" algn="ctr">
                <a:solidFill>
                  <a:sysClr val="windowText" lastClr="000000"/>
                </a:solidFill>
                <a:prstDash val="solid"/>
                <a:miter lim="800000"/>
                <a:tailEnd type="stealth" w="med" len="lg"/>
              </a:ln>
              <a:effectLst/>
            </p:spPr>
          </p:cxnSp>
          <p:cxnSp>
            <p:nvCxnSpPr>
              <p:cNvPr id="23" name="Прямая со стрелкой 22"/>
              <p:cNvCxnSpPr/>
              <p:nvPr/>
            </p:nvCxnSpPr>
            <p:spPr>
              <a:xfrm flipV="1">
                <a:off x="1905000" y="613389"/>
                <a:ext cx="304800" cy="561975"/>
              </a:xfrm>
              <a:prstGeom prst="straightConnector1">
                <a:avLst/>
              </a:prstGeom>
              <a:noFill/>
              <a:ln w="1270" cap="flat" cmpd="sng" algn="ctr">
                <a:solidFill>
                  <a:sysClr val="windowText" lastClr="000000"/>
                </a:solidFill>
                <a:prstDash val="solid"/>
                <a:miter lim="800000"/>
                <a:tailEnd type="stealth" w="med" len="lg"/>
              </a:ln>
              <a:effectLst/>
            </p:spPr>
          </p:cxnSp>
          <p:cxnSp>
            <p:nvCxnSpPr>
              <p:cNvPr id="24" name="Прямая со стрелкой 23"/>
              <p:cNvCxnSpPr/>
              <p:nvPr/>
            </p:nvCxnSpPr>
            <p:spPr>
              <a:xfrm flipV="1">
                <a:off x="1556850" y="1437301"/>
                <a:ext cx="0" cy="305775"/>
              </a:xfrm>
              <a:prstGeom prst="straightConnector1">
                <a:avLst/>
              </a:prstGeom>
              <a:noFill/>
              <a:ln w="3175" cap="flat" cmpd="sng" algn="ctr">
                <a:solidFill>
                  <a:sysClr val="windowText" lastClr="000000"/>
                </a:solidFill>
                <a:prstDash val="solid"/>
                <a:miter lim="800000"/>
                <a:tailEnd type="stealth" w="med" len="lg"/>
              </a:ln>
              <a:effectLst/>
            </p:spPr>
          </p:cxnSp>
          <p:cxnSp>
            <p:nvCxnSpPr>
              <p:cNvPr id="25" name="Прямая со стрелкой 24"/>
              <p:cNvCxnSpPr/>
              <p:nvPr/>
            </p:nvCxnSpPr>
            <p:spPr>
              <a:xfrm>
                <a:off x="1905000" y="1175364"/>
                <a:ext cx="304800" cy="505312"/>
              </a:xfrm>
              <a:prstGeom prst="straightConnector1">
                <a:avLst/>
              </a:prstGeom>
              <a:noFill/>
              <a:ln w="1270" cap="flat" cmpd="sng" algn="ctr">
                <a:solidFill>
                  <a:sysClr val="windowText" lastClr="000000"/>
                </a:solidFill>
                <a:prstDash val="solid"/>
                <a:round/>
                <a:tailEnd type="stealth" w="med" len="lg"/>
              </a:ln>
              <a:effectLst/>
            </p:spPr>
          </p:cxnSp>
          <p:cxnSp>
            <p:nvCxnSpPr>
              <p:cNvPr id="26" name="Прямая со стрелкой 25"/>
              <p:cNvCxnSpPr/>
              <p:nvPr/>
            </p:nvCxnSpPr>
            <p:spPr>
              <a:xfrm>
                <a:off x="3295649" y="615001"/>
                <a:ext cx="341926" cy="512175"/>
              </a:xfrm>
              <a:prstGeom prst="straightConnector1">
                <a:avLst/>
              </a:prstGeom>
              <a:noFill/>
              <a:ln w="1270" cap="flat" cmpd="sng" algn="ctr">
                <a:solidFill>
                  <a:sysClr val="windowText" lastClr="000000"/>
                </a:solidFill>
                <a:prstDash val="solid"/>
                <a:miter lim="800000"/>
                <a:tailEnd type="stealth" w="med" len="lg"/>
              </a:ln>
              <a:effectLst/>
            </p:spPr>
          </p:cxnSp>
          <p:cxnSp>
            <p:nvCxnSpPr>
              <p:cNvPr id="27" name="Прямая со стрелкой 26"/>
              <p:cNvCxnSpPr/>
              <p:nvPr/>
            </p:nvCxnSpPr>
            <p:spPr>
              <a:xfrm flipV="1">
                <a:off x="3390900" y="1127176"/>
                <a:ext cx="246675" cy="553500"/>
              </a:xfrm>
              <a:prstGeom prst="straightConnector1">
                <a:avLst/>
              </a:prstGeom>
              <a:noFill/>
              <a:ln w="1270" cap="flat" cmpd="sng" algn="ctr">
                <a:solidFill>
                  <a:sysClr val="windowText" lastClr="000000"/>
                </a:solidFill>
                <a:prstDash val="solid"/>
                <a:miter lim="800000"/>
                <a:tailEnd type="stealth" w="med" len="lg"/>
              </a:ln>
              <a:effectLst/>
            </p:spPr>
          </p:cxnSp>
          <p:cxnSp>
            <p:nvCxnSpPr>
              <p:cNvPr id="28" name="Прямая со стрелкой 27"/>
              <p:cNvCxnSpPr/>
              <p:nvPr/>
            </p:nvCxnSpPr>
            <p:spPr>
              <a:xfrm>
                <a:off x="4237650" y="1127176"/>
                <a:ext cx="201000" cy="0"/>
              </a:xfrm>
              <a:prstGeom prst="straightConnector1">
                <a:avLst/>
              </a:prstGeom>
              <a:noFill/>
              <a:ln w="1905" cap="flat" cmpd="sng" algn="ctr">
                <a:solidFill>
                  <a:sysClr val="windowText" lastClr="000000"/>
                </a:solidFill>
                <a:prstDash val="solid"/>
                <a:miter lim="800000"/>
                <a:tailEnd type="stealth" w="med" len="lg"/>
              </a:ln>
              <a:effectLst/>
            </p:spPr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5311948" y="1175366"/>
                <a:ext cx="212552" cy="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miter lim="800000"/>
                <a:tailEnd type="none" w="med" len="lg"/>
              </a:ln>
              <a:effectLst/>
            </p:spPr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5523876" y="1175364"/>
                <a:ext cx="0" cy="1177312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flipH="1">
                <a:off x="66648" y="2352676"/>
                <a:ext cx="5456605" cy="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flipV="1">
                <a:off x="66656" y="1175366"/>
                <a:ext cx="0" cy="1177310"/>
              </a:xfrm>
              <a:prstGeom prst="line">
                <a:avLst/>
              </a:prstGeom>
              <a:noFill/>
              <a:ln w="9525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3" name="Прямая со стрелкой 32"/>
              <p:cNvCxnSpPr/>
              <p:nvPr/>
            </p:nvCxnSpPr>
            <p:spPr>
              <a:xfrm flipV="1">
                <a:off x="66640" y="1175364"/>
                <a:ext cx="247685" cy="2"/>
              </a:xfrm>
              <a:prstGeom prst="straightConnector1">
                <a:avLst/>
              </a:prstGeom>
              <a:noFill/>
              <a:ln w="3175" cap="sq" cmpd="sng" algn="ctr">
                <a:solidFill>
                  <a:sysClr val="windowText" lastClr="000000"/>
                </a:solidFill>
                <a:prstDash val="solid"/>
                <a:miter lim="800000"/>
                <a:headEnd w="med" len="lg"/>
                <a:tailEnd type="stealth" w="med" len="lg"/>
              </a:ln>
              <a:effectLst/>
            </p:spPr>
          </p:cxnSp>
          <p:cxnSp>
            <p:nvCxnSpPr>
              <p:cNvPr id="34" name="Прямая со стрелкой 33"/>
              <p:cNvCxnSpPr/>
              <p:nvPr/>
            </p:nvCxnSpPr>
            <p:spPr>
              <a:xfrm>
                <a:off x="1556850" y="615001"/>
                <a:ext cx="0" cy="298425"/>
              </a:xfrm>
              <a:prstGeom prst="straightConnector1">
                <a:avLst/>
              </a:prstGeom>
              <a:noFill/>
              <a:ln w="3175" cap="flat" cmpd="sng" algn="ctr">
                <a:solidFill>
                  <a:sysClr val="windowText" lastClr="000000"/>
                </a:solidFill>
                <a:prstDash val="solid"/>
                <a:miter lim="800000"/>
                <a:tailEnd type="stealth" w="med" len="lg"/>
              </a:ln>
              <a:effectLst/>
            </p:spPr>
          </p:cxnSp>
        </p:grpSp>
      </p:grpSp>
    </p:spTree>
    <p:extLst>
      <p:ext uri="{BB962C8B-B14F-4D97-AF65-F5344CB8AC3E}">
        <p14:creationId xmlns:p14="http://schemas.microsoft.com/office/powerpoint/2010/main" val="19792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33838" y="0"/>
            <a:ext cx="11724322" cy="7252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9. Идентификация немонетарных пороговых событий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142482"/>
              </p:ext>
            </p:extLst>
          </p:nvPr>
        </p:nvGraphicFramePr>
        <p:xfrm>
          <a:off x="366976" y="725213"/>
          <a:ext cx="11458045" cy="592221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67464"/>
                <a:gridCol w="5424220"/>
                <a:gridCol w="1280160"/>
                <a:gridCol w="1405890"/>
                <a:gridCol w="1154430"/>
                <a:gridCol w="1325881"/>
              </a:tblGrid>
              <a:tr h="45208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Событие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Оценка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Индекс </a:t>
                      </a:r>
                      <a:endParaRPr lang="ru-RU" sz="15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важности </a:t>
                      </a: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</a:tr>
              <a:tr h="6101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Очень важно (</a:t>
                      </a:r>
                      <a:r>
                        <a:rPr lang="en-US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Важно (</a:t>
                      </a:r>
                      <a:r>
                        <a:rPr lang="en-US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очень важно</a:t>
                      </a:r>
                      <a:r>
                        <a:rPr lang="en-US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(C)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000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Институциональные события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Международные санкции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Внутренние экономические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Коррупция в сфере государственной власти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5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</a:tr>
              <a:tr h="324000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Поведенческие события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Финансовый (экономический) кризис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Локальные военные конфликты за рубежом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5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Локальные вооруженные конфликты внутри страны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5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Прямые приграничные политические конфликты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5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5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</a:tr>
              <a:tr h="324000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Технологические события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Природные и техногенные катастрофы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Технологические прорывы/провалы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5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Влияние климатических/ географических факторов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5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Расширение ресурсной базы</a:t>
                      </a:r>
                      <a:endParaRPr lang="ru-RU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Появление новых рынков сбыта/поставок</a:t>
                      </a:r>
                      <a:endParaRPr lang="ru-RU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5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5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5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5390" marR="4539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19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51024"/>
            <a:ext cx="12192000" cy="7252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10. Алгоритм действия пороговых событий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920228" y="1214651"/>
                <a:ext cx="6797117" cy="9161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2400" b="1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ru-RU" sz="2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Если </m:t>
                            </m:r>
                            <m:r>
                              <a:rPr lang="en-US" sz="2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𝑱</m:t>
                            </m:r>
                            <m:r>
                              <a:rPr lang="ru-RU" sz="2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≥</m:t>
                            </m:r>
                            <m:r>
                              <a:rPr lang="ru-RU" sz="2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𝟏𝟎𝟎</m:t>
                            </m:r>
                            <m:r>
                              <a:rPr lang="ru-RU" sz="2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   то требуется пересмотр АЯ        </m:t>
                            </m:r>
                          </m:e>
                          <m:e>
                            <m:r>
                              <a:rPr lang="ru-RU" sz="2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Если </m:t>
                            </m:r>
                            <m:r>
                              <a:rPr lang="en-US" sz="2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𝑱</m:t>
                            </m:r>
                            <m:r>
                              <a:rPr lang="ru-RU" sz="2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&lt;</m:t>
                            </m:r>
                            <m:r>
                              <a:rPr lang="ru-RU" sz="2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𝟏𝟎𝟎</m:t>
                            </m:r>
                            <m:r>
                              <a:rPr lang="ru-RU" sz="24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   то пересмотра АЯ не требуется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0228" y="1214651"/>
                <a:ext cx="6797117" cy="91614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643791" y="4231683"/>
            <a:ext cx="113499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где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индекс совокупного инфляционного потенциала зафиксированных пороговых 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событий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sz="2000" baseline="-25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индекс важности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-го зафиксированного 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порогового события;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число зафиксированных 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пороговых событий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равно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5136701" y="2569213"/>
                <a:ext cx="1542987" cy="11308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ru-RU" sz="2400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ru-RU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ru-RU" sz="2400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ru-RU" sz="2400" i="1">
                              <a:latin typeface="Cambria Math" panose="02040503050406030204" pitchFamily="18" charset="0"/>
                            </a:rPr>
                            <m:t>𝐾</m:t>
                          </m:r>
                        </m:sup>
                        <m:e>
                          <m:sSub>
                            <m:sSubPr>
                              <m:ctrlPr>
                                <a:rPr lang="ru-RU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ru-RU" sz="24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6701" y="2569213"/>
                <a:ext cx="1542987" cy="113082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078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Полотно 70"/>
          <p:cNvGrpSpPr/>
          <p:nvPr/>
        </p:nvGrpSpPr>
        <p:grpSpPr>
          <a:xfrm>
            <a:off x="643890" y="1415415"/>
            <a:ext cx="6057900" cy="3867150"/>
            <a:chOff x="0" y="0"/>
            <a:chExt cx="6057900" cy="3867150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0" y="0"/>
              <a:ext cx="6057900" cy="3867150"/>
            </a:xfrm>
            <a:prstGeom prst="rect">
              <a:avLst/>
            </a:prstGeom>
          </p:spPr>
        </p:sp>
        <p:sp>
          <p:nvSpPr>
            <p:cNvPr id="40" name="Прямоугольник 39"/>
            <p:cNvSpPr/>
            <p:nvPr/>
          </p:nvSpPr>
          <p:spPr>
            <a:xfrm>
              <a:off x="895350" y="2779350"/>
              <a:ext cx="1685925" cy="2952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6000"/>
                </a:lnSpc>
                <a:spcAft>
                  <a:spcPts val="800"/>
                </a:spcAft>
              </a:pPr>
              <a:r>
                <a:rPr lang="ru-RU" sz="11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Оперативный сдвиг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1" name="Надпись 34"/>
            <p:cNvSpPr txBox="1"/>
            <p:nvPr/>
          </p:nvSpPr>
          <p:spPr>
            <a:xfrm>
              <a:off x="5029200" y="3160985"/>
              <a:ext cx="399415" cy="28511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en-US" sz="11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x, y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42" name="Группа 41"/>
            <p:cNvGrpSpPr/>
            <p:nvPr/>
          </p:nvGrpSpPr>
          <p:grpSpPr>
            <a:xfrm>
              <a:off x="771525" y="303485"/>
              <a:ext cx="4629150" cy="2857500"/>
              <a:chOff x="771525" y="303485"/>
              <a:chExt cx="4629150" cy="2857500"/>
            </a:xfrm>
          </p:grpSpPr>
          <p:grpSp>
            <p:nvGrpSpPr>
              <p:cNvPr id="49" name="Группа 48"/>
              <p:cNvGrpSpPr/>
              <p:nvPr/>
            </p:nvGrpSpPr>
            <p:grpSpPr>
              <a:xfrm>
                <a:off x="771525" y="303485"/>
                <a:ext cx="4629150" cy="2857500"/>
                <a:chOff x="752475" y="304800"/>
                <a:chExt cx="4629150" cy="2857500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752475" y="304800"/>
                  <a:ext cx="9525" cy="28575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62000" y="3162300"/>
                  <a:ext cx="461962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" name="Полилиния 53"/>
                <p:cNvSpPr/>
                <p:nvPr/>
              </p:nvSpPr>
              <p:spPr>
                <a:xfrm>
                  <a:off x="1057275" y="379051"/>
                  <a:ext cx="3886200" cy="2593874"/>
                </a:xfrm>
                <a:custGeom>
                  <a:avLst/>
                  <a:gdLst>
                    <a:gd name="connsiteX0" fmla="*/ 0 w 3305175"/>
                    <a:gd name="connsiteY0" fmla="*/ 0 h 2353799"/>
                    <a:gd name="connsiteX1" fmla="*/ 552450 w 3305175"/>
                    <a:gd name="connsiteY1" fmla="*/ 2000250 h 2353799"/>
                    <a:gd name="connsiteX2" fmla="*/ 3305175 w 3305175"/>
                    <a:gd name="connsiteY2" fmla="*/ 2352675 h 2353799"/>
                    <a:gd name="connsiteX3" fmla="*/ 3305175 w 3305175"/>
                    <a:gd name="connsiteY3" fmla="*/ 2352675 h 23537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305175" h="2353799">
                      <a:moveTo>
                        <a:pt x="0" y="0"/>
                      </a:moveTo>
                      <a:cubicBezTo>
                        <a:pt x="794" y="804069"/>
                        <a:pt x="1588" y="1608138"/>
                        <a:pt x="552450" y="2000250"/>
                      </a:cubicBezTo>
                      <a:cubicBezTo>
                        <a:pt x="1103312" y="2392362"/>
                        <a:pt x="3305175" y="2352675"/>
                        <a:pt x="3305175" y="2352675"/>
                      </a:cubicBezTo>
                      <a:lnTo>
                        <a:pt x="3305175" y="2352675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55" name="Полилиния 54"/>
                <p:cNvSpPr/>
                <p:nvPr/>
              </p:nvSpPr>
              <p:spPr>
                <a:xfrm>
                  <a:off x="1370625" y="379050"/>
                  <a:ext cx="3572850" cy="2353310"/>
                </a:xfrm>
                <a:custGeom>
                  <a:avLst/>
                  <a:gdLst>
                    <a:gd name="connsiteX0" fmla="*/ 0 w 3305175"/>
                    <a:gd name="connsiteY0" fmla="*/ 0 h 2353799"/>
                    <a:gd name="connsiteX1" fmla="*/ 552450 w 3305175"/>
                    <a:gd name="connsiteY1" fmla="*/ 2000250 h 2353799"/>
                    <a:gd name="connsiteX2" fmla="*/ 3305175 w 3305175"/>
                    <a:gd name="connsiteY2" fmla="*/ 2352675 h 2353799"/>
                    <a:gd name="connsiteX3" fmla="*/ 3305175 w 3305175"/>
                    <a:gd name="connsiteY3" fmla="*/ 2352675 h 23537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305175" h="2353799">
                      <a:moveTo>
                        <a:pt x="0" y="0"/>
                      </a:moveTo>
                      <a:cubicBezTo>
                        <a:pt x="794" y="804069"/>
                        <a:pt x="1588" y="1608138"/>
                        <a:pt x="552450" y="2000250"/>
                      </a:cubicBezTo>
                      <a:cubicBezTo>
                        <a:pt x="1103312" y="2392362"/>
                        <a:pt x="3305175" y="2352675"/>
                        <a:pt x="3305175" y="2352675"/>
                      </a:cubicBezTo>
                      <a:lnTo>
                        <a:pt x="3305175" y="2352675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56" name="Полилиния 55"/>
                <p:cNvSpPr/>
                <p:nvPr/>
              </p:nvSpPr>
              <p:spPr>
                <a:xfrm>
                  <a:off x="1704975" y="379050"/>
                  <a:ext cx="3305175" cy="2029460"/>
                </a:xfrm>
                <a:custGeom>
                  <a:avLst/>
                  <a:gdLst>
                    <a:gd name="connsiteX0" fmla="*/ 0 w 3305175"/>
                    <a:gd name="connsiteY0" fmla="*/ 0 h 2353799"/>
                    <a:gd name="connsiteX1" fmla="*/ 552450 w 3305175"/>
                    <a:gd name="connsiteY1" fmla="*/ 2000250 h 2353799"/>
                    <a:gd name="connsiteX2" fmla="*/ 3305175 w 3305175"/>
                    <a:gd name="connsiteY2" fmla="*/ 2352675 h 2353799"/>
                    <a:gd name="connsiteX3" fmla="*/ 3305175 w 3305175"/>
                    <a:gd name="connsiteY3" fmla="*/ 2352675 h 23537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3305175" h="2353799">
                      <a:moveTo>
                        <a:pt x="0" y="0"/>
                      </a:moveTo>
                      <a:cubicBezTo>
                        <a:pt x="794" y="804069"/>
                        <a:pt x="1588" y="1608138"/>
                        <a:pt x="552450" y="2000250"/>
                      </a:cubicBezTo>
                      <a:cubicBezTo>
                        <a:pt x="1103312" y="2392362"/>
                        <a:pt x="3305175" y="2352675"/>
                        <a:pt x="3305175" y="2352675"/>
                      </a:cubicBezTo>
                      <a:lnTo>
                        <a:pt x="3305175" y="2352675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cxnSp>
              <p:nvCxnSpPr>
                <p:cNvPr id="57" name="Прямая со стрелкой 56"/>
                <p:cNvCxnSpPr/>
                <p:nvPr/>
              </p:nvCxnSpPr>
              <p:spPr>
                <a:xfrm>
                  <a:off x="1771650" y="2571750"/>
                  <a:ext cx="514350" cy="16061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 стрелкой 57"/>
                <p:cNvCxnSpPr/>
                <p:nvPr/>
              </p:nvCxnSpPr>
              <p:spPr>
                <a:xfrm flipH="1" flipV="1">
                  <a:off x="1350600" y="2140835"/>
                  <a:ext cx="295274" cy="352424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Прямая со стрелкой 58"/>
                <p:cNvCxnSpPr/>
                <p:nvPr/>
              </p:nvCxnSpPr>
              <p:spPr>
                <a:xfrm flipV="1">
                  <a:off x="1704975" y="2181225"/>
                  <a:ext cx="0" cy="32385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Прямая со стрелкой 59"/>
                <p:cNvCxnSpPr/>
                <p:nvPr/>
              </p:nvCxnSpPr>
              <p:spPr>
                <a:xfrm flipV="1">
                  <a:off x="1714500" y="1181100"/>
                  <a:ext cx="0" cy="904875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Овал 60"/>
                <p:cNvSpPr/>
                <p:nvPr/>
              </p:nvSpPr>
              <p:spPr>
                <a:xfrm>
                  <a:off x="1695450" y="1085850"/>
                  <a:ext cx="76200" cy="7620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cxnSp>
              <p:nvCxnSpPr>
                <p:cNvPr id="62" name="Прямая соединительная линия 61"/>
                <p:cNvCxnSpPr>
                  <a:stCxn id="50" idx="0"/>
                </p:cNvCxnSpPr>
                <p:nvPr/>
              </p:nvCxnSpPr>
              <p:spPr>
                <a:xfrm>
                  <a:off x="1704975" y="2533650"/>
                  <a:ext cx="9525" cy="62865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Прямая соединительная линия 62"/>
                <p:cNvCxnSpPr>
                  <a:endCxn id="50" idx="2"/>
                </p:cNvCxnSpPr>
                <p:nvPr/>
              </p:nvCxnSpPr>
              <p:spPr>
                <a:xfrm>
                  <a:off x="762000" y="2571750"/>
                  <a:ext cx="90487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Прямая соединительная линия 63"/>
                <p:cNvCxnSpPr/>
                <p:nvPr/>
              </p:nvCxnSpPr>
              <p:spPr>
                <a:xfrm flipV="1">
                  <a:off x="762000" y="2111941"/>
                  <a:ext cx="523559" cy="1115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 flipV="1">
                  <a:off x="752475" y="1122316"/>
                  <a:ext cx="954134" cy="1115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0" name="Овал 49"/>
              <p:cNvSpPr/>
              <p:nvPr/>
            </p:nvSpPr>
            <p:spPr>
              <a:xfrm>
                <a:off x="1666875" y="253365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sp>
            <p:nvSpPr>
              <p:cNvPr id="51" name="Овал 50"/>
              <p:cNvSpPr/>
              <p:nvPr/>
            </p:nvSpPr>
            <p:spPr>
              <a:xfrm>
                <a:off x="1274400" y="2075475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</p:grpSp>
        <p:sp>
          <p:nvSpPr>
            <p:cNvPr id="43" name="Прямоугольник 42"/>
            <p:cNvSpPr/>
            <p:nvPr/>
          </p:nvSpPr>
          <p:spPr>
            <a:xfrm>
              <a:off x="1857374" y="1084535"/>
              <a:ext cx="1685925" cy="2952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Фундаментальный сдвиг</a:t>
              </a:r>
            </a:p>
          </p:txBody>
        </p:sp>
        <p:sp>
          <p:nvSpPr>
            <p:cNvPr id="44" name="Надпись 65"/>
            <p:cNvSpPr txBox="1"/>
            <p:nvPr/>
          </p:nvSpPr>
          <p:spPr>
            <a:xfrm>
              <a:off x="409575" y="322535"/>
              <a:ext cx="288290" cy="3429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</a:t>
              </a:r>
              <a:endParaRPr lang="ru-R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Надпись 34"/>
            <p:cNvSpPr txBox="1"/>
            <p:nvPr/>
          </p:nvSpPr>
          <p:spPr>
            <a:xfrm>
              <a:off x="151765" y="2388145"/>
              <a:ext cx="377190" cy="3429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en-US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P</a:t>
              </a:r>
              <a:r>
                <a:rPr lang="ru-RU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*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6" name="Надпись 34"/>
            <p:cNvSpPr txBox="1"/>
            <p:nvPr/>
          </p:nvSpPr>
          <p:spPr>
            <a:xfrm>
              <a:off x="151765" y="1967775"/>
              <a:ext cx="466090" cy="3429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en-US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P</a:t>
              </a:r>
              <a:r>
                <a:rPr lang="ru-RU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**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7" name="Надпись 34"/>
            <p:cNvSpPr txBox="1"/>
            <p:nvPr/>
          </p:nvSpPr>
          <p:spPr>
            <a:xfrm>
              <a:off x="151765" y="980100"/>
              <a:ext cx="554990" cy="3429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6000"/>
                </a:lnSpc>
                <a:spcAft>
                  <a:spcPts val="800"/>
                </a:spcAft>
              </a:pPr>
              <a:r>
                <a:rPr lang="en-US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P</a:t>
              </a:r>
              <a:r>
                <a:rPr lang="ru-RU" sz="140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***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8" name="Надпись 34"/>
            <p:cNvSpPr txBox="1"/>
            <p:nvPr/>
          </p:nvSpPr>
          <p:spPr>
            <a:xfrm>
              <a:off x="1179830" y="3464175"/>
              <a:ext cx="3437255" cy="3429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5000"/>
                </a:lnSpc>
                <a:spcAft>
                  <a:spcPts val="800"/>
                </a:spcAft>
              </a:pPr>
              <a:r>
                <a:rPr lang="ru-RU" sz="1400" dirty="0" smtClean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Семейство </a:t>
              </a:r>
              <a:r>
                <a:rPr lang="ru-RU" sz="1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инфляционных кривых</a:t>
              </a:r>
              <a:endPara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7958535" y="1596887"/>
            <a:ext cx="2892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 </a:t>
            </a: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+ 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ru-RU" sz="2400" b="1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,…, </a:t>
            </a:r>
            <a:r>
              <a:rPr lang="en-US" sz="2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en-US" sz="2400" b="1" baseline="-25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553200" y="2546895"/>
            <a:ext cx="525113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где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темпы роста ИПЦ,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ru-RU" sz="20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,…,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en-US" sz="2000" baseline="-25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набор оперативных немонетарных и монетарных </a:t>
            </a:r>
            <a:r>
              <a:rPr lang="ru-RU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факторов 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инфляции;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параметр, зависящий от набора фундаментальных немонетарных факторов инфляции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</a:t>
            </a:r>
            <a:r>
              <a:rPr lang="ru-RU" sz="20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,…,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</a:t>
            </a:r>
            <a:r>
              <a:rPr lang="en-US" sz="2000" baseline="-25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т.е.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</a:t>
            </a:r>
            <a:r>
              <a:rPr lang="ru-RU" sz="2000" baseline="-25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,…, </a:t>
            </a:r>
            <a:r>
              <a:rPr lang="en-US" sz="2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</a:t>
            </a:r>
            <a:r>
              <a:rPr lang="en-US" sz="2000" baseline="-25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ru-RU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7" name="Заголовок 1"/>
          <p:cNvSpPr txBox="1">
            <a:spLocks/>
          </p:cNvSpPr>
          <p:nvPr/>
        </p:nvSpPr>
        <p:spPr>
          <a:xfrm>
            <a:off x="0" y="121448"/>
            <a:ext cx="12192000" cy="7252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11. Общая модель инфляции: геометрическая интерпретация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15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126124"/>
            <a:ext cx="12192000" cy="7252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 Рекомендации по практическому использованию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3931" y="1319967"/>
            <a:ext cx="1182413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Рекомендовать Банку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России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разработанный аналитический комплекс в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качестве информационно-аналитического инструмента оперативного предвидения ежемесячных изменений индекса потребительских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цен,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 также для систематического мониторинга феномена инфляции и определения его природы с учетом действия совокупности немонетарных факторов для последующей выработки более взвешенной и эффективной монетарной политики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Внедрение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Банком России предложенного модельного модуля прогнозирования инфляции в аналитическую практику может быть осуществлено одним из двух принципиально различных способов –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интернальным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или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экстернальным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Разница между первым и вторым подходами состоит в том, что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интернальный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режим направлен на проведение указанной учетной, аналитической и прогнозной работы в рамках самого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мегарегулятора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– в Банке России, тогда как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экстернальный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режим предполагает проведение этой работы сторонней организацией, обладающей достаточно высокой репутацией и аналитическим потенциалом.</a:t>
            </a:r>
          </a:p>
        </p:txBody>
      </p:sp>
    </p:spTree>
    <p:extLst>
      <p:ext uri="{BB962C8B-B14F-4D97-AF65-F5344CB8AC3E}">
        <p14:creationId xmlns:p14="http://schemas.microsoft.com/office/powerpoint/2010/main" val="235274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641" y="1777167"/>
            <a:ext cx="1182413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БЛАГОДАРИМ </a:t>
            </a:r>
          </a:p>
          <a:p>
            <a:pPr algn="ctr"/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</a:p>
          <a:p>
            <a:pPr algn="ctr"/>
            <a:r>
              <a:rPr lang="ru-RU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ВНИМАНИЕ!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15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316992" y="365779"/>
            <a:ext cx="11558016" cy="754361"/>
          </a:xfrm>
          <a:prstGeom prst="rect">
            <a:avLst/>
          </a:prstGeom>
        </p:spPr>
        <p:txBody>
          <a:bodyPr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just">
              <a:buNone/>
            </a:pPr>
            <a:r>
              <a:rPr lang="ru-RU" sz="2100" u="sng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Цель НИР</a:t>
            </a:r>
            <a:r>
              <a:rPr lang="ru-RU" sz="21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разработка методики и модели для оценки влияния немонетарных факторов на динамику инфляции.</a:t>
            </a:r>
            <a:endParaRPr lang="ru-RU" sz="21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316992" y="1165860"/>
            <a:ext cx="11558016" cy="534924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buNone/>
            </a:pP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реализации поставленной цели были решены следующие </a:t>
            </a:r>
            <a:r>
              <a:rPr lang="ru-RU" sz="18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1. Выявление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немонетарных факторов инфляции в трансмиссионном механизме денежно-кредитной политики и их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структурирование;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2. Систематизация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рисков и угроз для финансово-кредитной системы, генерируемых влиянием немонетарных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факторов; 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Разработка методики оценки влияния немонетарных факторов на динамику инфляции, которая может быть использована как в деятельности коммерческих организаций, так и в практической деятельности органов государственной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власти; 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Построение моделей влияния немонетарных факторов на размер инфляции, анализ и оценка влияния внешних немонетарных факторов на динамику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инфляции; 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Анализ и оценка внутренних институциональных и инфраструктурных рисков, влияющих на динамику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инфляции; 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Настроения населения как немонетарный фактор, влияющий на размер инфляции, анализ влияния настроений населения на размер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инфляции; 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Разработка модели влияния немонетарных факторов на основные показатели национальной экономики, расчетная оценка их влияния на экономические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показатели. 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ru-RU" sz="2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81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65669" y="283527"/>
            <a:ext cx="11776842" cy="6994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Обобщенная классификация факторов инфляции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571297"/>
              </p:ext>
            </p:extLst>
          </p:nvPr>
        </p:nvGraphicFramePr>
        <p:xfrm>
          <a:off x="1273711" y="1750843"/>
          <a:ext cx="9560758" cy="367015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186248"/>
                <a:gridCol w="3187255"/>
                <a:gridCol w="3187255"/>
              </a:tblGrid>
              <a:tr h="1226736">
                <a:tc>
                  <a:txBody>
                    <a:bodyPr/>
                    <a:lstStyle/>
                    <a:p>
                      <a:pPr indent="-15875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Природа</a:t>
                      </a:r>
                    </a:p>
                    <a:p>
                      <a:pPr indent="-158750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явления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Источник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происхождения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08828" marR="1088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Монетарные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08828" marR="1088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Немонетарные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08828" marR="1088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7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Внутренние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08828" marR="1088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Институциональные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08828" marR="1088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Институциональные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Инфраструктурно-технологические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Поведенческие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08828" marR="1088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84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Внешние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08828" marR="1088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Институциональные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08828" marR="1088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Институциональные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Поведенческие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08828" marR="10882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1257300" y="1737360"/>
            <a:ext cx="3188970" cy="12915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81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86601"/>
            <a:ext cx="12192000" cy="7935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Матрица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рисков и угроз, генерируемых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немонетарными факторами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584593"/>
              </p:ext>
            </p:extLst>
          </p:nvPr>
        </p:nvGraphicFramePr>
        <p:xfrm>
          <a:off x="782955" y="1037952"/>
          <a:ext cx="10626090" cy="535495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19498"/>
                <a:gridCol w="1603374"/>
                <a:gridCol w="2040472"/>
                <a:gridCol w="2181373"/>
                <a:gridCol w="2181373"/>
              </a:tblGrid>
              <a:tr h="34935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Риски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103" marR="86103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Краткосрочные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103" marR="8610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Долгосрочные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103" marR="86103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2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Внутренние</a:t>
                      </a:r>
                      <a:endParaRPr lang="ru-RU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103" marR="8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Внешние</a:t>
                      </a:r>
                      <a:endParaRPr lang="ru-RU" sz="18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103" marR="8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Внутренние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103" marR="8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Внешние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103" marR="86103" marT="0" marB="0" anchor="ctr"/>
                </a:tc>
              </a:tr>
              <a:tr h="14990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Институциональные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103" marR="8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Время оформления документов на экспорт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103" marR="8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Отказ российским банкам в выдаче валютных кредитов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103" marR="8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Долговая политика; увеличение налогов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103" marR="8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Международные санкции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103" marR="86103" marT="0" marB="0" anchor="ctr"/>
                </a:tc>
              </a:tr>
              <a:tr h="17174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Инфраструктурно-технологические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103" marR="8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Рост производи-тельности труда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103" marR="8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Рост издержек производ-ства в зарубежных секторах экономики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103" marR="8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Развитие внутренних транспортных магистралей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103" marR="8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Отношение душевого ВВП России и других стран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103" marR="86103" marT="0" marB="0" anchor="ctr"/>
                </a:tc>
              </a:tr>
              <a:tr h="12597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Поведенческие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103" marR="8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Рост цен на картофель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103" marR="8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Рост цен на нефть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103" marR="8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Настроения населения в отношении крупных покупок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103" marR="8610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Доля лиц, удовлетворенных своим финансовым положением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86103" marR="86103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084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"/>
          <p:cNvSpPr txBox="1">
            <a:spLocks/>
          </p:cNvSpPr>
          <p:nvPr/>
        </p:nvSpPr>
        <p:spPr>
          <a:xfrm>
            <a:off x="0" y="171163"/>
            <a:ext cx="12192000" cy="6547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Эволюция феномена инфляции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560479"/>
              </p:ext>
            </p:extLst>
          </p:nvPr>
        </p:nvGraphicFramePr>
        <p:xfrm>
          <a:off x="505460" y="4450811"/>
          <a:ext cx="11181079" cy="164672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321255"/>
                <a:gridCol w="2929912"/>
                <a:gridCol w="2929912"/>
              </a:tblGrid>
              <a:tr h="40393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Мера влияния немонетарных факторов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Эконометрическая модель</a:t>
                      </a:r>
                      <a:endParaRPr lang="ru-RU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9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Базовая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Прикладная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039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Количественная, Ω, %</a:t>
                      </a:r>
                      <a:endParaRPr lang="ru-RU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80,0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039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Качественная, Θ, %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29,0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70,3</a:t>
                      </a:r>
                      <a:endParaRPr lang="ru-RU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1814189" y="2139703"/>
                <a:ext cx="232634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sz="2800"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ru-RU" sz="2800" i="0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type m:val="lin"/>
                          <m:ctrlPr>
                            <a:rPr lang="ru-RU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ru-RU" sz="2800" i="0">
                              <a:latin typeface="Cambria Math" panose="02040503050406030204" pitchFamily="18" charset="0"/>
                            </a:rPr>
                            <m:t>m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ru-RU" sz="2800" i="0">
                              <a:latin typeface="Cambria Math" panose="02040503050406030204" pitchFamily="18" charset="0"/>
                            </a:rPr>
                            <m:t>n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4189" y="2139703"/>
                <a:ext cx="2326342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616585" y="2829642"/>
                <a:ext cx="4721549" cy="932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>
                          <a:latin typeface="Cambria Math" panose="02040503050406030204" pitchFamily="18" charset="0"/>
                        </a:rPr>
                        <m:t>𝛩</m:t>
                      </m:r>
                      <m:r>
                        <a:rPr lang="ru-RU" sz="20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ru-RU" sz="2000" i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ru-RU" sz="2000" i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  <m:sup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nary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ru-RU" sz="2000" i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sup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nary>
                              <m:r>
                                <a:rPr lang="ru-RU" sz="20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nary>
                                <m:naryPr>
                                  <m:chr m:val="∑"/>
                                  <m:limLoc m:val="undOvr"/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ru-RU" sz="2000" i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ru-RU" sz="2000" i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b>
                                <m:sup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ru-RU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  <m:t>𝑏</m:t>
                                          </m:r>
                                        </m:e>
                                        <m:sub>
                                          <m: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nary>
                            </m:e>
                          </m:d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585" y="2829642"/>
                <a:ext cx="4721549" cy="93262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1328255" y="1040356"/>
                <a:ext cx="3298211" cy="932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ru-RU" sz="2000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ru-RU" sz="2000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sSub>
                            <m:sSub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𝑖𝑀</m:t>
                              </m:r>
                            </m:sub>
                          </m:sSub>
                        </m:e>
                      </m:nary>
                      <m:r>
                        <a:rPr lang="ru-RU" sz="2000" i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ru-RU" sz="2000" i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ru-RU" sz="2000" i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  <m:sup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𝑖𝑁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8255" y="1040356"/>
                <a:ext cx="3298211" cy="93262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Прямоугольник 21"/>
          <p:cNvSpPr/>
          <p:nvPr/>
        </p:nvSpPr>
        <p:spPr>
          <a:xfrm>
            <a:off x="5734050" y="1040356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где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индекс потребительских цен (ИПЦ);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en-US" baseline="-25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en-US" baseline="-25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r>
              <a:rPr lang="en-US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ый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монетарный и немонетарный факторы инфляции соответственно;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baseline="-250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en-US" baseline="-25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параметры, оценивающие силу влияния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–ого монетарного и немонетарного факторов соответственно;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число монетарных факторов;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число всех факторов.</a:t>
            </a:r>
            <a:endParaRPr lang="ru-RU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37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50984" y="141232"/>
            <a:ext cx="11724322" cy="6904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Эконометрические модели инфляции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17145" y="1237826"/>
                <a:ext cx="12192000" cy="7223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200" b="0" i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P</m:t>
                    </m:r>
                    <m:r>
                      <a:rPr lang="ru-RU" sz="2200" b="0" i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limLow>
                      <m:limLowPr>
                        <m:ctrlPr>
                          <a:rPr lang="ru-RU" sz="22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ru-RU" sz="22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groupChrPr>
                          <m:e>
                            <m:r>
                              <a:rPr lang="ru-RU" sz="2200" b="0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93,673</m:t>
                            </m:r>
                          </m:e>
                        </m:groupChr>
                      </m:e>
                      <m:lim>
                        <m:d>
                          <m:dPr>
                            <m:ctrlPr>
                              <a:rPr lang="ru-RU" sz="22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2200" b="0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84,431</m:t>
                            </m:r>
                          </m:e>
                        </m:d>
                      </m:lim>
                    </m:limLow>
                  </m:oMath>
                </a14:m>
                <a:r>
                  <a:rPr lang="ru-RU" sz="2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+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ru-RU" sz="22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ru-RU" sz="22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groupChrPr>
                          <m:e>
                            <m:r>
                              <a:rPr lang="ru-RU" sz="2200" b="0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0,025</m:t>
                            </m:r>
                          </m:e>
                        </m:groupChr>
                      </m:e>
                      <m:lim>
                        <m:d>
                          <m:dPr>
                            <m:ctrlPr>
                              <a:rPr lang="ru-RU" sz="22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2200" b="0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5,474</m:t>
                            </m:r>
                          </m:e>
                        </m:d>
                      </m:lim>
                    </m:limLow>
                    <m:r>
                      <m:rPr>
                        <m:sty m:val="p"/>
                      </m:rPr>
                      <a:rPr lang="en-US" sz="2200" b="0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r</m:t>
                    </m:r>
                    <m:d>
                      <m:dPr>
                        <m:ctrlPr>
                          <a:rPr lang="ru-RU" sz="22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200" b="0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t</m:t>
                        </m:r>
                        <m:r>
                          <a:rPr lang="ru-RU" sz="2200" b="0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d>
                    <m:r>
                      <a:rPr lang="ru-RU" sz="2200" b="0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limLow>
                      <m:limLowPr>
                        <m:ctrlPr>
                          <a:rPr lang="ru-RU" sz="22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ru-RU" sz="22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groupChrPr>
                          <m:e>
                            <m:r>
                              <a:rPr lang="ru-RU" sz="2200" b="0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0,044</m:t>
                            </m:r>
                          </m:e>
                        </m:groupChr>
                      </m:e>
                      <m:lim>
                        <m:d>
                          <m:dPr>
                            <m:ctrlPr>
                              <a:rPr lang="ru-RU" sz="22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2200" b="0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4,661</m:t>
                            </m:r>
                          </m:e>
                        </m:d>
                      </m:lim>
                    </m:limLow>
                    <m:r>
                      <m:rPr>
                        <m:sty m:val="p"/>
                      </m:rPr>
                      <a:rPr lang="en-US" sz="2200" b="0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Ex</m:t>
                    </m:r>
                    <m:d>
                      <m:dPr>
                        <m:ctrlPr>
                          <a:rPr lang="ru-RU" sz="22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200" b="0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t</m:t>
                        </m:r>
                        <m:r>
                          <a:rPr lang="ru-RU" sz="2200" b="0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d>
                    <m:r>
                      <a:rPr lang="ru-RU" sz="2200" b="0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limLow>
                      <m:limLowPr>
                        <m:ctrlPr>
                          <a:rPr lang="ru-RU" sz="22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ru-RU" sz="22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groupChrPr>
                          <m:e>
                            <m:r>
                              <a:rPr lang="ru-RU" sz="2200" b="0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0,015</m:t>
                            </m:r>
                          </m:e>
                        </m:groupChr>
                      </m:e>
                      <m:lim>
                        <m:r>
                          <a:rPr lang="ru-RU" sz="2200" b="0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(−2,760)</m:t>
                        </m:r>
                      </m:lim>
                    </m:limLow>
                    <m:r>
                      <m:rPr>
                        <m:sty m:val="p"/>
                      </m:rPr>
                      <a:rPr lang="en-US" sz="2200" b="0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Oil</m:t>
                    </m:r>
                    <m:r>
                      <a:rPr lang="ru-RU" sz="2200" b="0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200" b="0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t</m:t>
                    </m:r>
                    <m:r>
                      <a:rPr lang="ru-RU" sz="2200" b="0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−3)+</m:t>
                    </m:r>
                    <m:limLow>
                      <m:limLowPr>
                        <m:ctrlPr>
                          <a:rPr lang="ru-RU" sz="22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ru-RU" sz="22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groupChrPr>
                          <m:e>
                            <m:r>
                              <a:rPr lang="ru-RU" sz="2200" b="0" i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0,013</m:t>
                            </m:r>
                          </m:e>
                        </m:groupChr>
                      </m:e>
                      <m:lim>
                        <m:r>
                          <a:rPr lang="ru-RU" sz="2200" b="0" i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(3,563)</m:t>
                        </m:r>
                      </m:lim>
                    </m:limLow>
                    <m:r>
                      <m:rPr>
                        <m:sty m:val="p"/>
                      </m:rPr>
                      <a:rPr lang="en-US" sz="2200" b="0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Pot</m:t>
                    </m:r>
                    <m:r>
                      <a:rPr lang="ru-RU" sz="2200" b="0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200" b="0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t</m:t>
                    </m:r>
                    <m:r>
                      <a:rPr lang="ru-RU" sz="2200" b="0" i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−1)</m:t>
                    </m:r>
                  </m:oMath>
                </a14:m>
                <a:r>
                  <a:rPr lang="ru-RU" sz="2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	</a:t>
                </a:r>
                <a:endParaRPr lang="ru-RU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5" y="1237826"/>
                <a:ext cx="12192000" cy="722377"/>
              </a:xfrm>
              <a:prstGeom prst="rect">
                <a:avLst/>
              </a:prstGeom>
              <a:blipFill rotWithShape="0">
                <a:blip r:embed="rId3"/>
                <a:stretch>
                  <a:fillRect t="-5882" b="-75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3456808" y="1856886"/>
            <a:ext cx="53126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450215" algn="l"/>
                <a:tab pos="51308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=48;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ru-RU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=0,755;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DW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=2,595;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=0,257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8571" y="3212244"/>
                <a:ext cx="12209145" cy="6651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ru-RU" sz="20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limLow>
                      <m:limLow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ru-RU" sz="20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groupChrPr>
                          <m:e>
                            <m: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97,795</m:t>
                            </m:r>
                          </m:e>
                        </m:groupChr>
                      </m:e>
                      <m:lim>
                        <m:d>
                          <m:dPr>
                            <m:ctrlPr>
                              <a:rPr lang="ru-RU" sz="20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48,253</m:t>
                            </m:r>
                          </m:e>
                        </m:d>
                      </m:lim>
                    </m:limLow>
                  </m:oMath>
                </a14:m>
                <a:r>
                  <a:rPr lang="ru-R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+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ru-RU" sz="20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groupChrPr>
                          <m:e>
                            <m: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0,038</m:t>
                            </m:r>
                          </m:e>
                        </m:groupChr>
                      </m:e>
                      <m:lim>
                        <m:d>
                          <m:dPr>
                            <m:ctrlPr>
                              <a:rPr lang="ru-RU" sz="20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2,030</m:t>
                            </m:r>
                          </m:e>
                        </m:d>
                      </m:lim>
                    </m:limLow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  <m:d>
                      <m:d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−3</m:t>
                        </m:r>
                      </m:e>
                    </m:d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limLow>
                      <m:limLow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ru-RU" sz="20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groupChrPr>
                          <m:e>
                            <m: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0,006</m:t>
                            </m:r>
                          </m:e>
                        </m:groupChr>
                      </m:e>
                      <m:lim>
                        <m:d>
                          <m:dPr>
                            <m:ctrlPr>
                              <a:rPr lang="ru-RU" sz="20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−1,748</m:t>
                            </m:r>
                          </m:e>
                        </m:d>
                      </m:lim>
                    </m:limLow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𝑊</m:t>
                    </m:r>
                    <m:d>
                      <m:d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d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limLow>
                      <m:limLow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ru-RU" sz="20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groupChrPr>
                          <m:e>
                            <m: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0,007</m:t>
                            </m:r>
                          </m:e>
                        </m:groupChr>
                      </m:e>
                      <m:lim>
                        <m:d>
                          <m:dPr>
                            <m:ctrlPr>
                              <a:rPr lang="ru-RU" sz="20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3,037</m:t>
                            </m:r>
                          </m:e>
                        </m:d>
                      </m:lim>
                    </m:limLow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𝑃𝑜𝑡</m:t>
                    </m:r>
                    <m:d>
                      <m:d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𝑡</m:t>
                        </m:r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d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  <m:limLow>
                      <m:limLow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ru-RU" sz="20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groupChrPr>
                          <m:e>
                            <m: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0,016</m:t>
                            </m:r>
                          </m:e>
                        </m:groupChr>
                      </m:e>
                      <m:lim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(−2,944)</m:t>
                        </m:r>
                      </m:lim>
                    </m:limLow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𝐶𝑆𝐼</m:t>
                    </m:r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−2)−</m:t>
                    </m:r>
                    <m:limLow>
                      <m:limLowPr>
                        <m:ctrlPr>
                          <a:rPr lang="ru-RU" sz="20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limLowPr>
                      <m:e>
                        <m:groupChr>
                          <m:groupChrPr>
                            <m:chr m:val="⏟"/>
                            <m:ctrlPr>
                              <a:rPr lang="ru-RU" sz="20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groupChrPr>
                          <m:e>
                            <m:r>
                              <a:rPr lang="ru-RU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0,061</m:t>
                            </m:r>
                          </m:e>
                        </m:groupChr>
                      </m:e>
                      <m:lim>
                        <m:r>
                          <a:rPr lang="ru-RU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(−4,353)</m:t>
                        </m:r>
                      </m:lim>
                    </m:limLow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𝐵𝐶𝐼</m:t>
                    </m:r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ru-RU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ru-RU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endParaRPr lang="ru-RU" sz="20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1" y="3212244"/>
                <a:ext cx="12209145" cy="665118"/>
              </a:xfrm>
              <a:prstGeom prst="rect">
                <a:avLst/>
              </a:prstGeom>
              <a:blipFill rotWithShape="0">
                <a:blip r:embed="rId4"/>
                <a:stretch>
                  <a:fillRect t="-5505" b="-64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3483842" y="3911196"/>
            <a:ext cx="52243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450215" algn="l"/>
                <a:tab pos="51308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=24;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ru-RU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=0,805;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DW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=1,397;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=0,116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%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718283"/>
            <a:ext cx="12192000" cy="4815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базовая</a:t>
            </a:r>
            <a:endParaRPr lang="ru-RU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0984" y="4779843"/>
            <a:ext cx="1172432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где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месячный индекс ИПЦ;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месячный индекс ключевой ставки;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месячный индекс валютного курса рубль/доллар;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Oil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месячный индекс цен на нефть;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Pot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месячный индекс цен на картофель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        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∆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месячный финансово-технологический индекс отношения производительности труда к заработной плате;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CSI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индекс потребительских настроений;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BCI</a:t>
            </a:r>
            <a:r>
              <a:rPr lang="ru-RU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индекс предпринимательской уверенности (среди предпринимателей добывающей </a:t>
            </a:r>
            <a:r>
              <a:rPr lang="ru-RU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промышленности);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индекс текущего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месяца.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7145" y="2579263"/>
            <a:ext cx="12192000" cy="4815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прикладная</a:t>
            </a:r>
            <a:endParaRPr lang="ru-RU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9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274322"/>
            <a:ext cx="12192000" cy="662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Фундаментальная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проблема атрибуции данных в макроэкономических моделях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3801" y="3151883"/>
            <a:ext cx="115214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6088" algn="just">
              <a:spcAft>
                <a:spcPts val="0"/>
              </a:spcAft>
              <a:tabLst>
                <a:tab pos="450215" algn="l"/>
                <a:tab pos="5130800" algn="l"/>
              </a:tabLst>
            </a:pP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Суть проблемы состоит в том, что любая ошибка прогнозирования является большой величиной по отношению к самой прогнозируемой величине. Так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в 2017 г. годовой темп инфляции в России составил 2,5%, что эквивалентно среднемесячному темпу в 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0,206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%. По отношению к этой микроскопической цифре любые ошибки оказываются не просто заметными, а недопустимо большими. Причем подавление инфляции почти до нулевого уровня автоматически приводит к «взрыву» относительной величины ошибки, так как ее величина начинает соотноситься почти с нулем и стремиться к бесконечности</a:t>
            </a:r>
            <a:r>
              <a:rPr lang="ru-RU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0"/>
              </a:spcAft>
              <a:tabLst>
                <a:tab pos="450215" algn="l"/>
                <a:tab pos="5130800" algn="l"/>
              </a:tabLst>
            </a:pPr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  <a:tab pos="5130800" algn="l"/>
              </a:tabLst>
            </a:pPr>
            <a:endParaRPr lang="ru-RU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  <a:tabLst>
                <a:tab pos="450215" algn="l"/>
                <a:tab pos="5130800" algn="l"/>
              </a:tabLst>
            </a:pPr>
            <a:r>
              <a:rPr lang="ru-RU" sz="2400" b="1" i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ВЫВОД: необходимо обеспечить более высокую точность прогнозов</a:t>
            </a:r>
            <a:endParaRPr lang="ru-RU" sz="24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2360" y="1404402"/>
            <a:ext cx="11521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Глубинное противоречие </a:t>
            </a:r>
            <a:r>
              <a:rPr lang="ru-RU" sz="24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между макроэкономическим характером конструируемых моделей и микроэкономической величиной моделируемой </a:t>
            </a:r>
            <a:r>
              <a:rPr lang="ru-RU" sz="2400" i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величины</a:t>
            </a:r>
            <a:r>
              <a:rPr lang="ru-RU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15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83780" y="182881"/>
            <a:ext cx="11724322" cy="7252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Структура нейронной сети ИПЦ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592" y="1286355"/>
            <a:ext cx="8648698" cy="46053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750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33838" y="228453"/>
            <a:ext cx="11724322" cy="7252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7. Калибровка прогнозных расчетов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105302"/>
              </p:ext>
            </p:extLst>
          </p:nvPr>
        </p:nvGraphicFramePr>
        <p:xfrm>
          <a:off x="509542" y="1748700"/>
          <a:ext cx="11172913" cy="34748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88797"/>
                <a:gridCol w="2308866"/>
                <a:gridCol w="2987625"/>
                <a:gridCol w="2987625"/>
              </a:tblGrid>
              <a:tr h="36578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Прогнозный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период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7290" marR="11729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Фактический темп инфляции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7290" marR="11729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Прогноз темпов инфляции</a:t>
                      </a:r>
                      <a:endParaRPr lang="ru-RU" sz="20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7290" marR="11729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15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</a:t>
                      </a:r>
                      <a:r>
                        <a:rPr lang="ru-RU" sz="20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прикладной эконометрической модели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7290" marR="1172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</a:t>
                      </a:r>
                      <a:r>
                        <a:rPr lang="ru-RU" sz="2000" b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нейросетевой</a:t>
                      </a:r>
                      <a:r>
                        <a:rPr lang="ru-RU" sz="20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модели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7290" marR="117290" marT="0" marB="0" anchor="ctr"/>
                </a:tc>
              </a:tr>
              <a:tr h="3657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Ноябрь 2017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7290" marR="1172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0,22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7290" marR="1172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0,1567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7290" marR="1172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0,2269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7290" marR="117290" marT="0" marB="0" anchor="ctr"/>
                </a:tc>
              </a:tr>
              <a:tr h="3657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Декабрь 2017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7290" marR="1172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0,42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7290" marR="1172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0,3174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7290" marR="1172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0,4265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7290" marR="117290" marT="0" marB="0" anchor="ctr"/>
                </a:tc>
              </a:tr>
              <a:tr h="3657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Январь 2018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7290" marR="1172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0,31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7290" marR="1172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0,0065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7290" marR="1172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0,3141</a:t>
                      </a:r>
                      <a:endParaRPr lang="ru-RU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7290" marR="117290" marT="0" marB="0" anchor="ctr"/>
                </a:tc>
              </a:tr>
              <a:tr h="10973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Средняя ошибка аппроксимации прогноза, %</a:t>
                      </a:r>
                      <a:endParaRPr lang="ru-RU" sz="20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7290" marR="1172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2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7290" marR="1172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50,4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7290" marR="1172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117290" marR="11729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9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90E25995ABD1940A105FBA461CC5F69" ma:contentTypeVersion="1" ma:contentTypeDescription="Создание документа." ma:contentTypeScope="" ma:versionID="7c4d6852b99001e7c05b401b6e1bf1e7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A143B7-4434-4BD6-89CE-E2FEF301AFCF}"/>
</file>

<file path=customXml/itemProps2.xml><?xml version="1.0" encoding="utf-8"?>
<ds:datastoreItem xmlns:ds="http://schemas.openxmlformats.org/officeDocument/2006/customXml" ds:itemID="{0A46A2F5-3505-4878-8555-0AD2C6193866}"/>
</file>

<file path=customXml/itemProps3.xml><?xml version="1.0" encoding="utf-8"?>
<ds:datastoreItem xmlns:ds="http://schemas.openxmlformats.org/officeDocument/2006/customXml" ds:itemID="{23969926-A54B-4CB3-8A8F-8C06931574D3}"/>
</file>

<file path=docProps/app.xml><?xml version="1.0" encoding="utf-8"?>
<Properties xmlns="http://schemas.openxmlformats.org/officeDocument/2006/extended-properties" xmlns:vt="http://schemas.openxmlformats.org/officeDocument/2006/docPropsVTypes">
  <TotalTime>1529</TotalTime>
  <Words>1139</Words>
  <Application>Microsoft Office PowerPoint</Application>
  <PresentationFormat>Широкоэкранный</PresentationFormat>
  <Paragraphs>245</Paragraphs>
  <Slides>15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Состояние и перспективы развития регионального сегмента национальной банковской системы России</dc:title>
  <dc:creator>Пинская Миляуша Рашитовна</dc:creator>
  <cp:lastModifiedBy>Толкачев Сергей Александрович</cp:lastModifiedBy>
  <cp:revision>139</cp:revision>
  <cp:lastPrinted>2016-11-17T21:20:20Z</cp:lastPrinted>
  <dcterms:created xsi:type="dcterms:W3CDTF">2016-05-05T10:31:50Z</dcterms:created>
  <dcterms:modified xsi:type="dcterms:W3CDTF">2018-10-29T14:37:27Z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0x010100390E25995ABD1940A105FBA461CC5F69</vt:lpwstr>
  </property>
</Properties>
</file>