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8" r:id="rId6"/>
    <p:sldId id="293" r:id="rId7"/>
    <p:sldId id="320" r:id="rId8"/>
    <p:sldId id="321" r:id="rId9"/>
    <p:sldId id="29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441" autoAdjust="0"/>
  </p:normalViewPr>
  <p:slideViewPr>
    <p:cSldViewPr snapToGrid="0">
      <p:cViewPr varScale="1">
        <p:scale>
          <a:sx n="99" d="100"/>
          <a:sy n="99" d="100"/>
        </p:scale>
        <p:origin x="9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t>13.05.2021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75110" y="0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6743" y="2960388"/>
            <a:ext cx="81851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rgbClr val="FFC000"/>
                </a:solidFill>
                <a:latin typeface="Book Antiqua" panose="02040602050305030304" pitchFamily="18" charset="0"/>
              </a:rPr>
              <a:t>Англосаксонский опыт деятельности институтов регионального развития</a:t>
            </a:r>
          </a:p>
          <a:p>
            <a:endParaRPr lang="ru-RU" sz="3000" b="1" dirty="0">
              <a:solidFill>
                <a:srgbClr val="FFC000"/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419" y="493763"/>
            <a:ext cx="6068580" cy="636423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53033" y="2533479"/>
            <a:ext cx="5514109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01724" y="1555767"/>
            <a:ext cx="6216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dirty="0">
                <a:solidFill>
                  <a:schemeClr val="bg1"/>
                </a:solidFill>
                <a:latin typeface="Book Antiqua" panose="02040602050305030304" pitchFamily="18" charset="0"/>
              </a:rPr>
              <a:t>Екимова Наталья Александровна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9DE941-C76B-4A0C-8ACF-888ED3ED456E}"/>
              </a:ext>
            </a:extLst>
          </p:cNvPr>
          <p:cNvSpPr txBox="1"/>
          <p:nvPr/>
        </p:nvSpPr>
        <p:spPr>
          <a:xfrm>
            <a:off x="0" y="5984439"/>
            <a:ext cx="4448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dirty="0">
                <a:solidFill>
                  <a:schemeClr val="bg1"/>
                </a:solidFill>
                <a:latin typeface="Book Antiqua" panose="02040602050305030304" pitchFamily="18" charset="0"/>
              </a:rPr>
              <a:t>Москва, ГУУ, 21.04.2021</a:t>
            </a:r>
          </a:p>
        </p:txBody>
      </p:sp>
    </p:spTree>
    <p:extLst>
      <p:ext uri="{BB962C8B-B14F-4D97-AF65-F5344CB8AC3E}">
        <p14:creationId xmlns:p14="http://schemas.microsoft.com/office/powerpoint/2010/main" val="383807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118324"/>
            <a:ext cx="8273562" cy="1167877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78680" y="395866"/>
            <a:ext cx="7116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1. Агентства регионального развития Англии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F46B198-2E03-478E-AFC4-33BB5AF76FC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251" y="1430655"/>
            <a:ext cx="3912681" cy="49623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911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119723"/>
            <a:ext cx="8264769" cy="1200329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8070" y="219371"/>
            <a:ext cx="75632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2. Взаимодействие федеральных Департаментов </a:t>
            </a:r>
          </a:p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Великобритании и АРР</a:t>
            </a:r>
          </a:p>
        </p:txBody>
      </p:sp>
      <p:grpSp>
        <p:nvGrpSpPr>
          <p:cNvPr id="7" name="Полотно 121">
            <a:extLst>
              <a:ext uri="{FF2B5EF4-FFF2-40B4-BE49-F238E27FC236}">
                <a16:creationId xmlns:a16="http://schemas.microsoft.com/office/drawing/2014/main" id="{69BB0799-EDC3-4853-8691-14E2A6E8BFA2}"/>
              </a:ext>
            </a:extLst>
          </p:cNvPr>
          <p:cNvGrpSpPr/>
          <p:nvPr/>
        </p:nvGrpSpPr>
        <p:grpSpPr>
          <a:xfrm>
            <a:off x="879233" y="1642821"/>
            <a:ext cx="7385536" cy="4858718"/>
            <a:chOff x="0" y="0"/>
            <a:chExt cx="5940425" cy="362839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872E734D-EC78-462A-B034-0A8EF5667C42}"/>
                </a:ext>
              </a:extLst>
            </p:cNvPr>
            <p:cNvSpPr/>
            <p:nvPr/>
          </p:nvSpPr>
          <p:spPr>
            <a:xfrm>
              <a:off x="0" y="0"/>
              <a:ext cx="5940425" cy="3628390"/>
            </a:xfrm>
            <a:prstGeom prst="rect">
              <a:avLst/>
            </a:prstGeom>
            <a:noFill/>
          </p:spPr>
        </p:sp>
        <p:sp>
          <p:nvSpPr>
            <p:cNvPr id="9" name="Text Box 4">
              <a:extLst>
                <a:ext uri="{FF2B5EF4-FFF2-40B4-BE49-F238E27FC236}">
                  <a16:creationId xmlns:a16="http://schemas.microsoft.com/office/drawing/2014/main" id="{8E787676-36FB-45B2-82A8-83BC3FE862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3352" y="3305228"/>
              <a:ext cx="1613815" cy="2772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отчетность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 Box 5" descr="Подпись: Назначения">
              <a:extLst>
                <a:ext uri="{FF2B5EF4-FFF2-40B4-BE49-F238E27FC236}">
                  <a16:creationId xmlns:a16="http://schemas.microsoft.com/office/drawing/2014/main" id="{C6AF5A76-A1B6-42B3-A672-A39AAEF391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317452"/>
              <a:ext cx="351475" cy="15339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назначения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Text Box 6">
              <a:extLst>
                <a:ext uri="{FF2B5EF4-FFF2-40B4-BE49-F238E27FC236}">
                  <a16:creationId xmlns:a16="http://schemas.microsoft.com/office/drawing/2014/main" id="{81EC666C-C842-4037-96AF-77FEA9A8DF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239" y="36000"/>
              <a:ext cx="1232638" cy="9315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Мэр Лондона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Text Box 7">
              <a:extLst>
                <a:ext uri="{FF2B5EF4-FFF2-40B4-BE49-F238E27FC236}">
                  <a16:creationId xmlns:a16="http://schemas.microsoft.com/office/drawing/2014/main" id="{A2CFB363-1CF1-487D-A649-E63EEAEABB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5532" y="314900"/>
              <a:ext cx="1179009" cy="9051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Департамент бизнеса, инноваций и мастерства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Text Box 8">
              <a:extLst>
                <a:ext uri="{FF2B5EF4-FFF2-40B4-BE49-F238E27FC236}">
                  <a16:creationId xmlns:a16="http://schemas.microsoft.com/office/drawing/2014/main" id="{223141F4-7D3B-4B4B-BC07-CE8D66100F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4321" y="339654"/>
              <a:ext cx="1119605" cy="8573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Департамент №2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Text Box 9">
              <a:extLst>
                <a:ext uri="{FF2B5EF4-FFF2-40B4-BE49-F238E27FC236}">
                  <a16:creationId xmlns:a16="http://schemas.microsoft.com/office/drawing/2014/main" id="{34DFAFF3-07F2-42BF-9B2C-81F49A8B80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1858" y="346255"/>
              <a:ext cx="1089903" cy="7954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Департамент №6 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Text Box 10">
              <a:extLst>
                <a:ext uri="{FF2B5EF4-FFF2-40B4-BE49-F238E27FC236}">
                  <a16:creationId xmlns:a16="http://schemas.microsoft.com/office/drawing/2014/main" id="{4DEF9C2E-C45B-44DA-8BF1-1E2F40A7A2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8154" y="1635133"/>
              <a:ext cx="3895929" cy="365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Финансирование («общий котел»)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Text Box 11">
              <a:extLst>
                <a:ext uri="{FF2B5EF4-FFF2-40B4-BE49-F238E27FC236}">
                  <a16:creationId xmlns:a16="http://schemas.microsoft.com/office/drawing/2014/main" id="{7B295486-C89B-4A50-BF6E-DA05E3BAF7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915" y="2446251"/>
              <a:ext cx="1097329" cy="7393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АРР №1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Text Box 12">
              <a:extLst>
                <a:ext uri="{FF2B5EF4-FFF2-40B4-BE49-F238E27FC236}">
                  <a16:creationId xmlns:a16="http://schemas.microsoft.com/office/drawing/2014/main" id="{0532F31C-1A7A-4C5C-80BD-A7042BAF24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4466" y="2438000"/>
              <a:ext cx="1081652" cy="7475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АРР №2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Text Box 13">
              <a:extLst>
                <a:ext uri="{FF2B5EF4-FFF2-40B4-BE49-F238E27FC236}">
                  <a16:creationId xmlns:a16="http://schemas.microsoft.com/office/drawing/2014/main" id="{A9DF0732-2CDB-4BF3-A3D9-36D6D2192E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37167" y="2405819"/>
              <a:ext cx="1009872" cy="6922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АРР №9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9" name="AutoShape 14">
              <a:extLst>
                <a:ext uri="{FF2B5EF4-FFF2-40B4-BE49-F238E27FC236}">
                  <a16:creationId xmlns:a16="http://schemas.microsoft.com/office/drawing/2014/main" id="{BE67FC32-504C-4E1C-9B51-2ACAAAB1542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60000">
              <a:off x="739253" y="1219260"/>
              <a:ext cx="23102" cy="12319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15">
              <a:extLst>
                <a:ext uri="{FF2B5EF4-FFF2-40B4-BE49-F238E27FC236}">
                  <a16:creationId xmlns:a16="http://schemas.microsoft.com/office/drawing/2014/main" id="{0196AA69-5ED4-4114-9943-AB68DD04602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93721" y="760478"/>
              <a:ext cx="8251" cy="27906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16">
              <a:extLst>
                <a:ext uri="{FF2B5EF4-FFF2-40B4-BE49-F238E27FC236}">
                  <a16:creationId xmlns:a16="http://schemas.microsoft.com/office/drawing/2014/main" id="{D273C7C4-5AD5-4237-89C0-D46F18676B4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94546" y="3528018"/>
              <a:ext cx="4642607" cy="239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17">
              <a:extLst>
                <a:ext uri="{FF2B5EF4-FFF2-40B4-BE49-F238E27FC236}">
                  <a16:creationId xmlns:a16="http://schemas.microsoft.com/office/drawing/2014/main" id="{A29F6596-CD76-4568-946D-0CFAD4C133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938803" y="3098117"/>
              <a:ext cx="3300" cy="4530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18">
              <a:extLst>
                <a:ext uri="{FF2B5EF4-FFF2-40B4-BE49-F238E27FC236}">
                  <a16:creationId xmlns:a16="http://schemas.microsoft.com/office/drawing/2014/main" id="{323AB2A3-881F-4CF2-80F7-87749A4ED8D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497454" y="3185582"/>
              <a:ext cx="8251" cy="37379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19">
              <a:extLst>
                <a:ext uri="{FF2B5EF4-FFF2-40B4-BE49-F238E27FC236}">
                  <a16:creationId xmlns:a16="http://schemas.microsoft.com/office/drawing/2014/main" id="{156A8368-8415-4429-81D6-E8FB65AA49D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05579" y="3185582"/>
              <a:ext cx="0" cy="3572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20">
              <a:extLst>
                <a:ext uri="{FF2B5EF4-FFF2-40B4-BE49-F238E27FC236}">
                  <a16:creationId xmlns:a16="http://schemas.microsoft.com/office/drawing/2014/main" id="{D3C21EC1-17D8-485B-97D1-3811C0E9B27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94546" y="767905"/>
              <a:ext cx="150986" cy="8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21">
              <a:extLst>
                <a:ext uri="{FF2B5EF4-FFF2-40B4-BE49-F238E27FC236}">
                  <a16:creationId xmlns:a16="http://schemas.microsoft.com/office/drawing/2014/main" id="{97017D3C-A56A-4AD3-B701-0AC990E9EBE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24891" y="1228336"/>
              <a:ext cx="5775" cy="9868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AutoShape 22">
              <a:extLst>
                <a:ext uri="{FF2B5EF4-FFF2-40B4-BE49-F238E27FC236}">
                  <a16:creationId xmlns:a16="http://schemas.microsoft.com/office/drawing/2014/main" id="{63E16512-32E6-4B53-8178-A03004D37CA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22416" y="2215211"/>
              <a:ext cx="1590714" cy="74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AutoShape 23">
              <a:extLst>
                <a:ext uri="{FF2B5EF4-FFF2-40B4-BE49-F238E27FC236}">
                  <a16:creationId xmlns:a16="http://schemas.microsoft.com/office/drawing/2014/main" id="{0BF86F22-B3EC-4AD4-9357-64025C348B4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504879" y="2230888"/>
              <a:ext cx="825" cy="2071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AutoShape 24">
              <a:extLst>
                <a:ext uri="{FF2B5EF4-FFF2-40B4-BE49-F238E27FC236}">
                  <a16:creationId xmlns:a16="http://schemas.microsoft.com/office/drawing/2014/main" id="{9CB54730-0610-4971-88AE-823361D46F3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383624" y="1227511"/>
              <a:ext cx="230191" cy="4109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AutoShape 25">
              <a:extLst>
                <a:ext uri="{FF2B5EF4-FFF2-40B4-BE49-F238E27FC236}">
                  <a16:creationId xmlns:a16="http://schemas.microsoft.com/office/drawing/2014/main" id="{C40E8831-200C-4CA4-885C-246C30CE8EB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950411" y="1196981"/>
              <a:ext cx="4125" cy="44640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AutoShape 26">
              <a:extLst>
                <a:ext uri="{FF2B5EF4-FFF2-40B4-BE49-F238E27FC236}">
                  <a16:creationId xmlns:a16="http://schemas.microsoft.com/office/drawing/2014/main" id="{75475BF1-E4C3-47F4-9572-3E105C8A0E3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055990" y="1149947"/>
              <a:ext cx="806908" cy="4851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AutoShape 27">
              <a:extLst>
                <a:ext uri="{FF2B5EF4-FFF2-40B4-BE49-F238E27FC236}">
                  <a16:creationId xmlns:a16="http://schemas.microsoft.com/office/drawing/2014/main" id="{FD6F65F0-1E3C-4E80-B18C-26989149901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136931" y="2008099"/>
              <a:ext cx="476884" cy="4497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28">
              <a:extLst>
                <a:ext uri="{FF2B5EF4-FFF2-40B4-BE49-F238E27FC236}">
                  <a16:creationId xmlns:a16="http://schemas.microsoft.com/office/drawing/2014/main" id="{9A2F7340-55BC-48E1-89DE-D6CE88D5300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672366" y="2000673"/>
              <a:ext cx="373752" cy="42990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AutoShape 29">
              <a:extLst>
                <a:ext uri="{FF2B5EF4-FFF2-40B4-BE49-F238E27FC236}">
                  <a16:creationId xmlns:a16="http://schemas.microsoft.com/office/drawing/2014/main" id="{990FE212-3DC2-4AE1-8BD2-EF997144EA8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96404" y="2000673"/>
              <a:ext cx="398504" cy="40514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AutoShape 30">
              <a:extLst>
                <a:ext uri="{FF2B5EF4-FFF2-40B4-BE49-F238E27FC236}">
                  <a16:creationId xmlns:a16="http://schemas.microsoft.com/office/drawing/2014/main" id="{67112277-8D37-4B23-8714-A50F5769271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504879" y="2215211"/>
              <a:ext cx="2170730" cy="82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AutoShape 31">
              <a:extLst>
                <a:ext uri="{FF2B5EF4-FFF2-40B4-BE49-F238E27FC236}">
                  <a16:creationId xmlns:a16="http://schemas.microsoft.com/office/drawing/2014/main" id="{A1EA818E-2241-42C0-8350-9943832DC15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675610" y="2222637"/>
              <a:ext cx="4125" cy="2062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" name="Oval 32">
              <a:extLst>
                <a:ext uri="{FF2B5EF4-FFF2-40B4-BE49-F238E27FC236}">
                  <a16:creationId xmlns:a16="http://schemas.microsoft.com/office/drawing/2014/main" id="{47C7E199-BD04-4076-A740-B6892C953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9584" y="776156"/>
              <a:ext cx="44553" cy="4538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38" name="Oval 33">
              <a:extLst>
                <a:ext uri="{FF2B5EF4-FFF2-40B4-BE49-F238E27FC236}">
                  <a16:creationId xmlns:a16="http://schemas.microsoft.com/office/drawing/2014/main" id="{0FCF7506-6528-4DD3-82C5-C1F589EA93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7170" y="774506"/>
              <a:ext cx="44553" cy="4455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39" name="Oval 34">
              <a:extLst>
                <a:ext uri="{FF2B5EF4-FFF2-40B4-BE49-F238E27FC236}">
                  <a16:creationId xmlns:a16="http://schemas.microsoft.com/office/drawing/2014/main" id="{954CC1E0-1030-48B9-992C-789C831F8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8981" y="776156"/>
              <a:ext cx="44553" cy="4538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40" name="Oval 35">
              <a:extLst>
                <a:ext uri="{FF2B5EF4-FFF2-40B4-BE49-F238E27FC236}">
                  <a16:creationId xmlns:a16="http://schemas.microsoft.com/office/drawing/2014/main" id="{2C06532C-D6C7-4ED6-A9E6-56682CD4D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0160" y="776156"/>
              <a:ext cx="44553" cy="4538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41" name="Oval 36">
              <a:extLst>
                <a:ext uri="{FF2B5EF4-FFF2-40B4-BE49-F238E27FC236}">
                  <a16:creationId xmlns:a16="http://schemas.microsoft.com/office/drawing/2014/main" id="{2FC4B718-72A3-40E6-9C7A-A91ECF64D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6723" y="772856"/>
              <a:ext cx="45378" cy="4538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42" name="Oval 37">
              <a:extLst>
                <a:ext uri="{FF2B5EF4-FFF2-40B4-BE49-F238E27FC236}">
                  <a16:creationId xmlns:a16="http://schemas.microsoft.com/office/drawing/2014/main" id="{ECAAD884-9C42-41F9-A0FF-3901ECD37CA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971009" y="773681"/>
              <a:ext cx="45378" cy="4538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43" name="Oval 38">
              <a:extLst>
                <a:ext uri="{FF2B5EF4-FFF2-40B4-BE49-F238E27FC236}">
                  <a16:creationId xmlns:a16="http://schemas.microsoft.com/office/drawing/2014/main" id="{EFC99502-325A-41D4-9233-3D62777DC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6837" y="2763933"/>
              <a:ext cx="44553" cy="4538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44" name="Oval 39">
              <a:extLst>
                <a:ext uri="{FF2B5EF4-FFF2-40B4-BE49-F238E27FC236}">
                  <a16:creationId xmlns:a16="http://schemas.microsoft.com/office/drawing/2014/main" id="{2F9517A4-25D4-431D-B77A-FBA1D9C6B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5707" y="2754856"/>
              <a:ext cx="45378" cy="4538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45" name="Oval 40">
              <a:extLst>
                <a:ext uri="{FF2B5EF4-FFF2-40B4-BE49-F238E27FC236}">
                  <a16:creationId xmlns:a16="http://schemas.microsoft.com/office/drawing/2014/main" id="{DBB15B2D-0F3F-47D5-A49B-41C19B3394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0550" y="2754856"/>
              <a:ext cx="45378" cy="4538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46" name="Oval 41">
              <a:extLst>
                <a:ext uri="{FF2B5EF4-FFF2-40B4-BE49-F238E27FC236}">
                  <a16:creationId xmlns:a16="http://schemas.microsoft.com/office/drawing/2014/main" id="{66AB42BE-5530-48BF-BF17-14C543379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7770" y="2754031"/>
              <a:ext cx="44553" cy="4455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435506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119723"/>
            <a:ext cx="8264769" cy="1200329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7923" y="220461"/>
            <a:ext cx="69413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3</a:t>
            </a:r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. Алгоритм работы агентств регионального </a:t>
            </a:r>
          </a:p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Развития в Англии</a:t>
            </a:r>
          </a:p>
        </p:txBody>
      </p:sp>
      <p:grpSp>
        <p:nvGrpSpPr>
          <p:cNvPr id="99" name="Полотно 45">
            <a:extLst>
              <a:ext uri="{FF2B5EF4-FFF2-40B4-BE49-F238E27FC236}">
                <a16:creationId xmlns:a16="http://schemas.microsoft.com/office/drawing/2014/main" id="{B9D2E610-9B9B-48E2-BA08-E62B3758EA5F}"/>
              </a:ext>
            </a:extLst>
          </p:cNvPr>
          <p:cNvGrpSpPr/>
          <p:nvPr/>
        </p:nvGrpSpPr>
        <p:grpSpPr>
          <a:xfrm>
            <a:off x="1442677" y="1679930"/>
            <a:ext cx="5948680" cy="4227348"/>
            <a:chOff x="0" y="0"/>
            <a:chExt cx="5948680" cy="4227348"/>
          </a:xfrm>
        </p:grpSpPr>
        <p:sp>
          <p:nvSpPr>
            <p:cNvPr id="100" name="Прямоугольник 99">
              <a:extLst>
                <a:ext uri="{FF2B5EF4-FFF2-40B4-BE49-F238E27FC236}">
                  <a16:creationId xmlns:a16="http://schemas.microsoft.com/office/drawing/2014/main" id="{FE871BF2-643A-4005-B9DD-436B0AB3F93E}"/>
                </a:ext>
              </a:extLst>
            </p:cNvPr>
            <p:cNvSpPr/>
            <p:nvPr/>
          </p:nvSpPr>
          <p:spPr>
            <a:xfrm>
              <a:off x="0" y="0"/>
              <a:ext cx="5948680" cy="4226560"/>
            </a:xfrm>
            <a:prstGeom prst="rect">
              <a:avLst/>
            </a:prstGeom>
            <a:noFill/>
          </p:spPr>
        </p:sp>
        <p:sp>
          <p:nvSpPr>
            <p:cNvPr id="101" name="Text Box 4">
              <a:extLst>
                <a:ext uri="{FF2B5EF4-FFF2-40B4-BE49-F238E27FC236}">
                  <a16:creationId xmlns:a16="http://schemas.microsoft.com/office/drawing/2014/main" id="{2EC548C0-484C-428C-9CF7-1BC02DC876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0013" y="3684489"/>
              <a:ext cx="4022991" cy="54285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/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ГСК – группа стратегического консультирования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l"/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СНП – совет по науке и промышленности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" name="Text Box 5">
              <a:extLst>
                <a:ext uri="{FF2B5EF4-FFF2-40B4-BE49-F238E27FC236}">
                  <a16:creationId xmlns:a16="http://schemas.microsoft.com/office/drawing/2014/main" id="{741836CD-C61E-449F-9E39-913E468340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2193" y="2867727"/>
              <a:ext cx="1861335" cy="9388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/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Б – бизнес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l"/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У – университеты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l"/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Э – эксперты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l"/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 – общественность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3" name="Text Box 6">
              <a:extLst>
                <a:ext uri="{FF2B5EF4-FFF2-40B4-BE49-F238E27FC236}">
                  <a16:creationId xmlns:a16="http://schemas.microsoft.com/office/drawing/2014/main" id="{EB60AADB-404B-4135-8DDC-B00AD869A1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9904" y="2732424"/>
              <a:ext cx="325899" cy="3498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Б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4" name="Text Box 7">
              <a:extLst>
                <a:ext uri="{FF2B5EF4-FFF2-40B4-BE49-F238E27FC236}">
                  <a16:creationId xmlns:a16="http://schemas.microsoft.com/office/drawing/2014/main" id="{871E2847-2908-443D-A4CE-053734DC93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125" y="1285352"/>
              <a:ext cx="499986" cy="10180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переговоры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5" name="Text Box 8">
              <a:extLst>
                <a:ext uri="{FF2B5EF4-FFF2-40B4-BE49-F238E27FC236}">
                  <a16:creationId xmlns:a16="http://schemas.microsoft.com/office/drawing/2014/main" id="{30045AF1-00DC-4C77-848F-4B2F9E4C80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9397" y="1437154"/>
              <a:ext cx="978521" cy="1169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Консультации по вопросам науки и инноваций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6" name="Text Box 9">
              <a:extLst>
                <a:ext uri="{FF2B5EF4-FFF2-40B4-BE49-F238E27FC236}">
                  <a16:creationId xmlns:a16="http://schemas.microsoft.com/office/drawing/2014/main" id="{C3D76E86-31C7-417D-A9E7-0BDD18A036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296" y="306886"/>
              <a:ext cx="373752" cy="11624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Консультации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7" name="Rectangle 10">
              <a:extLst>
                <a:ext uri="{FF2B5EF4-FFF2-40B4-BE49-F238E27FC236}">
                  <a16:creationId xmlns:a16="http://schemas.microsoft.com/office/drawing/2014/main" id="{DC985A98-C915-4577-AA49-DCA0D2F7C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8935" y="1651657"/>
              <a:ext cx="1002447" cy="7862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08" name="Rectangle 11">
              <a:extLst>
                <a:ext uri="{FF2B5EF4-FFF2-40B4-BE49-F238E27FC236}">
                  <a16:creationId xmlns:a16="http://schemas.microsoft.com/office/drawing/2014/main" id="{B500D463-C885-4052-93E4-2F1B033D8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6199" y="1530380"/>
              <a:ext cx="1042875" cy="7969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09" name="Text Box 12">
              <a:extLst>
                <a:ext uri="{FF2B5EF4-FFF2-40B4-BE49-F238E27FC236}">
                  <a16:creationId xmlns:a16="http://schemas.microsoft.com/office/drawing/2014/main" id="{96EF06AE-BC46-4793-8728-E14E8EDC3D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3433" y="903370"/>
              <a:ext cx="589093" cy="4075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ru-RU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10" name="Text Box 13">
              <a:extLst>
                <a:ext uri="{FF2B5EF4-FFF2-40B4-BE49-F238E27FC236}">
                  <a16:creationId xmlns:a16="http://schemas.microsoft.com/office/drawing/2014/main" id="{5B389C83-0CC0-4229-9FD0-EA2667FE10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5580" y="824169"/>
              <a:ext cx="588268" cy="4224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ru-RU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11" name="Text Box 14">
              <a:extLst>
                <a:ext uri="{FF2B5EF4-FFF2-40B4-BE49-F238E27FC236}">
                  <a16:creationId xmlns:a16="http://schemas.microsoft.com/office/drawing/2014/main" id="{6BBF9898-5861-400D-B385-6726F1DE1D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9507" y="132808"/>
              <a:ext cx="1240890" cy="4851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10800" rIns="5400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Центральное правительство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2" name="Text Box 15">
              <a:extLst>
                <a:ext uri="{FF2B5EF4-FFF2-40B4-BE49-F238E27FC236}">
                  <a16:creationId xmlns:a16="http://schemas.microsoft.com/office/drawing/2014/main" id="{4FCF573F-F719-4EF5-852F-62A2BDFE79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283" y="108883"/>
              <a:ext cx="1075878" cy="6212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10800" rIns="91440" bIns="1080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Научно- техническая политика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3" name="Text Box 16">
              <a:extLst>
                <a:ext uri="{FF2B5EF4-FFF2-40B4-BE49-F238E27FC236}">
                  <a16:creationId xmlns:a16="http://schemas.microsoft.com/office/drawing/2014/main" id="{7259817F-E6DB-402D-A4ED-5305CAD1F2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76914" y="172409"/>
              <a:ext cx="364676" cy="26870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Экономика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4" name="Text Box 17">
              <a:extLst>
                <a:ext uri="{FF2B5EF4-FFF2-40B4-BE49-F238E27FC236}">
                  <a16:creationId xmlns:a16="http://schemas.microsoft.com/office/drawing/2014/main" id="{35B1A30D-2869-4C49-A7D2-BCFBE0DEAB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3022" y="697117"/>
              <a:ext cx="970270" cy="5255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Инвестиции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(финансы)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5" name="Text Box 18">
              <a:extLst>
                <a:ext uri="{FF2B5EF4-FFF2-40B4-BE49-F238E27FC236}">
                  <a16:creationId xmlns:a16="http://schemas.microsoft.com/office/drawing/2014/main" id="{F38D4708-A4FC-49FE-9BD4-53E25F7DB4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4197" y="761468"/>
              <a:ext cx="627870" cy="4215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108000" rIns="91440" bIns="10800" anchor="t" anchorCtr="0" upright="1">
              <a:noAutofit/>
            </a:bodyPr>
            <a:lstStyle/>
            <a:p>
              <a:pPr algn="ctr"/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АРР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ru-RU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cxnSp>
          <p:nvCxnSpPr>
            <p:cNvPr id="116" name="AutoShape 19">
              <a:extLst>
                <a:ext uri="{FF2B5EF4-FFF2-40B4-BE49-F238E27FC236}">
                  <a16:creationId xmlns:a16="http://schemas.microsoft.com/office/drawing/2014/main" id="{2F3CB7A5-EBF0-4A40-96AE-0EB40E3BC49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622067" y="960296"/>
              <a:ext cx="2480954" cy="115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7" name="AutoShape 20">
              <a:extLst>
                <a:ext uri="{FF2B5EF4-FFF2-40B4-BE49-F238E27FC236}">
                  <a16:creationId xmlns:a16="http://schemas.microsoft.com/office/drawing/2014/main" id="{3DE8532E-D0CC-4377-893A-CBBEF126DF9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370396" y="356387"/>
              <a:ext cx="542064" cy="189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" name="AutoShape 21">
              <a:extLst>
                <a:ext uri="{FF2B5EF4-FFF2-40B4-BE49-F238E27FC236}">
                  <a16:creationId xmlns:a16="http://schemas.microsoft.com/office/drawing/2014/main" id="{244D1C0C-F6DE-47FA-8B5B-5B641E7B333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956161" y="400938"/>
              <a:ext cx="1437254" cy="189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" name="Text Box 22">
              <a:extLst>
                <a:ext uri="{FF2B5EF4-FFF2-40B4-BE49-F238E27FC236}">
                  <a16:creationId xmlns:a16="http://schemas.microsoft.com/office/drawing/2014/main" id="{01CFE4FE-EEB1-447E-AEFF-8441B40B1E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974" y="1492430"/>
              <a:ext cx="580017" cy="747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234000" rIns="91440" bIns="45720" anchor="t" anchorCtr="0" upright="1">
              <a:noAutofit/>
            </a:bodyPr>
            <a:lstStyle/>
            <a:p>
              <a:pPr algn="ctr"/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ГСК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0" name="Text Box 23">
              <a:extLst>
                <a:ext uri="{FF2B5EF4-FFF2-40B4-BE49-F238E27FC236}">
                  <a16:creationId xmlns:a16="http://schemas.microsoft.com/office/drawing/2014/main" id="{D6C9E628-2150-4690-ADC5-5B0F0C7299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3464" y="1475930"/>
              <a:ext cx="1089079" cy="4661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Председатели СНП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1" name="Text Box 24">
              <a:extLst>
                <a:ext uri="{FF2B5EF4-FFF2-40B4-BE49-F238E27FC236}">
                  <a16:creationId xmlns:a16="http://schemas.microsoft.com/office/drawing/2014/main" id="{0F9FD605-23D4-4DE5-AFF1-218A51AC30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0065" y="1930512"/>
              <a:ext cx="1090729" cy="2937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СНП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22" name="AutoShape 25">
              <a:extLst>
                <a:ext uri="{FF2B5EF4-FFF2-40B4-BE49-F238E27FC236}">
                  <a16:creationId xmlns:a16="http://schemas.microsoft.com/office/drawing/2014/main" id="{751FD2CB-D22A-4F1F-9504-7A412B36924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9620000" flipH="1" flipV="1">
              <a:off x="938918" y="1467679"/>
              <a:ext cx="280520" cy="17655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" name="AutoShape 26">
              <a:extLst>
                <a:ext uri="{FF2B5EF4-FFF2-40B4-BE49-F238E27FC236}">
                  <a16:creationId xmlns:a16="http://schemas.microsoft.com/office/drawing/2014/main" id="{09BCD3F5-6071-4B7A-B90F-9E82818D97C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9680000" flipH="1" flipV="1">
              <a:off x="931492" y="1749834"/>
              <a:ext cx="280520" cy="1757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4" name="AutoShape 27">
              <a:extLst>
                <a:ext uri="{FF2B5EF4-FFF2-40B4-BE49-F238E27FC236}">
                  <a16:creationId xmlns:a16="http://schemas.microsoft.com/office/drawing/2014/main" id="{640C9DB9-22E9-4DAA-ACF7-EB691E5771C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3840000" flipH="1">
              <a:off x="1007402" y="1961029"/>
              <a:ext cx="144377" cy="2871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" name="AutoShape 28">
              <a:extLst>
                <a:ext uri="{FF2B5EF4-FFF2-40B4-BE49-F238E27FC236}">
                  <a16:creationId xmlns:a16="http://schemas.microsoft.com/office/drawing/2014/main" id="{8D7465C5-C897-478C-8B84-07F4C0BFAF4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21000000" flipH="1">
              <a:off x="1339072" y="1181400"/>
              <a:ext cx="54454" cy="2887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6" name="AutoShape 29">
              <a:extLst>
                <a:ext uri="{FF2B5EF4-FFF2-40B4-BE49-F238E27FC236}">
                  <a16:creationId xmlns:a16="http://schemas.microsoft.com/office/drawing/2014/main" id="{5EB9DDDB-A865-43A1-948C-EB3B35551FC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60000" flipH="1" flipV="1">
              <a:off x="635296" y="368762"/>
              <a:ext cx="22277" cy="11071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7" name="AutoShape 30">
              <a:extLst>
                <a:ext uri="{FF2B5EF4-FFF2-40B4-BE49-F238E27FC236}">
                  <a16:creationId xmlns:a16="http://schemas.microsoft.com/office/drawing/2014/main" id="{E6494AC0-BA5A-402A-BB76-5FD6D033706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32821" y="375362"/>
              <a:ext cx="496686" cy="33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8" name="Oval 31">
              <a:extLst>
                <a:ext uri="{FF2B5EF4-FFF2-40B4-BE49-F238E27FC236}">
                  <a16:creationId xmlns:a16="http://schemas.microsoft.com/office/drawing/2014/main" id="{30B0DF73-4098-4A97-A6AB-0AFF2ADA75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3590" y="1277926"/>
              <a:ext cx="1174885" cy="136869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129" name="AutoShape 32">
              <a:extLst>
                <a:ext uri="{FF2B5EF4-FFF2-40B4-BE49-F238E27FC236}">
                  <a16:creationId xmlns:a16="http://schemas.microsoft.com/office/drawing/2014/main" id="{98B56996-4DAD-4D5B-A5B0-FCE937A386E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321718" y="1784484"/>
              <a:ext cx="320123" cy="140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0" name="AutoShape 33">
              <a:extLst>
                <a:ext uri="{FF2B5EF4-FFF2-40B4-BE49-F238E27FC236}">
                  <a16:creationId xmlns:a16="http://schemas.microsoft.com/office/drawing/2014/main" id="{5B9F3516-9B61-4B87-B02E-077C68A0245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3348917" y="966071"/>
              <a:ext cx="8251" cy="3341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1" name="AutoShape 34">
              <a:extLst>
                <a:ext uri="{FF2B5EF4-FFF2-40B4-BE49-F238E27FC236}">
                  <a16:creationId xmlns:a16="http://schemas.microsoft.com/office/drawing/2014/main" id="{51C78C4F-BF37-414C-8E8D-01261C4A215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04042" y="966071"/>
              <a:ext cx="1650" cy="36135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2" name="Text Box 35">
              <a:extLst>
                <a:ext uri="{FF2B5EF4-FFF2-40B4-BE49-F238E27FC236}">
                  <a16:creationId xmlns:a16="http://schemas.microsoft.com/office/drawing/2014/main" id="{0BA25BB7-CD4C-46AD-82C1-CA11233716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4449" y="2390044"/>
              <a:ext cx="730178" cy="4133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82800" rIns="91440" bIns="45720" anchor="t" anchorCtr="0" upright="1">
              <a:noAutofit/>
            </a:bodyPr>
            <a:lstStyle/>
            <a:p>
              <a:pPr algn="ctr"/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Б  Э  О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33" name="AutoShape 36">
              <a:extLst>
                <a:ext uri="{FF2B5EF4-FFF2-40B4-BE49-F238E27FC236}">
                  <a16:creationId xmlns:a16="http://schemas.microsoft.com/office/drawing/2014/main" id="{965A8656-7D49-4701-B45D-F67B3990393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073292" y="952046"/>
              <a:ext cx="311873" cy="82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4" name="AutoShape 37">
              <a:extLst>
                <a:ext uri="{FF2B5EF4-FFF2-40B4-BE49-F238E27FC236}">
                  <a16:creationId xmlns:a16="http://schemas.microsoft.com/office/drawing/2014/main" id="{28766CF6-DD49-4AC1-BA83-8FCFB7FEB64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24627" y="2597122"/>
              <a:ext cx="838261" cy="8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5" name="AutoShape 38">
              <a:extLst>
                <a:ext uri="{FF2B5EF4-FFF2-40B4-BE49-F238E27FC236}">
                  <a16:creationId xmlns:a16="http://schemas.microsoft.com/office/drawing/2014/main" id="{00A1F0BD-3953-408E-AA09-B0B5516F0BD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921508" y="960296"/>
              <a:ext cx="825" cy="14371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Oval 39">
              <a:extLst>
                <a:ext uri="{FF2B5EF4-FFF2-40B4-BE49-F238E27FC236}">
                  <a16:creationId xmlns:a16="http://schemas.microsoft.com/office/drawing/2014/main" id="{98097FD5-F07B-4844-BDDA-0BE54B7D7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299" y="2637548"/>
              <a:ext cx="454608" cy="45953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37" name="Text Box 40">
              <a:extLst>
                <a:ext uri="{FF2B5EF4-FFF2-40B4-BE49-F238E27FC236}">
                  <a16:creationId xmlns:a16="http://schemas.microsoft.com/office/drawing/2014/main" id="{786EE41F-F7B2-425C-B4C9-325A14E052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3481" y="2740675"/>
              <a:ext cx="341575" cy="3019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ru-RU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У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8" name="Text Box 41">
              <a:extLst>
                <a:ext uri="{FF2B5EF4-FFF2-40B4-BE49-F238E27FC236}">
                  <a16:creationId xmlns:a16="http://schemas.microsoft.com/office/drawing/2014/main" id="{73512A36-53FC-4618-99F2-A86716647A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5675" y="2748100"/>
              <a:ext cx="342400" cy="2862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ru-RU" sz="14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Э</a:t>
              </a:r>
              <a:endParaRPr lang="ru-RU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9" name="Oval 42">
              <a:extLst>
                <a:ext uri="{FF2B5EF4-FFF2-40B4-BE49-F238E27FC236}">
                  <a16:creationId xmlns:a16="http://schemas.microsoft.com/office/drawing/2014/main" id="{40362CC0-8471-423F-81DE-266CBC395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396" y="2652398"/>
              <a:ext cx="429856" cy="4372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40" name="Oval 43">
              <a:extLst>
                <a:ext uri="{FF2B5EF4-FFF2-40B4-BE49-F238E27FC236}">
                  <a16:creationId xmlns:a16="http://schemas.microsoft.com/office/drawing/2014/main" id="{CC87A681-DE6A-4654-82BD-9905CE86E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7377" y="2652398"/>
              <a:ext cx="446357" cy="46860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141" name="AutoShape 44">
              <a:extLst>
                <a:ext uri="{FF2B5EF4-FFF2-40B4-BE49-F238E27FC236}">
                  <a16:creationId xmlns:a16="http://schemas.microsoft.com/office/drawing/2014/main" id="{8A44580E-B59A-4B83-B35F-1ADA198BB15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244190" y="2228341"/>
              <a:ext cx="369627" cy="40920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2" name="AutoShape 45">
              <a:extLst>
                <a:ext uri="{FF2B5EF4-FFF2-40B4-BE49-F238E27FC236}">
                  <a16:creationId xmlns:a16="http://schemas.microsoft.com/office/drawing/2014/main" id="{448ABAE5-A48A-4FDA-A59D-2D0244D7606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85429" y="2224216"/>
              <a:ext cx="195539" cy="42818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" name="AutoShape 46">
              <a:extLst>
                <a:ext uri="{FF2B5EF4-FFF2-40B4-BE49-F238E27FC236}">
                  <a16:creationId xmlns:a16="http://schemas.microsoft.com/office/drawing/2014/main" id="{7037B210-C11A-4A9B-866E-720D3EFFA65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20700000" flipH="1" flipV="1">
              <a:off x="2195484" y="2179666"/>
              <a:ext cx="293721" cy="51150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144743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119723"/>
            <a:ext cx="8264769" cy="1200329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47080" y="410680"/>
            <a:ext cx="4339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4. Система АРР Шотландии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25A3ED35-26AE-4EFA-89A9-09E848C2C9AC}"/>
              </a:ext>
            </a:extLst>
          </p:cNvPr>
          <p:cNvGrpSpPr/>
          <p:nvPr/>
        </p:nvGrpSpPr>
        <p:grpSpPr>
          <a:xfrm>
            <a:off x="1627322" y="1635587"/>
            <a:ext cx="5578023" cy="4517239"/>
            <a:chOff x="0" y="0"/>
            <a:chExt cx="5266690" cy="4175760"/>
          </a:xfrm>
        </p:grpSpPr>
        <p:cxnSp>
          <p:nvCxnSpPr>
            <p:cNvPr id="7" name="Прямая со стрелкой 6">
              <a:extLst>
                <a:ext uri="{FF2B5EF4-FFF2-40B4-BE49-F238E27FC236}">
                  <a16:creationId xmlns:a16="http://schemas.microsoft.com/office/drawing/2014/main" id="{EBF06F31-BC23-4799-A096-1AD0DF71D923}"/>
                </a:ext>
              </a:extLst>
            </p:cNvPr>
            <p:cNvCxnSpPr/>
            <p:nvPr/>
          </p:nvCxnSpPr>
          <p:spPr>
            <a:xfrm>
              <a:off x="2567609" y="791818"/>
              <a:ext cx="728345" cy="14300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8" name="Группа 7">
              <a:extLst>
                <a:ext uri="{FF2B5EF4-FFF2-40B4-BE49-F238E27FC236}">
                  <a16:creationId xmlns:a16="http://schemas.microsoft.com/office/drawing/2014/main" id="{97186551-1817-4492-9858-BE39F937F897}"/>
                </a:ext>
              </a:extLst>
            </p:cNvPr>
            <p:cNvGrpSpPr/>
            <p:nvPr/>
          </p:nvGrpSpPr>
          <p:grpSpPr>
            <a:xfrm>
              <a:off x="0" y="0"/>
              <a:ext cx="5266690" cy="4175760"/>
              <a:chOff x="37338" y="-86384"/>
              <a:chExt cx="5936162" cy="4536768"/>
            </a:xfrm>
          </p:grpSpPr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0DB7E9B4-1CD1-4F57-9C1D-8415154481CF}"/>
                  </a:ext>
                </a:extLst>
              </p:cNvPr>
              <p:cNvSpPr/>
              <p:nvPr/>
            </p:nvSpPr>
            <p:spPr>
              <a:xfrm>
                <a:off x="1527497" y="939711"/>
                <a:ext cx="4415971" cy="3510673"/>
              </a:xfrm>
              <a:prstGeom prst="rect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pic>
            <p:nvPicPr>
              <p:cNvPr id="11" name="Рисунок 10">
                <a:extLst>
                  <a:ext uri="{FF2B5EF4-FFF2-40B4-BE49-F238E27FC236}">
                    <a16:creationId xmlns:a16="http://schemas.microsoft.com/office/drawing/2014/main" id="{404BFC78-5C0F-40FF-AA03-2A43C5E15C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1107" y="1006021"/>
                <a:ext cx="2124710" cy="226441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</p:pic>
          <p:grpSp>
            <p:nvGrpSpPr>
              <p:cNvPr id="12" name="Группа 11">
                <a:extLst>
                  <a:ext uri="{FF2B5EF4-FFF2-40B4-BE49-F238E27FC236}">
                    <a16:creationId xmlns:a16="http://schemas.microsoft.com/office/drawing/2014/main" id="{D4FCD074-405E-4955-B45E-7837AF03AA1F}"/>
                  </a:ext>
                </a:extLst>
              </p:cNvPr>
              <p:cNvGrpSpPr/>
              <p:nvPr/>
            </p:nvGrpSpPr>
            <p:grpSpPr>
              <a:xfrm>
                <a:off x="1589041" y="990600"/>
                <a:ext cx="4308397" cy="3402782"/>
                <a:chOff x="383450" y="1"/>
                <a:chExt cx="4269696" cy="3403060"/>
              </a:xfrm>
            </p:grpSpPr>
            <p:sp>
              <p:nvSpPr>
                <p:cNvPr id="20" name="Прямоугольник 19">
                  <a:extLst>
                    <a:ext uri="{FF2B5EF4-FFF2-40B4-BE49-F238E27FC236}">
                      <a16:creationId xmlns:a16="http://schemas.microsoft.com/office/drawing/2014/main" id="{AAD92517-3031-4A01-932B-DBA315EC7E93}"/>
                    </a:ext>
                  </a:extLst>
                </p:cNvPr>
                <p:cNvSpPr/>
                <p:nvPr/>
              </p:nvSpPr>
              <p:spPr>
                <a:xfrm>
                  <a:off x="2573967" y="1"/>
                  <a:ext cx="2072310" cy="227753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1200" b="1" i="1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chemeClr val="dk1">
                            <a:alpha val="40000"/>
                          </a:schemeClr>
                        </a:outerShdw>
                      </a:effectLst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Scottish Development International</a:t>
                  </a:r>
                  <a:r>
                    <a:rPr lang="ru-RU" sz="1200" b="1" i="1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chemeClr val="dk1">
                            <a:alpha val="40000"/>
                          </a:schemeClr>
                        </a:outerShdw>
                      </a:effectLst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(</a:t>
                  </a:r>
                  <a:r>
                    <a:rPr lang="en-US" sz="1200" b="1" i="1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chemeClr val="dk1">
                            <a:alpha val="40000"/>
                          </a:schemeClr>
                        </a:outerShdw>
                      </a:effectLst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SDI</a:t>
                  </a:r>
                  <a:r>
                    <a:rPr lang="ru-RU" sz="1200" b="1" i="1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chemeClr val="dk1">
                            <a:alpha val="40000"/>
                          </a:schemeClr>
                        </a:outerShdw>
                      </a:effectLst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)</a:t>
                  </a:r>
                  <a:endParaRPr lang="ru-RU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algn="ctr"/>
                  <a:r>
                    <a:rPr lang="ru-RU" sz="1200" i="1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chemeClr val="dk1">
                            <a:alpha val="40000"/>
                          </a:schemeClr>
                        </a:outerShdw>
                      </a:effectLst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 </a:t>
                  </a:r>
                  <a:endParaRPr lang="ru-RU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algn="ctr"/>
                  <a:r>
                    <a:rPr lang="ru-RU" sz="1100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chemeClr val="dk1">
                            <a:alpha val="40000"/>
                          </a:schemeClr>
                        </a:outerShdw>
                      </a:effectLst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 </a:t>
                  </a:r>
                  <a:endParaRPr lang="ru-RU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algn="ctr"/>
                  <a:r>
                    <a:rPr lang="ru-RU" sz="1100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chemeClr val="dk1">
                            <a:alpha val="40000"/>
                          </a:schemeClr>
                        </a:outerShdw>
                      </a:effectLst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 </a:t>
                  </a:r>
                  <a:endParaRPr lang="ru-RU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algn="ctr"/>
                  <a:r>
                    <a:rPr lang="ru-RU" sz="1100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chemeClr val="dk1">
                            <a:alpha val="40000"/>
                          </a:schemeClr>
                        </a:outerShdw>
                      </a:effectLst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 </a:t>
                  </a:r>
                  <a:endParaRPr lang="ru-RU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algn="ctr"/>
                  <a:r>
                    <a:rPr lang="ru-RU" sz="1100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chemeClr val="dk1">
                            <a:alpha val="40000"/>
                          </a:schemeClr>
                        </a:outerShdw>
                      </a:effectLst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 </a:t>
                  </a:r>
                  <a:endParaRPr lang="ru-RU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algn="ctr"/>
                  <a:r>
                    <a:rPr lang="ru-RU" sz="1100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chemeClr val="dk1">
                            <a:alpha val="40000"/>
                          </a:schemeClr>
                        </a:outerShdw>
                      </a:effectLst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 </a:t>
                  </a:r>
                  <a:endParaRPr lang="ru-RU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algn="ctr"/>
                  <a:r>
                    <a:rPr lang="ru-RU" sz="1100">
                      <a:ln>
                        <a:noFill/>
                      </a:ln>
                      <a:solidFill>
                        <a:srgbClr val="000000"/>
                      </a:solidFill>
                      <a:effectLst>
                        <a:outerShdw blurRad="38100" dist="19050" dir="2700000" algn="tl">
                          <a:schemeClr val="dk1">
                            <a:alpha val="40000"/>
                          </a:schemeClr>
                        </a:outerShdw>
                      </a:effectLst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Представительства более чем в 20 странах мира</a:t>
                  </a:r>
                  <a:endParaRPr lang="ru-RU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1" name="Прямоугольник 20">
                  <a:extLst>
                    <a:ext uri="{FF2B5EF4-FFF2-40B4-BE49-F238E27FC236}">
                      <a16:creationId xmlns:a16="http://schemas.microsoft.com/office/drawing/2014/main" id="{64B25C39-008F-456B-8370-9E178EBE1E8C}"/>
                    </a:ext>
                  </a:extLst>
                </p:cNvPr>
                <p:cNvSpPr/>
                <p:nvPr/>
              </p:nvSpPr>
              <p:spPr>
                <a:xfrm>
                  <a:off x="383450" y="2360933"/>
                  <a:ext cx="2125222" cy="1042128"/>
                </a:xfrm>
                <a:prstGeom prst="rect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ru-RU" sz="11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Развитие регионов внутри страны</a:t>
                  </a:r>
                </a:p>
              </p:txBody>
            </p:sp>
            <p:sp>
              <p:nvSpPr>
                <p:cNvPr id="22" name="Прямоугольник 21">
                  <a:extLst>
                    <a:ext uri="{FF2B5EF4-FFF2-40B4-BE49-F238E27FC236}">
                      <a16:creationId xmlns:a16="http://schemas.microsoft.com/office/drawing/2014/main" id="{8040C59A-A517-40E4-A561-18E2AD63D0D0}"/>
                    </a:ext>
                  </a:extLst>
                </p:cNvPr>
                <p:cNvSpPr/>
                <p:nvPr/>
              </p:nvSpPr>
              <p:spPr>
                <a:xfrm>
                  <a:off x="2583482" y="2360485"/>
                  <a:ext cx="2069664" cy="1042576"/>
                </a:xfrm>
                <a:prstGeom prst="rect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ru-RU" sz="11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Повышение инвестиционной привлекательности Шотландии на международном рынке</a:t>
                  </a:r>
                </a:p>
              </p:txBody>
            </p:sp>
          </p:grpSp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38A358A2-C40E-44EE-AEE4-FBCEB39951DF}"/>
                  </a:ext>
                </a:extLst>
              </p:cNvPr>
              <p:cNvSpPr/>
              <p:nvPr/>
            </p:nvSpPr>
            <p:spPr>
              <a:xfrm>
                <a:off x="182038" y="1010846"/>
                <a:ext cx="497114" cy="338576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200" b="1" i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Skills Development Scotland</a:t>
                </a:r>
                <a:endParaRPr lang="ru-RU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6350F31F-C967-49A7-B763-D6B8C008705A}"/>
                  </a:ext>
                </a:extLst>
              </p:cNvPr>
              <p:cNvSpPr/>
              <p:nvPr/>
            </p:nvSpPr>
            <p:spPr>
              <a:xfrm>
                <a:off x="771196" y="1010878"/>
                <a:ext cx="428171" cy="3388733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ru-RU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Подготовка и переподготовка кадров</a:t>
                </a:r>
              </a:p>
            </p:txBody>
          </p:sp>
          <p:pic>
            <p:nvPicPr>
              <p:cNvPr id="15" name="Рисунок 14">
                <a:extLst>
                  <a:ext uri="{FF2B5EF4-FFF2-40B4-BE49-F238E27FC236}">
                    <a16:creationId xmlns:a16="http://schemas.microsoft.com/office/drawing/2014/main" id="{5C5A7E3E-B98F-4616-AB5D-EFF8E39D12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99114" y="1589314"/>
                <a:ext cx="2082165" cy="85471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6FAB049F-29E4-45D1-820E-828CEAC7FC70}"/>
                  </a:ext>
                </a:extLst>
              </p:cNvPr>
              <p:cNvSpPr/>
              <p:nvPr/>
            </p:nvSpPr>
            <p:spPr>
              <a:xfrm>
                <a:off x="37338" y="-86384"/>
                <a:ext cx="5936162" cy="3810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ru-RU" sz="1200" b="1" i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ПРАВИТЕЛЬСТВО ШОТЛАНДИИ</a:t>
                </a:r>
                <a:endParaRPr lang="ru-RU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" name="Прямоугольник 16">
                <a:extLst>
                  <a:ext uri="{FF2B5EF4-FFF2-40B4-BE49-F238E27FC236}">
                    <a16:creationId xmlns:a16="http://schemas.microsoft.com/office/drawing/2014/main" id="{5324F03F-48FA-487F-896F-17B53D5BF9A3}"/>
                  </a:ext>
                </a:extLst>
              </p:cNvPr>
              <p:cNvSpPr/>
              <p:nvPr/>
            </p:nvSpPr>
            <p:spPr>
              <a:xfrm>
                <a:off x="217714" y="442686"/>
                <a:ext cx="5475515" cy="328567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ru-RU" sz="1200" b="1" i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Вневедомственные государственные органы</a:t>
                </a:r>
                <a:endParaRPr lang="ru-RU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8" name="Стрелка: вправо 17">
                <a:extLst>
                  <a:ext uri="{FF2B5EF4-FFF2-40B4-BE49-F238E27FC236}">
                    <a16:creationId xmlns:a16="http://schemas.microsoft.com/office/drawing/2014/main" id="{656CCE78-04B1-4B66-BE65-083F0554ACBE}"/>
                  </a:ext>
                </a:extLst>
              </p:cNvPr>
              <p:cNvSpPr/>
              <p:nvPr/>
            </p:nvSpPr>
            <p:spPr>
              <a:xfrm>
                <a:off x="1189643" y="2167164"/>
                <a:ext cx="338167" cy="376464"/>
              </a:xfrm>
              <a:prstGeom prst="rightArrow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cxnSp>
            <p:nvCxnSpPr>
              <p:cNvPr id="19" name="Прямая со стрелкой 18">
                <a:extLst>
                  <a:ext uri="{FF2B5EF4-FFF2-40B4-BE49-F238E27FC236}">
                    <a16:creationId xmlns:a16="http://schemas.microsoft.com/office/drawing/2014/main" id="{2E9A2558-BF50-490C-8D69-4C8BF0CDAA07}"/>
                  </a:ext>
                </a:extLst>
              </p:cNvPr>
              <p:cNvCxnSpPr>
                <a:stCxn id="17" idx="2"/>
                <a:endCxn id="13" idx="0"/>
              </p:cNvCxnSpPr>
              <p:nvPr/>
            </p:nvCxnSpPr>
            <p:spPr>
              <a:xfrm flipH="1">
                <a:off x="430568" y="771229"/>
                <a:ext cx="2524715" cy="23958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9" name="Прямая со стрелкой 8">
              <a:extLst>
                <a:ext uri="{FF2B5EF4-FFF2-40B4-BE49-F238E27FC236}">
                  <a16:creationId xmlns:a16="http://schemas.microsoft.com/office/drawing/2014/main" id="{8A81DF0D-697A-4341-8738-C06C65B47912}"/>
                </a:ext>
              </a:extLst>
            </p:cNvPr>
            <p:cNvCxnSpPr/>
            <p:nvPr/>
          </p:nvCxnSpPr>
          <p:spPr>
            <a:xfrm>
              <a:off x="2627243" y="351183"/>
              <a:ext cx="0" cy="14296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21278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878657" y="2620652"/>
            <a:ext cx="6970337" cy="1387883"/>
          </a:xfrm>
          <a:prstGeom prst="homePlate">
            <a:avLst>
              <a:gd name="adj" fmla="val 0"/>
            </a:avLst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26724" y="2991427"/>
            <a:ext cx="52742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Book Antiqua" panose="02040602050305030304" pitchFamily="18" charset="0"/>
              </a:rPr>
              <a:t>Спасибо за внимание! </a:t>
            </a:r>
          </a:p>
        </p:txBody>
      </p:sp>
    </p:spTree>
    <p:extLst>
      <p:ext uri="{BB962C8B-B14F-4D97-AF65-F5344CB8AC3E}">
        <p14:creationId xmlns:p14="http://schemas.microsoft.com/office/powerpoint/2010/main" val="288288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FD7C7589BB02742A4A4BCD8E97C61F4" ma:contentTypeVersion="0" ma:contentTypeDescription="Создание документа." ma:contentTypeScope="" ma:versionID="e9c63cc8d6fccf125d91f03eb8c2165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b6ee6868b3de15550ffcb219b0599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CE91ED-879A-4B79-8382-5BCC93C2610E}"/>
</file>

<file path=customXml/itemProps2.xml><?xml version="1.0" encoding="utf-8"?>
<ds:datastoreItem xmlns:ds="http://schemas.openxmlformats.org/officeDocument/2006/customXml" ds:itemID="{77F78A8B-7EE1-459B-81DE-8E382C3F86C9}"/>
</file>

<file path=customXml/itemProps3.xml><?xml version="1.0" encoding="utf-8"?>
<ds:datastoreItem xmlns:ds="http://schemas.openxmlformats.org/officeDocument/2006/customXml" ds:itemID="{FE14FB3A-98B0-4541-A9B6-6A9A9A4E971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1392</TotalTime>
  <Words>174</Words>
  <Application>Microsoft Office PowerPoint</Application>
  <PresentationFormat>Экран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Book Antiqua</vt:lpstr>
      <vt:lpstr>Calibri</vt:lpstr>
      <vt:lpstr>Calibri Light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Гаганов Артем Евгеньевич</cp:lastModifiedBy>
  <cp:revision>95</cp:revision>
  <dcterms:created xsi:type="dcterms:W3CDTF">2016-09-22T16:49:19Z</dcterms:created>
  <dcterms:modified xsi:type="dcterms:W3CDTF">2021-05-13T12:06:03Z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0x0101009FD7C7589BB02742A4A4BCD8E97C61F4</vt:lpwstr>
  </property>
</Properties>
</file>