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8" r:id="rId6"/>
    <p:sldId id="293" r:id="rId7"/>
    <p:sldId id="320" r:id="rId8"/>
    <p:sldId id="321" r:id="rId9"/>
    <p:sldId id="322" r:id="rId10"/>
    <p:sldId id="329" r:id="rId11"/>
    <p:sldId id="330" r:id="rId12"/>
    <p:sldId id="331" r:id="rId13"/>
    <p:sldId id="29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65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5441" autoAdjust="0"/>
  </p:normalViewPr>
  <p:slideViewPr>
    <p:cSldViewPr snapToGrid="0">
      <p:cViewPr varScale="1">
        <p:scale>
          <a:sx n="123" d="100"/>
          <a:sy n="123" d="100"/>
        </p:scale>
        <p:origin x="2270"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76214AC-42D7-4112-B607-287FA1B3348F}" type="datetimeFigureOut">
              <a:rPr lang="ru-RU" smtClean="0"/>
              <a:t>15.03.2021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8D8E1EF-28A3-48B0-A2E7-28A1554736A7}" type="slidenum">
              <a:rPr lang="ru-RU" smtClean="0"/>
              <a:t>‹#›</a:t>
            </a:fld>
            <a:endParaRPr lang="ru-RU"/>
          </a:p>
        </p:txBody>
      </p:sp>
    </p:spTree>
    <p:extLst>
      <p:ext uri="{BB962C8B-B14F-4D97-AF65-F5344CB8AC3E}">
        <p14:creationId xmlns:p14="http://schemas.microsoft.com/office/powerpoint/2010/main" val="1173000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76214AC-42D7-4112-B607-287FA1B3348F}" type="datetimeFigureOut">
              <a:rPr lang="ru-RU" smtClean="0"/>
              <a:t>15.03.2021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8D8E1EF-28A3-48B0-A2E7-28A1554736A7}" type="slidenum">
              <a:rPr lang="ru-RU" smtClean="0"/>
              <a:t>‹#›</a:t>
            </a:fld>
            <a:endParaRPr lang="ru-RU"/>
          </a:p>
        </p:txBody>
      </p:sp>
    </p:spTree>
    <p:extLst>
      <p:ext uri="{BB962C8B-B14F-4D97-AF65-F5344CB8AC3E}">
        <p14:creationId xmlns:p14="http://schemas.microsoft.com/office/powerpoint/2010/main" val="2740399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76214AC-42D7-4112-B607-287FA1B3348F}" type="datetimeFigureOut">
              <a:rPr lang="ru-RU" smtClean="0"/>
              <a:t>15.03.2021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8D8E1EF-28A3-48B0-A2E7-28A1554736A7}" type="slidenum">
              <a:rPr lang="ru-RU" smtClean="0"/>
              <a:t>‹#›</a:t>
            </a:fld>
            <a:endParaRPr lang="ru-RU"/>
          </a:p>
        </p:txBody>
      </p:sp>
    </p:spTree>
    <p:extLst>
      <p:ext uri="{BB962C8B-B14F-4D97-AF65-F5344CB8AC3E}">
        <p14:creationId xmlns:p14="http://schemas.microsoft.com/office/powerpoint/2010/main" val="224220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76214AC-42D7-4112-B607-287FA1B3348F}" type="datetimeFigureOut">
              <a:rPr lang="ru-RU" smtClean="0"/>
              <a:t>15.03.2021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8D8E1EF-28A3-48B0-A2E7-28A1554736A7}" type="slidenum">
              <a:rPr lang="ru-RU" smtClean="0"/>
              <a:t>‹#›</a:t>
            </a:fld>
            <a:endParaRPr lang="ru-RU"/>
          </a:p>
        </p:txBody>
      </p:sp>
    </p:spTree>
    <p:extLst>
      <p:ext uri="{BB962C8B-B14F-4D97-AF65-F5344CB8AC3E}">
        <p14:creationId xmlns:p14="http://schemas.microsoft.com/office/powerpoint/2010/main" val="3354709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76214AC-42D7-4112-B607-287FA1B3348F}" type="datetimeFigureOut">
              <a:rPr lang="ru-RU" smtClean="0"/>
              <a:t>15.03.2021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8D8E1EF-28A3-48B0-A2E7-28A1554736A7}" type="slidenum">
              <a:rPr lang="ru-RU" smtClean="0"/>
              <a:t>‹#›</a:t>
            </a:fld>
            <a:endParaRPr lang="ru-RU"/>
          </a:p>
        </p:txBody>
      </p:sp>
    </p:spTree>
    <p:extLst>
      <p:ext uri="{BB962C8B-B14F-4D97-AF65-F5344CB8AC3E}">
        <p14:creationId xmlns:p14="http://schemas.microsoft.com/office/powerpoint/2010/main" val="1033228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76214AC-42D7-4112-B607-287FA1B3348F}" type="datetimeFigureOut">
              <a:rPr lang="ru-RU" smtClean="0"/>
              <a:t>15.03.2021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8D8E1EF-28A3-48B0-A2E7-28A1554736A7}" type="slidenum">
              <a:rPr lang="ru-RU" smtClean="0"/>
              <a:t>‹#›</a:t>
            </a:fld>
            <a:endParaRPr lang="ru-RU"/>
          </a:p>
        </p:txBody>
      </p:sp>
    </p:spTree>
    <p:extLst>
      <p:ext uri="{BB962C8B-B14F-4D97-AF65-F5344CB8AC3E}">
        <p14:creationId xmlns:p14="http://schemas.microsoft.com/office/powerpoint/2010/main" val="2867691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76214AC-42D7-4112-B607-287FA1B3348F}" type="datetimeFigureOut">
              <a:rPr lang="ru-RU" smtClean="0"/>
              <a:t>15.03.2021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8D8E1EF-28A3-48B0-A2E7-28A1554736A7}" type="slidenum">
              <a:rPr lang="ru-RU" smtClean="0"/>
              <a:t>‹#›</a:t>
            </a:fld>
            <a:endParaRPr lang="ru-RU"/>
          </a:p>
        </p:txBody>
      </p:sp>
    </p:spTree>
    <p:extLst>
      <p:ext uri="{BB962C8B-B14F-4D97-AF65-F5344CB8AC3E}">
        <p14:creationId xmlns:p14="http://schemas.microsoft.com/office/powerpoint/2010/main" val="114354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76214AC-42D7-4112-B607-287FA1B3348F}" type="datetimeFigureOut">
              <a:rPr lang="ru-RU" smtClean="0"/>
              <a:t>15.03.2021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8D8E1EF-28A3-48B0-A2E7-28A1554736A7}" type="slidenum">
              <a:rPr lang="ru-RU" smtClean="0"/>
              <a:t>‹#›</a:t>
            </a:fld>
            <a:endParaRPr lang="ru-RU"/>
          </a:p>
        </p:txBody>
      </p:sp>
    </p:spTree>
    <p:extLst>
      <p:ext uri="{BB962C8B-B14F-4D97-AF65-F5344CB8AC3E}">
        <p14:creationId xmlns:p14="http://schemas.microsoft.com/office/powerpoint/2010/main" val="2183335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6214AC-42D7-4112-B607-287FA1B3348F}" type="datetimeFigureOut">
              <a:rPr lang="ru-RU" smtClean="0"/>
              <a:t>15.03.2021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8D8E1EF-28A3-48B0-A2E7-28A1554736A7}" type="slidenum">
              <a:rPr lang="ru-RU" smtClean="0"/>
              <a:t>‹#›</a:t>
            </a:fld>
            <a:endParaRPr lang="ru-RU"/>
          </a:p>
        </p:txBody>
      </p:sp>
    </p:spTree>
    <p:extLst>
      <p:ext uri="{BB962C8B-B14F-4D97-AF65-F5344CB8AC3E}">
        <p14:creationId xmlns:p14="http://schemas.microsoft.com/office/powerpoint/2010/main" val="44689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76214AC-42D7-4112-B607-287FA1B3348F}" type="datetimeFigureOut">
              <a:rPr lang="ru-RU" smtClean="0"/>
              <a:t>15.03.2021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8D8E1EF-28A3-48B0-A2E7-28A1554736A7}" type="slidenum">
              <a:rPr lang="ru-RU" smtClean="0"/>
              <a:t>‹#›</a:t>
            </a:fld>
            <a:endParaRPr lang="ru-RU"/>
          </a:p>
        </p:txBody>
      </p:sp>
    </p:spTree>
    <p:extLst>
      <p:ext uri="{BB962C8B-B14F-4D97-AF65-F5344CB8AC3E}">
        <p14:creationId xmlns:p14="http://schemas.microsoft.com/office/powerpoint/2010/main" val="1160321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76214AC-42D7-4112-B607-287FA1B3348F}" type="datetimeFigureOut">
              <a:rPr lang="ru-RU" smtClean="0"/>
              <a:t>15.03.2021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8D8E1EF-28A3-48B0-A2E7-28A1554736A7}" type="slidenum">
              <a:rPr lang="ru-RU" smtClean="0"/>
              <a:t>‹#›</a:t>
            </a:fld>
            <a:endParaRPr lang="ru-RU"/>
          </a:p>
        </p:txBody>
      </p:sp>
    </p:spTree>
    <p:extLst>
      <p:ext uri="{BB962C8B-B14F-4D97-AF65-F5344CB8AC3E}">
        <p14:creationId xmlns:p14="http://schemas.microsoft.com/office/powerpoint/2010/main" val="1144992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6214AC-42D7-4112-B607-287FA1B3348F}" type="datetimeFigureOut">
              <a:rPr lang="ru-RU" smtClean="0"/>
              <a:t>15.03.2021</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D8E1EF-28A3-48B0-A2E7-28A1554736A7}" type="slidenum">
              <a:rPr lang="ru-RU" smtClean="0"/>
              <a:t>‹#›</a:t>
            </a:fld>
            <a:endParaRPr lang="ru-RU"/>
          </a:p>
        </p:txBody>
      </p:sp>
    </p:spTree>
    <p:extLst>
      <p:ext uri="{BB962C8B-B14F-4D97-AF65-F5344CB8AC3E}">
        <p14:creationId xmlns:p14="http://schemas.microsoft.com/office/powerpoint/2010/main" val="36875777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858000"/>
          </a:xfrm>
          <a:prstGeom prst="rect">
            <a:avLst/>
          </a:prstGeom>
          <a:solidFill>
            <a:srgbClr val="25656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t="80000"/>
          <a:stretch/>
        </p:blipFill>
        <p:spPr>
          <a:xfrm>
            <a:off x="175110" y="0"/>
            <a:ext cx="3131127" cy="1088021"/>
          </a:xfrm>
          <a:prstGeom prst="rect">
            <a:avLst/>
          </a:prstGeom>
        </p:spPr>
      </p:pic>
      <p:sp>
        <p:nvSpPr>
          <p:cNvPr id="5" name="TextBox 4"/>
          <p:cNvSpPr txBox="1"/>
          <p:nvPr/>
        </p:nvSpPr>
        <p:spPr>
          <a:xfrm>
            <a:off x="355910" y="2964273"/>
            <a:ext cx="8185126" cy="1754326"/>
          </a:xfrm>
          <a:prstGeom prst="rect">
            <a:avLst/>
          </a:prstGeom>
          <a:noFill/>
        </p:spPr>
        <p:txBody>
          <a:bodyPr wrap="square" rtlCol="0">
            <a:spAutoFit/>
          </a:bodyPr>
          <a:lstStyle/>
          <a:p>
            <a:pPr algn="l"/>
            <a:r>
              <a:rPr lang="ru-RU" sz="3600" b="1" i="0" u="none" strike="noStrike" baseline="0" dirty="0">
                <a:solidFill>
                  <a:schemeClr val="accent4"/>
                </a:solidFill>
                <a:latin typeface="BookAntiqua-Bold"/>
              </a:rPr>
              <a:t>Измерение успешности </a:t>
            </a:r>
          </a:p>
          <a:p>
            <a:pPr algn="l"/>
            <a:r>
              <a:rPr lang="ru-RU" sz="3600" b="1" i="0" u="none" strike="noStrike" baseline="0" dirty="0">
                <a:solidFill>
                  <a:schemeClr val="accent4"/>
                </a:solidFill>
                <a:latin typeface="BookAntiqua-Bold"/>
              </a:rPr>
              <a:t>экономических журналов: международная практика</a:t>
            </a:r>
            <a:endParaRPr lang="ru-RU" sz="3600" b="1" dirty="0">
              <a:solidFill>
                <a:schemeClr val="accent4"/>
              </a:solidFill>
              <a:latin typeface="Book Antiqua" panose="02040602050305030304" pitchFamily="18" charset="0"/>
            </a:endParaRP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5419" y="493763"/>
            <a:ext cx="6068580" cy="6364237"/>
          </a:xfrm>
          <a:prstGeom prst="rect">
            <a:avLst/>
          </a:prstGeom>
        </p:spPr>
      </p:pic>
      <p:sp>
        <p:nvSpPr>
          <p:cNvPr id="7" name="Прямоугольник 6"/>
          <p:cNvSpPr/>
          <p:nvPr/>
        </p:nvSpPr>
        <p:spPr>
          <a:xfrm>
            <a:off x="753033" y="2533479"/>
            <a:ext cx="5514109" cy="457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401726" y="1341167"/>
            <a:ext cx="6216725" cy="984885"/>
          </a:xfrm>
          <a:prstGeom prst="rect">
            <a:avLst/>
          </a:prstGeom>
          <a:noFill/>
        </p:spPr>
        <p:txBody>
          <a:bodyPr wrap="square" rtlCol="0">
            <a:spAutoFit/>
          </a:bodyPr>
          <a:lstStyle/>
          <a:p>
            <a:pPr algn="ctr">
              <a:spcAft>
                <a:spcPts val="1200"/>
              </a:spcAft>
            </a:pPr>
            <a:r>
              <a:rPr lang="ru-RU" sz="2400" dirty="0">
                <a:solidFill>
                  <a:schemeClr val="bg1"/>
                </a:solidFill>
                <a:latin typeface="Book Antiqua" panose="02040602050305030304" pitchFamily="18" charset="0"/>
              </a:rPr>
              <a:t>Балацкий Евгений Всеволодович</a:t>
            </a:r>
          </a:p>
          <a:p>
            <a:pPr algn="ctr">
              <a:spcAft>
                <a:spcPts val="1200"/>
              </a:spcAft>
            </a:pPr>
            <a:r>
              <a:rPr lang="ru-RU" sz="2400" dirty="0">
                <a:solidFill>
                  <a:schemeClr val="bg1"/>
                </a:solidFill>
                <a:latin typeface="Book Antiqua" panose="02040602050305030304" pitchFamily="18" charset="0"/>
              </a:rPr>
              <a:t>Екимова Наталья Александровна</a:t>
            </a:r>
          </a:p>
        </p:txBody>
      </p:sp>
      <p:sp>
        <p:nvSpPr>
          <p:cNvPr id="9" name="TextBox 8">
            <a:extLst>
              <a:ext uri="{FF2B5EF4-FFF2-40B4-BE49-F238E27FC236}">
                <a16:creationId xmlns:a16="http://schemas.microsoft.com/office/drawing/2014/main" id="{349DE941-C76B-4A0C-8ACF-888ED3ED456E}"/>
              </a:ext>
            </a:extLst>
          </p:cNvPr>
          <p:cNvSpPr txBox="1"/>
          <p:nvPr/>
        </p:nvSpPr>
        <p:spPr>
          <a:xfrm>
            <a:off x="0" y="5984439"/>
            <a:ext cx="4448473" cy="461665"/>
          </a:xfrm>
          <a:prstGeom prst="rect">
            <a:avLst/>
          </a:prstGeom>
          <a:noFill/>
        </p:spPr>
        <p:txBody>
          <a:bodyPr wrap="square" rtlCol="0">
            <a:spAutoFit/>
          </a:bodyPr>
          <a:lstStyle/>
          <a:p>
            <a:pPr algn="ctr">
              <a:spcAft>
                <a:spcPts val="1200"/>
              </a:spcAft>
            </a:pPr>
            <a:r>
              <a:rPr lang="ru-RU" sz="2400" dirty="0">
                <a:solidFill>
                  <a:schemeClr val="bg1"/>
                </a:solidFill>
                <a:latin typeface="Book Antiqua" panose="02040602050305030304" pitchFamily="18" charset="0"/>
              </a:rPr>
              <a:t>Москва, 16.03.2021</a:t>
            </a:r>
          </a:p>
        </p:txBody>
      </p:sp>
    </p:spTree>
    <p:extLst>
      <p:ext uri="{BB962C8B-B14F-4D97-AF65-F5344CB8AC3E}">
        <p14:creationId xmlns:p14="http://schemas.microsoft.com/office/powerpoint/2010/main" val="3838071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ятиугольник 2"/>
          <p:cNvSpPr/>
          <p:nvPr/>
        </p:nvSpPr>
        <p:spPr>
          <a:xfrm>
            <a:off x="878657" y="2620652"/>
            <a:ext cx="6970337" cy="1387883"/>
          </a:xfrm>
          <a:prstGeom prst="homePlate">
            <a:avLst>
              <a:gd name="adj" fmla="val 0"/>
            </a:avLst>
          </a:prstGeom>
          <a:solidFill>
            <a:srgbClr val="256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1726724" y="2991427"/>
            <a:ext cx="5274201" cy="646331"/>
          </a:xfrm>
          <a:prstGeom prst="rect">
            <a:avLst/>
          </a:prstGeom>
          <a:noFill/>
        </p:spPr>
        <p:txBody>
          <a:bodyPr wrap="none" rtlCol="0">
            <a:spAutoFit/>
          </a:bodyPr>
          <a:lstStyle/>
          <a:p>
            <a:r>
              <a:rPr lang="ru-RU" sz="3600" b="1" dirty="0">
                <a:solidFill>
                  <a:schemeClr val="bg1"/>
                </a:solidFill>
                <a:latin typeface="Book Antiqua" panose="02040602050305030304" pitchFamily="18" charset="0"/>
              </a:rPr>
              <a:t>Спасибо за внимание! </a:t>
            </a:r>
          </a:p>
        </p:txBody>
      </p:sp>
    </p:spTree>
    <p:extLst>
      <p:ext uri="{BB962C8B-B14F-4D97-AF65-F5344CB8AC3E}">
        <p14:creationId xmlns:p14="http://schemas.microsoft.com/office/powerpoint/2010/main" val="288288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ятиугольник 2"/>
          <p:cNvSpPr/>
          <p:nvPr/>
        </p:nvSpPr>
        <p:spPr>
          <a:xfrm>
            <a:off x="0" y="118324"/>
            <a:ext cx="8273562" cy="1167877"/>
          </a:xfrm>
          <a:prstGeom prst="homePlate">
            <a:avLst/>
          </a:prstGeom>
          <a:solidFill>
            <a:srgbClr val="256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214786" y="338079"/>
            <a:ext cx="8052205" cy="579967"/>
          </a:xfrm>
          <a:prstGeom prst="rect">
            <a:avLst/>
          </a:prstGeom>
          <a:noFill/>
        </p:spPr>
        <p:txBody>
          <a:bodyPr wrap="none" rtlCol="0">
            <a:spAutoFit/>
          </a:bodyPr>
          <a:lstStyle/>
          <a:p>
            <a:pPr marL="457200" algn="ctr">
              <a:lnSpc>
                <a:spcPct val="150000"/>
              </a:lnSpc>
            </a:pPr>
            <a:r>
              <a:rPr lang="ru-RU" sz="2400" b="1" dirty="0">
                <a:solidFill>
                  <a:schemeClr val="bg1"/>
                </a:solidFill>
                <a:effectLst/>
                <a:latin typeface="Times New Roman" panose="02020603050405020304" pitchFamily="18" charset="0"/>
                <a:ea typeface="Times New Roman" panose="02020603050405020304" pitchFamily="18" charset="0"/>
              </a:rPr>
              <a:t>1. «Продвижение» журналов и оценка их успешности</a:t>
            </a:r>
            <a:endParaRPr lang="ru-RU" sz="2400" dirty="0">
              <a:solidFill>
                <a:schemeClr val="bg1"/>
              </a:solidFill>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FAD67F09-56BA-4047-9BC0-B494BD852664}"/>
              </a:ext>
            </a:extLst>
          </p:cNvPr>
          <p:cNvSpPr txBox="1"/>
          <p:nvPr/>
        </p:nvSpPr>
        <p:spPr>
          <a:xfrm>
            <a:off x="171061" y="1404388"/>
            <a:ext cx="8801877" cy="4613058"/>
          </a:xfrm>
          <a:prstGeom prst="rect">
            <a:avLst/>
          </a:prstGeom>
          <a:noFill/>
        </p:spPr>
        <p:txBody>
          <a:bodyPr wrap="square">
            <a:spAutoFit/>
          </a:bodyPr>
          <a:lstStyle/>
          <a:p>
            <a:pPr marL="457200" indent="450215" algn="just">
              <a:lnSpc>
                <a:spcPct val="150000"/>
              </a:lnSpc>
            </a:pPr>
            <a:r>
              <a:rPr lang="ru-RU" sz="1800" dirty="0">
                <a:effectLst/>
                <a:latin typeface="Times New Roman" panose="02020603050405020304" pitchFamily="18" charset="0"/>
                <a:ea typeface="Times New Roman" panose="02020603050405020304" pitchFamily="18" charset="0"/>
              </a:rPr>
              <a:t>1. Сложное сопряжение продвижения и успешности журналов (во многих случаях эти понятия не совпадают).</a:t>
            </a:r>
            <a:endParaRPr lang="ru-RU" sz="1100" dirty="0">
              <a:effectLst/>
              <a:latin typeface="Times New Roman" panose="02020603050405020304" pitchFamily="18" charset="0"/>
              <a:ea typeface="Times New Roman" panose="02020603050405020304" pitchFamily="18" charset="0"/>
            </a:endParaRPr>
          </a:p>
          <a:p>
            <a:pPr marL="457200" indent="450215" algn="just">
              <a:lnSpc>
                <a:spcPct val="150000"/>
              </a:lnSpc>
            </a:pPr>
            <a:r>
              <a:rPr lang="ru-RU" sz="1800" dirty="0">
                <a:effectLst/>
                <a:latin typeface="Times New Roman" panose="02020603050405020304" pitchFamily="18" charset="0"/>
                <a:ea typeface="Times New Roman" panose="02020603050405020304" pitchFamily="18" charset="0"/>
              </a:rPr>
              <a:t>Пример: журнал «продвинулся» в МБД и в верхний квартиль, но в признанных рейтингах отсутствует или стоит на задворках.</a:t>
            </a:r>
            <a:endParaRPr lang="ru-RU" sz="1100" dirty="0">
              <a:effectLst/>
              <a:latin typeface="Times New Roman" panose="02020603050405020304" pitchFamily="18" charset="0"/>
              <a:ea typeface="Times New Roman" panose="02020603050405020304" pitchFamily="18" charset="0"/>
            </a:endParaRPr>
          </a:p>
          <a:p>
            <a:pPr marL="457200" indent="450215" algn="just">
              <a:lnSpc>
                <a:spcPct val="150000"/>
              </a:lnSpc>
            </a:pPr>
            <a:r>
              <a:rPr lang="ru-RU" sz="1800" dirty="0">
                <a:effectLst/>
                <a:latin typeface="Times New Roman" panose="02020603050405020304" pitchFamily="18" charset="0"/>
                <a:ea typeface="Times New Roman" panose="02020603050405020304" pitchFamily="18" charset="0"/>
              </a:rPr>
              <a:t>2. Сложность и динамичность понятия продвижения (поэтапное продвижение – в МБД, в более высокий квартиль, в англоязычный контент и т.п.).</a:t>
            </a:r>
            <a:endParaRPr lang="ru-RU" sz="1100" dirty="0">
              <a:effectLst/>
              <a:latin typeface="Times New Roman" panose="02020603050405020304" pitchFamily="18" charset="0"/>
              <a:ea typeface="Times New Roman" panose="02020603050405020304" pitchFamily="18" charset="0"/>
            </a:endParaRPr>
          </a:p>
          <a:p>
            <a:pPr marL="457200" indent="450215" algn="just">
              <a:lnSpc>
                <a:spcPct val="150000"/>
              </a:lnSpc>
            </a:pPr>
            <a:r>
              <a:rPr lang="ru-RU" sz="1800" dirty="0">
                <a:effectLst/>
                <a:latin typeface="Times New Roman" panose="02020603050405020304" pitchFamily="18" charset="0"/>
                <a:ea typeface="Times New Roman" panose="02020603050405020304" pitchFamily="18" charset="0"/>
              </a:rPr>
              <a:t>Пример: «Деньги и кредит» уже вошли в англоязычное профессиональное поле, но не вошли в МБД; «</a:t>
            </a:r>
            <a:r>
              <a:rPr lang="en-US" sz="1800" dirty="0">
                <a:effectLst/>
                <a:latin typeface="Times New Roman" panose="02020603050405020304" pitchFamily="18" charset="0"/>
                <a:ea typeface="Times New Roman" panose="02020603050405020304" pitchFamily="18" charset="0"/>
              </a:rPr>
              <a:t>Terra Economicus</a:t>
            </a:r>
            <a:r>
              <a:rPr lang="ru-RU" sz="1800" dirty="0">
                <a:effectLst/>
                <a:latin typeface="Times New Roman" panose="02020603050405020304" pitchFamily="18" charset="0"/>
                <a:ea typeface="Times New Roman" panose="02020603050405020304" pitchFamily="18" charset="0"/>
              </a:rPr>
              <a:t>» уже вошла в </a:t>
            </a:r>
            <a:r>
              <a:rPr lang="en-US" sz="1800" dirty="0">
                <a:effectLst/>
                <a:latin typeface="Times New Roman" panose="02020603050405020304" pitchFamily="18" charset="0"/>
                <a:ea typeface="Times New Roman" panose="02020603050405020304" pitchFamily="18" charset="0"/>
              </a:rPr>
              <a:t>Q</a:t>
            </a:r>
            <a:r>
              <a:rPr lang="ru-RU" sz="1800" dirty="0">
                <a:effectLst/>
                <a:latin typeface="Times New Roman" panose="02020603050405020304" pitchFamily="18" charset="0"/>
                <a:ea typeface="Times New Roman" panose="02020603050405020304" pitchFamily="18" charset="0"/>
              </a:rPr>
              <a:t>1 МБД </a:t>
            </a:r>
            <a:r>
              <a:rPr lang="en-US" sz="1800" dirty="0">
                <a:effectLst/>
                <a:latin typeface="Times New Roman" panose="02020603050405020304" pitchFamily="18" charset="0"/>
                <a:ea typeface="Times New Roman" panose="02020603050405020304" pitchFamily="18" charset="0"/>
              </a:rPr>
              <a:t>Scopus</a:t>
            </a:r>
            <a:r>
              <a:rPr lang="ru-RU" sz="1800" dirty="0">
                <a:effectLst/>
                <a:latin typeface="Times New Roman" panose="02020603050405020304" pitchFamily="18" charset="0"/>
                <a:ea typeface="Times New Roman" panose="02020603050405020304" pitchFamily="18" charset="0"/>
              </a:rPr>
              <a:t>, но не имеет полноформатного англоязычного контента.</a:t>
            </a:r>
            <a:endParaRPr lang="ru-RU" sz="1100" dirty="0">
              <a:effectLst/>
              <a:latin typeface="Times New Roman" panose="02020603050405020304" pitchFamily="18" charset="0"/>
              <a:ea typeface="Times New Roman" panose="02020603050405020304" pitchFamily="18" charset="0"/>
            </a:endParaRPr>
          </a:p>
          <a:p>
            <a:pPr marL="457200" indent="450215" algn="just">
              <a:lnSpc>
                <a:spcPct val="150000"/>
              </a:lnSpc>
            </a:pPr>
            <a:r>
              <a:rPr lang="ru-RU" sz="1800" dirty="0">
                <a:effectLst/>
                <a:latin typeface="Times New Roman" panose="02020603050405020304" pitchFamily="18" charset="0"/>
                <a:ea typeface="Times New Roman" panose="02020603050405020304" pitchFamily="18" charset="0"/>
              </a:rPr>
              <a:t>3. Оценка успешности журнала часто определяется по специальному рейтингу, но эта процедура предполагает множество вариаций.</a:t>
            </a:r>
            <a:endParaRPr lang="ru-RU"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39119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ятиугольник 2"/>
          <p:cNvSpPr/>
          <p:nvPr/>
        </p:nvSpPr>
        <p:spPr>
          <a:xfrm>
            <a:off x="0" y="119723"/>
            <a:ext cx="8264769" cy="1200329"/>
          </a:xfrm>
          <a:prstGeom prst="homePlate">
            <a:avLst/>
          </a:prstGeom>
          <a:solidFill>
            <a:srgbClr val="256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64076" y="337436"/>
            <a:ext cx="7335791" cy="579967"/>
          </a:xfrm>
          <a:prstGeom prst="rect">
            <a:avLst/>
          </a:prstGeom>
          <a:noFill/>
        </p:spPr>
        <p:txBody>
          <a:bodyPr wrap="none" rtlCol="0">
            <a:spAutoFit/>
          </a:bodyPr>
          <a:lstStyle/>
          <a:p>
            <a:pPr marL="457200" algn="ctr">
              <a:lnSpc>
                <a:spcPct val="150000"/>
              </a:lnSpc>
            </a:pPr>
            <a:r>
              <a:rPr lang="ru-RU" sz="2400" b="1" dirty="0">
                <a:solidFill>
                  <a:schemeClr val="bg1"/>
                </a:solidFill>
                <a:effectLst/>
                <a:latin typeface="Times New Roman" panose="02020603050405020304" pitchFamily="18" charset="0"/>
                <a:ea typeface="Times New Roman" panose="02020603050405020304" pitchFamily="18" charset="0"/>
              </a:rPr>
              <a:t>2. Типология методов измерения качества НЭЖ</a:t>
            </a:r>
            <a:endParaRPr lang="ru-RU" sz="2400" dirty="0">
              <a:solidFill>
                <a:schemeClr val="bg1"/>
              </a:solidFill>
              <a:effectLst/>
              <a:latin typeface="Times New Roman" panose="02020603050405020304" pitchFamily="18" charset="0"/>
              <a:ea typeface="Times New Roman" panose="02020603050405020304" pitchFamily="18" charset="0"/>
            </a:endParaRPr>
          </a:p>
        </p:txBody>
      </p:sp>
      <p:grpSp>
        <p:nvGrpSpPr>
          <p:cNvPr id="6" name="Группа 5">
            <a:extLst>
              <a:ext uri="{FF2B5EF4-FFF2-40B4-BE49-F238E27FC236}">
                <a16:creationId xmlns:a16="http://schemas.microsoft.com/office/drawing/2014/main" id="{237D0A8B-6307-4052-B0FF-F7B3DE3CFA9D}"/>
              </a:ext>
            </a:extLst>
          </p:cNvPr>
          <p:cNvGrpSpPr/>
          <p:nvPr/>
        </p:nvGrpSpPr>
        <p:grpSpPr>
          <a:xfrm>
            <a:off x="1706880" y="1669265"/>
            <a:ext cx="5730240" cy="3930015"/>
            <a:chOff x="180977" y="138085"/>
            <a:chExt cx="5730240" cy="3930020"/>
          </a:xfrm>
        </p:grpSpPr>
        <p:sp>
          <p:nvSpPr>
            <p:cNvPr id="7" name="Прямоугольник 6">
              <a:extLst>
                <a:ext uri="{FF2B5EF4-FFF2-40B4-BE49-F238E27FC236}">
                  <a16:creationId xmlns:a16="http://schemas.microsoft.com/office/drawing/2014/main" id="{0DE8111D-BCB0-4C50-8766-2373BA4EA0CA}"/>
                </a:ext>
              </a:extLst>
            </p:cNvPr>
            <p:cNvSpPr/>
            <p:nvPr/>
          </p:nvSpPr>
          <p:spPr>
            <a:xfrm>
              <a:off x="180977" y="1706880"/>
              <a:ext cx="5730240" cy="1634440"/>
            </a:xfrm>
            <a:prstGeom prst="rect">
              <a:avLst/>
            </a:prstGeom>
            <a:ln w="317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8" name="Надпись 3">
              <a:extLst>
                <a:ext uri="{FF2B5EF4-FFF2-40B4-BE49-F238E27FC236}">
                  <a16:creationId xmlns:a16="http://schemas.microsoft.com/office/drawing/2014/main" id="{C697CDFA-AF1F-49BF-A20E-D3549B480BF1}"/>
                </a:ext>
              </a:extLst>
            </p:cNvPr>
            <p:cNvSpPr txBox="1"/>
            <p:nvPr/>
          </p:nvSpPr>
          <p:spPr>
            <a:xfrm>
              <a:off x="2222292" y="138085"/>
              <a:ext cx="1528233" cy="55245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Методы оценки качества НЭЖ</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Надпись 4">
              <a:extLst>
                <a:ext uri="{FF2B5EF4-FFF2-40B4-BE49-F238E27FC236}">
                  <a16:creationId xmlns:a16="http://schemas.microsoft.com/office/drawing/2014/main" id="{92100B75-9FDA-40A9-B785-52671C7163B5}"/>
                </a:ext>
              </a:extLst>
            </p:cNvPr>
            <p:cNvSpPr txBox="1"/>
            <p:nvPr/>
          </p:nvSpPr>
          <p:spPr>
            <a:xfrm>
              <a:off x="504100" y="966781"/>
              <a:ext cx="1887817" cy="5238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Институциональные фильтры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Надпись 5">
              <a:extLst>
                <a:ext uri="{FF2B5EF4-FFF2-40B4-BE49-F238E27FC236}">
                  <a16:creationId xmlns:a16="http://schemas.microsoft.com/office/drawing/2014/main" id="{178A6FC9-8CD0-4D72-939D-7DE6AA51C561}"/>
                </a:ext>
              </a:extLst>
            </p:cNvPr>
            <p:cNvSpPr txBox="1"/>
            <p:nvPr/>
          </p:nvSpPr>
          <p:spPr>
            <a:xfrm>
              <a:off x="3761920" y="950493"/>
              <a:ext cx="1886938" cy="52386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Рыночные инструменты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Надпись 6">
              <a:extLst>
                <a:ext uri="{FF2B5EF4-FFF2-40B4-BE49-F238E27FC236}">
                  <a16:creationId xmlns:a16="http://schemas.microsoft.com/office/drawing/2014/main" id="{873E4CAC-2B59-41D5-BA62-375AE68EE6AC}"/>
                </a:ext>
              </a:extLst>
            </p:cNvPr>
            <p:cNvSpPr txBox="1"/>
            <p:nvPr/>
          </p:nvSpPr>
          <p:spPr>
            <a:xfrm>
              <a:off x="314284" y="1833449"/>
              <a:ext cx="1667202" cy="5429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Экспертные рейтинги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Надпись 7">
              <a:extLst>
                <a:ext uri="{FF2B5EF4-FFF2-40B4-BE49-F238E27FC236}">
                  <a16:creationId xmlns:a16="http://schemas.microsoft.com/office/drawing/2014/main" id="{B24F23A7-D8F1-4F16-93D2-F335E3B1F81C}"/>
                </a:ext>
              </a:extLst>
            </p:cNvPr>
            <p:cNvSpPr txBox="1"/>
            <p:nvPr/>
          </p:nvSpPr>
          <p:spPr>
            <a:xfrm>
              <a:off x="4119062" y="1824029"/>
              <a:ext cx="1677848" cy="533333"/>
            </a:xfrm>
            <a:prstGeom prst="rect">
              <a:avLst/>
            </a:prstGeom>
            <a:noFill/>
            <a:ln w="6350">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Сетевые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рейтинги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Надпись 8">
              <a:extLst>
                <a:ext uri="{FF2B5EF4-FFF2-40B4-BE49-F238E27FC236}">
                  <a16:creationId xmlns:a16="http://schemas.microsoft.com/office/drawing/2014/main" id="{AE66B5EE-2CA7-4F4A-A9D8-EFE90232F293}"/>
                </a:ext>
              </a:extLst>
            </p:cNvPr>
            <p:cNvSpPr txBox="1"/>
            <p:nvPr/>
          </p:nvSpPr>
          <p:spPr>
            <a:xfrm>
              <a:off x="2152146" y="1843309"/>
              <a:ext cx="1782464" cy="53340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indent="-90170" algn="ctr">
                <a:lnSpc>
                  <a:spcPct val="107000"/>
                </a:lnSpc>
                <a:spcAft>
                  <a:spcPts val="800"/>
                </a:spcAft>
              </a:pP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Библиометрические</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рейтинги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Надпись 9">
              <a:extLst>
                <a:ext uri="{FF2B5EF4-FFF2-40B4-BE49-F238E27FC236}">
                  <a16:creationId xmlns:a16="http://schemas.microsoft.com/office/drawing/2014/main" id="{811C7348-7C86-4307-B8BB-551902A2EEB1}"/>
                </a:ext>
              </a:extLst>
            </p:cNvPr>
            <p:cNvSpPr txBox="1"/>
            <p:nvPr/>
          </p:nvSpPr>
          <p:spPr>
            <a:xfrm>
              <a:off x="577847" y="2694512"/>
              <a:ext cx="1904761" cy="532336"/>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Гибридные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рейтинги</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5" name="Надпись 10">
              <a:extLst>
                <a:ext uri="{FF2B5EF4-FFF2-40B4-BE49-F238E27FC236}">
                  <a16:creationId xmlns:a16="http://schemas.microsoft.com/office/drawing/2014/main" id="{EA0C47E6-4D0E-4CAD-BCD4-979A8C176DD5}"/>
                </a:ext>
              </a:extLst>
            </p:cNvPr>
            <p:cNvSpPr txBox="1"/>
            <p:nvPr/>
          </p:nvSpPr>
          <p:spPr>
            <a:xfrm>
              <a:off x="3539063" y="2694512"/>
              <a:ext cx="1897805" cy="532232"/>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Консолидированные рейтинги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Надпись 11">
              <a:extLst>
                <a:ext uri="{FF2B5EF4-FFF2-40B4-BE49-F238E27FC236}">
                  <a16:creationId xmlns:a16="http://schemas.microsoft.com/office/drawing/2014/main" id="{19B45ABE-8ADD-4E5B-B295-3D909B3E7A34}"/>
                </a:ext>
              </a:extLst>
            </p:cNvPr>
            <p:cNvSpPr txBox="1"/>
            <p:nvPr/>
          </p:nvSpPr>
          <p:spPr>
            <a:xfrm>
              <a:off x="1240739" y="3534705"/>
              <a:ext cx="1578175" cy="53340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Качественные шкалы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Надпись 12">
              <a:extLst>
                <a:ext uri="{FF2B5EF4-FFF2-40B4-BE49-F238E27FC236}">
                  <a16:creationId xmlns:a16="http://schemas.microsoft.com/office/drawing/2014/main" id="{C4B40DAF-F0EE-40E5-94E8-A0E5A277C98C}"/>
                </a:ext>
              </a:extLst>
            </p:cNvPr>
            <p:cNvSpPr txBox="1"/>
            <p:nvPr/>
          </p:nvSpPr>
          <p:spPr>
            <a:xfrm>
              <a:off x="3292909" y="3533730"/>
              <a:ext cx="1578175" cy="53340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Количественные шкалы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8" name="Прямая со стрелкой 17">
              <a:extLst>
                <a:ext uri="{FF2B5EF4-FFF2-40B4-BE49-F238E27FC236}">
                  <a16:creationId xmlns:a16="http://schemas.microsoft.com/office/drawing/2014/main" id="{3765254A-7915-43B1-9E9D-1D3406914010}"/>
                </a:ext>
              </a:extLst>
            </p:cNvPr>
            <p:cNvCxnSpPr/>
            <p:nvPr/>
          </p:nvCxnSpPr>
          <p:spPr>
            <a:xfrm flipH="1">
              <a:off x="1448009" y="690535"/>
              <a:ext cx="1538400" cy="27624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a:extLst>
                <a:ext uri="{FF2B5EF4-FFF2-40B4-BE49-F238E27FC236}">
                  <a16:creationId xmlns:a16="http://schemas.microsoft.com/office/drawing/2014/main" id="{E090A450-66C2-45A2-BA8E-2A3B1AEEC44F}"/>
                </a:ext>
              </a:extLst>
            </p:cNvPr>
            <p:cNvCxnSpPr/>
            <p:nvPr/>
          </p:nvCxnSpPr>
          <p:spPr>
            <a:xfrm>
              <a:off x="2986409" y="690535"/>
              <a:ext cx="1718980" cy="25995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a:extLst>
                <a:ext uri="{FF2B5EF4-FFF2-40B4-BE49-F238E27FC236}">
                  <a16:creationId xmlns:a16="http://schemas.microsoft.com/office/drawing/2014/main" id="{6938F3FC-9A30-40B1-ADF0-4C10E38FEDED}"/>
                </a:ext>
              </a:extLst>
            </p:cNvPr>
            <p:cNvCxnSpPr/>
            <p:nvPr/>
          </p:nvCxnSpPr>
          <p:spPr>
            <a:xfrm>
              <a:off x="1147885" y="2376374"/>
              <a:ext cx="3340081" cy="3181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Прямая со стрелкой 20">
              <a:extLst>
                <a:ext uri="{FF2B5EF4-FFF2-40B4-BE49-F238E27FC236}">
                  <a16:creationId xmlns:a16="http://schemas.microsoft.com/office/drawing/2014/main" id="{A4B80B8D-4418-4450-B0E4-39146996307E}"/>
                </a:ext>
              </a:extLst>
            </p:cNvPr>
            <p:cNvCxnSpPr/>
            <p:nvPr/>
          </p:nvCxnSpPr>
          <p:spPr>
            <a:xfrm>
              <a:off x="1147885" y="2376374"/>
              <a:ext cx="382343" cy="3181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Прямая со стрелкой 21">
              <a:extLst>
                <a:ext uri="{FF2B5EF4-FFF2-40B4-BE49-F238E27FC236}">
                  <a16:creationId xmlns:a16="http://schemas.microsoft.com/office/drawing/2014/main" id="{D9CB61BD-4709-41F1-8626-02D939A8060C}"/>
                </a:ext>
              </a:extLst>
            </p:cNvPr>
            <p:cNvCxnSpPr/>
            <p:nvPr/>
          </p:nvCxnSpPr>
          <p:spPr>
            <a:xfrm flipH="1">
              <a:off x="1530228" y="2376374"/>
              <a:ext cx="1526099" cy="3181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Прямая со стрелкой 22">
              <a:extLst>
                <a:ext uri="{FF2B5EF4-FFF2-40B4-BE49-F238E27FC236}">
                  <a16:creationId xmlns:a16="http://schemas.microsoft.com/office/drawing/2014/main" id="{4D13A3BC-7700-4839-A2A9-F54AF0D0B8E2}"/>
                </a:ext>
              </a:extLst>
            </p:cNvPr>
            <p:cNvCxnSpPr/>
            <p:nvPr/>
          </p:nvCxnSpPr>
          <p:spPr>
            <a:xfrm>
              <a:off x="3056327" y="2376374"/>
              <a:ext cx="1431639" cy="3181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Прямая со стрелкой 23">
              <a:extLst>
                <a:ext uri="{FF2B5EF4-FFF2-40B4-BE49-F238E27FC236}">
                  <a16:creationId xmlns:a16="http://schemas.microsoft.com/office/drawing/2014/main" id="{A9BAE23A-0282-493C-96B8-C92EF0DE6B9D}"/>
                </a:ext>
              </a:extLst>
            </p:cNvPr>
            <p:cNvCxnSpPr/>
            <p:nvPr/>
          </p:nvCxnSpPr>
          <p:spPr>
            <a:xfrm flipH="1">
              <a:off x="4487966" y="2357362"/>
              <a:ext cx="470020" cy="3371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Прямая со стрелкой 24">
              <a:extLst>
                <a:ext uri="{FF2B5EF4-FFF2-40B4-BE49-F238E27FC236}">
                  <a16:creationId xmlns:a16="http://schemas.microsoft.com/office/drawing/2014/main" id="{1B3DC224-B720-4D1B-8133-040ED5BFDA3C}"/>
                </a:ext>
              </a:extLst>
            </p:cNvPr>
            <p:cNvCxnSpPr/>
            <p:nvPr/>
          </p:nvCxnSpPr>
          <p:spPr>
            <a:xfrm flipH="1">
              <a:off x="3046097" y="1474353"/>
              <a:ext cx="1659292" cy="2325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Прямая со стрелкой 25">
              <a:extLst>
                <a:ext uri="{FF2B5EF4-FFF2-40B4-BE49-F238E27FC236}">
                  <a16:creationId xmlns:a16="http://schemas.microsoft.com/office/drawing/2014/main" id="{97E63814-8641-4B56-B30F-2A82C45C3BA8}"/>
                </a:ext>
              </a:extLst>
            </p:cNvPr>
            <p:cNvCxnSpPr/>
            <p:nvPr/>
          </p:nvCxnSpPr>
          <p:spPr>
            <a:xfrm flipH="1">
              <a:off x="2029827" y="3341320"/>
              <a:ext cx="1016270" cy="1933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Прямая со стрелкой 26">
              <a:extLst>
                <a:ext uri="{FF2B5EF4-FFF2-40B4-BE49-F238E27FC236}">
                  <a16:creationId xmlns:a16="http://schemas.microsoft.com/office/drawing/2014/main" id="{088E4556-679C-45B4-8231-C392D553FD5B}"/>
                </a:ext>
              </a:extLst>
            </p:cNvPr>
            <p:cNvCxnSpPr/>
            <p:nvPr/>
          </p:nvCxnSpPr>
          <p:spPr>
            <a:xfrm>
              <a:off x="3046097" y="3341320"/>
              <a:ext cx="1035900" cy="1924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435506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ятиугольник 2"/>
          <p:cNvSpPr/>
          <p:nvPr/>
        </p:nvSpPr>
        <p:spPr>
          <a:xfrm>
            <a:off x="0" y="119723"/>
            <a:ext cx="8264769" cy="1200329"/>
          </a:xfrm>
          <a:prstGeom prst="homePlate">
            <a:avLst/>
          </a:prstGeom>
          <a:solidFill>
            <a:srgbClr val="256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187449" y="275732"/>
            <a:ext cx="7522444" cy="830997"/>
          </a:xfrm>
          <a:prstGeom prst="rect">
            <a:avLst/>
          </a:prstGeom>
          <a:noFill/>
        </p:spPr>
        <p:txBody>
          <a:bodyPr wrap="none" rtlCol="0">
            <a:spAutoFit/>
          </a:bodyPr>
          <a:lstStyle/>
          <a:p>
            <a:r>
              <a:rPr lang="ru-RU" sz="2400" b="1" dirty="0">
                <a:solidFill>
                  <a:schemeClr val="bg1"/>
                </a:solidFill>
                <a:latin typeface="Times New Roman" panose="02020603050405020304" pitchFamily="18" charset="0"/>
                <a:cs typeface="Times New Roman" panose="02020603050405020304" pitchFamily="18" charset="0"/>
              </a:rPr>
              <a:t>3. </a:t>
            </a:r>
            <a:r>
              <a:rPr lang="ru-RU" sz="24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Наукометрические</a:t>
            </a:r>
            <a:r>
              <a:rPr lang="ru-RU"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методы построения рейтингов </a:t>
            </a:r>
          </a:p>
          <a:p>
            <a:r>
              <a:rPr lang="ru-RU"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НЭЖ в России</a:t>
            </a:r>
            <a:endParaRPr lang="ru-RU" sz="24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E87BEE80-84B0-4B09-A5EB-4414F3AB2A57}"/>
              </a:ext>
            </a:extLst>
          </p:cNvPr>
          <p:cNvSpPr txBox="1"/>
          <p:nvPr/>
        </p:nvSpPr>
        <p:spPr>
          <a:xfrm>
            <a:off x="187449" y="1476061"/>
            <a:ext cx="8769102" cy="4792594"/>
          </a:xfrm>
          <a:prstGeom prst="rect">
            <a:avLst/>
          </a:prstGeom>
          <a:noFill/>
        </p:spPr>
        <p:txBody>
          <a:bodyPr wrap="square">
            <a:spAutoFit/>
          </a:bodyPr>
          <a:lstStyle/>
          <a:p>
            <a:pPr indent="447675" algn="just">
              <a:lnSpc>
                <a:spcPct val="150000"/>
              </a:lnSpc>
              <a:spcAft>
                <a:spcPts val="80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Рейтинги, основанные на анализе </a:t>
            </a:r>
            <a:r>
              <a:rPr lang="ru-RU" sz="1600" dirty="0" err="1">
                <a:effectLst/>
                <a:latin typeface="Times New Roman" panose="02020603050405020304" pitchFamily="18" charset="0"/>
                <a:ea typeface="Calibri" panose="020F0502020204030204" pitchFamily="34" charset="0"/>
                <a:cs typeface="Times New Roman" panose="02020603050405020304" pitchFamily="18" charset="0"/>
              </a:rPr>
              <a:t>библиометрических</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показателей, в частности, цитирования. </a:t>
            </a:r>
          </a:p>
          <a:p>
            <a:pPr indent="447675" algn="just">
              <a:lnSpc>
                <a:spcPct val="150000"/>
              </a:lnSpc>
              <a:spcAft>
                <a:spcPts val="80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1. Авторский рейтинг Александра Муравьева экономических журналов и журналов по смежным дисциплинам (</a:t>
            </a:r>
            <a:r>
              <a:rPr lang="ru-RU" sz="1600" i="1" dirty="0">
                <a:effectLst/>
                <a:latin typeface="Times New Roman" panose="02020603050405020304" pitchFamily="18" charset="0"/>
                <a:ea typeface="Calibri" panose="020F0502020204030204" pitchFamily="34" charset="0"/>
                <a:cs typeface="Times New Roman" panose="02020603050405020304" pitchFamily="18" charset="0"/>
              </a:rPr>
              <a:t>Муравьев, 2013</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a:t>
            </a:r>
          </a:p>
          <a:p>
            <a:pPr indent="447675" algn="just">
              <a:lnSpc>
                <a:spcPct val="150000"/>
              </a:lnSpc>
              <a:spcAft>
                <a:spcPts val="80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2. Авторский рейтинг Ольги Третьяковой журналов экономических институтов РАН (</a:t>
            </a:r>
            <a:r>
              <a:rPr lang="ru-RU" sz="1600" i="1" dirty="0">
                <a:effectLst/>
                <a:latin typeface="Times New Roman" panose="02020603050405020304" pitchFamily="18" charset="0"/>
                <a:ea typeface="Calibri" panose="020F0502020204030204" pitchFamily="34" charset="0"/>
                <a:cs typeface="Times New Roman" panose="02020603050405020304" pitchFamily="18" charset="0"/>
              </a:rPr>
              <a:t>Третьякова, 2015; 2018</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a:t>
            </a:r>
          </a:p>
          <a:p>
            <a:pPr indent="447675" algn="just">
              <a:lnSpc>
                <a:spcPct val="150000"/>
              </a:lnSpc>
              <a:spcAft>
                <a:spcPts val="800"/>
              </a:spcAft>
            </a:pPr>
            <a:r>
              <a:rPr lang="ru-RU" sz="1600" b="1" dirty="0">
                <a:effectLst/>
                <a:latin typeface="Times New Roman" panose="02020603050405020304" pitchFamily="18" charset="0"/>
                <a:ea typeface="Calibri" panose="020F0502020204030204" pitchFamily="34" charset="0"/>
                <a:cs typeface="Times New Roman" panose="02020603050405020304" pitchFamily="18" charset="0"/>
              </a:rPr>
              <a:t>Преимущество</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effectLst/>
                <a:latin typeface="Times New Roman" panose="02020603050405020304" pitchFamily="18" charset="0"/>
                <a:ea typeface="Calibri" panose="020F0502020204030204" pitchFamily="34" charset="0"/>
                <a:cs typeface="Times New Roman" panose="02020603050405020304" pitchFamily="18" charset="0"/>
              </a:rPr>
              <a:t>библиометрического</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подхода ранжирования НЭЖ заключается в широте охвата журнальных массивов и в нивелировании фактора субъективности, свойственного экспертным оценкам. </a:t>
            </a:r>
            <a:r>
              <a:rPr lang="ru-RU" sz="1600" b="1" dirty="0">
                <a:effectLst/>
                <a:latin typeface="Times New Roman" panose="02020603050405020304" pitchFamily="18" charset="0"/>
                <a:ea typeface="Calibri" panose="020F0502020204030204" pitchFamily="34" charset="0"/>
                <a:cs typeface="Times New Roman" panose="02020603050405020304" pitchFamily="18" charset="0"/>
              </a:rPr>
              <a:t>Недостаток</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effectLst/>
                <a:latin typeface="Times New Roman" panose="02020603050405020304" pitchFamily="18" charset="0"/>
                <a:ea typeface="Calibri" panose="020F0502020204030204" pitchFamily="34" charset="0"/>
                <a:cs typeface="Times New Roman" panose="02020603050405020304" pitchFamily="18" charset="0"/>
              </a:rPr>
              <a:t>наукометрических</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показателей состоит в их уязвимости для манипулирования со стороны инсайдеров рынка; для России эта проблема усугубляется отсутствием авторитетной национальной базы научного цитирования, которая могла бы использоваться в качестве надежного источника для оценки качества НЭЖ.</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4743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ятиугольник 2"/>
          <p:cNvSpPr/>
          <p:nvPr/>
        </p:nvSpPr>
        <p:spPr>
          <a:xfrm>
            <a:off x="0" y="207571"/>
            <a:ext cx="8264769" cy="1200329"/>
          </a:xfrm>
          <a:prstGeom prst="homePlate">
            <a:avLst/>
          </a:prstGeom>
          <a:solidFill>
            <a:srgbClr val="256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232278" y="576902"/>
            <a:ext cx="7800212" cy="461665"/>
          </a:xfrm>
          <a:prstGeom prst="rect">
            <a:avLst/>
          </a:prstGeom>
          <a:noFill/>
        </p:spPr>
        <p:txBody>
          <a:bodyPr wrap="none" rtlCol="0">
            <a:spAutoFit/>
          </a:bodyPr>
          <a:lstStyle/>
          <a:p>
            <a:r>
              <a:rPr lang="ru-RU" sz="2400" b="1" dirty="0">
                <a:solidFill>
                  <a:schemeClr val="bg1"/>
                </a:solidFill>
                <a:latin typeface="Times New Roman" panose="02020603050405020304" pitchFamily="18" charset="0"/>
                <a:cs typeface="Times New Roman" panose="02020603050405020304" pitchFamily="18" charset="0"/>
              </a:rPr>
              <a:t>4. Экспертные методы оценки качества НЭЖ в России</a:t>
            </a:r>
          </a:p>
        </p:txBody>
      </p:sp>
      <p:sp>
        <p:nvSpPr>
          <p:cNvPr id="6" name="TextBox 5">
            <a:extLst>
              <a:ext uri="{FF2B5EF4-FFF2-40B4-BE49-F238E27FC236}">
                <a16:creationId xmlns:a16="http://schemas.microsoft.com/office/drawing/2014/main" id="{5EB3DD13-95D1-4FDC-99EB-E0EC9E790DB9}"/>
              </a:ext>
            </a:extLst>
          </p:cNvPr>
          <p:cNvSpPr txBox="1"/>
          <p:nvPr/>
        </p:nvSpPr>
        <p:spPr>
          <a:xfrm>
            <a:off x="232278" y="1431693"/>
            <a:ext cx="8679444" cy="5218736"/>
          </a:xfrm>
          <a:prstGeom prst="rect">
            <a:avLst/>
          </a:prstGeom>
          <a:noFill/>
        </p:spPr>
        <p:txBody>
          <a:bodyPr wrap="square">
            <a:spAutoFit/>
          </a:bodyPr>
          <a:lstStyle/>
          <a:p>
            <a:pPr indent="450215" algn="just">
              <a:lnSpc>
                <a:spcPct val="150000"/>
              </a:lnSpc>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Основаны на экспертных оценках.</a:t>
            </a:r>
          </a:p>
          <a:p>
            <a:pPr indent="450215" algn="just">
              <a:lnSpc>
                <a:spcPct val="150000"/>
              </a:lnSpc>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1. Авторский рейтинг </a:t>
            </a:r>
            <a:r>
              <a:rPr lang="ru-RU" sz="1600" dirty="0" err="1">
                <a:effectLst/>
                <a:latin typeface="Times New Roman" panose="02020603050405020304" pitchFamily="18" charset="0"/>
                <a:ea typeface="Calibri" panose="020F0502020204030204" pitchFamily="34" charset="0"/>
                <a:cs typeface="Times New Roman" panose="02020603050405020304" pitchFamily="18" charset="0"/>
              </a:rPr>
              <a:t>Аукуционека</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–Чуркиной передовых экономических журналов (</a:t>
            </a:r>
            <a:r>
              <a:rPr lang="ru-RU" sz="1600" i="1" dirty="0" err="1">
                <a:effectLst/>
                <a:latin typeface="Times New Roman" panose="02020603050405020304" pitchFamily="18" charset="0"/>
                <a:ea typeface="Calibri" panose="020F0502020204030204" pitchFamily="34" charset="0"/>
                <a:cs typeface="Times New Roman" panose="02020603050405020304" pitchFamily="18" charset="0"/>
              </a:rPr>
              <a:t>Аукуционек</a:t>
            </a:r>
            <a:r>
              <a:rPr lang="ru-RU" sz="1600" i="1" dirty="0">
                <a:effectLst/>
                <a:latin typeface="Times New Roman" panose="02020603050405020304" pitchFamily="18" charset="0"/>
                <a:ea typeface="Calibri" panose="020F0502020204030204" pitchFamily="34" charset="0"/>
                <a:cs typeface="Times New Roman" panose="02020603050405020304" pitchFamily="18" charset="0"/>
              </a:rPr>
              <a:t>, Чуркина, 2002</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a:t>
            </a:r>
          </a:p>
          <a:p>
            <a:pPr indent="450215" algn="just">
              <a:lnSpc>
                <a:spcPct val="150000"/>
              </a:lnSpc>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2. Корпоративный рейтинг </a:t>
            </a:r>
            <a:r>
              <a:rPr lang="ru-RU" sz="1600" i="1" dirty="0">
                <a:effectLst/>
                <a:latin typeface="Times New Roman" panose="02020603050405020304" pitchFamily="18" charset="0"/>
                <a:ea typeface="Calibri" panose="020F0502020204030204" pitchFamily="34" charset="0"/>
                <a:cs typeface="Times New Roman" panose="02020603050405020304" pitchFamily="18" charset="0"/>
              </a:rPr>
              <a:t>Высшей школы экономики</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(ВШЭ) журналов по экономике (Проект НИУ ВШЭ по экспертному ранжированию российских научных журналов. М.: Управление академической экспертизы НИУ ВШЭ, 2015. (http://grant.hse.ru/public/data/presentation_sterligov.pptx – Дата обращения: 21.01.2021).</a:t>
            </a:r>
          </a:p>
          <a:p>
            <a:pPr indent="450215" algn="just">
              <a:lnSpc>
                <a:spcPct val="150000"/>
              </a:lnSpc>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3. Авторский рейтинг Александра Рубинштейна и К</a:t>
            </a:r>
            <a:r>
              <a:rPr lang="ru-RU" sz="1600" baseline="30000" dirty="0">
                <a:effectLst/>
                <a:latin typeface="Times New Roman" panose="02020603050405020304" pitchFamily="18" charset="0"/>
                <a:ea typeface="Calibri" panose="020F0502020204030204" pitchFamily="34" charset="0"/>
                <a:cs typeface="Times New Roman" panose="02020603050405020304" pitchFamily="18" charset="0"/>
              </a:rPr>
              <a:t>О</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экономических журналов (</a:t>
            </a:r>
            <a:r>
              <a:rPr lang="ru-RU" sz="1600" i="1" dirty="0">
                <a:effectLst/>
                <a:latin typeface="Times New Roman" panose="02020603050405020304" pitchFamily="18" charset="0"/>
                <a:ea typeface="Calibri" panose="020F0502020204030204" pitchFamily="34" charset="0"/>
                <a:cs typeface="Times New Roman" panose="02020603050405020304" pitchFamily="18" charset="0"/>
              </a:rPr>
              <a:t>Рубинштейн и др., 2017</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600" i="1" dirty="0">
                <a:effectLst/>
                <a:latin typeface="Times New Roman" panose="02020603050405020304" pitchFamily="18" charset="0"/>
                <a:ea typeface="Calibri" panose="020F0502020204030204" pitchFamily="34" charset="0"/>
                <a:cs typeface="Times New Roman" panose="02020603050405020304" pitchFamily="18" charset="0"/>
              </a:rPr>
              <a:t>Рубинштейн, 2011, 2014, 2018)</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a:t>
            </a:r>
          </a:p>
          <a:p>
            <a:pPr indent="450215" algn="just">
              <a:lnSpc>
                <a:spcPct val="150000"/>
              </a:lnSpc>
            </a:pPr>
            <a:r>
              <a:rPr lang="ru-RU" sz="1600" b="1" dirty="0">
                <a:effectLst/>
                <a:latin typeface="Times New Roman" panose="02020603050405020304" pitchFamily="18" charset="0"/>
                <a:ea typeface="Calibri" panose="020F0502020204030204" pitchFamily="34" charset="0"/>
              </a:rPr>
              <a:t>Сильной стороной </a:t>
            </a:r>
            <a:r>
              <a:rPr lang="ru-RU" sz="1600" dirty="0">
                <a:effectLst/>
                <a:latin typeface="Times New Roman" panose="02020603050405020304" pitchFamily="18" charset="0"/>
                <a:ea typeface="Calibri" panose="020F0502020204030204" pitchFamily="34" charset="0"/>
              </a:rPr>
              <a:t>опросного метода выступает тот факт, что эксперты фокусируют свое внимание на </a:t>
            </a:r>
            <a:r>
              <a:rPr lang="ru-RU" sz="1600" i="1" dirty="0">
                <a:effectLst/>
                <a:latin typeface="Times New Roman" panose="02020603050405020304" pitchFamily="18" charset="0"/>
                <a:ea typeface="Calibri" panose="020F0502020204030204" pitchFamily="34" charset="0"/>
              </a:rPr>
              <a:t>содержании</a:t>
            </a:r>
            <a:r>
              <a:rPr lang="ru-RU" sz="1600" dirty="0">
                <a:effectLst/>
                <a:latin typeface="Times New Roman" panose="02020603050405020304" pitchFamily="18" charset="0"/>
                <a:ea typeface="Calibri" panose="020F0502020204030204" pitchFamily="34" charset="0"/>
              </a:rPr>
              <a:t> материалов журнала, а не на производных </a:t>
            </a:r>
            <a:r>
              <a:rPr lang="ru-RU" sz="1600" dirty="0" err="1">
                <a:effectLst/>
                <a:latin typeface="Times New Roman" panose="02020603050405020304" pitchFamily="18" charset="0"/>
                <a:ea typeface="Calibri" panose="020F0502020204030204" pitchFamily="34" charset="0"/>
              </a:rPr>
              <a:t>библиометрических</a:t>
            </a:r>
            <a:r>
              <a:rPr lang="ru-RU" sz="1600" dirty="0">
                <a:effectLst/>
                <a:latin typeface="Times New Roman" panose="02020603050405020304" pitchFamily="18" charset="0"/>
                <a:ea typeface="Calibri" panose="020F0502020204030204" pitchFamily="34" charset="0"/>
              </a:rPr>
              <a:t> показателях, которые зачастую никак не связаны с глубиной, оригинальностью и уровнем публикуемых материалов. </a:t>
            </a:r>
            <a:r>
              <a:rPr lang="ru-RU" sz="1600" b="1" dirty="0">
                <a:effectLst/>
                <a:latin typeface="Times New Roman" panose="02020603050405020304" pitchFamily="18" charset="0"/>
                <a:ea typeface="Calibri" panose="020F0502020204030204" pitchFamily="34" charset="0"/>
              </a:rPr>
              <a:t>Слабая же сторона </a:t>
            </a:r>
            <a:r>
              <a:rPr lang="ru-RU" sz="1600" dirty="0">
                <a:effectLst/>
                <a:latin typeface="Times New Roman" panose="02020603050405020304" pitchFamily="18" charset="0"/>
                <a:ea typeface="Calibri" panose="020F0502020204030204" pitchFamily="34" charset="0"/>
              </a:rPr>
              <a:t>экспертного метода состоит в его </a:t>
            </a:r>
            <a:r>
              <a:rPr lang="ru-RU" sz="1600" i="1" dirty="0">
                <a:effectLst/>
                <a:latin typeface="Times New Roman" panose="02020603050405020304" pitchFamily="18" charset="0"/>
                <a:ea typeface="Calibri" panose="020F0502020204030204" pitchFamily="34" charset="0"/>
              </a:rPr>
              <a:t>трудоемкости</a:t>
            </a:r>
            <a:r>
              <a:rPr lang="ru-RU" sz="1600" dirty="0">
                <a:effectLst/>
                <a:latin typeface="Times New Roman" panose="02020603050405020304" pitchFamily="18" charset="0"/>
                <a:ea typeface="Calibri" panose="020F0502020204030204" pitchFamily="34" charset="0"/>
              </a:rPr>
              <a:t> и </a:t>
            </a:r>
            <a:r>
              <a:rPr lang="ru-RU" sz="1600" i="1" dirty="0">
                <a:effectLst/>
                <a:latin typeface="Times New Roman" panose="02020603050405020304" pitchFamily="18" charset="0"/>
                <a:ea typeface="Calibri" panose="020F0502020204030204" pitchFamily="34" charset="0"/>
              </a:rPr>
              <a:t>невозможности устранения субъективности</a:t>
            </a:r>
            <a:r>
              <a:rPr lang="ru-RU" sz="1600" dirty="0">
                <a:effectLst/>
                <a:latin typeface="Times New Roman" panose="02020603050405020304" pitchFamily="18" charset="0"/>
                <a:ea typeface="Calibri" panose="020F0502020204030204" pitchFamily="34" charset="0"/>
              </a:rPr>
              <a:t> оценок. </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1278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ятиугольник 2"/>
          <p:cNvSpPr/>
          <p:nvPr/>
        </p:nvSpPr>
        <p:spPr>
          <a:xfrm>
            <a:off x="0" y="119723"/>
            <a:ext cx="8264769" cy="1200329"/>
          </a:xfrm>
          <a:prstGeom prst="homePlate">
            <a:avLst/>
          </a:prstGeom>
          <a:solidFill>
            <a:srgbClr val="256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96716" y="304388"/>
            <a:ext cx="7089248" cy="830997"/>
          </a:xfrm>
          <a:prstGeom prst="rect">
            <a:avLst/>
          </a:prstGeom>
          <a:noFill/>
        </p:spPr>
        <p:txBody>
          <a:bodyPr wrap="none" rtlCol="0">
            <a:spAutoFit/>
          </a:bodyPr>
          <a:lstStyle/>
          <a:p>
            <a:r>
              <a:rPr lang="ru-RU" sz="2400" b="1" dirty="0">
                <a:solidFill>
                  <a:schemeClr val="bg1"/>
                </a:solidFill>
                <a:latin typeface="Times New Roman" panose="02020603050405020304" pitchFamily="18" charset="0"/>
                <a:cs typeface="Times New Roman" panose="02020603050405020304" pitchFamily="18" charset="0"/>
              </a:rPr>
              <a:t>5. Сетевые подходы и алгоритмы рейтингования </a:t>
            </a:r>
          </a:p>
          <a:p>
            <a:r>
              <a:rPr lang="ru-RU" sz="2400" b="1" dirty="0">
                <a:solidFill>
                  <a:schemeClr val="bg1"/>
                </a:solidFill>
                <a:latin typeface="Times New Roman" panose="02020603050405020304" pitchFamily="18" charset="0"/>
                <a:cs typeface="Times New Roman" panose="02020603050405020304" pitchFamily="18" charset="0"/>
              </a:rPr>
              <a:t>НЭЖ в России</a:t>
            </a:r>
          </a:p>
        </p:txBody>
      </p:sp>
      <p:sp>
        <p:nvSpPr>
          <p:cNvPr id="6" name="TextBox 5">
            <a:extLst>
              <a:ext uri="{FF2B5EF4-FFF2-40B4-BE49-F238E27FC236}">
                <a16:creationId xmlns:a16="http://schemas.microsoft.com/office/drawing/2014/main" id="{F3719399-FAFC-4A4F-8D56-BA982C93929C}"/>
              </a:ext>
            </a:extLst>
          </p:cNvPr>
          <p:cNvSpPr txBox="1"/>
          <p:nvPr/>
        </p:nvSpPr>
        <p:spPr>
          <a:xfrm>
            <a:off x="211015" y="1876851"/>
            <a:ext cx="8721970" cy="3310522"/>
          </a:xfrm>
          <a:prstGeom prst="rect">
            <a:avLst/>
          </a:prstGeom>
          <a:noFill/>
        </p:spPr>
        <p:txBody>
          <a:bodyPr wrap="square">
            <a:spAutoFit/>
          </a:bodyPr>
          <a:lstStyle/>
          <a:p>
            <a:pPr indent="450215" algn="just">
              <a:lnSpc>
                <a:spcPct val="150000"/>
              </a:lnSpc>
              <a:spcAft>
                <a:spcPts val="80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Сеть цитирования – граф, в журналы рассматриваются в качестве узлов, а ребра содержат информацию о количестве цитирований одним изданием другого.</a:t>
            </a:r>
          </a:p>
          <a:p>
            <a:pPr indent="450215" algn="just">
              <a:lnSpc>
                <a:spcPct val="150000"/>
              </a:lnSpc>
              <a:spcAft>
                <a:spcPts val="80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1. Авторский рейтинг Бредихина – Ляпунова – Щербаковой НЭЖ базы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RePec</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600" i="1" dirty="0">
                <a:effectLst/>
                <a:latin typeface="Times New Roman" panose="02020603050405020304" pitchFamily="18" charset="0"/>
                <a:ea typeface="Calibri" panose="020F0502020204030204" pitchFamily="34" charset="0"/>
                <a:cs typeface="Times New Roman" panose="02020603050405020304" pitchFamily="18" charset="0"/>
              </a:rPr>
              <a:t>Бредихин и др., 2017а</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600" i="1" dirty="0">
                <a:effectLst/>
                <a:latin typeface="Times New Roman" panose="02020603050405020304" pitchFamily="18" charset="0"/>
                <a:ea typeface="Calibri" panose="020F0502020204030204" pitchFamily="34" charset="0"/>
                <a:cs typeface="Times New Roman" panose="02020603050405020304" pitchFamily="18" charset="0"/>
              </a:rPr>
              <a:t>Бредихин и др., 2017б</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600" i="1" dirty="0">
                <a:effectLst/>
                <a:latin typeface="Times New Roman" panose="02020603050405020304" pitchFamily="18" charset="0"/>
                <a:ea typeface="Calibri" panose="020F0502020204030204" pitchFamily="34" charset="0"/>
                <a:cs typeface="Times New Roman" panose="02020603050405020304" pitchFamily="18" charset="0"/>
              </a:rPr>
              <a:t>Бредихин и др., 2018; Бредихин и др., 2019</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a:t>
            </a:r>
          </a:p>
          <a:p>
            <a:pPr indent="450215" algn="just">
              <a:lnSpc>
                <a:spcPct val="150000"/>
              </a:lnSpc>
              <a:spcAft>
                <a:spcPts val="80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2. Авторский рейтинг Фуада </a:t>
            </a:r>
            <a:r>
              <a:rPr lang="ru-RU" sz="1600" dirty="0" err="1">
                <a:effectLst/>
                <a:latin typeface="Times New Roman" panose="02020603050405020304" pitchFamily="18" charset="0"/>
                <a:ea typeface="Calibri" panose="020F0502020204030204" pitchFamily="34" charset="0"/>
                <a:cs typeface="Times New Roman" panose="02020603050405020304" pitchFamily="18" charset="0"/>
              </a:rPr>
              <a:t>Алескерова</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и К</a:t>
            </a:r>
            <a:r>
              <a:rPr lang="ru-RU" sz="1600" baseline="30000" dirty="0">
                <a:effectLst/>
                <a:latin typeface="Times New Roman" panose="02020603050405020304" pitchFamily="18" charset="0"/>
                <a:ea typeface="Calibri" panose="020F0502020204030204" pitchFamily="34" charset="0"/>
                <a:cs typeface="Times New Roman" panose="02020603050405020304" pitchFamily="18" charset="0"/>
              </a:rPr>
              <a:t>О</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НЭЖ (</a:t>
            </a:r>
            <a:r>
              <a:rPr lang="ru-RU" sz="1600" i="1" dirty="0" err="1">
                <a:effectLst/>
                <a:latin typeface="Times New Roman" panose="02020603050405020304" pitchFamily="18" charset="0"/>
                <a:ea typeface="Calibri" panose="020F0502020204030204" pitchFamily="34" charset="0"/>
                <a:cs typeface="Times New Roman" panose="02020603050405020304" pitchFamily="18" charset="0"/>
              </a:rPr>
              <a:t>Алескеров</a:t>
            </a:r>
            <a:r>
              <a:rPr lang="ru-RU" sz="1600" i="1" dirty="0">
                <a:effectLst/>
                <a:latin typeface="Times New Roman" panose="02020603050405020304" pitchFamily="18" charset="0"/>
                <a:ea typeface="Calibri" panose="020F0502020204030204" pitchFamily="34" charset="0"/>
                <a:cs typeface="Times New Roman" panose="02020603050405020304" pitchFamily="18" charset="0"/>
              </a:rPr>
              <a:t> и др., 2016</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a:t>
            </a:r>
          </a:p>
          <a:p>
            <a:pPr indent="450215" algn="just">
              <a:lnSpc>
                <a:spcPct val="150000"/>
              </a:lnSpc>
              <a:spcAft>
                <a:spcPts val="800"/>
              </a:spcAft>
            </a:pPr>
            <a:r>
              <a:rPr lang="ru-RU" sz="1600" b="1" dirty="0">
                <a:latin typeface="Times New Roman" panose="02020603050405020304" pitchFamily="18" charset="0"/>
                <a:ea typeface="Calibri" panose="020F0502020204030204" pitchFamily="34" charset="0"/>
                <a:cs typeface="Times New Roman" panose="02020603050405020304" pitchFamily="18" charset="0"/>
              </a:rPr>
              <a:t>Плюсом</a:t>
            </a:r>
            <a:r>
              <a:rPr lang="ru-RU" sz="1600" dirty="0">
                <a:latin typeface="Times New Roman" panose="02020603050405020304" pitchFamily="18" charset="0"/>
                <a:ea typeface="Calibri" panose="020F0502020204030204" pitchFamily="34" charset="0"/>
                <a:cs typeface="Times New Roman" panose="02020603050405020304" pitchFamily="18" charset="0"/>
              </a:rPr>
              <a:t> является то, что наряду с цитированием учитывается вес и значимость цитирующего журнала. </a:t>
            </a:r>
            <a:r>
              <a:rPr lang="ru-RU" sz="1600" b="1" dirty="0">
                <a:effectLst/>
                <a:latin typeface="Times New Roman" panose="02020603050405020304" pitchFamily="18" charset="0"/>
                <a:ea typeface="Calibri" panose="020F0502020204030204" pitchFamily="34" charset="0"/>
                <a:cs typeface="Times New Roman" panose="02020603050405020304" pitchFamily="18" charset="0"/>
              </a:rPr>
              <a:t>Минус</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же сетевого метода состоит в том, что объединение «центральных» и «периферийных» оценок рынка НЭЖ в единый параметр так и не осуществлен.</a:t>
            </a:r>
          </a:p>
        </p:txBody>
      </p:sp>
    </p:spTree>
    <p:extLst>
      <p:ext uri="{BB962C8B-B14F-4D97-AF65-F5344CB8AC3E}">
        <p14:creationId xmlns:p14="http://schemas.microsoft.com/office/powerpoint/2010/main" val="2847404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ятиугольник 2"/>
          <p:cNvSpPr/>
          <p:nvPr/>
        </p:nvSpPr>
        <p:spPr>
          <a:xfrm>
            <a:off x="0" y="119723"/>
            <a:ext cx="8264769" cy="1200329"/>
          </a:xfrm>
          <a:prstGeom prst="homePlate">
            <a:avLst/>
          </a:prstGeom>
          <a:solidFill>
            <a:srgbClr val="256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211015" y="383519"/>
            <a:ext cx="5558060" cy="461665"/>
          </a:xfrm>
          <a:prstGeom prst="rect">
            <a:avLst/>
          </a:prstGeom>
          <a:noFill/>
        </p:spPr>
        <p:txBody>
          <a:bodyPr wrap="none" rtlCol="0">
            <a:spAutoFit/>
          </a:bodyPr>
          <a:lstStyle/>
          <a:p>
            <a:r>
              <a:rPr lang="ru-RU" sz="2400" b="1" dirty="0">
                <a:solidFill>
                  <a:schemeClr val="bg1"/>
                </a:solidFill>
                <a:latin typeface="Times New Roman" panose="02020603050405020304" pitchFamily="18" charset="0"/>
                <a:cs typeface="Times New Roman" panose="02020603050405020304" pitchFamily="18" charset="0"/>
              </a:rPr>
              <a:t>6. Гибридные рейтинги НЭЖ в России</a:t>
            </a:r>
          </a:p>
        </p:txBody>
      </p:sp>
      <p:sp>
        <p:nvSpPr>
          <p:cNvPr id="6" name="TextBox 5">
            <a:extLst>
              <a:ext uri="{FF2B5EF4-FFF2-40B4-BE49-F238E27FC236}">
                <a16:creationId xmlns:a16="http://schemas.microsoft.com/office/drawing/2014/main" id="{F3719399-FAFC-4A4F-8D56-BA982C93929C}"/>
              </a:ext>
            </a:extLst>
          </p:cNvPr>
          <p:cNvSpPr txBox="1"/>
          <p:nvPr/>
        </p:nvSpPr>
        <p:spPr>
          <a:xfrm>
            <a:off x="211015" y="1583848"/>
            <a:ext cx="8721970" cy="4418517"/>
          </a:xfrm>
          <a:prstGeom prst="rect">
            <a:avLst/>
          </a:prstGeom>
          <a:noFill/>
        </p:spPr>
        <p:txBody>
          <a:bodyPr wrap="square">
            <a:spAutoFit/>
          </a:bodyPr>
          <a:lstStyle/>
          <a:p>
            <a:pPr indent="450215" algn="just">
              <a:lnSpc>
                <a:spcPct val="150000"/>
              </a:lnSpc>
              <a:spcAft>
                <a:spcPts val="80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Гибридные рейтинги совмещают в себе экспертные (субъективные), основанные на экспертных оценках, и </a:t>
            </a:r>
            <a:r>
              <a:rPr lang="ru-RU" sz="1600" dirty="0" err="1">
                <a:effectLst/>
                <a:latin typeface="Times New Roman" panose="02020603050405020304" pitchFamily="18" charset="0"/>
                <a:ea typeface="Calibri" panose="020F0502020204030204" pitchFamily="34" charset="0"/>
                <a:cs typeface="Times New Roman" panose="02020603050405020304" pitchFamily="18" charset="0"/>
              </a:rPr>
              <a:t>библиометрические</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(объективные), опирающиеся на количественные показатели, подходы. </a:t>
            </a:r>
          </a:p>
          <a:p>
            <a:pPr indent="450215" algn="just">
              <a:lnSpc>
                <a:spcPct val="150000"/>
              </a:lnSpc>
              <a:spcAft>
                <a:spcPts val="80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 Авторский рейтинг </a:t>
            </a:r>
            <a:r>
              <a:rPr lang="ru-RU" sz="1600" dirty="0" err="1">
                <a:effectLst/>
                <a:latin typeface="Times New Roman" panose="02020603050405020304" pitchFamily="18" charset="0"/>
                <a:ea typeface="Times New Roman" panose="02020603050405020304" pitchFamily="18" charset="0"/>
                <a:cs typeface="Times New Roman" panose="02020603050405020304" pitchFamily="18" charset="0"/>
              </a:rPr>
              <a:t>Балацкого</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–Екимовой ведущих экономических журналов (</a:t>
            </a:r>
            <a:r>
              <a:rPr lang="ru-RU" sz="1600" i="1" dirty="0">
                <a:effectLst/>
                <a:latin typeface="Times New Roman" panose="02020603050405020304" pitchFamily="18" charset="0"/>
                <a:ea typeface="Times New Roman" panose="02020603050405020304" pitchFamily="18" charset="0"/>
                <a:cs typeface="Times New Roman" panose="02020603050405020304" pitchFamily="18" charset="0"/>
              </a:rPr>
              <a:t>Балацкий, Екимова, 2015; 2017</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Его модификация с участием Ольги Третьяковой (</a:t>
            </a:r>
            <a:r>
              <a:rPr lang="ru-RU" sz="1600" i="1" dirty="0">
                <a:effectLst/>
                <a:latin typeface="Times New Roman" panose="02020603050405020304" pitchFamily="18" charset="0"/>
                <a:ea typeface="Times New Roman" panose="02020603050405020304" pitchFamily="18" charset="0"/>
                <a:cs typeface="Times New Roman" panose="02020603050405020304" pitchFamily="18" charset="0"/>
              </a:rPr>
              <a:t>Третьякова, 2015</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50000"/>
              </a:lnSpc>
              <a:spcAft>
                <a:spcPts val="80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 Авторский рейтинг Рубинштейна – </a:t>
            </a:r>
            <a:r>
              <a:rPr lang="ru-RU" sz="1600" dirty="0" err="1">
                <a:effectLst/>
                <a:latin typeface="Times New Roman" panose="02020603050405020304" pitchFamily="18" charset="0"/>
                <a:ea typeface="Times New Roman" panose="02020603050405020304" pitchFamily="18" charset="0"/>
                <a:cs typeface="Times New Roman" panose="02020603050405020304" pitchFamily="18" charset="0"/>
              </a:rPr>
              <a:t>Слуцкина</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НЭЖ (</a:t>
            </a:r>
            <a:r>
              <a:rPr lang="ru-RU" sz="1600" i="1" dirty="0">
                <a:effectLst/>
                <a:latin typeface="Times New Roman" panose="02020603050405020304" pitchFamily="18" charset="0"/>
                <a:ea typeface="Calibri" panose="020F0502020204030204" pitchFamily="34" charset="0"/>
                <a:cs typeface="Times New Roman" panose="02020603050405020304" pitchFamily="18" charset="0"/>
              </a:rPr>
              <a:t>Рубинштейн, </a:t>
            </a:r>
            <a:r>
              <a:rPr lang="ru-RU" sz="1600" i="1" dirty="0" err="1">
                <a:effectLst/>
                <a:latin typeface="Times New Roman" panose="02020603050405020304" pitchFamily="18" charset="0"/>
                <a:ea typeface="Calibri" panose="020F0502020204030204" pitchFamily="34" charset="0"/>
                <a:cs typeface="Times New Roman" panose="02020603050405020304" pitchFamily="18" charset="0"/>
              </a:rPr>
              <a:t>Слуцкин</a:t>
            </a:r>
            <a:r>
              <a:rPr lang="ru-RU" sz="1600" i="1" dirty="0">
                <a:effectLst/>
                <a:latin typeface="Times New Roman" panose="02020603050405020304" pitchFamily="18" charset="0"/>
                <a:ea typeface="Calibri" panose="020F0502020204030204" pitchFamily="34" charset="0"/>
                <a:cs typeface="Times New Roman" panose="02020603050405020304" pitchFamily="18" charset="0"/>
              </a:rPr>
              <a:t>, 2018</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50000"/>
              </a:lnSpc>
              <a:spcAft>
                <a:spcPts val="80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В идеале грамотно составленные и взвешенные составляющие гибридного рейтинга – </a:t>
            </a:r>
            <a:r>
              <a:rPr lang="ru-RU" sz="1600" dirty="0" err="1">
                <a:effectLst/>
                <a:latin typeface="Times New Roman" panose="02020603050405020304" pitchFamily="18" charset="0"/>
                <a:ea typeface="Times New Roman" panose="02020603050405020304" pitchFamily="18" charset="0"/>
                <a:cs typeface="Times New Roman" panose="02020603050405020304" pitchFamily="18" charset="0"/>
              </a:rPr>
              <a:t>библиометрическая</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и экспертная – должны нивелировать разнонаправленные недостатки друг друга, однако всегда остается довольно большой риск того, что недостатки обоих методов на практике окажутся однонаправленными и, вопреки ожиданиям, наоборот, усилят общую ошибку при оценивании НЭЖ.</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0273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ятиугольник 2"/>
          <p:cNvSpPr/>
          <p:nvPr/>
        </p:nvSpPr>
        <p:spPr>
          <a:xfrm>
            <a:off x="0" y="119723"/>
            <a:ext cx="8264769" cy="1200329"/>
          </a:xfrm>
          <a:prstGeom prst="homePlate">
            <a:avLst/>
          </a:prstGeom>
          <a:solidFill>
            <a:srgbClr val="256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211015" y="489054"/>
            <a:ext cx="6863610" cy="461665"/>
          </a:xfrm>
          <a:prstGeom prst="rect">
            <a:avLst/>
          </a:prstGeom>
          <a:noFill/>
        </p:spPr>
        <p:txBody>
          <a:bodyPr wrap="none" rtlCol="0">
            <a:spAutoFit/>
          </a:bodyPr>
          <a:lstStyle/>
          <a:p>
            <a:r>
              <a:rPr lang="ru-RU" sz="2400" b="1" dirty="0">
                <a:solidFill>
                  <a:schemeClr val="bg1"/>
                </a:solidFill>
                <a:latin typeface="Times New Roman" panose="02020603050405020304" pitchFamily="18" charset="0"/>
                <a:cs typeface="Times New Roman" panose="02020603050405020304" pitchFamily="18" charset="0"/>
              </a:rPr>
              <a:t>7. Консолидированные рейтинги НЭЖ в России</a:t>
            </a:r>
          </a:p>
        </p:txBody>
      </p:sp>
      <p:sp>
        <p:nvSpPr>
          <p:cNvPr id="6" name="TextBox 5">
            <a:extLst>
              <a:ext uri="{FF2B5EF4-FFF2-40B4-BE49-F238E27FC236}">
                <a16:creationId xmlns:a16="http://schemas.microsoft.com/office/drawing/2014/main" id="{F3719399-FAFC-4A4F-8D56-BA982C93929C}"/>
              </a:ext>
            </a:extLst>
          </p:cNvPr>
          <p:cNvSpPr txBox="1"/>
          <p:nvPr/>
        </p:nvSpPr>
        <p:spPr>
          <a:xfrm>
            <a:off x="211015" y="1935540"/>
            <a:ext cx="8721970" cy="4049185"/>
          </a:xfrm>
          <a:prstGeom prst="rect">
            <a:avLst/>
          </a:prstGeom>
          <a:noFill/>
        </p:spPr>
        <p:txBody>
          <a:bodyPr wrap="square">
            <a:spAutoFit/>
          </a:bodyPr>
          <a:lstStyle/>
          <a:p>
            <a:pPr indent="450215" algn="just">
              <a:lnSpc>
                <a:spcPct val="150000"/>
              </a:lnSpc>
              <a:spcAft>
                <a:spcPts val="60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Обобщают существующие рейтинги.</a:t>
            </a:r>
          </a:p>
          <a:p>
            <a:pPr indent="449263" algn="just">
              <a:lnSpc>
                <a:spcPct val="150000"/>
              </a:lnSpc>
              <a:spcAft>
                <a:spcPts val="60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 Авторский рейтинг Александра Муравьева (</a:t>
            </a:r>
            <a:r>
              <a:rPr lang="ru-RU" sz="1600" i="1" dirty="0">
                <a:effectLst/>
                <a:latin typeface="Times New Roman" panose="02020603050405020304" pitchFamily="18" charset="0"/>
                <a:ea typeface="Times New Roman" panose="02020603050405020304" pitchFamily="18" charset="0"/>
                <a:cs typeface="Times New Roman" panose="02020603050405020304" pitchFamily="18" charset="0"/>
              </a:rPr>
              <a:t>Муравьев, 2015</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indent="449263" algn="just">
              <a:lnSpc>
                <a:spcPct val="150000"/>
              </a:lnSpc>
              <a:spcAft>
                <a:spcPts val="60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 Авторский рейтинг Андрея </a:t>
            </a:r>
            <a:r>
              <a:rPr lang="ru-RU" sz="1600" dirty="0" err="1">
                <a:effectLst/>
                <a:latin typeface="Times New Roman" panose="02020603050405020304" pitchFamily="18" charset="0"/>
                <a:ea typeface="Times New Roman" panose="02020603050405020304" pitchFamily="18" charset="0"/>
                <a:cs typeface="Times New Roman" panose="02020603050405020304" pitchFamily="18" charset="0"/>
              </a:rPr>
              <a:t>Субочева</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i="1" dirty="0" err="1">
                <a:effectLst/>
                <a:latin typeface="Times New Roman" panose="02020603050405020304" pitchFamily="18" charset="0"/>
                <a:ea typeface="Times New Roman" panose="02020603050405020304" pitchFamily="18" charset="0"/>
                <a:cs typeface="Times New Roman" panose="02020603050405020304" pitchFamily="18" charset="0"/>
              </a:rPr>
              <a:t>Субочев</a:t>
            </a:r>
            <a:r>
              <a:rPr lang="ru-RU" sz="1600" i="1" dirty="0">
                <a:effectLst/>
                <a:latin typeface="Times New Roman" panose="02020603050405020304" pitchFamily="18" charset="0"/>
                <a:ea typeface="Times New Roman" panose="02020603050405020304" pitchFamily="18" charset="0"/>
                <a:cs typeface="Times New Roman" panose="02020603050405020304" pitchFamily="18" charset="0"/>
              </a:rPr>
              <a:t>, 2016</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indent="449263" algn="just">
              <a:lnSpc>
                <a:spcPct val="150000"/>
              </a:lnSpc>
              <a:spcAft>
                <a:spcPts val="60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 Авторский (</a:t>
            </a:r>
            <a:r>
              <a:rPr lang="ru-RU" sz="1600" dirty="0" err="1">
                <a:effectLst/>
                <a:latin typeface="Times New Roman" panose="02020603050405020304" pitchFamily="18" charset="0"/>
                <a:ea typeface="Times New Roman" panose="02020603050405020304" pitchFamily="18" charset="0"/>
                <a:cs typeface="Times New Roman" panose="02020603050405020304" pitchFamily="18" charset="0"/>
              </a:rPr>
              <a:t>консенсусный</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рейтинг </a:t>
            </a:r>
            <a:r>
              <a:rPr lang="ru-RU" sz="1600" dirty="0" err="1">
                <a:effectLst/>
                <a:latin typeface="Times New Roman" panose="02020603050405020304" pitchFamily="18" charset="0"/>
                <a:ea typeface="Times New Roman" panose="02020603050405020304" pitchFamily="18" charset="0"/>
                <a:cs typeface="Times New Roman" panose="02020603050405020304" pitchFamily="18" charset="0"/>
              </a:rPr>
              <a:t>Балацкого</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–Екимовой (</a:t>
            </a:r>
            <a:r>
              <a:rPr lang="ru-RU" sz="1600" i="1" dirty="0">
                <a:effectLst/>
                <a:latin typeface="Times New Roman" panose="02020603050405020304" pitchFamily="18" charset="0"/>
                <a:ea typeface="Times New Roman" panose="02020603050405020304" pitchFamily="18" charset="0"/>
                <a:cs typeface="Times New Roman" panose="02020603050405020304" pitchFamily="18" charset="0"/>
              </a:rPr>
              <a:t>Балацкий, Екимова, 2018а</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lnSpc>
                <a:spcPct val="150000"/>
              </a:lnSpc>
              <a:spcAft>
                <a:spcPts val="600"/>
              </a:spcAft>
            </a:pPr>
            <a:r>
              <a:rPr lang="ru-RU" sz="1600" dirty="0">
                <a:latin typeface="Times New Roman" panose="02020603050405020304" pitchFamily="18" charset="0"/>
                <a:ea typeface="Calibri" panose="020F0502020204030204" pitchFamily="34" charset="0"/>
                <a:cs typeface="Times New Roman" panose="02020603050405020304" pitchFamily="18" charset="0"/>
              </a:rPr>
              <a:t>П</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остроение консолидированных рейтингов в результате действия закона больших чисел позволяет подавить ошибки частных рейтинговых продуктов и повысить объективность искомой оценки НЭЖ. Однако и этот метод имеет свои недостатки и ограничения. Первая проблема состоит в необходимости </a:t>
            </a:r>
            <a:r>
              <a:rPr lang="ru-RU" sz="1600" i="1" dirty="0">
                <a:effectLst/>
                <a:latin typeface="Times New Roman" panose="02020603050405020304" pitchFamily="18" charset="0"/>
                <a:ea typeface="Calibri" panose="020F0502020204030204" pitchFamily="34" charset="0"/>
                <a:cs typeface="Times New Roman" panose="02020603050405020304" pitchFamily="18" charset="0"/>
              </a:rPr>
              <a:t>временной синхронизации</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рейтинговых оценок.</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Вторая проблема связана с консолидацией разнотипных (количественных и качественных) рейтингов и их </a:t>
            </a:r>
            <a:r>
              <a:rPr lang="ru-RU" sz="1600" i="1" dirty="0">
                <a:effectLst/>
                <a:latin typeface="Times New Roman" panose="02020603050405020304" pitchFamily="18" charset="0"/>
                <a:ea typeface="Calibri" panose="020F0502020204030204" pitchFamily="34" charset="0"/>
                <a:cs typeface="Times New Roman" panose="02020603050405020304" pitchFamily="18" charset="0"/>
              </a:rPr>
              <a:t>взаимной конверсией</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264732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ятиугольник 2"/>
          <p:cNvSpPr/>
          <p:nvPr/>
        </p:nvSpPr>
        <p:spPr>
          <a:xfrm>
            <a:off x="0" y="119723"/>
            <a:ext cx="8264769" cy="1200329"/>
          </a:xfrm>
          <a:prstGeom prst="homePlate">
            <a:avLst/>
          </a:prstGeom>
          <a:solidFill>
            <a:srgbClr val="256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272561" y="304388"/>
            <a:ext cx="6084486" cy="830997"/>
          </a:xfrm>
          <a:prstGeom prst="rect">
            <a:avLst/>
          </a:prstGeom>
          <a:noFill/>
        </p:spPr>
        <p:txBody>
          <a:bodyPr wrap="none" rtlCol="0">
            <a:spAutoFit/>
          </a:bodyPr>
          <a:lstStyle/>
          <a:p>
            <a:r>
              <a:rPr lang="en-US" sz="2400" b="1" dirty="0">
                <a:solidFill>
                  <a:schemeClr val="bg1"/>
                </a:solidFill>
                <a:latin typeface="Times New Roman" panose="02020603050405020304" pitchFamily="18" charset="0"/>
                <a:cs typeface="Times New Roman" panose="02020603050405020304" pitchFamily="18" charset="0"/>
              </a:rPr>
              <a:t>8</a:t>
            </a:r>
            <a:r>
              <a:rPr lang="ru-RU" sz="2400" b="1" dirty="0">
                <a:solidFill>
                  <a:schemeClr val="bg1"/>
                </a:solidFill>
                <a:latin typeface="Times New Roman" panose="02020603050405020304" pitchFamily="18" charset="0"/>
                <a:cs typeface="Times New Roman" panose="02020603050405020304" pitchFamily="18" charset="0"/>
              </a:rPr>
              <a:t>. Скрытые угрозы процедур оценивания </a:t>
            </a:r>
          </a:p>
          <a:p>
            <a:r>
              <a:rPr lang="ru-RU" sz="2400" b="1" dirty="0">
                <a:solidFill>
                  <a:schemeClr val="bg1"/>
                </a:solidFill>
                <a:latin typeface="Times New Roman" panose="02020603050405020304" pitchFamily="18" charset="0"/>
                <a:cs typeface="Times New Roman" panose="02020603050405020304" pitchFamily="18" charset="0"/>
              </a:rPr>
              <a:t>качества НЭЖ</a:t>
            </a:r>
          </a:p>
        </p:txBody>
      </p:sp>
      <p:sp>
        <p:nvSpPr>
          <p:cNvPr id="7" name="TextBox 6">
            <a:extLst>
              <a:ext uri="{FF2B5EF4-FFF2-40B4-BE49-F238E27FC236}">
                <a16:creationId xmlns:a16="http://schemas.microsoft.com/office/drawing/2014/main" id="{A9A73D19-AEE2-4C52-9E5B-73C07558026F}"/>
              </a:ext>
            </a:extLst>
          </p:cNvPr>
          <p:cNvSpPr txBox="1"/>
          <p:nvPr/>
        </p:nvSpPr>
        <p:spPr>
          <a:xfrm>
            <a:off x="79129" y="1504717"/>
            <a:ext cx="8915401" cy="4849404"/>
          </a:xfrm>
          <a:prstGeom prst="rect">
            <a:avLst/>
          </a:prstGeom>
          <a:noFill/>
        </p:spPr>
        <p:txBody>
          <a:bodyPr wrap="square">
            <a:spAutoFit/>
          </a:bodyPr>
          <a:lstStyle/>
          <a:p>
            <a:pPr marL="87313" indent="449263" algn="just">
              <a:lnSpc>
                <a:spcPct val="150000"/>
              </a:lnSpc>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 Ориентация российского регулятора на МНБД ставит </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«под удар» многие российские НЭЖ, не имеющие международной сертификации, но поддерживающих высокие академические стандарты.</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7313" indent="449263" algn="just">
              <a:lnSpc>
                <a:spcPct val="150000"/>
              </a:lnSpc>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2. М</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ассовая практика манипулирования и мошенничества с базами данных, когда исследователи и организации искусственно «накачивают» свои индексы цитирования.</a:t>
            </a:r>
          </a:p>
          <a:p>
            <a:pPr marL="87313" indent="449263" algn="just">
              <a:lnSpc>
                <a:spcPct val="150000"/>
              </a:lnSpc>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 Формирование «мусорных» и «хищнических» журналов в МНБД, собирающих «дань» со своих авторов. Возникновение своеобразных Интернет-ярмарок по оказанию услуг исследователям в публикации статей в </a:t>
            </a:r>
            <a:r>
              <a:rPr lang="ru-RU" sz="1600" dirty="0" err="1">
                <a:effectLst/>
                <a:latin typeface="Times New Roman" panose="02020603050405020304" pitchFamily="18" charset="0"/>
                <a:ea typeface="Times New Roman" panose="02020603050405020304" pitchFamily="18" charset="0"/>
                <a:cs typeface="Times New Roman" panose="02020603050405020304" pitchFamily="18" charset="0"/>
              </a:rPr>
              <a:t>высококвартильных</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журналах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Q</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 и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Q</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a:t>
            </a:r>
          </a:p>
          <a:p>
            <a:pPr marL="87313" indent="449263" algn="just">
              <a:lnSpc>
                <a:spcPct val="150000"/>
              </a:lnSpc>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4. Растрата ресурсов на невыполнимые цели: попытки вхождения российских НЭЖ в квартили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Q</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 и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Q</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 базы </a:t>
            </a:r>
            <a:r>
              <a:rPr lang="en-US" sz="1600" i="1" dirty="0" err="1">
                <a:effectLst/>
                <a:latin typeface="Times New Roman" panose="02020603050405020304" pitchFamily="18" charset="0"/>
                <a:ea typeface="Times New Roman" panose="02020603050405020304" pitchFamily="18" charset="0"/>
                <a:cs typeface="Times New Roman" panose="02020603050405020304" pitchFamily="18" charset="0"/>
              </a:rPr>
              <a:t>WoS</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87313" indent="449263" algn="just">
              <a:lnSpc>
                <a:spcPct val="150000"/>
              </a:lnSpc>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5. Итог: понятия «продвижения» и успеха журналов остаются по-прежнему открытыми. Необходим окончательный консенсус по этому вопросу между регулятором и экспертным сообществом.</a:t>
            </a:r>
            <a:r>
              <a:rPr lang="ru-RU" sz="1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7717717"/>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9FD7C7589BB02742A4A4BCD8E97C61F4" ma:contentTypeVersion="0" ma:contentTypeDescription="Создание документа." ma:contentTypeScope="" ma:versionID="e9c63cc8d6fccf125d91f03eb8c21656">
  <xsd:schema xmlns:xsd="http://www.w3.org/2001/XMLSchema" xmlns:xs="http://www.w3.org/2001/XMLSchema" xmlns:p="http://schemas.microsoft.com/office/2006/metadata/properties" targetNamespace="http://schemas.microsoft.com/office/2006/metadata/properties" ma:root="true" ma:fieldsID="5b6ee6868b3de15550ffcb219b05998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76FAFAA-77C3-4DC4-9C7D-D2CECF3D654B}"/>
</file>

<file path=customXml/itemProps2.xml><?xml version="1.0" encoding="utf-8"?>
<ds:datastoreItem xmlns:ds="http://schemas.openxmlformats.org/officeDocument/2006/customXml" ds:itemID="{FE14FB3A-98B0-4541-A9B6-6A9A9A4E9711}"/>
</file>

<file path=customXml/itemProps3.xml><?xml version="1.0" encoding="utf-8"?>
<ds:datastoreItem xmlns:ds="http://schemas.openxmlformats.org/officeDocument/2006/customXml" ds:itemID="{77F78A8B-7EE1-459B-81DE-8E382C3F86C9}"/>
</file>

<file path=docProps/app.xml><?xml version="1.0" encoding="utf-8"?>
<Properties xmlns="http://schemas.openxmlformats.org/officeDocument/2006/extended-properties" xmlns:vt="http://schemas.openxmlformats.org/officeDocument/2006/docPropsVTypes">
  <Template>Office Theme</Template>
  <TotalTime>1395</TotalTime>
  <Words>989</Words>
  <Application>Microsoft Office PowerPoint</Application>
  <PresentationFormat>Экран (4:3)</PresentationFormat>
  <Paragraphs>61</Paragraphs>
  <Slides>10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Arial</vt:lpstr>
      <vt:lpstr>Book Antiqua</vt:lpstr>
      <vt:lpstr>BookAntiqua-Bold</vt:lpstr>
      <vt:lpstr>Calibri</vt:lpstr>
      <vt:lpstr>Calibri Light</vt:lpstr>
      <vt:lpstr>Times New Roman</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Windows User</dc:creator>
  <cp:lastModifiedBy>Гаганов Артем Евгеньевич</cp:lastModifiedBy>
  <cp:revision>97</cp:revision>
  <dcterms:created xsi:type="dcterms:W3CDTF">2016-09-22T16:49:19Z</dcterms:created>
  <dcterms:modified xsi:type="dcterms:W3CDTF">2021-03-15T20:52:23Z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0x0101009FD7C7589BB02742A4A4BCD8E97C61F4</vt:lpwstr>
  </property>
</Properties>
</file>