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3" r:id="rId2"/>
    <p:sldId id="311" r:id="rId3"/>
    <p:sldId id="296" r:id="rId4"/>
    <p:sldId id="314" r:id="rId5"/>
    <p:sldId id="316" r:id="rId6"/>
    <p:sldId id="321" r:id="rId7"/>
    <p:sldId id="317" r:id="rId8"/>
    <p:sldId id="322" r:id="rId9"/>
    <p:sldId id="319" r:id="rId10"/>
    <p:sldId id="323" r:id="rId11"/>
    <p:sldId id="313" r:id="rId1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337E409-70D9-4329-B423-2A9C33C8BE7B}">
          <p14:sldIdLst>
            <p14:sldId id="293"/>
            <p14:sldId id="311"/>
            <p14:sldId id="296"/>
            <p14:sldId id="314"/>
            <p14:sldId id="316"/>
            <p14:sldId id="321"/>
            <p14:sldId id="317"/>
            <p14:sldId id="322"/>
            <p14:sldId id="319"/>
            <p14:sldId id="323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31" autoAdjust="0"/>
  </p:normalViewPr>
  <p:slideViewPr>
    <p:cSldViewPr snapToGrid="0">
      <p:cViewPr varScale="1">
        <p:scale>
          <a:sx n="121" d="100"/>
          <a:sy n="121" d="100"/>
        </p:scale>
        <p:origin x="408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62F4-FAB9-436F-A529-060EC12B0DA3}" type="datetime1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52E04-8705-46B0-9127-57576A9E8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90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7AC69-B045-4410-B3AB-3BCFC8896553}" type="datetime1">
              <a:rPr lang="ru-RU" smtClean="0"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AAB1D-49C5-468F-8EFA-C7F2E69B1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88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07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78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7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1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87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29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35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82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089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75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4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9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7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6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0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2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7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4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7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2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7019" y="239086"/>
            <a:ext cx="895388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образовательное бюджетное учреждение высшего образования</a:t>
            </a:r>
            <a:b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«Финансовый университет при Правительстве 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06" y="3179080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Евгений Балацкий, Наталья Екимова</a:t>
            </a:r>
          </a:p>
          <a:p>
            <a:pPr algn="ctr"/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КОНКУРЕНЦИЯ РОССИЙСКИХ ЭКОНОМИЧЕСКИХ ЖУРНАЛОВ НА МЕЖДУНАРОДНОМ СЕГМЕНТЕ РЫНКА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14049" y="6063377"/>
            <a:ext cx="2789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МОСКВА, 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2" y="130370"/>
            <a:ext cx="2198050" cy="102737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905CEF4-3C74-47DA-B4CF-A2B4DB8081E0}"/>
              </a:ext>
            </a:extLst>
          </p:cNvPr>
          <p:cNvSpPr/>
          <p:nvPr/>
        </p:nvSpPr>
        <p:spPr>
          <a:xfrm>
            <a:off x="403712" y="1764777"/>
            <a:ext cx="114371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8-ая Международная научно-практическая конференция «Научное издание международного уровня–2019: стратегия и тактика управления и развития»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35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33411"/>
            <a:ext cx="12192000" cy="702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7. Что можно ожидать в будущем?</a:t>
            </a:r>
            <a:endParaRPr lang="ru-RU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7225" y="1315318"/>
            <a:ext cx="115175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/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1. Потеря журналов внешнего рынка для отечественных авторов. Пример: 60,7% контента журнала «Форсайт» в 2018 г. было отдано иностранным исследователям.</a:t>
            </a:r>
          </a:p>
          <a:p>
            <a:pPr algn="just">
              <a:lnSpc>
                <a:spcPct val="150000"/>
              </a:lnSpc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2. Потеря журналами внешнего рынка отечественных авторов.</a:t>
            </a:r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95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097" y="2191621"/>
            <a:ext cx="11239806" cy="208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БЛАГОДАРИМ </a:t>
            </a: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</a:t>
            </a:r>
          </a:p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3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ВНИМАНИЕ!</a:t>
            </a:r>
            <a:endParaRPr lang="ru-RU" sz="3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5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" y="59238"/>
            <a:ext cx="12192000" cy="1210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30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Новый этап конкуренции: тотальное расширение зоны «мусорных» журналов</a:t>
            </a:r>
            <a:endParaRPr lang="ru-RU" sz="30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199" y="1455057"/>
            <a:ext cx="1153160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5130800" algn="l"/>
              </a:tabLs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Появление 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нового стереотипа поведения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печататься следует только в журналах с международной сертификацией; традиционно широко используемый ранее список журналов Высшей аттестационной комиссии (ВАК) уже перестал служить ученым в качестве адекватного ориентира.</a:t>
            </a:r>
          </a:p>
          <a:p>
            <a:pPr indent="71120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450215" algn="l"/>
                <a:tab pos="5130800" algn="l"/>
              </a:tabLs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Сформировалось два сегмента рынка отечественных экономических журналов – 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внутренний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т.е. чисто российский, и 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внешний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т.е. международный. Почти весь внутренний сегмент по умолчанию попадает в разряд «мусора».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3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813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2. Новые императивы в оценке научных журналов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799" y="872359"/>
            <a:ext cx="115824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5130800" algn="l"/>
              </a:tabLs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Издания внешнего сегмента начали «двигаться» в международных базах, перемещаясь в более высокие квартили. При такой ситуации унифицированная оценка качества журнала за сам факт его вхождения в базы </a:t>
            </a:r>
            <a:r>
              <a:rPr lang="en-US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Scopus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en-US" sz="240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WoS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уже не является адекватной; необходимо учитывать квартиль отечественных журналов.</a:t>
            </a:r>
          </a:p>
          <a:p>
            <a:pPr indent="71120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450215" algn="l"/>
                <a:tab pos="5130800" algn="l"/>
              </a:tabLst>
            </a:pP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2. Многие издания осознали тот факт, что с русскоязычным контентом 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можно войти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международные базы, но 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двигаться в них нельзя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Попасть в 1-ый и 2-ой квартили с русскоязычной версией журнала практически невозможно; для этого необходимо иметь, по крайней мере, полномасштабную англоязычную версию.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1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8"/>
            <a:ext cx="12192000" cy="821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3.1. Алгоритм построения РВЭЖ: учет новых трендов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733" y="855048"/>
            <a:ext cx="1158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51308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2019 году введены новые элементы в методику составления РВЭЖ: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711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Экспертная оценка журналов шла только по одному параметру:</a:t>
            </a:r>
          </a:p>
          <a:p>
            <a:pPr indent="711200"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научный уровень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-го журнала (соответствие современным требованиям, степень инструментальной проработки, культура работы с эмпирическим материалом и т.п.) (т.е. </a:t>
            </a:r>
            <a:r>
              <a:rPr lang="ru-RU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индекс научного уровня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indent="7112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При вычислении оценок научного уровня журналов внешнего сегмента использовалась следующая эвристическая процедура: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429934" y="3855869"/>
                <a:ext cx="9474199" cy="10423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3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3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  <m:r>
                          <a:rPr lang="ru-RU" sz="3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ru-RU" sz="3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</m:t>
                    </m:r>
                    <m:d>
                      <m:dPr>
                        <m:ctrlPr>
                          <a:rPr lang="ru-RU" sz="3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3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sz="3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3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ru-RU" sz="3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𝑆𝑖</m:t>
                                </m:r>
                              </m:sub>
                            </m:sSub>
                            <m:r>
                              <a:rPr lang="ru-RU" sz="3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ru-RU" sz="3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3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ru-RU" sz="3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𝑊𝑖</m:t>
                                </m:r>
                              </m:sub>
                            </m:sSub>
                          </m:num>
                          <m:den>
                            <m:r>
                              <a:rPr lang="ru-RU" sz="3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3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		     	              </a:t>
                </a:r>
                <a:r>
                  <a:rPr lang="ru-RU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(1)</a:t>
                </a:r>
                <a:r>
                  <a:rPr lang="ru-RU" sz="3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ru-RU" sz="30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934" y="3855869"/>
                <a:ext cx="9474199" cy="1042337"/>
              </a:xfrm>
              <a:prstGeom prst="rect">
                <a:avLst/>
              </a:prstGeom>
              <a:blipFill>
                <a:blip r:embed="rId3"/>
                <a:stretch>
                  <a:fillRect r="-515" b="-5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321733" y="5045586"/>
            <a:ext cx="11582400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где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baseline="-25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коэффициенты надбавки за качество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-го журнала, вошедшего в определенную подгруппу базы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Scopus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WoS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соответственно;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коэффициент приведения.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11260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3.2. Алгоритм построения РВЭЖ: учет новых трендов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733" y="1185333"/>
            <a:ext cx="1154853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рейтинговых расчетах параметр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полагался равным 1,5, а коэффициенты надбавки приведены в табл.1.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Таблица 1. Шкала соответствия подгрупп баз </a:t>
            </a:r>
            <a:r>
              <a:rPr lang="en-US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Scopus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en-US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WoS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883684"/>
              </p:ext>
            </p:extLst>
          </p:nvPr>
        </p:nvGraphicFramePr>
        <p:xfrm>
          <a:off x="321733" y="2566634"/>
          <a:ext cx="11548533" cy="30644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49511">
                  <a:extLst>
                    <a:ext uri="{9D8B030D-6E8A-4147-A177-3AD203B41FA5}">
                      <a16:colId xmlns:a16="http://schemas.microsoft.com/office/drawing/2014/main" val="568996048"/>
                    </a:ext>
                  </a:extLst>
                </a:gridCol>
                <a:gridCol w="3849511">
                  <a:extLst>
                    <a:ext uri="{9D8B030D-6E8A-4147-A177-3AD203B41FA5}">
                      <a16:colId xmlns:a16="http://schemas.microsoft.com/office/drawing/2014/main" val="3791262543"/>
                    </a:ext>
                  </a:extLst>
                </a:gridCol>
                <a:gridCol w="3849511">
                  <a:extLst>
                    <a:ext uri="{9D8B030D-6E8A-4147-A177-3AD203B41FA5}">
                      <a16:colId xmlns:a16="http://schemas.microsoft.com/office/drawing/2014/main" val="3390683392"/>
                    </a:ext>
                  </a:extLst>
                </a:gridCol>
              </a:tblGrid>
              <a:tr h="77528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База данных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Коэффициент надбавки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качество (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330413"/>
                  </a:ext>
                </a:extLst>
              </a:tr>
              <a:tr h="65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WoS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Scopus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026952"/>
                  </a:ext>
                </a:extLst>
              </a:tr>
              <a:tr h="327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4993071"/>
                  </a:ext>
                </a:extLst>
              </a:tr>
              <a:tr h="327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7753853"/>
                  </a:ext>
                </a:extLst>
              </a:tr>
              <a:tr h="327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8835700"/>
                  </a:ext>
                </a:extLst>
              </a:tr>
              <a:tr h="327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840810"/>
                  </a:ext>
                </a:extLst>
              </a:tr>
              <a:tr h="327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Emerging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Sources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Citation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Index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квартиль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484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29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8"/>
            <a:ext cx="12192000" cy="8212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3.3. Алгоритм построения РВЭЖ: учет новых трендов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733" y="784170"/>
            <a:ext cx="11582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Рассчитывается дополнительный показатель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рыночной репрезентации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журнала, учитывающий наличие англоязычной версии контента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Величина показателя рыночной репрезентации формировалась в соответствии с правилом, заданным в табл.2.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Таблица 2. Начисление «премии» за наличие двуязычного контента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07495" y="5813613"/>
                <a:ext cx="10596638" cy="6852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3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ru-RU" sz="3000" i="1">
                        <a:latin typeface="Cambria Math" panose="02040503050406030204" pitchFamily="18" charset="0"/>
                      </a:rPr>
                      <m:t>=0,4</m:t>
                    </m:r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000" i="1">
                            <a:latin typeface="Cambria Math" panose="02040503050406030204" pitchFamily="18" charset="0"/>
                          </a:rPr>
                          <m:t>𝑅𝑖</m:t>
                        </m:r>
                      </m:sub>
                    </m:sSub>
                    <m:r>
                      <a:rPr lang="ru-RU" sz="3000" i="1">
                        <a:latin typeface="Cambria Math" panose="02040503050406030204" pitchFamily="18" charset="0"/>
                      </a:rPr>
                      <m:t>+0,1</m:t>
                    </m:r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000" i="1">
                            <a:latin typeface="Cambria Math" panose="02040503050406030204" pitchFamily="18" charset="0"/>
                          </a:rPr>
                          <m:t>𝐴𝑖</m:t>
                        </m:r>
                      </m:sub>
                    </m:sSub>
                    <m:r>
                      <a:rPr lang="ru-RU" sz="3000" i="1">
                        <a:latin typeface="Cambria Math" panose="02040503050406030204" pitchFamily="18" charset="0"/>
                      </a:rPr>
                      <m:t>+0,5</m:t>
                    </m:r>
                    <m:sSub>
                      <m:sSubPr>
                        <m:ctrlPr>
                          <a:rPr lang="ru-R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3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3000" i="1">
                            <a:latin typeface="Cambria Math" panose="02040503050406030204" pitchFamily="18" charset="0"/>
                          </a:rPr>
                          <m:t>𝐸𝑖</m:t>
                        </m:r>
                      </m:sub>
                    </m:sSub>
                  </m:oMath>
                </a14:m>
                <a:r>
                  <a:rPr lang="ru-RU" dirty="0"/>
                  <a:t>                    	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(2) </a:t>
                </a:r>
                <a:endParaRPr lang="ru-RU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495" y="5813613"/>
                <a:ext cx="10596638" cy="685252"/>
              </a:xfrm>
              <a:prstGeom prst="rect">
                <a:avLst/>
              </a:prstGeom>
              <a:blipFill>
                <a:blip r:embed="rId3"/>
                <a:stretch>
                  <a:fillRect r="-978" b="-89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321734" y="5029836"/>
            <a:ext cx="11582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>
              <a:lnSpc>
                <a:spcPct val="150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Итоговый балл оценивался на основе агрегирования РИНЦ-рейтинга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экспертного рейтинга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рейтинга рыночной репрезентации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08812"/>
              </p:ext>
            </p:extLst>
          </p:nvPr>
        </p:nvGraphicFramePr>
        <p:xfrm>
          <a:off x="321733" y="2730953"/>
          <a:ext cx="11582400" cy="22295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80682">
                  <a:extLst>
                    <a:ext uri="{9D8B030D-6E8A-4147-A177-3AD203B41FA5}">
                      <a16:colId xmlns:a16="http://schemas.microsoft.com/office/drawing/2014/main" val="2767968777"/>
                    </a:ext>
                  </a:extLst>
                </a:gridCol>
                <a:gridCol w="1901718">
                  <a:extLst>
                    <a:ext uri="{9D8B030D-6E8A-4147-A177-3AD203B41FA5}">
                      <a16:colId xmlns:a16="http://schemas.microsoft.com/office/drawing/2014/main" val="2204123848"/>
                    </a:ext>
                  </a:extLst>
                </a:gridCol>
              </a:tblGrid>
              <a:tr h="288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Характер контента журнала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(</a:t>
                      </a:r>
                      <a:r>
                        <a:rPr lang="en-US" sz="18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8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</a:t>
                      </a: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807698"/>
                  </a:ext>
                </a:extLst>
              </a:tr>
              <a:tr h="367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Только полная русскоязычная версия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5414144"/>
                  </a:ext>
                </a:extLst>
              </a:tr>
              <a:tr h="4038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Гибридная версия (частично – на русском, частично – на английском)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44069225"/>
                  </a:ext>
                </a:extLst>
              </a:tr>
              <a:tr h="3860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Только полная англоязычная версия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623276"/>
                  </a:ext>
                </a:extLst>
              </a:tr>
              <a:tr h="3894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Полная русскоязычная версия с неполной версией на английском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6651148"/>
                  </a:ext>
                </a:extLst>
              </a:tr>
              <a:tr h="3946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Две полномасштабные версии – на русском и английском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579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16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494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30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4. Алмазный список</a:t>
            </a:r>
            <a:endParaRPr lang="ru-RU" sz="30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666" y="476722"/>
            <a:ext cx="115146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Таблица 3. Алмазный список экономических журналов России, 2019 г.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856246"/>
              </p:ext>
            </p:extLst>
          </p:nvPr>
        </p:nvGraphicFramePr>
        <p:xfrm>
          <a:off x="338666" y="984553"/>
          <a:ext cx="11514667" cy="58240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3814">
                  <a:extLst>
                    <a:ext uri="{9D8B030D-6E8A-4147-A177-3AD203B41FA5}">
                      <a16:colId xmlns:a16="http://schemas.microsoft.com/office/drawing/2014/main" val="2431222059"/>
                    </a:ext>
                  </a:extLst>
                </a:gridCol>
                <a:gridCol w="3257880">
                  <a:extLst>
                    <a:ext uri="{9D8B030D-6E8A-4147-A177-3AD203B41FA5}">
                      <a16:colId xmlns:a16="http://schemas.microsoft.com/office/drawing/2014/main" val="2136866486"/>
                    </a:ext>
                  </a:extLst>
                </a:gridCol>
                <a:gridCol w="1035601">
                  <a:extLst>
                    <a:ext uri="{9D8B030D-6E8A-4147-A177-3AD203B41FA5}">
                      <a16:colId xmlns:a16="http://schemas.microsoft.com/office/drawing/2014/main" val="3561053043"/>
                    </a:ext>
                  </a:extLst>
                </a:gridCol>
                <a:gridCol w="863814">
                  <a:extLst>
                    <a:ext uri="{9D8B030D-6E8A-4147-A177-3AD203B41FA5}">
                      <a16:colId xmlns:a16="http://schemas.microsoft.com/office/drawing/2014/main" val="1775658326"/>
                    </a:ext>
                  </a:extLst>
                </a:gridCol>
                <a:gridCol w="863814">
                  <a:extLst>
                    <a:ext uri="{9D8B030D-6E8A-4147-A177-3AD203B41FA5}">
                      <a16:colId xmlns:a16="http://schemas.microsoft.com/office/drawing/2014/main" val="4151711819"/>
                    </a:ext>
                  </a:extLst>
                </a:gridCol>
                <a:gridCol w="866249">
                  <a:extLst>
                    <a:ext uri="{9D8B030D-6E8A-4147-A177-3AD203B41FA5}">
                      <a16:colId xmlns:a16="http://schemas.microsoft.com/office/drawing/2014/main" val="489699118"/>
                    </a:ext>
                  </a:extLst>
                </a:gridCol>
                <a:gridCol w="866249">
                  <a:extLst>
                    <a:ext uri="{9D8B030D-6E8A-4147-A177-3AD203B41FA5}">
                      <a16:colId xmlns:a16="http://schemas.microsoft.com/office/drawing/2014/main" val="585456619"/>
                    </a:ext>
                  </a:extLst>
                </a:gridCol>
                <a:gridCol w="866249">
                  <a:extLst>
                    <a:ext uri="{9D8B030D-6E8A-4147-A177-3AD203B41FA5}">
                      <a16:colId xmlns:a16="http://schemas.microsoft.com/office/drawing/2014/main" val="2063182779"/>
                    </a:ext>
                  </a:extLst>
                </a:gridCol>
                <a:gridCol w="1036819">
                  <a:extLst>
                    <a:ext uri="{9D8B030D-6E8A-4147-A177-3AD203B41FA5}">
                      <a16:colId xmlns:a16="http://schemas.microsoft.com/office/drawing/2014/main" val="2394136907"/>
                    </a:ext>
                  </a:extLst>
                </a:gridCol>
                <a:gridCol w="994178">
                  <a:extLst>
                    <a:ext uri="{9D8B030D-6E8A-4147-A177-3AD203B41FA5}">
                      <a16:colId xmlns:a16="http://schemas.microsoft.com/office/drawing/2014/main" val="1745168448"/>
                    </a:ext>
                  </a:extLst>
                </a:gridCol>
              </a:tblGrid>
              <a:tr h="21883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Журнал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 </a:t>
                      </a:r>
                      <a:r>
                        <a:rPr lang="en-US" sz="14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Параметры РИНЦ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4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4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4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</a:t>
                      </a:r>
                      <a:endParaRPr lang="ru-RU" sz="14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extLst>
                  <a:ext uri="{0D108BD9-81ED-4DB2-BD59-A6C34878D82A}">
                    <a16:rowId xmlns:a16="http://schemas.microsoft.com/office/drawing/2014/main" val="3236487519"/>
                  </a:ext>
                </a:extLst>
              </a:tr>
              <a:tr h="218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4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941568"/>
                  </a:ext>
                </a:extLst>
              </a:tr>
              <a:tr h="352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(1)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Вопросы экономики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 (100,0)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414326"/>
                  </a:ext>
                </a:extLst>
              </a:tr>
              <a:tr h="313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Форсайт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86,8 (74,12)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62329"/>
                  </a:ext>
                </a:extLst>
              </a:tr>
              <a:tr h="301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(3)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региона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724788"/>
                  </a:ext>
                </a:extLst>
              </a:tr>
              <a:tr h="449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(7)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Мировая экономика и международные отношения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30308"/>
                  </a:ext>
                </a:extLst>
              </a:tr>
              <a:tr h="352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(6)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 прогнозирования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extLst>
                  <a:ext uri="{0D108BD9-81ED-4DB2-BD59-A6C34878D82A}">
                    <a16:rowId xmlns:a16="http://schemas.microsoft.com/office/drawing/2014/main" val="2292832954"/>
                  </a:ext>
                </a:extLst>
              </a:tr>
              <a:tr h="681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 (15)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Вестник международных организаций: образование, наука, новая экономика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255238"/>
                  </a:ext>
                </a:extLst>
              </a:tr>
              <a:tr h="315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(8)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Terra Economicus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6273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(5)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Журнал Новой экономической ассоциации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884976"/>
                  </a:ext>
                </a:extLst>
              </a:tr>
              <a:tr h="352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(4)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Экономическая политика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93229"/>
                  </a:ext>
                </a:extLst>
              </a:tr>
              <a:tr h="626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(10)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Экономические и социальные перемены: факты, тенденции, прогноз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extLst>
                  <a:ext uri="{0D108BD9-81ED-4DB2-BD59-A6C34878D82A}">
                    <a16:rowId xmlns:a16="http://schemas.microsoft.com/office/drawing/2014/main" val="1413267755"/>
                  </a:ext>
                </a:extLst>
              </a:tr>
              <a:tr h="313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(23)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Деньги и кредит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extLst>
                  <a:ext uri="{0D108BD9-81ED-4DB2-BD59-A6C34878D82A}">
                    <a16:rowId xmlns:a16="http://schemas.microsoft.com/office/drawing/2014/main" val="333047632"/>
                  </a:ext>
                </a:extLst>
              </a:tr>
              <a:tr h="315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(14)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Бизнес-информатика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64,6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extLst>
                  <a:ext uri="{0D108BD9-81ED-4DB2-BD59-A6C34878D82A}">
                    <a16:rowId xmlns:a16="http://schemas.microsoft.com/office/drawing/2014/main" val="1522640221"/>
                  </a:ext>
                </a:extLst>
              </a:tr>
              <a:tr h="3528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(17)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Российский журнал менеджмента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042" marR="48042" marT="0" marB="0" anchor="ctr"/>
                </a:tc>
                <a:extLst>
                  <a:ext uri="{0D108BD9-81ED-4DB2-BD59-A6C34878D82A}">
                    <a16:rowId xmlns:a16="http://schemas.microsoft.com/office/drawing/2014/main" val="244302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18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1" y="59239"/>
            <a:ext cx="12192000" cy="494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30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5. Второй эшелон журналов</a:t>
            </a:r>
            <a:endParaRPr lang="ru-RU" sz="30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667" y="476722"/>
            <a:ext cx="115146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Таблица 4. Второй эшелон экономических журналов России, 2019 г.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685985"/>
              </p:ext>
            </p:extLst>
          </p:nvPr>
        </p:nvGraphicFramePr>
        <p:xfrm>
          <a:off x="338671" y="971530"/>
          <a:ext cx="11514664" cy="57599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3813">
                  <a:extLst>
                    <a:ext uri="{9D8B030D-6E8A-4147-A177-3AD203B41FA5}">
                      <a16:colId xmlns:a16="http://schemas.microsoft.com/office/drawing/2014/main" val="3802908943"/>
                    </a:ext>
                  </a:extLst>
                </a:gridCol>
                <a:gridCol w="3257881">
                  <a:extLst>
                    <a:ext uri="{9D8B030D-6E8A-4147-A177-3AD203B41FA5}">
                      <a16:colId xmlns:a16="http://schemas.microsoft.com/office/drawing/2014/main" val="1635012968"/>
                    </a:ext>
                  </a:extLst>
                </a:gridCol>
                <a:gridCol w="1035602">
                  <a:extLst>
                    <a:ext uri="{9D8B030D-6E8A-4147-A177-3AD203B41FA5}">
                      <a16:colId xmlns:a16="http://schemas.microsoft.com/office/drawing/2014/main" val="2698093463"/>
                    </a:ext>
                  </a:extLst>
                </a:gridCol>
                <a:gridCol w="863813">
                  <a:extLst>
                    <a:ext uri="{9D8B030D-6E8A-4147-A177-3AD203B41FA5}">
                      <a16:colId xmlns:a16="http://schemas.microsoft.com/office/drawing/2014/main" val="2035567560"/>
                    </a:ext>
                  </a:extLst>
                </a:gridCol>
                <a:gridCol w="863813">
                  <a:extLst>
                    <a:ext uri="{9D8B030D-6E8A-4147-A177-3AD203B41FA5}">
                      <a16:colId xmlns:a16="http://schemas.microsoft.com/office/drawing/2014/main" val="3455723939"/>
                    </a:ext>
                  </a:extLst>
                </a:gridCol>
                <a:gridCol w="866249">
                  <a:extLst>
                    <a:ext uri="{9D8B030D-6E8A-4147-A177-3AD203B41FA5}">
                      <a16:colId xmlns:a16="http://schemas.microsoft.com/office/drawing/2014/main" val="1054142298"/>
                    </a:ext>
                  </a:extLst>
                </a:gridCol>
                <a:gridCol w="866249">
                  <a:extLst>
                    <a:ext uri="{9D8B030D-6E8A-4147-A177-3AD203B41FA5}">
                      <a16:colId xmlns:a16="http://schemas.microsoft.com/office/drawing/2014/main" val="3770164018"/>
                    </a:ext>
                  </a:extLst>
                </a:gridCol>
                <a:gridCol w="866249">
                  <a:extLst>
                    <a:ext uri="{9D8B030D-6E8A-4147-A177-3AD203B41FA5}">
                      <a16:colId xmlns:a16="http://schemas.microsoft.com/office/drawing/2014/main" val="574257099"/>
                    </a:ext>
                  </a:extLst>
                </a:gridCol>
                <a:gridCol w="1036819">
                  <a:extLst>
                    <a:ext uri="{9D8B030D-6E8A-4147-A177-3AD203B41FA5}">
                      <a16:colId xmlns:a16="http://schemas.microsoft.com/office/drawing/2014/main" val="1850299835"/>
                    </a:ext>
                  </a:extLst>
                </a:gridCol>
                <a:gridCol w="994176">
                  <a:extLst>
                    <a:ext uri="{9D8B030D-6E8A-4147-A177-3AD203B41FA5}">
                      <a16:colId xmlns:a16="http://schemas.microsoft.com/office/drawing/2014/main" val="3115898355"/>
                    </a:ext>
                  </a:extLst>
                </a:gridCol>
              </a:tblGrid>
              <a:tr h="32036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Журнал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Параметры РИНЦ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6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600" b="1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6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extLst>
                  <a:ext uri="{0D108BD9-81ED-4DB2-BD59-A6C34878D82A}">
                    <a16:rowId xmlns:a16="http://schemas.microsoft.com/office/drawing/2014/main" val="3684746646"/>
                  </a:ext>
                </a:extLst>
              </a:tr>
              <a:tr h="3203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6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6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6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6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6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6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6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6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ru-RU" sz="1600" b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600" b="1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77068"/>
                  </a:ext>
                </a:extLst>
              </a:tr>
              <a:tr h="534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(11)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Вестник Санкт-Петербургского университета. Экономика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533912"/>
                  </a:ext>
                </a:extLst>
              </a:tr>
              <a:tr h="404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(12)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Прикладная эконометрика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59,5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9975"/>
                  </a:ext>
                </a:extLst>
              </a:tr>
              <a:tr h="404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(13)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Institutional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Studies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9897"/>
                  </a:ext>
                </a:extLst>
              </a:tr>
              <a:tr h="640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(9)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Экономический журнал Высшей школы экономики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19279"/>
                  </a:ext>
                </a:extLst>
              </a:tr>
              <a:tr h="32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(-)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Современная Европа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58,1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821448"/>
                  </a:ext>
                </a:extLst>
              </a:tr>
              <a:tr h="404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(-)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Russian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Economy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extLst>
                  <a:ext uri="{0D108BD9-81ED-4DB2-BD59-A6C34878D82A}">
                    <a16:rowId xmlns:a16="http://schemas.microsoft.com/office/drawing/2014/main" val="3358775514"/>
                  </a:ext>
                </a:extLst>
              </a:tr>
              <a:tr h="32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(-)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Управленец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57,3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789626"/>
                  </a:ext>
                </a:extLst>
              </a:tr>
              <a:tr h="32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(-)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 of Tax Reform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54,9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77,4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159570"/>
                  </a:ext>
                </a:extLst>
              </a:tr>
              <a:tr h="404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(16)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и математические методы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47,7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extLst>
                  <a:ext uri="{0D108BD9-81ED-4DB2-BD59-A6C34878D82A}">
                    <a16:rowId xmlns:a16="http://schemas.microsoft.com/office/drawing/2014/main" val="2662841252"/>
                  </a:ext>
                </a:extLst>
              </a:tr>
              <a:tr h="640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(18)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Вестник Санкт-Петербургского университета. Менеджмент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47,4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53,3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97,6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extLst>
                  <a:ext uri="{0D108BD9-81ED-4DB2-BD59-A6C34878D82A}">
                    <a16:rowId xmlns:a16="http://schemas.microsoft.com/office/drawing/2014/main" val="2928158711"/>
                  </a:ext>
                </a:extLst>
              </a:tr>
              <a:tr h="4043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(20)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Пространственная экономика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extLst>
                  <a:ext uri="{0D108BD9-81ED-4DB2-BD59-A6C34878D82A}">
                    <a16:rowId xmlns:a16="http://schemas.microsoft.com/office/drawing/2014/main" val="3659692937"/>
                  </a:ext>
                </a:extLst>
              </a:tr>
              <a:tr h="32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(19)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 управления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271" marR="51271" marT="0" marB="0" anchor="ctr"/>
                </a:tc>
                <a:extLst>
                  <a:ext uri="{0D108BD9-81ED-4DB2-BD59-A6C34878D82A}">
                    <a16:rowId xmlns:a16="http://schemas.microsoft.com/office/drawing/2014/main" val="3151214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596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33411"/>
            <a:ext cx="12192000" cy="702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800" b="1" spc="-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6. Стилизованные примеры успехов и неудач</a:t>
            </a:r>
            <a:endParaRPr lang="ru-RU" sz="2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7225" y="1315318"/>
            <a:ext cx="11517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73050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1. Работа «наверху»: о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роли личности в истории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журнала – издание «Деньги и кредит»</a:t>
            </a:r>
          </a:p>
          <a:p>
            <a:pPr>
              <a:tabLst>
                <a:tab pos="273050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tabLst>
                <a:tab pos="273050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Работа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внизу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»: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издание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«Journal of Tax Reform»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2463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D7C7589BB02742A4A4BCD8E97C61F4" ma:contentTypeVersion="0" ma:contentTypeDescription="Создание документа." ma:contentTypeScope="" ma:versionID="e9c63cc8d6fccf125d91f03eb8c2165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E098C7-EB80-479E-9AFD-39F195A866AE}"/>
</file>

<file path=customXml/itemProps2.xml><?xml version="1.0" encoding="utf-8"?>
<ds:datastoreItem xmlns:ds="http://schemas.openxmlformats.org/officeDocument/2006/customXml" ds:itemID="{2ED60A4E-88E1-4CB0-ACEF-C2A87D83A419}"/>
</file>

<file path=customXml/itemProps3.xml><?xml version="1.0" encoding="utf-8"?>
<ds:datastoreItem xmlns:ds="http://schemas.openxmlformats.org/officeDocument/2006/customXml" ds:itemID="{21091B3E-507C-4347-960D-CE552A7E9196}"/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1009</Words>
  <Application>Microsoft Office PowerPoint</Application>
  <PresentationFormat>Широкоэкранный</PresentationFormat>
  <Paragraphs>362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развития регионального сегмента национальной банковской системы России</dc:title>
  <dc:creator>Пинская Миляуша Рашитовна</dc:creator>
  <cp:lastModifiedBy>Евгений Гаганов</cp:lastModifiedBy>
  <cp:revision>176</cp:revision>
  <cp:lastPrinted>2016-11-17T21:20:20Z</cp:lastPrinted>
  <dcterms:created xsi:type="dcterms:W3CDTF">2016-05-05T10:31:50Z</dcterms:created>
  <dcterms:modified xsi:type="dcterms:W3CDTF">2019-04-23T19:11:25Z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0x0101009FD7C7589BB02742A4A4BCD8E97C61F4</vt:lpwstr>
  </property>
</Properties>
</file>