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332" r:id="rId7"/>
    <p:sldId id="333" r:id="rId8"/>
    <p:sldId id="334" r:id="rId9"/>
    <p:sldId id="335" r:id="rId10"/>
    <p:sldId id="320" r:id="rId11"/>
    <p:sldId id="336" r:id="rId12"/>
    <p:sldId id="321" r:id="rId13"/>
    <p:sldId id="322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41" autoAdjust="0"/>
  </p:normalViewPr>
  <p:slideViewPr>
    <p:cSldViewPr snapToGrid="0">
      <p:cViewPr varScale="1">
        <p:scale>
          <a:sx n="123" d="100"/>
          <a:sy n="123" d="100"/>
        </p:scale>
        <p:origin x="22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1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033" y="2829070"/>
            <a:ext cx="81851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kern="1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Российский сегмент </a:t>
            </a:r>
          </a:p>
          <a:p>
            <a:pPr algn="l"/>
            <a:r>
              <a:rPr lang="ru-RU" sz="4000" kern="1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международного рынка </a:t>
            </a:r>
          </a:p>
          <a:p>
            <a:pPr algn="l"/>
            <a:r>
              <a:rPr lang="ru-RU" sz="4000" kern="1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экономических изданий </a:t>
            </a:r>
            <a:endParaRPr lang="ru-RU" sz="4000" b="1" dirty="0">
              <a:solidFill>
                <a:schemeClr val="accent4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3033" y="2533479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1726" y="1341167"/>
            <a:ext cx="62167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Балацкий Евгений Всеволодович   </a:t>
            </a:r>
          </a:p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Екимова Наталья Александровна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DE941-C76B-4A0C-8ACF-888ED3ED456E}"/>
              </a:ext>
            </a:extLst>
          </p:cNvPr>
          <p:cNvSpPr txBox="1"/>
          <p:nvPr/>
        </p:nvSpPr>
        <p:spPr>
          <a:xfrm>
            <a:off x="0" y="5984439"/>
            <a:ext cx="444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Москва, 12.05.2021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1015" y="420626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Перспективы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48CD92-F177-45BE-97C9-27E5B1AC308D}"/>
              </a:ext>
            </a:extLst>
          </p:cNvPr>
          <p:cNvSpPr txBox="1"/>
          <p:nvPr/>
        </p:nvSpPr>
        <p:spPr>
          <a:xfrm>
            <a:off x="123986" y="1543464"/>
            <a:ext cx="889602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лет назад идея вхождения российских журналов в ведущие международные базы данных казалась утопичной и неконструктивной. Однако время показало, что поставленная задача не только решаема, но и несет в себе колоссальный терапевтический эффект, связанный с ростом научной культуры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выразился в повышении качества как самих журналов, так и публикуемых в них статей.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Если наметившаяся тенденция сохранится, то можно ожидать, что через 10 лет в России будет достаточный набор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высококвартильных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отечественных журналов мирового уровня. В этом смысле можно говорить, что у России перспективы светлые.</a:t>
            </a:r>
          </a:p>
          <a:p>
            <a:pPr indent="450215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Вместе с тем, следует отдавать себе отчет в том, что выход РЭЖ на мировой рынок является тактическим, а не стратегическим успехом. В стратегическом плане российская наука находится в зоне влияния англосаксонской школы и все больше утрачивает свою самобытность и аутентичность. Кроме того, публикация в «хороших» журналах для многих исследователей уже превратилась в самоцель и в самоценность, что формирует искаженные и даже вредные научные установки, отдаляет ученых от реальных проблем. В этом отношении России предстоит пройти весьма извилистый путь по обретению себя и собственной научной идентичности.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0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5"/>
            <a:ext cx="8273562" cy="799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173294" y="118325"/>
            <a:ext cx="7675307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 Алгоритм учета и ранжирования РЭЖ: учет новых реалий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D67F09-56BA-4047-9BC0-B494BD852664}"/>
              </a:ext>
            </a:extLst>
          </p:cNvPr>
          <p:cNvSpPr txBox="1"/>
          <p:nvPr/>
        </p:nvSpPr>
        <p:spPr>
          <a:xfrm>
            <a:off x="171061" y="1249267"/>
            <a:ext cx="8801877" cy="5028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Процедура составления РВЭЖ предполагает учет трех групп факторов.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Первая группа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факторов –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библиометрический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успех издания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состоит из трех параметров базы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eLibrary.Ru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</a:p>
          <a:p>
            <a:pPr indent="450215" algn="just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5-летний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импакт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-фактор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-го журнала без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самоцитирования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(удельная цитируемость материалов издания); </a:t>
            </a:r>
          </a:p>
          <a:p>
            <a:pPr indent="450215" algn="just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5-летний индекс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Херфиндаля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Хиршмана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журнала по цитирующим журналам (наличие/отсутствие сговора журналов в отношении перекрестных ссылок друг на друга); </a:t>
            </a:r>
          </a:p>
          <a:p>
            <a:pPr indent="450215" algn="just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время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полужизни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статей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-го журнала, процитированных в текущем году (долговечность и фундаментальность материалов издания). 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дальнейшем три указанных параметра нормируются (в процентах) по максимальному показателю и усредняются с получением итогового значения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5"/>
            <a:ext cx="8273562" cy="799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173294" y="118325"/>
            <a:ext cx="7675307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 Алгоритм учета и ранжирования РЭЖ: учет новых реалий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D67F09-56BA-4047-9BC0-B494BD852664}"/>
              </a:ext>
            </a:extLst>
          </p:cNvPr>
          <p:cNvSpPr txBox="1"/>
          <p:nvPr/>
        </p:nvSpPr>
        <p:spPr>
          <a:xfrm>
            <a:off x="171061" y="1036846"/>
            <a:ext cx="880187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Вторая группа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факторов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качество издания или его международное признание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определяется по следующему правилу. Оценивается только один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параметр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научный уровень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-го журнала по алгоритму: если издание не входит в ключевые МБД (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и/или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то его качество оценивается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ранкером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10-балльной шкале [0;10] по принципу «чем больше, тем лучше»; если издание входит в ключевые МБД, то используется формула: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=10(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)/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где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коэффициенты надбавки за качество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-го журнала, вошедшего в базу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соответственно;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коэффициент приведения: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=1,5. Коэффициенты надбавки приведены в табл. 1 и отличаются от предыдущего рейтинга более высокой «ценой» шага вхождения в соответствующий квартиль. Полученные оценки качества РЭЖ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нормируются в процентах относительно максимального значения.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0CB27-2054-438E-80F0-C567B5882768}"/>
              </a:ext>
            </a:extLst>
          </p:cNvPr>
          <p:cNvSpPr txBox="1"/>
          <p:nvPr/>
        </p:nvSpPr>
        <p:spPr>
          <a:xfrm>
            <a:off x="171061" y="3820091"/>
            <a:ext cx="69155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Шкала надбавок для баз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3F189C2-435B-4A59-BFB0-243917117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07150"/>
              </p:ext>
            </p:extLst>
          </p:nvPr>
        </p:nvGraphicFramePr>
        <p:xfrm>
          <a:off x="171062" y="4158645"/>
          <a:ext cx="8801876" cy="2274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3671">
                  <a:extLst>
                    <a:ext uri="{9D8B030D-6E8A-4147-A177-3AD203B41FA5}">
                      <a16:colId xmlns:a16="http://schemas.microsoft.com/office/drawing/2014/main" val="3795105250"/>
                    </a:ext>
                  </a:extLst>
                </a:gridCol>
                <a:gridCol w="2933671">
                  <a:extLst>
                    <a:ext uri="{9D8B030D-6E8A-4147-A177-3AD203B41FA5}">
                      <a16:colId xmlns:a16="http://schemas.microsoft.com/office/drawing/2014/main" val="1591728515"/>
                    </a:ext>
                  </a:extLst>
                </a:gridCol>
                <a:gridCol w="2934534">
                  <a:extLst>
                    <a:ext uri="{9D8B030D-6E8A-4147-A177-3AD203B41FA5}">
                      <a16:colId xmlns:a16="http://schemas.microsoft.com/office/drawing/2014/main" val="734627942"/>
                    </a:ext>
                  </a:extLst>
                </a:gridCol>
              </a:tblGrid>
              <a:tr h="2842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 данных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Коэффициент надбавки за качество (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82098"/>
                  </a:ext>
                </a:extLst>
              </a:tr>
              <a:tr h="28429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WoS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644960"/>
                  </a:ext>
                </a:extLst>
              </a:tr>
              <a:tr h="28429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557898"/>
                  </a:ext>
                </a:extLst>
              </a:tr>
              <a:tr h="28429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квартиль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квартиль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199892"/>
                  </a:ext>
                </a:extLst>
              </a:tr>
              <a:tr h="28429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квартиль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квартиль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6670583"/>
                  </a:ext>
                </a:extLst>
              </a:tr>
              <a:tr h="28429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квартиль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квартиль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41279"/>
                  </a:ext>
                </a:extLst>
              </a:tr>
              <a:tr h="5685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Emerging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Citation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Вхождение в базу, но отсутствие индексации и/или квартиля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158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8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5"/>
            <a:ext cx="8273562" cy="799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173294" y="118325"/>
            <a:ext cx="7675307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 Алгоритм учета и ранжирования РЭЖ: учет новых реалий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D67F09-56BA-4047-9BC0-B494BD852664}"/>
              </a:ext>
            </a:extLst>
          </p:cNvPr>
          <p:cNvSpPr txBox="1"/>
          <p:nvPr/>
        </p:nvSpPr>
        <p:spPr>
          <a:xfrm>
            <a:off x="171061" y="1036846"/>
            <a:ext cx="88018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Третья группа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факторов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интернационализация издания или его доступность международной аудитории читателей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определяется наличием у издания русско- и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англоязычной версии контента по правилу, задаваемому табл. 2; полученные оценки качества интернационализации РЭЖ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нормируются в процентах относительно максимального значения.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0CB27-2054-438E-80F0-C567B5882768}"/>
              </a:ext>
            </a:extLst>
          </p:cNvPr>
          <p:cNvSpPr txBox="1"/>
          <p:nvPr/>
        </p:nvSpPr>
        <p:spPr>
          <a:xfrm>
            <a:off x="171062" y="2341553"/>
            <a:ext cx="8801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2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Правила начисления «премии» за наличие двуязычного контента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9BBCD5C-132B-493A-936E-C9167085C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13436"/>
              </p:ext>
            </p:extLst>
          </p:nvPr>
        </p:nvGraphicFramePr>
        <p:xfrm>
          <a:off x="171061" y="2767039"/>
          <a:ext cx="8801876" cy="15308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79225">
                  <a:extLst>
                    <a:ext uri="{9D8B030D-6E8A-4147-A177-3AD203B41FA5}">
                      <a16:colId xmlns:a16="http://schemas.microsoft.com/office/drawing/2014/main" val="3430348323"/>
                    </a:ext>
                  </a:extLst>
                </a:gridCol>
                <a:gridCol w="1222651">
                  <a:extLst>
                    <a:ext uri="{9D8B030D-6E8A-4147-A177-3AD203B41FA5}">
                      <a16:colId xmlns:a16="http://schemas.microsoft.com/office/drawing/2014/main" val="3409971698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контента журнала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(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0127194"/>
                  </a:ext>
                </a:extLst>
              </a:tr>
              <a:tr h="2974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полная русскоязычная версия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619014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Гибридная версия (частично – на русском, частично – на английском)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8218077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полная англоязычная версия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6036927"/>
                  </a:ext>
                </a:extLst>
              </a:tr>
              <a:tr h="291047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 полномасштабные версии – на русском и английском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59195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18E9056-5D1C-4224-B6C1-656533CD1F63}"/>
              </a:ext>
            </a:extLst>
          </p:cNvPr>
          <p:cNvSpPr txBox="1"/>
          <p:nvPr/>
        </p:nvSpPr>
        <p:spPr>
          <a:xfrm>
            <a:off x="171061" y="4574291"/>
            <a:ext cx="88018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Итоговая рейтинговая оценка РЭЖ вычисляется на основе процедуры взвешивания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=0,3*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+0,5*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\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+0,2*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IIIi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 последующим стандартным нормированием.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Учитывая специфическую классификацию МБД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при определении квартиля РЭЖ использовались категории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Economics and Econometrics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Economics</a:t>
            </a:r>
            <a:r>
              <a:rPr lang="ru-RU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Econometrics and Finance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5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5"/>
            <a:ext cx="8273562" cy="799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441309" y="256295"/>
            <a:ext cx="8456290" cy="457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 Результаты эмпирических расчетов: шестая волна рейтинга ВЭЖ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0CB27-2054-438E-80F0-C567B5882768}"/>
              </a:ext>
            </a:extLst>
          </p:cNvPr>
          <p:cNvSpPr txBox="1"/>
          <p:nvPr/>
        </p:nvSpPr>
        <p:spPr>
          <a:xfrm>
            <a:off x="236376" y="937057"/>
            <a:ext cx="8801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3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Рейтинг ведущих РЭЖ России, 2021 г.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8A80F20-1B9E-4BA5-86B0-149508E6F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83364"/>
              </p:ext>
            </p:extLst>
          </p:nvPr>
        </p:nvGraphicFramePr>
        <p:xfrm>
          <a:off x="171062" y="1294621"/>
          <a:ext cx="8801876" cy="540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443">
                  <a:extLst>
                    <a:ext uri="{9D8B030D-6E8A-4147-A177-3AD203B41FA5}">
                      <a16:colId xmlns:a16="http://schemas.microsoft.com/office/drawing/2014/main" val="362620791"/>
                    </a:ext>
                  </a:extLst>
                </a:gridCol>
                <a:gridCol w="2517726">
                  <a:extLst>
                    <a:ext uri="{9D8B030D-6E8A-4147-A177-3AD203B41FA5}">
                      <a16:colId xmlns:a16="http://schemas.microsoft.com/office/drawing/2014/main" val="1312955579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1498342519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2505427733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308348904"/>
                    </a:ext>
                  </a:extLst>
                </a:gridCol>
                <a:gridCol w="1441869">
                  <a:extLst>
                    <a:ext uri="{9D8B030D-6E8A-4147-A177-3AD203B41FA5}">
                      <a16:colId xmlns:a16="http://schemas.microsoft.com/office/drawing/2014/main" val="978591658"/>
                    </a:ext>
                  </a:extLst>
                </a:gridCol>
              </a:tblGrid>
              <a:tr h="6230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журнала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Библиометри-ческий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научного уровня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</a:p>
                    <a:p>
                      <a:pPr algn="ctr"/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Интернациона-лизации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739973162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Форсайт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612746307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Балтийский регион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961252511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 экономики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258379934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прогнозирования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5189315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региона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973889846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Economicus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653471538"/>
                  </a:ext>
                </a:extLst>
              </a:tr>
              <a:tr h="623069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международных организаций: образование, наука новая экономика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957566061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 Research of Russia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144010178"/>
                  </a:ext>
                </a:extLst>
              </a:tr>
              <a:tr h="415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 новой экономической ассоциации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430643370"/>
                  </a:ext>
                </a:extLst>
              </a:tr>
              <a:tr h="415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Мировая экономика и международные отношения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760665931"/>
                  </a:ext>
                </a:extLst>
              </a:tr>
              <a:tr h="623069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общественного мнения: экономические и социальные перемены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739268953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Экономическая политика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537322530"/>
                  </a:ext>
                </a:extLst>
              </a:tr>
              <a:tr h="415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и математические методы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902109215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Современная Европа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503256416"/>
                  </a:ext>
                </a:extLst>
              </a:tr>
              <a:tr h="415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Экономический журнал Высшей школы экономики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558509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5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5"/>
            <a:ext cx="8273562" cy="799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441309" y="256295"/>
            <a:ext cx="8456290" cy="457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 Результаты эмпирических расчетов: шестая волна рейтинга ВЭЖ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0CB27-2054-438E-80F0-C567B5882768}"/>
              </a:ext>
            </a:extLst>
          </p:cNvPr>
          <p:cNvSpPr txBox="1"/>
          <p:nvPr/>
        </p:nvSpPr>
        <p:spPr>
          <a:xfrm>
            <a:off x="236376" y="937057"/>
            <a:ext cx="8801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3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Рейтинг ведущих РЭЖ России, 2021 г.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8A80F20-1B9E-4BA5-86B0-149508E6F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47192"/>
              </p:ext>
            </p:extLst>
          </p:nvPr>
        </p:nvGraphicFramePr>
        <p:xfrm>
          <a:off x="127729" y="1275611"/>
          <a:ext cx="8801876" cy="53279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443">
                  <a:extLst>
                    <a:ext uri="{9D8B030D-6E8A-4147-A177-3AD203B41FA5}">
                      <a16:colId xmlns:a16="http://schemas.microsoft.com/office/drawing/2014/main" val="362620791"/>
                    </a:ext>
                  </a:extLst>
                </a:gridCol>
                <a:gridCol w="2517726">
                  <a:extLst>
                    <a:ext uri="{9D8B030D-6E8A-4147-A177-3AD203B41FA5}">
                      <a16:colId xmlns:a16="http://schemas.microsoft.com/office/drawing/2014/main" val="1312955579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1498342519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2505427733"/>
                    </a:ext>
                  </a:extLst>
                </a:gridCol>
                <a:gridCol w="1440946">
                  <a:extLst>
                    <a:ext uri="{9D8B030D-6E8A-4147-A177-3AD203B41FA5}">
                      <a16:colId xmlns:a16="http://schemas.microsoft.com/office/drawing/2014/main" val="308348904"/>
                    </a:ext>
                  </a:extLst>
                </a:gridCol>
                <a:gridCol w="1441869">
                  <a:extLst>
                    <a:ext uri="{9D8B030D-6E8A-4147-A177-3AD203B41FA5}">
                      <a16:colId xmlns:a16="http://schemas.microsoft.com/office/drawing/2014/main" val="978591658"/>
                    </a:ext>
                  </a:extLst>
                </a:gridCol>
              </a:tblGrid>
              <a:tr h="6949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журнала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Библиомет-рический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научного 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уровня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</a:p>
                    <a:p>
                      <a:pPr algn="ctr"/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интернациона-лизации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739973162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Бизнес-информатика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958429831"/>
                  </a:ext>
                </a:extLst>
              </a:tr>
              <a:tr h="694968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Экономические и социальные перемены: факты, тенденции, прогноз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091626213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Прикладная эконометрика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56,25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536513576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Финансы: теория и практика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301037809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Деньги и кредит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936328846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New Economy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681795795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Russian Journal of Economics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147631040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 новой экономики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528820850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журнал менеджмента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683304769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Санкт-Петербургского университета. Экономика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263480446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Tax Reform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250722715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Institutional Studies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438105605"/>
                  </a:ext>
                </a:extLst>
              </a:tr>
              <a:tr h="23164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Управленец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968364228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Corporate Finance Research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494264622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Санкт-Петербургского университета. Менеджмент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78617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05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7449" y="275732"/>
            <a:ext cx="164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681E2-692F-4BFF-84FB-B2ACDB43550D}"/>
              </a:ext>
            </a:extLst>
          </p:cNvPr>
          <p:cNvSpPr txBox="1"/>
          <p:nvPr/>
        </p:nvSpPr>
        <p:spPr>
          <a:xfrm>
            <a:off x="187449" y="1476061"/>
            <a:ext cx="8769102" cy="4849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Во-первых, с точки зрения вхождения на международный рынок экономических изданий в России за 2018–2021 гг. произошла настоящая революция. Так,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на текущий момент в международных базах данных присутствует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25 экономических журналов: в ESCI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19; в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18, из них в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– 7, в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– 8; включены в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но не индексируются – 3.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Во-вторых, степень демократичности двух МБД –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по отношению к РЭЖ очень различается. Если в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отечественные экономические издания так и остались в непрестижной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бесквартильной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группе ESCI, то 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Scopus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позволил им занять вполне достойные места.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В-третьих, в настоящий момент в России разворачивается движение по цивилизованной презентации достижений своих экономистов за рубежом. Это достигается прежде всего за счет усиления отечественными изданиями своего русскоязычного контента его версией на английском языке.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4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4"/>
            <a:ext cx="8264769" cy="94966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1693" y="119723"/>
            <a:ext cx="7591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Концентрическая модель рынка журналов: новые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новые возможности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D8D657-A06F-4E65-84C9-7D132A810F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9" y="1247614"/>
            <a:ext cx="8561344" cy="46882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7737AC-8CAE-4712-885B-93AA1A902904}"/>
              </a:ext>
            </a:extLst>
          </p:cNvPr>
          <p:cNvSpPr txBox="1"/>
          <p:nvPr/>
        </p:nvSpPr>
        <p:spPr>
          <a:xfrm>
            <a:off x="121581" y="5907280"/>
            <a:ext cx="8693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Обозначения: белые цифры на черном фоне показывают число журналов, получивших международную сертификацию, а черные цифры на белом фоне – число изданий в двух языковых версиях.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7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07571"/>
            <a:ext cx="8264769" cy="96255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2278" y="458013"/>
            <a:ext cx="5293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Разные науки – разные стандарты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C18FB-E06F-40C2-85E3-0A246EEFBC5B}"/>
              </a:ext>
            </a:extLst>
          </p:cNvPr>
          <p:cNvSpPr txBox="1"/>
          <p:nvPr/>
        </p:nvSpPr>
        <p:spPr>
          <a:xfrm>
            <a:off x="232277" y="1420564"/>
            <a:ext cx="8501017" cy="417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4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Сравнение рынков журналов по социальным наукам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BEC2300-E5B5-4FD6-8587-4A84A8047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80999"/>
              </p:ext>
            </p:extLst>
          </p:nvPr>
        </p:nvGraphicFramePr>
        <p:xfrm>
          <a:off x="205254" y="1990315"/>
          <a:ext cx="8733492" cy="28773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3159">
                  <a:extLst>
                    <a:ext uri="{9D8B030D-6E8A-4147-A177-3AD203B41FA5}">
                      <a16:colId xmlns:a16="http://schemas.microsoft.com/office/drawing/2014/main" val="68918586"/>
                    </a:ext>
                  </a:extLst>
                </a:gridCol>
                <a:gridCol w="2183159">
                  <a:extLst>
                    <a:ext uri="{9D8B030D-6E8A-4147-A177-3AD203B41FA5}">
                      <a16:colId xmlns:a16="http://schemas.microsoft.com/office/drawing/2014/main" val="4090440439"/>
                    </a:ext>
                  </a:extLst>
                </a:gridCol>
                <a:gridCol w="2270930">
                  <a:extLst>
                    <a:ext uri="{9D8B030D-6E8A-4147-A177-3AD203B41FA5}">
                      <a16:colId xmlns:a16="http://schemas.microsoft.com/office/drawing/2014/main" val="2111585798"/>
                    </a:ext>
                  </a:extLst>
                </a:gridCol>
                <a:gridCol w="2096244">
                  <a:extLst>
                    <a:ext uri="{9D8B030D-6E8A-4147-A177-3AD203B41FA5}">
                      <a16:colId xmlns:a16="http://schemas.microsoft.com/office/drawing/2014/main" val="1280687424"/>
                    </a:ext>
                  </a:extLst>
                </a:gridCol>
              </a:tblGrid>
              <a:tr h="107901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Научное направление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</a:t>
                      </a:r>
                    </a:p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исследователей, чел.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 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высококвартильных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журналов, ед.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Коэффициент </a:t>
                      </a:r>
                    </a:p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конкуренции, </a:t>
                      </a:r>
                    </a:p>
                    <a:p>
                      <a:pPr algn="ctr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 чел.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9545060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21693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199292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Философия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10473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3178802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Политология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7936285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Социология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6416947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82031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49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27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D7C7589BB02742A4A4BCD8E97C61F4" ma:contentTypeVersion="0" ma:contentTypeDescription="Создание документа." ma:contentTypeScope="" ma:versionID="e9c63cc8d6fccf125d91f03eb8c216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3217D6-9C53-4BB4-80EA-1A3079BC6E49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</TotalTime>
  <Words>1293</Words>
  <Application>Microsoft Office PowerPoint</Application>
  <PresentationFormat>Экран (4:3)</PresentationFormat>
  <Paragraphs>295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Гаганов Артем Евгеньевич</cp:lastModifiedBy>
  <cp:revision>111</cp:revision>
  <dcterms:created xsi:type="dcterms:W3CDTF">2016-09-22T16:49:19Z</dcterms:created>
  <dcterms:modified xsi:type="dcterms:W3CDTF">2021-05-11T17:33:06Z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0x0101009FD7C7589BB02742A4A4BCD8E97C61F4</vt:lpwstr>
  </property>
</Properties>
</file>