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300" r:id="rId6"/>
    <p:sldId id="303" r:id="rId7"/>
    <p:sldId id="302" r:id="rId8"/>
    <p:sldId id="304" r:id="rId9"/>
    <p:sldId id="305" r:id="rId10"/>
    <p:sldId id="306" r:id="rId11"/>
    <p:sldId id="307" r:id="rId12"/>
    <p:sldId id="308" r:id="rId13"/>
    <p:sldId id="311" r:id="rId14"/>
    <p:sldId id="309" r:id="rId15"/>
    <p:sldId id="301" r:id="rId16"/>
    <p:sldId id="310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disc!$H$3</c:f>
              <c:strCache>
                <c:ptCount val="1"/>
                <c:pt idx="0">
                  <c:v>Критерии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disc!$I$3:$T$3</c:f>
              <c:numCache>
                <c:formatCode>General</c:formatCode>
                <c:ptCount val="12"/>
                <c:pt idx="10">
                  <c:v>2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A-4040-8D49-5003AE6AB314}"/>
            </c:ext>
          </c:extLst>
        </c:ser>
        <c:ser>
          <c:idx val="2"/>
          <c:order val="2"/>
          <c:tx>
            <c:strRef>
              <c:f>disc!$H$4</c:f>
              <c:strCache>
                <c:ptCount val="1"/>
                <c:pt idx="0">
                  <c:v>Контрольные метрики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disc!$I$4:$T$4</c:f>
              <c:numCache>
                <c:formatCode>General</c:formatCode>
                <c:ptCount val="12"/>
                <c:pt idx="6">
                  <c:v>4</c:v>
                </c:pt>
                <c:pt idx="7">
                  <c:v>45</c:v>
                </c:pt>
                <c:pt idx="8">
                  <c:v>69</c:v>
                </c:pt>
                <c:pt idx="9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1A-4040-8D49-5003AE6AB314}"/>
            </c:ext>
          </c:extLst>
        </c:ser>
        <c:ser>
          <c:idx val="3"/>
          <c:order val="3"/>
          <c:tx>
            <c:strRef>
              <c:f>disc!$H$5</c:f>
              <c:strCache>
                <c:ptCount val="1"/>
                <c:pt idx="0">
                  <c:v>Претензии к журналам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3-DE1A-4040-8D49-5003AE6AB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disc!$I$5:$T$5</c:f>
              <c:numCache>
                <c:formatCode>General</c:formatCode>
                <c:ptCount val="12"/>
                <c:pt idx="0">
                  <c:v>3</c:v>
                </c:pt>
                <c:pt idx="1">
                  <c:v>22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41</c:v>
                </c:pt>
                <c:pt idx="6">
                  <c:v>28</c:v>
                </c:pt>
                <c:pt idx="7">
                  <c:v>138</c:v>
                </c:pt>
                <c:pt idx="8">
                  <c:v>37</c:v>
                </c:pt>
                <c:pt idx="9">
                  <c:v>59</c:v>
                </c:pt>
                <c:pt idx="10">
                  <c:v>19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A-4040-8D49-5003AE6AB314}"/>
            </c:ext>
          </c:extLst>
        </c:ser>
        <c:ser>
          <c:idx val="4"/>
          <c:order val="4"/>
          <c:tx>
            <c:strRef>
              <c:f>disc!$H$6</c:f>
              <c:strCache>
                <c:ptCount val="1"/>
                <c:pt idx="0">
                  <c:v>Инструмент «Radar»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disc!$I$6:$T$6</c:f>
              <c:numCache>
                <c:formatCode>General</c:formatCode>
                <c:ptCount val="12"/>
                <c:pt idx="8">
                  <c:v>22</c:v>
                </c:pt>
                <c:pt idx="9">
                  <c:v>25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1A-4040-8D49-5003AE6AB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overlap val="-25"/>
        <c:axId val="117256712"/>
        <c:axId val="51337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disc!$H$2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disc!$I$2:$T$2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disc!$I$2:$T$2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DE1A-4040-8D49-5003AE6AB314}"/>
                  </c:ext>
                </c:extLst>
              </c15:ser>
            </c15:filteredBarSeries>
          </c:ext>
        </c:extLst>
      </c:barChart>
      <c:catAx>
        <c:axId val="117256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7136"/>
        <c:crosses val="autoZero"/>
        <c:auto val="1"/>
        <c:lblAlgn val="ctr"/>
        <c:lblOffset val="100"/>
        <c:noMultiLvlLbl val="0"/>
      </c:catAx>
      <c:valAx>
        <c:axId val="51337136"/>
        <c:scaling>
          <c:orientation val="minMax"/>
        </c:scaling>
        <c:delete val="1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256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14793521325716"/>
          <c:y val="0.8531278249494999"/>
          <c:w val="0.76033408869461283"/>
          <c:h val="0.12957343858471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6609246659704E-2"/>
          <c:y val="4.2697726078652451E-2"/>
          <c:w val="0.82860127920903093"/>
          <c:h val="0.71878305673540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all_cou!$I$1</c:f>
              <c:strCache>
                <c:ptCount val="1"/>
                <c:pt idx="0">
                  <c:v>Общее 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all_cou!$I$2:$I$11</c:f>
              <c:numCache>
                <c:formatCode>General</c:formatCode>
                <c:ptCount val="10"/>
                <c:pt idx="0">
                  <c:v>30.815000000000001</c:v>
                </c:pt>
                <c:pt idx="1">
                  <c:v>69.188999999999993</c:v>
                </c:pt>
                <c:pt idx="2">
                  <c:v>96.703000000000003</c:v>
                </c:pt>
                <c:pt idx="3">
                  <c:v>111.46</c:v>
                </c:pt>
                <c:pt idx="4">
                  <c:v>122.32599999999999</c:v>
                </c:pt>
                <c:pt idx="5">
                  <c:v>62.808</c:v>
                </c:pt>
                <c:pt idx="6">
                  <c:v>70.537000000000006</c:v>
                </c:pt>
                <c:pt idx="7">
                  <c:v>54.448</c:v>
                </c:pt>
                <c:pt idx="8">
                  <c:v>51.265000000000001</c:v>
                </c:pt>
                <c:pt idx="9">
                  <c:v>45.36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3-4DC7-927A-3CFEE9C55B41}"/>
            </c:ext>
          </c:extLst>
        </c:ser>
        <c:ser>
          <c:idx val="1"/>
          <c:order val="1"/>
          <c:tx>
            <c:strRef>
              <c:f>all_cou!$J$1</c:f>
              <c:strCache>
                <c:ptCount val="1"/>
                <c:pt idx="0">
                  <c:v>Количество российских публикаций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all_cou!$J$2:$J$11</c:f>
              <c:numCache>
                <c:formatCode>General</c:formatCode>
                <c:ptCount val="10"/>
                <c:pt idx="0">
                  <c:v>0.122</c:v>
                </c:pt>
                <c:pt idx="1">
                  <c:v>0.21199999999999999</c:v>
                </c:pt>
                <c:pt idx="2">
                  <c:v>0.41599999999999998</c:v>
                </c:pt>
                <c:pt idx="3">
                  <c:v>1.857</c:v>
                </c:pt>
                <c:pt idx="4">
                  <c:v>3.637</c:v>
                </c:pt>
                <c:pt idx="5">
                  <c:v>4.5999999999999996</c:v>
                </c:pt>
                <c:pt idx="6">
                  <c:v>6.2050000000000001</c:v>
                </c:pt>
                <c:pt idx="7">
                  <c:v>4.4089999999999998</c:v>
                </c:pt>
                <c:pt idx="8">
                  <c:v>6.35</c:v>
                </c:pt>
                <c:pt idx="9">
                  <c:v>2.8319999999999999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3-4DC7-927A-3CFEE9C55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39880"/>
        <c:axId val="51339096"/>
      </c:barChart>
      <c:lineChart>
        <c:grouping val="standard"/>
        <c:varyColors val="0"/>
        <c:ser>
          <c:idx val="2"/>
          <c:order val="2"/>
          <c:tx>
            <c:strRef>
              <c:f>all_cou!$K$1</c:f>
              <c:strCache>
                <c:ptCount val="1"/>
                <c:pt idx="0">
                  <c:v>Доля в мировом потоке</c:v>
                </c:pt>
              </c:strCache>
            </c:strRef>
          </c:tx>
          <c:spPr>
            <a:ln w="28575" cap="rnd">
              <a:solidFill>
                <a:srgbClr val="25656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269984230490383E-2"/>
                  <c:y val="-3.3963951657801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23-4DC7-927A-3CFEE9C55B41}"/>
                </c:ext>
              </c:extLst>
            </c:dLbl>
            <c:dLbl>
              <c:idx val="1"/>
              <c:layout>
                <c:manualLayout>
                  <c:x val="-2.6779977745500259E-2"/>
                  <c:y val="-2.9141121639005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23-4DC7-927A-3CFEE9C55B41}"/>
                </c:ext>
              </c:extLst>
            </c:dLbl>
            <c:dLbl>
              <c:idx val="2"/>
              <c:layout>
                <c:manualLayout>
                  <c:x val="-2.8604974327257691E-2"/>
                  <c:y val="-2.5730213082520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23-4DC7-927A-3CFEE9C55B41}"/>
                </c:ext>
              </c:extLst>
            </c:dLbl>
            <c:dLbl>
              <c:idx val="3"/>
              <c:layout>
                <c:manualLayout>
                  <c:x val="-2.6115115365681115E-2"/>
                  <c:y val="-4.74610183114456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23-4DC7-927A-3CFEE9C55B4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all_cou!$K$2:$K$11</c:f>
              <c:numCache>
                <c:formatCode>General</c:formatCode>
                <c:ptCount val="10"/>
                <c:pt idx="0">
                  <c:v>1.2476946093843316E-2</c:v>
                </c:pt>
                <c:pt idx="1">
                  <c:v>2.6310645793278006E-2</c:v>
                </c:pt>
                <c:pt idx="2">
                  <c:v>3.5008614313698588E-2</c:v>
                </c:pt>
                <c:pt idx="3">
                  <c:v>3.8633806556447436E-2</c:v>
                </c:pt>
                <c:pt idx="4">
                  <c:v>4.1682355278307735E-2</c:v>
                </c:pt>
                <c:pt idx="5">
                  <c:v>2.1639515060975695E-2</c:v>
                </c:pt>
                <c:pt idx="6">
                  <c:v>2.3437061304776161E-2</c:v>
                </c:pt>
                <c:pt idx="7">
                  <c:v>1.7539649277884314E-2</c:v>
                </c:pt>
                <c:pt idx="8">
                  <c:v>1.5921435410651288E-2</c:v>
                </c:pt>
                <c:pt idx="9">
                  <c:v>1.3489577695328252E-2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23-4DC7-927A-3CFEE9C55B41}"/>
            </c:ext>
          </c:extLst>
        </c:ser>
        <c:ser>
          <c:idx val="3"/>
          <c:order val="3"/>
          <c:tx>
            <c:strRef>
              <c:f>all_cou!$L$1</c:f>
              <c:strCache>
                <c:ptCount val="1"/>
                <c:pt idx="0">
                  <c:v>Доля в российском потоке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252469654885528E-2"/>
                  <c:y val="2.5259510177310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A23-4DC7-927A-3CFEE9C55B41}"/>
                </c:ext>
              </c:extLst>
            </c:dLbl>
            <c:dLbl>
              <c:idx val="1"/>
              <c:layout>
                <c:manualLayout>
                  <c:x val="-3.9144934085818671E-2"/>
                  <c:y val="2.6818161121453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A23-4DC7-927A-3CFEE9C55B41}"/>
                </c:ext>
              </c:extLst>
            </c:dLbl>
            <c:dLbl>
              <c:idx val="2"/>
              <c:layout>
                <c:manualLayout>
                  <c:x val="-3.4122550132887154E-2"/>
                  <c:y val="2.8493636295847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A23-4DC7-927A-3CFEE9C55B41}"/>
                </c:ext>
              </c:extLst>
            </c:dLbl>
            <c:dLbl>
              <c:idx val="3"/>
              <c:layout>
                <c:manualLayout>
                  <c:x val="-2.9644792611065594E-2"/>
                  <c:y val="3.969800533327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A23-4DC7-927A-3CFEE9C55B41}"/>
                </c:ext>
              </c:extLst>
            </c:dLbl>
            <c:dLbl>
              <c:idx val="9"/>
              <c:layout>
                <c:manualLayout>
                  <c:x val="-2.8037020576750445E-2"/>
                  <c:y val="-5.2043993926320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A23-4DC7-927A-3CFEE9C55B4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all_cou!$L$2:$L$11</c:f>
              <c:numCache>
                <c:formatCode>General</c:formatCode>
                <c:ptCount val="10"/>
                <c:pt idx="0">
                  <c:v>2.9954822235317225E-3</c:v>
                </c:pt>
                <c:pt idx="1">
                  <c:v>4.7923683794109002E-3</c:v>
                </c:pt>
                <c:pt idx="2">
                  <c:v>9.184033910279053E-3</c:v>
                </c:pt>
                <c:pt idx="3">
                  <c:v>3.6824779884191319E-2</c:v>
                </c:pt>
                <c:pt idx="4">
                  <c:v>6.1549136078252187E-2</c:v>
                </c:pt>
                <c:pt idx="5">
                  <c:v>6.7054416116383145E-2</c:v>
                </c:pt>
                <c:pt idx="6">
                  <c:v>7.4478172674132495E-2</c:v>
                </c:pt>
                <c:pt idx="7">
                  <c:v>4.8475053323658111E-2</c:v>
                </c:pt>
                <c:pt idx="8">
                  <c:v>6.0585243915237903E-2</c:v>
                </c:pt>
                <c:pt idx="9">
                  <c:v>2.4209887413765098E-2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A23-4DC7-927A-3CFEE9C55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38312"/>
        <c:axId val="51338704"/>
      </c:lineChart>
      <c:catAx>
        <c:axId val="5133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096"/>
        <c:crosses val="autoZero"/>
        <c:auto val="1"/>
        <c:lblAlgn val="ctr"/>
        <c:lblOffset val="100"/>
        <c:noMultiLvlLbl val="0"/>
      </c:catAx>
      <c:valAx>
        <c:axId val="51339096"/>
        <c:scaling>
          <c:orientation val="minMax"/>
          <c:max val="2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880"/>
        <c:crosses val="autoZero"/>
        <c:crossBetween val="between"/>
      </c:valAx>
      <c:valAx>
        <c:axId val="51338704"/>
        <c:scaling>
          <c:orientation val="minMax"/>
          <c:max val="0.1"/>
          <c:min val="-0.1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8312"/>
        <c:crosses val="max"/>
        <c:crossBetween val="between"/>
      </c:valAx>
      <c:catAx>
        <c:axId val="51338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338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all_cou!$G$13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FF8-4FCE-9848-C2AB8ACD97D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all_cou!$G$14:$G$35</c:f>
              <c:numCache>
                <c:formatCode>General</c:formatCode>
                <c:ptCount val="22"/>
                <c:pt idx="0">
                  <c:v>265.02300000000002</c:v>
                </c:pt>
                <c:pt idx="1">
                  <c:v>141.35499999999999</c:v>
                </c:pt>
                <c:pt idx="2">
                  <c:v>34.530999999999999</c:v>
                </c:pt>
                <c:pt idx="3">
                  <c:v>30.64</c:v>
                </c:pt>
                <c:pt idx="4">
                  <c:v>26.905000000000001</c:v>
                </c:pt>
                <c:pt idx="5">
                  <c:v>22.111999999999998</c:v>
                </c:pt>
                <c:pt idx="6">
                  <c:v>19.969000000000001</c:v>
                </c:pt>
                <c:pt idx="7">
                  <c:v>19.114000000000001</c:v>
                </c:pt>
                <c:pt idx="8">
                  <c:v>9.9960000000000004</c:v>
                </c:pt>
                <c:pt idx="9">
                  <c:v>9.9060000000000006</c:v>
                </c:pt>
                <c:pt idx="10">
                  <c:v>9.7449999999999992</c:v>
                </c:pt>
                <c:pt idx="11">
                  <c:v>9.5079999999999991</c:v>
                </c:pt>
                <c:pt idx="12">
                  <c:v>8.1720000000000006</c:v>
                </c:pt>
                <c:pt idx="13">
                  <c:v>7.641</c:v>
                </c:pt>
                <c:pt idx="14">
                  <c:v>7.6070000000000002</c:v>
                </c:pt>
                <c:pt idx="15">
                  <c:v>7.5119999999999996</c:v>
                </c:pt>
                <c:pt idx="16">
                  <c:v>6.4729999999999999</c:v>
                </c:pt>
                <c:pt idx="17">
                  <c:v>6.4</c:v>
                </c:pt>
                <c:pt idx="18">
                  <c:v>6.3540000000000001</c:v>
                </c:pt>
                <c:pt idx="19">
                  <c:v>6.093</c:v>
                </c:pt>
                <c:pt idx="20">
                  <c:v>5.9580000000000002</c:v>
                </c:pt>
                <c:pt idx="21">
                  <c:v>5.194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8-4FCE-9848-C2AB8ACD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39488"/>
        <c:axId val="52797376"/>
      </c:barChart>
      <c:lineChart>
        <c:grouping val="standard"/>
        <c:varyColors val="0"/>
        <c:ser>
          <c:idx val="1"/>
          <c:order val="1"/>
          <c:tx>
            <c:strRef>
              <c:f>all_cou!$H$13</c:f>
              <c:strCache>
                <c:ptCount val="1"/>
                <c:pt idx="0">
                  <c:v>Доля в национальном потоке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CC7-4668-B66B-58B04734E7C8}"/>
                </c:ext>
              </c:extLst>
            </c:dLbl>
            <c:dLbl>
              <c:idx val="7"/>
              <c:layout>
                <c:manualLayout>
                  <c:x val="-3.0400946320207897E-2"/>
                  <c:y val="3.43028216974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F8-4FCE-9848-C2AB8ACD97D8}"/>
                </c:ext>
              </c:extLst>
            </c:dLbl>
            <c:dLbl>
              <c:idx val="9"/>
              <c:layout>
                <c:manualLayout>
                  <c:x val="-3.7427329341532714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F8-4FCE-9848-C2AB8ACD97D8}"/>
                </c:ext>
              </c:extLst>
            </c:dLbl>
            <c:dLbl>
              <c:idx val="16"/>
              <c:layout>
                <c:manualLayout>
                  <c:x val="-6.1125712202563742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F8-4FCE-9848-C2AB8ACD97D8}"/>
                </c:ext>
              </c:extLst>
            </c:dLbl>
            <c:dLbl>
              <c:idx val="17"/>
              <c:layout>
                <c:manualLayout>
                  <c:x val="-4.6044923109180333E-2"/>
                  <c:y val="4.5698350038579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F8-4FCE-9848-C2AB8ACD97D8}"/>
                </c:ext>
              </c:extLst>
            </c:dLbl>
            <c:dLbl>
              <c:idx val="18"/>
              <c:layout>
                <c:manualLayout>
                  <c:x val="-3.9581727783444778E-2"/>
                  <c:y val="4.9732640875371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F8-4FCE-9848-C2AB8ACD97D8}"/>
                </c:ext>
              </c:extLst>
            </c:dLbl>
            <c:dLbl>
              <c:idx val="19"/>
              <c:layout>
                <c:manualLayout>
                  <c:x val="-2.8809735573885095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F8-4FCE-9848-C2AB8ACD97D8}"/>
                </c:ext>
              </c:extLst>
            </c:dLbl>
            <c:dLbl>
              <c:idx val="20"/>
              <c:layout>
                <c:manualLayout>
                  <c:x val="-1.372894648050176E-2"/>
                  <c:y val="4.5698350038579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F8-4FCE-9848-C2AB8ACD97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all_cou!$H$14:$H$35</c:f>
              <c:numCache>
                <c:formatCode>General</c:formatCode>
                <c:ptCount val="22"/>
                <c:pt idx="0">
                  <c:v>5.3954738180054383E-2</c:v>
                </c:pt>
                <c:pt idx="1">
                  <c:v>0.10247173289977497</c:v>
                </c:pt>
                <c:pt idx="2">
                  <c:v>0.12376480708231036</c:v>
                </c:pt>
                <c:pt idx="3">
                  <c:v>4.3487272087173283E-2</c:v>
                </c:pt>
                <c:pt idx="4">
                  <c:v>3.4299404742161248E-2</c:v>
                </c:pt>
                <c:pt idx="5">
                  <c:v>4.6117127698858597E-2</c:v>
                </c:pt>
                <c:pt idx="6">
                  <c:v>0.1356862798393618</c:v>
                </c:pt>
                <c:pt idx="7">
                  <c:v>2.8226295531508737E-3</c:v>
                </c:pt>
                <c:pt idx="8">
                  <c:v>2.3732237060976189E-2</c:v>
                </c:pt>
                <c:pt idx="9">
                  <c:v>7.2921334277889528E-3</c:v>
                </c:pt>
                <c:pt idx="10">
                  <c:v>2.3999545921187714E-2</c:v>
                </c:pt>
                <c:pt idx="11">
                  <c:v>5.6495563440131701E-2</c:v>
                </c:pt>
                <c:pt idx="12">
                  <c:v>5.6586784873251146E-2</c:v>
                </c:pt>
                <c:pt idx="13">
                  <c:v>0.10500054981306356</c:v>
                </c:pt>
                <c:pt idx="14">
                  <c:v>4.2880117371554324E-2</c:v>
                </c:pt>
                <c:pt idx="15">
                  <c:v>0.18872949275180262</c:v>
                </c:pt>
                <c:pt idx="16">
                  <c:v>3.6794587664244261E-3</c:v>
                </c:pt>
                <c:pt idx="17">
                  <c:v>5.8129753394161017E-3</c:v>
                </c:pt>
                <c:pt idx="18">
                  <c:v>9.0390104662226457E-3</c:v>
                </c:pt>
                <c:pt idx="19">
                  <c:v>2.9862783457000291E-3</c:v>
                </c:pt>
                <c:pt idx="20">
                  <c:v>4.9403029432616456E-3</c:v>
                </c:pt>
                <c:pt idx="21">
                  <c:v>0.20671814057151955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FF8-4FCE-9848-C2AB8ACD97D8}"/>
            </c:ext>
          </c:extLst>
        </c:ser>
        <c:ser>
          <c:idx val="2"/>
          <c:order val="2"/>
          <c:tx>
            <c:strRef>
              <c:f>all_cou!$I$13</c:f>
              <c:strCache>
                <c:ptCount val="1"/>
                <c:pt idx="0">
                  <c:v>Средняя доля по всем странам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F8-4FCE-9848-C2AB8ACD97D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F8-4FCE-9848-C2AB8ACD97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F8-4FCE-9848-C2AB8ACD97D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F8-4FCE-9848-C2AB8ACD97D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F8-4FCE-9848-C2AB8ACD97D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F8-4FCE-9848-C2AB8ACD97D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F8-4FCE-9848-C2AB8ACD97D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F8-4FCE-9848-C2AB8ACD97D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F8-4FCE-9848-C2AB8ACD97D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FF8-4FCE-9848-C2AB8ACD97D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F8-4FCE-9848-C2AB8ACD97D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FF8-4FCE-9848-C2AB8ACD97D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F8-4FCE-9848-C2AB8ACD97D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FF8-4FCE-9848-C2AB8ACD97D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F8-4FCE-9848-C2AB8ACD97D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FF8-4FCE-9848-C2AB8ACD97D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FF8-4FCE-9848-C2AB8ACD97D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FF8-4FCE-9848-C2AB8ACD97D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FF8-4FCE-9848-C2AB8ACD97D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FF8-4FCE-9848-C2AB8ACD97D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F8-4FCE-9848-C2AB8ACD97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all_cou!$I$14:$I$35</c:f>
              <c:numCache>
                <c:formatCode>General</c:formatCode>
                <c:ptCount val="22"/>
                <c:pt idx="0">
                  <c:v>2.438917684107594E-2</c:v>
                </c:pt>
                <c:pt idx="1">
                  <c:v>2.438917684107594E-2</c:v>
                </c:pt>
                <c:pt idx="2">
                  <c:v>2.438917684107594E-2</c:v>
                </c:pt>
                <c:pt idx="3">
                  <c:v>2.438917684107594E-2</c:v>
                </c:pt>
                <c:pt idx="4">
                  <c:v>2.438917684107594E-2</c:v>
                </c:pt>
                <c:pt idx="5">
                  <c:v>2.438917684107594E-2</c:v>
                </c:pt>
                <c:pt idx="6">
                  <c:v>2.438917684107594E-2</c:v>
                </c:pt>
                <c:pt idx="7">
                  <c:v>2.438917684107594E-2</c:v>
                </c:pt>
                <c:pt idx="8">
                  <c:v>2.438917684107594E-2</c:v>
                </c:pt>
                <c:pt idx="9">
                  <c:v>2.438917684107594E-2</c:v>
                </c:pt>
                <c:pt idx="10">
                  <c:v>2.438917684107594E-2</c:v>
                </c:pt>
                <c:pt idx="11">
                  <c:v>2.438917684107594E-2</c:v>
                </c:pt>
                <c:pt idx="12">
                  <c:v>2.438917684107594E-2</c:v>
                </c:pt>
                <c:pt idx="13">
                  <c:v>2.438917684107594E-2</c:v>
                </c:pt>
                <c:pt idx="14">
                  <c:v>2.438917684107594E-2</c:v>
                </c:pt>
                <c:pt idx="15">
                  <c:v>2.438917684107594E-2</c:v>
                </c:pt>
                <c:pt idx="16">
                  <c:v>2.438917684107594E-2</c:v>
                </c:pt>
                <c:pt idx="17">
                  <c:v>2.438917684107594E-2</c:v>
                </c:pt>
                <c:pt idx="18">
                  <c:v>2.438917684107594E-2</c:v>
                </c:pt>
                <c:pt idx="19">
                  <c:v>2.438917684107594E-2</c:v>
                </c:pt>
                <c:pt idx="20">
                  <c:v>2.438917684107594E-2</c:v>
                </c:pt>
                <c:pt idx="21">
                  <c:v>2.438917684107594E-2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9FF8-4FCE-9848-C2AB8ACD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98160"/>
        <c:axId val="52797768"/>
      </c:lineChart>
      <c:catAx>
        <c:axId val="513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7376"/>
        <c:crosses val="autoZero"/>
        <c:auto val="1"/>
        <c:lblAlgn val="ctr"/>
        <c:lblOffset val="100"/>
        <c:noMultiLvlLbl val="0"/>
      </c:catAx>
      <c:valAx>
        <c:axId val="52797376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488"/>
        <c:crosses val="autoZero"/>
        <c:crossBetween val="between"/>
      </c:valAx>
      <c:valAx>
        <c:axId val="52797768"/>
        <c:scaling>
          <c:orientation val="minMax"/>
          <c:min val="-0.2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8160"/>
        <c:crosses val="max"/>
        <c:crossBetween val="between"/>
      </c:valAx>
      <c:catAx>
        <c:axId val="52798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797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all_cou!$J$94</c:f>
              <c:strCache>
                <c:ptCount val="1"/>
                <c:pt idx="0">
                  <c:v>Количество российских публикаций, тыс. ед.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E41-42E6-9BF9-EE541368C6D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E41-42E6-9BF9-EE541368C6D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all_cou!$J$95:$J$115</c:f>
              <c:numCache>
                <c:formatCode>General</c:formatCode>
                <c:ptCount val="21"/>
                <c:pt idx="0">
                  <c:v>11.196999999999999</c:v>
                </c:pt>
                <c:pt idx="1">
                  <c:v>6.5529999999999999</c:v>
                </c:pt>
                <c:pt idx="2">
                  <c:v>5.0999999999999996</c:v>
                </c:pt>
                <c:pt idx="3">
                  <c:v>5.0170000000000003</c:v>
                </c:pt>
                <c:pt idx="4">
                  <c:v>4.7009999999999996</c:v>
                </c:pt>
                <c:pt idx="5">
                  <c:v>3.8559999999999999</c:v>
                </c:pt>
                <c:pt idx="6">
                  <c:v>3.677</c:v>
                </c:pt>
                <c:pt idx="7">
                  <c:v>2.827</c:v>
                </c:pt>
                <c:pt idx="8">
                  <c:v>2.7149999999999999</c:v>
                </c:pt>
                <c:pt idx="9">
                  <c:v>2.5910000000000002</c:v>
                </c:pt>
                <c:pt idx="10">
                  <c:v>2.3690000000000002</c:v>
                </c:pt>
                <c:pt idx="11">
                  <c:v>2.0289999999999999</c:v>
                </c:pt>
                <c:pt idx="12">
                  <c:v>1.9339999999999999</c:v>
                </c:pt>
                <c:pt idx="13">
                  <c:v>1.4510000000000001</c:v>
                </c:pt>
                <c:pt idx="14">
                  <c:v>1.117</c:v>
                </c:pt>
                <c:pt idx="15">
                  <c:v>1.028</c:v>
                </c:pt>
                <c:pt idx="16">
                  <c:v>0.57999999999999996</c:v>
                </c:pt>
                <c:pt idx="17">
                  <c:v>0.23899999999999999</c:v>
                </c:pt>
                <c:pt idx="18">
                  <c:v>0.182</c:v>
                </c:pt>
                <c:pt idx="19">
                  <c:v>0.17</c:v>
                </c:pt>
                <c:pt idx="2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1-42E6-9BF9-EE541368C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798944"/>
        <c:axId val="52799728"/>
      </c:barChart>
      <c:lineChart>
        <c:grouping val="standard"/>
        <c:varyColors val="0"/>
        <c:ser>
          <c:idx val="1"/>
          <c:order val="1"/>
          <c:tx>
            <c:strRef>
              <c:f>all_cou!$K$94</c:f>
              <c:strCache>
                <c:ptCount val="1"/>
                <c:pt idx="0">
                  <c:v>Доля "мусорных" публикаций в российском потоке, 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116-4E52-B9F0-0A92344E29BB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116-4E52-B9F0-0A92344E29BB}"/>
                </c:ext>
              </c:extLst>
            </c:dLbl>
            <c:dLbl>
              <c:idx val="15"/>
              <c:layout>
                <c:manualLayout>
                  <c:x val="-3.1090481235074616E-2"/>
                  <c:y val="3.0902924914424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41-42E6-9BF9-EE541368C6D6}"/>
                </c:ext>
              </c:extLst>
            </c:dLbl>
            <c:dLbl>
              <c:idx val="17"/>
              <c:layout>
                <c:manualLayout>
                  <c:x val="-2.9413768373868415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41-42E6-9BF9-EE541368C6D6}"/>
                </c:ext>
              </c:extLst>
            </c:dLbl>
            <c:dLbl>
              <c:idx val="18"/>
              <c:layout>
                <c:manualLayout>
                  <c:x val="-2.7737055512662343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41-42E6-9BF9-EE541368C6D6}"/>
                </c:ext>
              </c:extLst>
            </c:dLbl>
            <c:dLbl>
              <c:idx val="19"/>
              <c:layout>
                <c:manualLayout>
                  <c:x val="-2.7737055512662218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41-42E6-9BF9-EE541368C6D6}"/>
                </c:ext>
              </c:extLst>
            </c:dLbl>
            <c:dLbl>
              <c:idx val="20"/>
              <c:layout>
                <c:manualLayout>
                  <c:x val="-2.9413768373868415E-2"/>
                  <c:y val="2.821746084508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41-42E6-9BF9-EE541368C6D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all_cou!$K$95:$K$115</c:f>
              <c:numCache>
                <c:formatCode>General</c:formatCode>
                <c:ptCount val="21"/>
                <c:pt idx="0">
                  <c:v>7.6686507256998437E-2</c:v>
                </c:pt>
                <c:pt idx="1">
                  <c:v>0.138269364674108</c:v>
                </c:pt>
                <c:pt idx="2">
                  <c:v>5.4976926726182776E-2</c:v>
                </c:pt>
                <c:pt idx="3">
                  <c:v>3.9157825710203986E-2</c:v>
                </c:pt>
                <c:pt idx="4">
                  <c:v>0.32906341873162537</c:v>
                </c:pt>
                <c:pt idx="5">
                  <c:v>0.28150094904365602</c:v>
                </c:pt>
                <c:pt idx="6">
                  <c:v>0.14441127955384495</c:v>
                </c:pt>
                <c:pt idx="7">
                  <c:v>1.3412979323040718E-2</c:v>
                </c:pt>
                <c:pt idx="8">
                  <c:v>0.25392817059483724</c:v>
                </c:pt>
                <c:pt idx="9">
                  <c:v>4.7079986917178469E-2</c:v>
                </c:pt>
                <c:pt idx="10">
                  <c:v>0.28038821162267724</c:v>
                </c:pt>
                <c:pt idx="11">
                  <c:v>3.1504887615964136E-2</c:v>
                </c:pt>
                <c:pt idx="12">
                  <c:v>5.1694643429915532E-2</c:v>
                </c:pt>
                <c:pt idx="13">
                  <c:v>0.17068580167039171</c:v>
                </c:pt>
                <c:pt idx="14">
                  <c:v>3.2181854850327006E-2</c:v>
                </c:pt>
                <c:pt idx="15">
                  <c:v>1.3530944796904204E-2</c:v>
                </c:pt>
                <c:pt idx="16">
                  <c:v>1.4734649289942331E-2</c:v>
                </c:pt>
                <c:pt idx="17">
                  <c:v>3.8870637218228542E-3</c:v>
                </c:pt>
                <c:pt idx="18">
                  <c:v>5.421507298182901E-3</c:v>
                </c:pt>
                <c:pt idx="19">
                  <c:v>2.3781545520675956E-3</c:v>
                </c:pt>
                <c:pt idx="20">
                  <c:v>6.2904226100823956E-3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41-42E6-9BF9-EE541368C6D6}"/>
            </c:ext>
          </c:extLst>
        </c:ser>
        <c:ser>
          <c:idx val="2"/>
          <c:order val="2"/>
          <c:tx>
            <c:strRef>
              <c:f>all_cou!$L$94</c:f>
              <c:strCache>
                <c:ptCount val="1"/>
                <c:pt idx="0">
                  <c:v>Доля "мусорных" публикаций в мировом потоке,%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rgbClr val="256569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7737055512662218E-2"/>
                  <c:y val="-3.090292491442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E41-42E6-9BF9-EE541368C6D6}"/>
                </c:ext>
              </c:extLst>
            </c:dLbl>
            <c:dLbl>
              <c:idx val="17"/>
              <c:layout>
                <c:manualLayout>
                  <c:x val="-2.6060342651456021E-2"/>
                  <c:y val="-2.5531996775751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E41-42E6-9BF9-EE541368C6D6}"/>
                </c:ext>
              </c:extLst>
            </c:dLbl>
            <c:dLbl>
              <c:idx val="18"/>
              <c:layout>
                <c:manualLayout>
                  <c:x val="-2.7737055512662343E-2"/>
                  <c:y val="-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E41-42E6-9BF9-EE541368C6D6}"/>
                </c:ext>
              </c:extLst>
            </c:dLbl>
            <c:dLbl>
              <c:idx val="19"/>
              <c:layout>
                <c:manualLayout>
                  <c:x val="-2.6060342651456021E-2"/>
                  <c:y val="-2.821746084508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E41-42E6-9BF9-EE541368C6D6}"/>
                </c:ext>
              </c:extLst>
            </c:dLbl>
            <c:dLbl>
              <c:idx val="20"/>
              <c:layout>
                <c:manualLayout>
                  <c:x val="-2.9413768373868415E-2"/>
                  <c:y val="-2.28465327064149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E41-42E6-9BF9-EE541368C6D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all_cou!$L$95:$L$115</c:f>
              <c:numCache>
                <c:formatCode>General</c:formatCode>
                <c:ptCount val="21"/>
                <c:pt idx="0">
                  <c:v>6.1578472878529862E-2</c:v>
                </c:pt>
                <c:pt idx="1">
                  <c:v>1.8265919018817203E-2</c:v>
                </c:pt>
                <c:pt idx="2">
                  <c:v>2.1251408136382478E-2</c:v>
                </c:pt>
                <c:pt idx="3">
                  <c:v>1.7078227983053404E-2</c:v>
                </c:pt>
                <c:pt idx="4">
                  <c:v>4.5524222040425534E-2</c:v>
                </c:pt>
                <c:pt idx="5">
                  <c:v>4.3617536366464496E-2</c:v>
                </c:pt>
                <c:pt idx="6">
                  <c:v>1.5761930371403336E-2</c:v>
                </c:pt>
                <c:pt idx="7">
                  <c:v>9.5574601244245334E-3</c:v>
                </c:pt>
                <c:pt idx="8">
                  <c:v>6.3468845129531257E-2</c:v>
                </c:pt>
                <c:pt idx="9">
                  <c:v>2.3849979957221483E-2</c:v>
                </c:pt>
                <c:pt idx="10">
                  <c:v>3.8303717235461818E-2</c:v>
                </c:pt>
                <c:pt idx="11">
                  <c:v>2.1767426990630792E-2</c:v>
                </c:pt>
                <c:pt idx="12">
                  <c:v>2.2725116945488674E-2</c:v>
                </c:pt>
                <c:pt idx="13">
                  <c:v>2.3347009626005995E-2</c:v>
                </c:pt>
                <c:pt idx="14">
                  <c:v>2.4100868599169829E-2</c:v>
                </c:pt>
                <c:pt idx="15">
                  <c:v>1.6803328791402634E-2</c:v>
                </c:pt>
                <c:pt idx="16">
                  <c:v>1.3838683328143545E-2</c:v>
                </c:pt>
                <c:pt idx="17">
                  <c:v>6.7226123748529648E-3</c:v>
                </c:pt>
                <c:pt idx="18">
                  <c:v>1.2536481946335764E-2</c:v>
                </c:pt>
                <c:pt idx="19">
                  <c:v>9.6443229491220642E-3</c:v>
                </c:pt>
                <c:pt idx="20">
                  <c:v>1.5942148611107529E-2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E41-42E6-9BF9-EE541368C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00512"/>
        <c:axId val="52800120"/>
      </c:lineChart>
      <c:catAx>
        <c:axId val="527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9728"/>
        <c:crosses val="autoZero"/>
        <c:auto val="1"/>
        <c:lblAlgn val="ctr"/>
        <c:lblOffset val="100"/>
        <c:noMultiLvlLbl val="0"/>
      </c:catAx>
      <c:valAx>
        <c:axId val="52799728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8944"/>
        <c:crosses val="autoZero"/>
        <c:crossBetween val="between"/>
      </c:valAx>
      <c:valAx>
        <c:axId val="52800120"/>
        <c:scaling>
          <c:orientation val="minMax"/>
          <c:min val="-0.35000000000000003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800512"/>
        <c:crosses val="max"/>
        <c:crossBetween val="between"/>
      </c:valAx>
      <c:catAx>
        <c:axId val="52800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800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6609246659704E-2"/>
          <c:y val="4.2697726078652451E-2"/>
          <c:w val="0.82860127920903093"/>
          <c:h val="0.7187830567354058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гр_рус!$B$2</c:f>
              <c:strCache>
                <c:ptCount val="1"/>
                <c:pt idx="0">
                  <c:v>Общее 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гр_рус!$A$3:$A$12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гр_рус!$B$3:$B$12</c:f>
              <c:numCache>
                <c:formatCode>General</c:formatCode>
                <c:ptCount val="10"/>
                <c:pt idx="0">
                  <c:v>1.843</c:v>
                </c:pt>
                <c:pt idx="1">
                  <c:v>2.3690000000000002</c:v>
                </c:pt>
                <c:pt idx="2">
                  <c:v>2.629</c:v>
                </c:pt>
                <c:pt idx="3">
                  <c:v>3.8319999999999999</c:v>
                </c:pt>
                <c:pt idx="4">
                  <c:v>7.6130000000000004</c:v>
                </c:pt>
                <c:pt idx="5">
                  <c:v>6.3959999999999999</c:v>
                </c:pt>
                <c:pt idx="6">
                  <c:v>6.4740000000000002</c:v>
                </c:pt>
                <c:pt idx="7">
                  <c:v>5.5720000000000001</c:v>
                </c:pt>
                <c:pt idx="8">
                  <c:v>4.673</c:v>
                </c:pt>
                <c:pt idx="9">
                  <c:v>14.596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5-4CF6-B85A-A0ADBA4D26CB}"/>
            </c:ext>
          </c:extLst>
        </c:ser>
        <c:ser>
          <c:idx val="2"/>
          <c:order val="2"/>
          <c:tx>
            <c:strRef>
              <c:f>гр_рус!$C$2</c:f>
              <c:strCache>
                <c:ptCount val="1"/>
                <c:pt idx="0">
                  <c:v>Количество российских публикаций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гр_рус!$C$3:$C$12</c:f>
              <c:numCache>
                <c:formatCode>General</c:formatCode>
                <c:ptCount val="10"/>
                <c:pt idx="0">
                  <c:v>4.0000000000000001E-3</c:v>
                </c:pt>
                <c:pt idx="1">
                  <c:v>6.0000000000000001E-3</c:v>
                </c:pt>
                <c:pt idx="2">
                  <c:v>1.6E-2</c:v>
                </c:pt>
                <c:pt idx="3">
                  <c:v>0.04</c:v>
                </c:pt>
                <c:pt idx="4">
                  <c:v>0.48799999999999999</c:v>
                </c:pt>
                <c:pt idx="5">
                  <c:v>1.609</c:v>
                </c:pt>
                <c:pt idx="6">
                  <c:v>1.321</c:v>
                </c:pt>
                <c:pt idx="7">
                  <c:v>1.153</c:v>
                </c:pt>
                <c:pt idx="8">
                  <c:v>1.4019999999999999</c:v>
                </c:pt>
                <c:pt idx="9">
                  <c:v>1.0289999999999999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5-4CF6-B85A-A0ADBA4D2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67776"/>
        <c:axId val="530681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гр_рус!$A$2</c15:sqref>
                        </c15:formulaRef>
                      </c:ext>
                    </c:extLst>
                    <c:strCache>
                      <c:ptCount val="1"/>
                      <c:pt idx="0">
                        <c:v>рпа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гр_рус!$A$3:$A$12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гр_рус!$A$3:$A$12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075-4CF6-B85A-A0ADBA4D26C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гр_рус!$D$2</c:f>
              <c:strCache>
                <c:ptCount val="1"/>
                <c:pt idx="0">
                  <c:v>Доля в мировом потоке</c:v>
                </c:pt>
              </c:strCache>
            </c:strRef>
          </c:tx>
          <c:spPr>
            <a:ln w="28575" cap="rnd">
              <a:solidFill>
                <a:srgbClr val="25656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316200516885976E-2"/>
                  <c:y val="-2.695498389367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075-4CF6-B85A-A0ADBA4D26CB}"/>
                </c:ext>
              </c:extLst>
            </c:dLbl>
            <c:dLbl>
              <c:idx val="1"/>
              <c:layout>
                <c:manualLayout>
                  <c:x val="-3.0757859909983695E-2"/>
                  <c:y val="-3.1961723280273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75-4CF6-B85A-A0ADBA4D26CB}"/>
                </c:ext>
              </c:extLst>
            </c:dLbl>
            <c:dLbl>
              <c:idx val="2"/>
              <c:layout>
                <c:manualLayout>
                  <c:x val="-2.7874541123788305E-2"/>
                  <c:y val="-2.6954983893674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075-4CF6-B85A-A0ADBA4D26CB}"/>
                </c:ext>
              </c:extLst>
            </c:dLbl>
            <c:dLbl>
              <c:idx val="9"/>
              <c:layout>
                <c:manualLayout>
                  <c:x val="-3.79661568754723E-2"/>
                  <c:y val="-2.1948244507074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075-4CF6-B85A-A0ADBA4D26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гр_рус!$D$3:$D$12</c:f>
              <c:numCache>
                <c:formatCode>General</c:formatCode>
                <c:ptCount val="10"/>
                <c:pt idx="0">
                  <c:v>1.8636115436730237E-2</c:v>
                </c:pt>
                <c:pt idx="1">
                  <c:v>2.3268834102740398E-2</c:v>
                </c:pt>
                <c:pt idx="2">
                  <c:v>2.609481081510303E-2</c:v>
                </c:pt>
                <c:pt idx="3">
                  <c:v>3.46969450028069E-2</c:v>
                </c:pt>
                <c:pt idx="4">
                  <c:v>6.8041863666020178E-2</c:v>
                </c:pt>
                <c:pt idx="5">
                  <c:v>5.6153535495425892E-2</c:v>
                </c:pt>
                <c:pt idx="6">
                  <c:v>5.214743693011567E-2</c:v>
                </c:pt>
                <c:pt idx="7">
                  <c:v>4.26062288287875E-2</c:v>
                </c:pt>
                <c:pt idx="8">
                  <c:v>3.560570849492925E-2</c:v>
                </c:pt>
                <c:pt idx="9">
                  <c:v>0.10164840904500916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75-4CF6-B85A-A0ADBA4D26CB}"/>
            </c:ext>
          </c:extLst>
        </c:ser>
        <c:ser>
          <c:idx val="4"/>
          <c:order val="4"/>
          <c:tx>
            <c:strRef>
              <c:f>гр_рус!$E$2</c:f>
              <c:strCache>
                <c:ptCount val="1"/>
                <c:pt idx="0">
                  <c:v>Доля в российском потоке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641178696179136E-2"/>
                  <c:y val="2.4451614200374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75-4CF6-B85A-A0ADBA4D26CB}"/>
                </c:ext>
              </c:extLst>
            </c:dLbl>
            <c:dLbl>
              <c:idx val="1"/>
              <c:layout>
                <c:manualLayout>
                  <c:x val="-3.3641178696179136E-2"/>
                  <c:y val="2.695498389367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075-4CF6-B85A-A0ADBA4D26CB}"/>
                </c:ext>
              </c:extLst>
            </c:dLbl>
            <c:dLbl>
              <c:idx val="2"/>
              <c:layout>
                <c:manualLayout>
                  <c:x val="-3.3641178696179136E-2"/>
                  <c:y val="3.1961723280273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075-4CF6-B85A-A0ADBA4D26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гр_рус!$E$3:$E$12</c:f>
              <c:numCache>
                <c:formatCode>General</c:formatCode>
                <c:ptCount val="10"/>
                <c:pt idx="0">
                  <c:v>1.444043321299639E-2</c:v>
                </c:pt>
                <c:pt idx="1">
                  <c:v>8.321775312066574E-3</c:v>
                </c:pt>
                <c:pt idx="2">
                  <c:v>1.5794669299111549E-2</c:v>
                </c:pt>
                <c:pt idx="3">
                  <c:v>4.5402951191827468E-2</c:v>
                </c:pt>
                <c:pt idx="4">
                  <c:v>0.32685867381111855</c:v>
                </c:pt>
                <c:pt idx="5">
                  <c:v>0.55254120879120883</c:v>
                </c:pt>
                <c:pt idx="6">
                  <c:v>0.39140740740740743</c:v>
                </c:pt>
                <c:pt idx="7">
                  <c:v>0.27458918790188142</c:v>
                </c:pt>
                <c:pt idx="8">
                  <c:v>0.3243118204950266</c:v>
                </c:pt>
                <c:pt idx="9">
                  <c:v>0.21977787270397267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75-4CF6-B85A-A0ADBA4D2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68952"/>
        <c:axId val="53068560"/>
      </c:lineChart>
      <c:catAx>
        <c:axId val="530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8168"/>
        <c:crosses val="autoZero"/>
        <c:auto val="1"/>
        <c:lblAlgn val="ctr"/>
        <c:lblOffset val="100"/>
        <c:noMultiLvlLbl val="0"/>
      </c:catAx>
      <c:valAx>
        <c:axId val="53068168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7776"/>
        <c:crosses val="autoZero"/>
        <c:crossBetween val="between"/>
        <c:majorUnit val="10"/>
      </c:valAx>
      <c:valAx>
        <c:axId val="53068560"/>
        <c:scaling>
          <c:orientation val="minMax"/>
          <c:max val="0.70000000000000007"/>
          <c:min val="-0.8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8952"/>
        <c:crosses val="max"/>
        <c:crossBetween val="between"/>
      </c:valAx>
      <c:catAx>
        <c:axId val="53068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68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гр_рус!$N$32</c:f>
              <c:strCache>
                <c:ptCount val="1"/>
                <c:pt idx="0">
                  <c:v>Иностранные источники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гр_рус!$N$33:$N$42</c:f>
              <c:numCache>
                <c:formatCode>General</c:formatCode>
                <c:ptCount val="10"/>
                <c:pt idx="0">
                  <c:v>0.151</c:v>
                </c:pt>
                <c:pt idx="1">
                  <c:v>0.24399999999999999</c:v>
                </c:pt>
                <c:pt idx="2">
                  <c:v>0.44700000000000001</c:v>
                </c:pt>
                <c:pt idx="3">
                  <c:v>0.315</c:v>
                </c:pt>
                <c:pt idx="4">
                  <c:v>0.39900000000000002</c:v>
                </c:pt>
                <c:pt idx="5">
                  <c:v>0.61099999999999999</c:v>
                </c:pt>
                <c:pt idx="6">
                  <c:v>1.0609999999999999</c:v>
                </c:pt>
                <c:pt idx="7">
                  <c:v>1.8740000000000001</c:v>
                </c:pt>
                <c:pt idx="8">
                  <c:v>1.742</c:v>
                </c:pt>
                <c:pt idx="9">
                  <c:v>2.5499999999999998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E-482F-B2BF-AD09A0B67870}"/>
            </c:ext>
          </c:extLst>
        </c:ser>
        <c:ser>
          <c:idx val="1"/>
          <c:order val="1"/>
          <c:tx>
            <c:strRef>
              <c:f>гр_рус!$O$32</c:f>
              <c:strCache>
                <c:ptCount val="1"/>
                <c:pt idx="0">
                  <c:v>Российские источники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гр_рус!$O$33:$O$42</c:f>
              <c:numCache>
                <c:formatCode>General</c:formatCode>
                <c:ptCount val="10"/>
                <c:pt idx="0">
                  <c:v>0.122</c:v>
                </c:pt>
                <c:pt idx="1">
                  <c:v>0.47099999999999997</c:v>
                </c:pt>
                <c:pt idx="2">
                  <c:v>0.55000000000000004</c:v>
                </c:pt>
                <c:pt idx="3">
                  <c:v>0.52600000000000002</c:v>
                </c:pt>
                <c:pt idx="4">
                  <c:v>0.60599999999999998</c:v>
                </c:pt>
                <c:pt idx="5">
                  <c:v>0.69199999999999995</c:v>
                </c:pt>
                <c:pt idx="6">
                  <c:v>0.99299999999999999</c:v>
                </c:pt>
                <c:pt idx="7">
                  <c:v>1.1719999999999999</c:v>
                </c:pt>
                <c:pt idx="8">
                  <c:v>1.179</c:v>
                </c:pt>
                <c:pt idx="9">
                  <c:v>1.103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E-482F-B2BF-AD09A0B67870}"/>
            </c:ext>
          </c:extLst>
        </c:ser>
        <c:ser>
          <c:idx val="2"/>
          <c:order val="2"/>
          <c:tx>
            <c:strRef>
              <c:f>гр_рус!$P$32</c:f>
              <c:strCache>
                <c:ptCount val="1"/>
                <c:pt idx="0">
                  <c:v>"Мусорные" источники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гр_рус!$P$33:$P$42</c:f>
              <c:numCache>
                <c:formatCode>General</c:formatCode>
                <c:ptCount val="10"/>
                <c:pt idx="0">
                  <c:v>4.0000000000000001E-3</c:v>
                </c:pt>
                <c:pt idx="1">
                  <c:v>6.0000000000000001E-3</c:v>
                </c:pt>
                <c:pt idx="2">
                  <c:v>1.6E-2</c:v>
                </c:pt>
                <c:pt idx="3">
                  <c:v>0.04</c:v>
                </c:pt>
                <c:pt idx="4">
                  <c:v>0.48799999999999999</c:v>
                </c:pt>
                <c:pt idx="5">
                  <c:v>1.609</c:v>
                </c:pt>
                <c:pt idx="6">
                  <c:v>1.321</c:v>
                </c:pt>
                <c:pt idx="7">
                  <c:v>1.153</c:v>
                </c:pt>
                <c:pt idx="8">
                  <c:v>1.4019999999999999</c:v>
                </c:pt>
                <c:pt idx="9">
                  <c:v>1.0289999999999999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5E-482F-B2BF-AD09A0B67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144264"/>
        <c:axId val="457147216"/>
        <c:extLst>
          <c:ext xmlns:c15="http://schemas.microsoft.com/office/drawing/2012/chart" uri="{02D57815-91ED-43cb-92C2-25804820EDAC}">
            <c15:filteredArea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гр_рус!$Q$32</c15:sqref>
                        </c15:formulaRef>
                      </c:ext>
                    </c:extLst>
                    <c:strCache>
                      <c:ptCount val="1"/>
                      <c:pt idx="0">
                        <c:v>год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гр_рус!$Q$33:$Q$42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гр_рус!$Q$33:$Q$42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A5E-482F-B2BF-AD09A0B67870}"/>
                  </c:ext>
                </c:extLst>
              </c15:ser>
            </c15:filteredAreaSeries>
          </c:ext>
        </c:extLst>
      </c:areaChart>
      <c:catAx>
        <c:axId val="45714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457147216"/>
        <c:crosses val="autoZero"/>
        <c:auto val="1"/>
        <c:lblAlgn val="ctr"/>
        <c:lblOffset val="100"/>
        <c:noMultiLvlLbl val="0"/>
      </c:catAx>
      <c:valAx>
        <c:axId val="45714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Book Antiqua" panose="0204060205030503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4571442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гр_рус!$B$52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solidFill>
                <a:srgbClr val="256569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гр_рус!$B$53:$B$73</c:f>
              <c:numCache>
                <c:formatCode>General</c:formatCode>
                <c:ptCount val="21"/>
                <c:pt idx="0">
                  <c:v>9.8109999999999999</c:v>
                </c:pt>
                <c:pt idx="1">
                  <c:v>7.0679999999999996</c:v>
                </c:pt>
                <c:pt idx="2">
                  <c:v>5.12</c:v>
                </c:pt>
                <c:pt idx="3">
                  <c:v>3.8839999999999999</c:v>
                </c:pt>
                <c:pt idx="4">
                  <c:v>3.2050000000000001</c:v>
                </c:pt>
                <c:pt idx="5">
                  <c:v>2.956</c:v>
                </c:pt>
                <c:pt idx="6">
                  <c:v>2.3370000000000002</c:v>
                </c:pt>
                <c:pt idx="7">
                  <c:v>2.1219999999999999</c:v>
                </c:pt>
                <c:pt idx="8">
                  <c:v>1.9970000000000001</c:v>
                </c:pt>
                <c:pt idx="9">
                  <c:v>1.4850000000000001</c:v>
                </c:pt>
                <c:pt idx="10">
                  <c:v>1.387</c:v>
                </c:pt>
                <c:pt idx="11">
                  <c:v>1.175</c:v>
                </c:pt>
                <c:pt idx="12">
                  <c:v>1.056</c:v>
                </c:pt>
                <c:pt idx="13">
                  <c:v>0.95299999999999996</c:v>
                </c:pt>
                <c:pt idx="14">
                  <c:v>0.76800000000000002</c:v>
                </c:pt>
                <c:pt idx="15">
                  <c:v>0.55700000000000005</c:v>
                </c:pt>
                <c:pt idx="16">
                  <c:v>0.53600000000000003</c:v>
                </c:pt>
                <c:pt idx="17">
                  <c:v>0.53400000000000003</c:v>
                </c:pt>
                <c:pt idx="18">
                  <c:v>0.52200000000000002</c:v>
                </c:pt>
                <c:pt idx="19">
                  <c:v>0.50600000000000001</c:v>
                </c:pt>
                <c:pt idx="20">
                  <c:v>0.50600000000000001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B-44B4-BE6A-8616B5AB0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69736"/>
        <c:axId val="53070128"/>
      </c:barChart>
      <c:lineChart>
        <c:grouping val="standard"/>
        <c:varyColors val="0"/>
        <c:ser>
          <c:idx val="1"/>
          <c:order val="1"/>
          <c:tx>
            <c:strRef>
              <c:f>гр_рус!$C$52</c:f>
              <c:strCache>
                <c:ptCount val="1"/>
                <c:pt idx="0">
                  <c:v>Доля в национальном потоке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1E5-4738-BEED-C900B9A66376}"/>
                </c:ext>
              </c:extLst>
            </c:dLbl>
            <c:dLbl>
              <c:idx val="5"/>
              <c:layout>
                <c:manualLayout>
                  <c:x val="-3.1227793476436474E-2"/>
                  <c:y val="3.2962062867809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42B-44B4-BE6A-8616B5AB0088}"/>
                </c:ext>
              </c:extLst>
            </c:dLbl>
            <c:dLbl>
              <c:idx val="8"/>
              <c:layout>
                <c:manualLayout>
                  <c:x val="-2.9704117775572646E-2"/>
                  <c:y val="3.0359460388287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42B-44B4-BE6A-8616B5AB0088}"/>
                </c:ext>
              </c:extLst>
            </c:dLbl>
            <c:dLbl>
              <c:idx val="15"/>
              <c:layout>
                <c:manualLayout>
                  <c:x val="-2.8180442074708819E-2"/>
                  <c:y val="4.337247278589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42B-44B4-BE6A-8616B5AB0088}"/>
                </c:ext>
              </c:extLst>
            </c:dLbl>
            <c:dLbl>
              <c:idx val="17"/>
              <c:layout>
                <c:manualLayout>
                  <c:x val="-2.9704117775572646E-2"/>
                  <c:y val="3.296206286780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42B-44B4-BE6A-8616B5AB0088}"/>
                </c:ext>
              </c:extLst>
            </c:dLbl>
            <c:dLbl>
              <c:idx val="20"/>
              <c:layout>
                <c:manualLayout>
                  <c:x val="-2.818044207470893E-2"/>
                  <c:y val="4.5975075265419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42B-44B4-BE6A-8616B5AB008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гр_рус!$C$53:$C$73</c:f>
              <c:numCache>
                <c:formatCode>General</c:formatCode>
                <c:ptCount val="21"/>
                <c:pt idx="0">
                  <c:v>0.17899038549249266</c:v>
                </c:pt>
                <c:pt idx="1">
                  <c:v>0.29602948567599258</c:v>
                </c:pt>
                <c:pt idx="2">
                  <c:v>0.22468951595207795</c:v>
                </c:pt>
                <c:pt idx="3">
                  <c:v>0.32115098395898795</c:v>
                </c:pt>
                <c:pt idx="4">
                  <c:v>0.15358443549932912</c:v>
                </c:pt>
                <c:pt idx="5">
                  <c:v>3.4022374660466828E-2</c:v>
                </c:pt>
                <c:pt idx="6">
                  <c:v>0.16299344399497839</c:v>
                </c:pt>
                <c:pt idx="7">
                  <c:v>0.28304655195411499</c:v>
                </c:pt>
                <c:pt idx="8">
                  <c:v>7.3535368413300446E-3</c:v>
                </c:pt>
                <c:pt idx="9">
                  <c:v>0.53552109628561129</c:v>
                </c:pt>
                <c:pt idx="10">
                  <c:v>0.12904726460736882</c:v>
                </c:pt>
                <c:pt idx="11">
                  <c:v>0.25182168881268752</c:v>
                </c:pt>
                <c:pt idx="12">
                  <c:v>0.17394169000164719</c:v>
                </c:pt>
                <c:pt idx="13">
                  <c:v>0.14536302623550945</c:v>
                </c:pt>
                <c:pt idx="14">
                  <c:v>6.0606060606060608E-2</c:v>
                </c:pt>
                <c:pt idx="15">
                  <c:v>4.6783134554006386E-2</c:v>
                </c:pt>
                <c:pt idx="16">
                  <c:v>9.5458593054318794E-2</c:v>
                </c:pt>
                <c:pt idx="17">
                  <c:v>1.5390379571720897E-2</c:v>
                </c:pt>
                <c:pt idx="18">
                  <c:v>0.4</c:v>
                </c:pt>
                <c:pt idx="19">
                  <c:v>0.67919463087248322</c:v>
                </c:pt>
                <c:pt idx="20">
                  <c:v>2.7108111003964427E-2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2B-44B4-BE6A-8616B5AB0088}"/>
            </c:ext>
          </c:extLst>
        </c:ser>
        <c:ser>
          <c:idx val="2"/>
          <c:order val="2"/>
          <c:tx>
            <c:strRef>
              <c:f>гр_рус!$D$52</c:f>
              <c:strCache>
                <c:ptCount val="1"/>
                <c:pt idx="0">
                  <c:v>Средняя доля по всем странам</c:v>
                </c:pt>
              </c:strCache>
            </c:strRef>
          </c:tx>
          <c:spPr>
            <a:ln w="25400" cap="rnd">
              <a:solidFill>
                <a:schemeClr val="accent2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2B-44B4-BE6A-8616B5AB008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B-44B4-BE6A-8616B5AB008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2B-44B4-BE6A-8616B5AB008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B-44B4-BE6A-8616B5AB00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2B-44B4-BE6A-8616B5AB008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2B-44B4-BE6A-8616B5AB008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2B-44B4-BE6A-8616B5AB00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2B-44B4-BE6A-8616B5AB008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2B-44B4-BE6A-8616B5AB008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2B-44B4-BE6A-8616B5AB008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2B-44B4-BE6A-8616B5AB008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2B-44B4-BE6A-8616B5AB008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2B-44B4-BE6A-8616B5AB008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2B-44B4-BE6A-8616B5AB008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2B-44B4-BE6A-8616B5AB008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2B-44B4-BE6A-8616B5AB008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2B-44B4-BE6A-8616B5AB008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42B-44B4-BE6A-8616B5AB008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42B-44B4-BE6A-8616B5AB008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42B-44B4-BE6A-8616B5AB0088}"/>
                </c:ext>
              </c:extLst>
            </c:dLbl>
            <c:dLbl>
              <c:idx val="2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1E5-4738-BEED-C900B9A663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гр_рус!$D$53:$D$73</c:f>
              <c:numCache>
                <c:formatCode>General</c:formatCode>
                <c:ptCount val="21"/>
                <c:pt idx="0">
                  <c:v>4.7965387692450012E-2</c:v>
                </c:pt>
                <c:pt idx="1">
                  <c:v>4.7965387692450012E-2</c:v>
                </c:pt>
                <c:pt idx="2">
                  <c:v>4.7965387692450012E-2</c:v>
                </c:pt>
                <c:pt idx="3">
                  <c:v>4.7965387692450012E-2</c:v>
                </c:pt>
                <c:pt idx="4">
                  <c:v>4.7965387692450012E-2</c:v>
                </c:pt>
                <c:pt idx="5">
                  <c:v>4.7965387692450012E-2</c:v>
                </c:pt>
                <c:pt idx="6">
                  <c:v>4.7965387692450012E-2</c:v>
                </c:pt>
                <c:pt idx="7">
                  <c:v>4.7965387692450012E-2</c:v>
                </c:pt>
                <c:pt idx="8">
                  <c:v>4.7965387692450012E-2</c:v>
                </c:pt>
                <c:pt idx="9">
                  <c:v>4.7965387692450012E-2</c:v>
                </c:pt>
                <c:pt idx="10">
                  <c:v>4.7965387692450012E-2</c:v>
                </c:pt>
                <c:pt idx="11">
                  <c:v>4.7965387692450012E-2</c:v>
                </c:pt>
                <c:pt idx="12">
                  <c:v>4.7965387692450012E-2</c:v>
                </c:pt>
                <c:pt idx="13">
                  <c:v>4.7965387692450012E-2</c:v>
                </c:pt>
                <c:pt idx="14">
                  <c:v>4.7965387692450012E-2</c:v>
                </c:pt>
                <c:pt idx="15">
                  <c:v>4.7965387692450012E-2</c:v>
                </c:pt>
                <c:pt idx="16">
                  <c:v>4.7965387692450012E-2</c:v>
                </c:pt>
                <c:pt idx="17">
                  <c:v>4.7965387692450012E-2</c:v>
                </c:pt>
                <c:pt idx="18">
                  <c:v>4.7965387692450012E-2</c:v>
                </c:pt>
                <c:pt idx="19">
                  <c:v>4.7965387692450012E-2</c:v>
                </c:pt>
                <c:pt idx="20">
                  <c:v>4.7965387692450012E-2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2B-44B4-BE6A-8616B5AB0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70912"/>
        <c:axId val="53070520"/>
      </c:lineChart>
      <c:catAx>
        <c:axId val="5306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70128"/>
        <c:crosses val="autoZero"/>
        <c:auto val="1"/>
        <c:lblAlgn val="ctr"/>
        <c:lblOffset val="100"/>
        <c:noMultiLvlLbl val="0"/>
      </c:catAx>
      <c:valAx>
        <c:axId val="5307012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9736"/>
        <c:crosses val="autoZero"/>
        <c:crossBetween val="between"/>
      </c:valAx>
      <c:valAx>
        <c:axId val="53070520"/>
        <c:scaling>
          <c:orientation val="minMax"/>
          <c:max val="0.60000000000000009"/>
          <c:min val="-0.60000000000000009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70912"/>
        <c:crosses val="max"/>
        <c:crossBetween val="between"/>
      </c:valAx>
      <c:catAx>
        <c:axId val="53070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70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BA36-CF85-4F29-80E6-AB0FAC31E469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E9FB-0099-4C58-BA6A-BE0D41AE7B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4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Далее</a:t>
            </a:r>
            <a:r>
              <a:rPr lang="ru-RU" baseline="0" dirty="0" smtClean="0"/>
              <a:t> речь весь анализ выполнен в рамках периода с 2010 по 2019 г., т.к. до 2010 было относительно немного «мусорных» публикаций, а за 2020 г. еще полностью не загружены данные в самом </a:t>
            </a:r>
            <a:r>
              <a:rPr lang="en-US" baseline="0" dirty="0" smtClean="0"/>
              <a:t>Scopus.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1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07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0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67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41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8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892" y="2021037"/>
            <a:ext cx="81851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Российская экономическая </a:t>
            </a:r>
            <a:r>
              <a:rPr lang="ru-RU" sz="3600" b="1">
                <a:solidFill>
                  <a:srgbClr val="FFC000"/>
                </a:solidFill>
                <a:latin typeface="Book Antiqua" panose="02040602050305030304" pitchFamily="18" charset="0"/>
              </a:rPr>
              <a:t>наука </a:t>
            </a:r>
            <a:r>
              <a:rPr lang="ru-RU" sz="3600" b="1" smtClean="0">
                <a:solidFill>
                  <a:srgbClr val="FFC000"/>
                </a:solidFill>
                <a:latin typeface="Book Antiqua" panose="02040602050305030304" pitchFamily="18" charset="0"/>
              </a:rPr>
              <a:t>на международном </a:t>
            </a:r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рынке «хищнических» изданий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9893" y="4053235"/>
            <a:ext cx="6564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Балацкий</a:t>
            </a: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Евгений Всеволодович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Юревич Максим Андреевич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29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Публикационный профиль российской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экономической науки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955901"/>
              </p:ext>
            </p:extLst>
          </p:nvPr>
        </p:nvGraphicFramePr>
        <p:xfrm>
          <a:off x="342899" y="1538654"/>
          <a:ext cx="8589485" cy="485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90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757331"/>
              </p:ext>
            </p:extLst>
          </p:nvPr>
        </p:nvGraphicFramePr>
        <p:xfrm>
          <a:off x="307731" y="1573823"/>
          <a:ext cx="8335107" cy="487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502634"/>
            <a:ext cx="6462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 по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экономическим наукам: </a:t>
            </a:r>
            <a:r>
              <a:rPr lang="ru-RU" sz="24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страновой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разрез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5829300" cy="7256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371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Характеристик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и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журналов со 100 и более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публикаций российских авторов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68216"/>
              </p:ext>
            </p:extLst>
          </p:nvPr>
        </p:nvGraphicFramePr>
        <p:xfrm>
          <a:off x="0" y="1397620"/>
          <a:ext cx="9143999" cy="5460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6923">
                  <a:extLst>
                    <a:ext uri="{9D8B030D-6E8A-4147-A177-3AD203B41FA5}">
                      <a16:colId xmlns:a16="http://schemas.microsoft.com/office/drawing/2014/main" val="465415559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28807375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val="2049878399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540919729"/>
                    </a:ext>
                  </a:extLst>
                </a:gridCol>
                <a:gridCol w="1122484">
                  <a:extLst>
                    <a:ext uri="{9D8B030D-6E8A-4147-A177-3AD203B41FA5}">
                      <a16:colId xmlns:a16="http://schemas.microsoft.com/office/drawing/2014/main" val="3031139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65972836"/>
                    </a:ext>
                  </a:extLst>
                </a:gridCol>
              </a:tblGrid>
              <a:tr h="957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Название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Количество публикаций российских авторов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Доля публикаций российских авторов в общем портфеле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Год исключения из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Scopus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Страна издания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Квартиль на момент исключения (в скобках квартиль по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неэкономчиеским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направлениям)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5478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Espacios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Венесуэла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62347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Mediterranean Journal Of Social Sciences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Италия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15242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European Research Studies Journal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Греция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51611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Advanced Research In Law And 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Румыния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7793625"/>
                  </a:ext>
                </a:extLst>
              </a:tr>
              <a:tr h="199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 Social Science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Канада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791507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Review Of Management And Marketing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05239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Economics And Financial Issues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0254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Actual Problems Of 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Украина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465128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Business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Пакистан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049381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Applied Economic Sciences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Румыния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471807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Applied Business And Economic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Индия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879687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Recent Technology And Engineering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Индия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05215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Social Sciences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Германия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796215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Supply Chain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Великобритания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87804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 Perspectives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4660258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Economics And Business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Греция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88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1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5829300" cy="7256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532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Квартильная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структура публикационного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потока и оценка ущерба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12183"/>
              </p:ext>
            </p:extLst>
          </p:nvPr>
        </p:nvGraphicFramePr>
        <p:xfrm>
          <a:off x="79130" y="1397620"/>
          <a:ext cx="8932984" cy="31992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8124">
                  <a:extLst>
                    <a:ext uri="{9D8B030D-6E8A-4147-A177-3AD203B41FA5}">
                      <a16:colId xmlns:a16="http://schemas.microsoft.com/office/drawing/2014/main" val="46541555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3945374601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129265457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8807375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04987839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54091972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3031139213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4265972836"/>
                    </a:ext>
                  </a:extLst>
                </a:gridCol>
              </a:tblGrid>
              <a:tr h="957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Квартиль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5478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62347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15242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или без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51611"/>
                  </a:ext>
                </a:extLst>
              </a:tr>
              <a:tr h="683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Консервативная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оценка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стоимости, млн руб.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7793625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Реалистичная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оценка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стоимости, млн руб.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980.7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375985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164" y="4955434"/>
            <a:ext cx="8782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Оценка экономического ущерба произведена согласно прайс-листу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«Международного издателя». Плата за содействие в публикации: </a:t>
            </a:r>
            <a:r>
              <a:rPr lang="en-US" sz="2000" dirty="0" smtClean="0">
                <a:latin typeface="Garamond" pitchFamily="18" charset="0"/>
              </a:rPr>
              <a:t>Q2 – 2.000$</a:t>
            </a:r>
            <a:r>
              <a:rPr lang="ru-RU" sz="2000" dirty="0" smtClean="0">
                <a:latin typeface="Garamond" pitchFamily="18" charset="0"/>
              </a:rPr>
              <a:t>,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000" dirty="0" smtClean="0">
                <a:latin typeface="Garamond" pitchFamily="18" charset="0"/>
              </a:rPr>
              <a:t>Q3 –1.500$, Q4 – 1.100$</a:t>
            </a:r>
            <a:r>
              <a:rPr lang="ru-RU" sz="2000" dirty="0" smtClean="0">
                <a:latin typeface="Garamond" pitchFamily="18" charset="0"/>
              </a:rPr>
              <a:t>. Дополнительно оплачивается написание (</a:t>
            </a:r>
            <a:r>
              <a:rPr lang="en-US" sz="2000" dirty="0" smtClean="0">
                <a:latin typeface="Garamond" pitchFamily="18" charset="0"/>
              </a:rPr>
              <a:t>700-1500 $)</a:t>
            </a:r>
            <a:r>
              <a:rPr lang="ru-RU" sz="2000" dirty="0" smtClean="0">
                <a:latin typeface="Garamond" pitchFamily="18" charset="0"/>
              </a:rPr>
              <a:t> или доработка (250</a:t>
            </a:r>
            <a:r>
              <a:rPr lang="en-US" sz="2000" dirty="0" smtClean="0">
                <a:latin typeface="Garamond" pitchFamily="18" charset="0"/>
              </a:rPr>
              <a:t>-1500 </a:t>
            </a:r>
            <a:r>
              <a:rPr lang="en-US" sz="2000" dirty="0">
                <a:latin typeface="Garamond" pitchFamily="18" charset="0"/>
              </a:rPr>
              <a:t>$</a:t>
            </a:r>
            <a:r>
              <a:rPr lang="ru-RU" sz="2000" dirty="0" smtClean="0">
                <a:latin typeface="Garamond" pitchFamily="18" charset="0"/>
              </a:rPr>
              <a:t>) статьи, а также ее перевод (250-500</a:t>
            </a:r>
            <a:r>
              <a:rPr lang="en-US" sz="2000" dirty="0" smtClean="0">
                <a:latin typeface="Garamond" pitchFamily="18" charset="0"/>
              </a:rPr>
              <a:t>$</a:t>
            </a:r>
            <a:r>
              <a:rPr lang="ru-RU" sz="2000" dirty="0" smtClean="0">
                <a:latin typeface="Garamond" pitchFamily="18" charset="0"/>
              </a:rPr>
              <a:t>).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ru-RU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1811216" cy="55418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944" y="531167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Выводы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120" y="1258158"/>
            <a:ext cx="8187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полученные результаты свидетельствуют в пользу широкого масштаба проблемы «мусорных» </a:t>
            </a:r>
            <a:r>
              <a:rPr lang="ru-RU" sz="2000" dirty="0" smtClean="0">
                <a:latin typeface="Book Antiqua" panose="02040602050305030304" pitchFamily="18" charset="0"/>
              </a:rPr>
              <a:t>публикаций в России, особенно в области экономических наук;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е</a:t>
            </a:r>
            <a:r>
              <a:rPr lang="ru-RU" sz="2000" dirty="0" smtClean="0">
                <a:latin typeface="Book Antiqua" panose="02040602050305030304" pitchFamily="18" charset="0"/>
              </a:rPr>
              <a:t>жегодный ущерб от публикации материалов в «хищнических изданиях» по экономике сопоставим с бюджетом академического института;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Book Antiqua" panose="02040602050305030304" pitchFamily="18" charset="0"/>
              </a:rPr>
              <a:t>нельзя не отметить успехи </a:t>
            </a:r>
            <a:r>
              <a:rPr lang="ru-RU" sz="2000" dirty="0" err="1" smtClean="0">
                <a:latin typeface="Book Antiqua" panose="02040602050305030304" pitchFamily="18" charset="0"/>
              </a:rPr>
              <a:t>Scopus</a:t>
            </a:r>
            <a:r>
              <a:rPr lang="ru-RU" sz="2000" dirty="0" smtClean="0">
                <a:latin typeface="Book Antiqua" panose="02040602050305030304" pitchFamily="18" charset="0"/>
              </a:rPr>
              <a:t> в очистке базы от «токсичных» изданий. Но сотни исключенных источников также подсвечивают то неблагополучное состояние, в котором пребывала база в последние годы. В </a:t>
            </a:r>
            <a:r>
              <a:rPr lang="ru-RU" sz="2000" dirty="0">
                <a:latin typeface="Book Antiqua" panose="02040602050305030304" pitchFamily="18" charset="0"/>
              </a:rPr>
              <a:t>достаточной ли мере база публикаций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 исцелилась от проклятья «мусорных» журналов, чтобы продолжать ее использовать для оценки научных результатов? 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  <a:endParaRPr lang="ru-RU" sz="3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24900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10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Scopus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исключение источников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20" y="1258158"/>
            <a:ext cx="818703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>
                <a:latin typeface="Book Antiqua" panose="02040602050305030304" pitchFamily="18" charset="0"/>
              </a:rPr>
              <a:t>Согласно политике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, журнал может быть исключен из базы по следующим четырем </a:t>
            </a:r>
            <a:r>
              <a:rPr lang="ru-RU" sz="2000" dirty="0" smtClean="0">
                <a:latin typeface="Book Antiqua" panose="02040602050305030304" pitchFamily="18" charset="0"/>
              </a:rPr>
              <a:t>причинам: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latin typeface="Book Antiqua" panose="02040602050305030304" pitchFamily="18" charset="0"/>
              </a:rPr>
              <a:t>1.	Несоблюдение «мягких» критериев, к которым относятся соблюдение периодичности выпуска издания, качество сайта, географическое разнообразие авторов и редакторов, ясность аннотаций и т.п.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Book Antiqua" panose="02040602050305030304" pitchFamily="18" charset="0"/>
              </a:rPr>
              <a:t>2.	</a:t>
            </a:r>
            <a:r>
              <a:rPr lang="ru-RU" dirty="0" err="1" smtClean="0">
                <a:latin typeface="Book Antiqua" panose="02040602050305030304" pitchFamily="18" charset="0"/>
              </a:rPr>
              <a:t>Непрохождение</a:t>
            </a:r>
            <a:r>
              <a:rPr lang="ru-RU" dirty="0" smtClean="0">
                <a:latin typeface="Book Antiqua" panose="02040602050305030304" pitchFamily="18" charset="0"/>
              </a:rPr>
              <a:t> </a:t>
            </a:r>
            <a:r>
              <a:rPr lang="ru-RU" dirty="0">
                <a:latin typeface="Book Antiqua" panose="02040602050305030304" pitchFamily="18" charset="0"/>
              </a:rPr>
              <a:t>периодического мониторинга контрольных метрик: </a:t>
            </a:r>
            <a:r>
              <a:rPr lang="ru-RU" dirty="0" err="1">
                <a:latin typeface="Book Antiqua" panose="02040602050305030304" pitchFamily="18" charset="0"/>
              </a:rPr>
              <a:t>самоцитирование</a:t>
            </a:r>
            <a:r>
              <a:rPr lang="ru-RU" dirty="0">
                <a:latin typeface="Book Antiqua" panose="02040602050305030304" pitchFamily="18" charset="0"/>
              </a:rPr>
              <a:t>, общее цитирование, </a:t>
            </a:r>
            <a:r>
              <a:rPr lang="ru-RU" dirty="0" err="1" smtClean="0">
                <a:latin typeface="Book Antiqua" panose="02040602050305030304" pitchFamily="18" charset="0"/>
              </a:rPr>
              <a:t>CiteScore</a:t>
            </a:r>
            <a:r>
              <a:rPr lang="ru-RU" dirty="0" smtClean="0">
                <a:latin typeface="Book Antiqua" panose="02040602050305030304" pitchFamily="18" charset="0"/>
              </a:rPr>
              <a:t>, </a:t>
            </a:r>
            <a:r>
              <a:rPr lang="ru-RU" dirty="0">
                <a:latin typeface="Book Antiqua" panose="02040602050305030304" pitchFamily="18" charset="0"/>
              </a:rPr>
              <a:t>количество статей, кликов на тексты статей и просмотров аннотаций. </a:t>
            </a:r>
            <a:endParaRPr lang="ru-RU" dirty="0" smtClean="0">
              <a:latin typeface="Book Antiqua" panose="0204060205030503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	Попадание на «Радар» - алгоритм, который отслеживает аномальные выбросы роста числа публикаций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самоцитирований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, изменения географической принадлежности авторов и т.д.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4.	Претензии к изданиям, возникающие со стороны научного сообщества, издателей или самого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Scopus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886200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Динамика исключения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513346"/>
              </p:ext>
            </p:extLst>
          </p:nvPr>
        </p:nvGraphicFramePr>
        <p:xfrm>
          <a:off x="694592" y="1494692"/>
          <a:ext cx="7877908" cy="440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36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43779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Масштаб проблемы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20" y="1258158"/>
            <a:ext cx="81870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по состоянию на декабрь 2020 г., из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 исключено 462 научных журналов и серий сборников тезисов из-за низкого качества публикуемых материалов и/или нарушения научной этики (причины: попадание на «Радар» и претензии к изданиям</a:t>
            </a:r>
            <a:r>
              <a:rPr lang="ru-RU" sz="2000" dirty="0" smtClean="0">
                <a:latin typeface="Book Antiqua" panose="0204060205030503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в</a:t>
            </a:r>
            <a:r>
              <a:rPr lang="ru-RU" sz="2000" dirty="0" smtClean="0">
                <a:latin typeface="Book Antiqua" panose="02040602050305030304" pitchFamily="18" charset="0"/>
              </a:rPr>
              <a:t> этих изданиях с </a:t>
            </a:r>
            <a:r>
              <a:rPr lang="ru-RU" sz="2000" dirty="0">
                <a:latin typeface="Book Antiqua" panose="02040602050305030304" pitchFamily="18" charset="0"/>
              </a:rPr>
              <a:t>2010 г. по 2019 г. было </a:t>
            </a:r>
            <a:r>
              <a:rPr lang="ru-RU" sz="2000" dirty="0" smtClean="0">
                <a:latin typeface="Book Antiqua" panose="02040602050305030304" pitchFamily="18" charset="0"/>
              </a:rPr>
              <a:t>выпущено </a:t>
            </a:r>
            <a:r>
              <a:rPr lang="ru-RU" sz="2000" dirty="0">
                <a:latin typeface="Book Antiqua" panose="02040602050305030304" pitchFamily="18" charset="0"/>
              </a:rPr>
              <a:t>около 715 тыс. публикаций: порядка 430 тыс. статей, более 260 тыс. тезисов конференций, свыше 13 тыс. обзоров и других типов научных </a:t>
            </a:r>
            <a:r>
              <a:rPr lang="ru-RU" sz="2000" dirty="0" smtClean="0">
                <a:latin typeface="Book Antiqua" panose="02040602050305030304" pitchFamily="18" charset="0"/>
              </a:rPr>
              <a:t>публикаций</a:t>
            </a:r>
            <a:r>
              <a:rPr lang="en-US" sz="2000" dirty="0" smtClean="0">
                <a:latin typeface="Book Antiqua" panose="02040602050305030304" pitchFamily="18" charset="0"/>
              </a:rPr>
              <a:t>;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д</a:t>
            </a:r>
            <a:r>
              <a:rPr lang="ru-RU" sz="2000" dirty="0" smtClean="0">
                <a:latin typeface="Book Antiqua" panose="02040602050305030304" pitchFamily="18" charset="0"/>
              </a:rPr>
              <a:t>альнейший </a:t>
            </a:r>
            <a:r>
              <a:rPr lang="ru-RU" sz="2000" dirty="0">
                <a:latin typeface="Book Antiqua" panose="02040602050305030304" pitchFamily="18" charset="0"/>
              </a:rPr>
              <a:t>анализ строится на предпосылке о </a:t>
            </a:r>
            <a:r>
              <a:rPr lang="ru-RU" sz="2000" b="1" dirty="0">
                <a:latin typeface="Book Antiqua" panose="02040602050305030304" pitchFamily="18" charset="0"/>
              </a:rPr>
              <a:t>неизменном качестве материалов</a:t>
            </a:r>
            <a:r>
              <a:rPr lang="ru-RU" sz="2000" dirty="0">
                <a:latin typeface="Book Antiqua" panose="02040602050305030304" pitchFamily="18" charset="0"/>
              </a:rPr>
              <a:t>, опубликованных в научном издании с «мусорным» ярлыком. То есть, если журнал был исключен из БД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, например, в 2018 г., то все ранее вышедшие статьи в этом журнале признаются «мусорными».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644476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публикации: Россия </a:t>
            </a:r>
            <a:r>
              <a:rPr lang="en-US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vs 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мир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549274"/>
              </p:ext>
            </p:extLst>
          </p:nvPr>
        </p:nvGraphicFramePr>
        <p:xfrm>
          <a:off x="501162" y="1793080"/>
          <a:ext cx="8273561" cy="454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8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059723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84909"/>
            <a:ext cx="2866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Страновой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разрез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149299"/>
              </p:ext>
            </p:extLst>
          </p:nvPr>
        </p:nvGraphicFramePr>
        <p:xfrm>
          <a:off x="316523" y="1854993"/>
          <a:ext cx="8299939" cy="445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0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41617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416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Дисциплинарный разрез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534949"/>
              </p:ext>
            </p:extLst>
          </p:nvPr>
        </p:nvGraphicFramePr>
        <p:xfrm>
          <a:off x="0" y="1064418"/>
          <a:ext cx="9143999" cy="579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2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7007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699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Экономические науки: параметры анализа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500" y="1274816"/>
            <a:ext cx="7906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Экономические науки = «</a:t>
            </a:r>
            <a:r>
              <a:rPr lang="en-US" sz="2000" dirty="0" smtClean="0">
                <a:latin typeface="Garamond" pitchFamily="18" charset="0"/>
              </a:rPr>
              <a:t>Economics</a:t>
            </a:r>
            <a:r>
              <a:rPr lang="en-US" sz="2000" dirty="0">
                <a:latin typeface="Garamond" pitchFamily="18" charset="0"/>
              </a:rPr>
              <a:t>, Econometrics and </a:t>
            </a:r>
            <a:r>
              <a:rPr lang="en-US" sz="2000" dirty="0" smtClean="0">
                <a:latin typeface="Garamond" pitchFamily="18" charset="0"/>
              </a:rPr>
              <a:t>Finance</a:t>
            </a:r>
            <a:r>
              <a:rPr lang="ru-RU" sz="2000" dirty="0" smtClean="0">
                <a:latin typeface="Garamond" pitchFamily="18" charset="0"/>
              </a:rPr>
              <a:t>» + «</a:t>
            </a:r>
            <a:r>
              <a:rPr lang="en-US" sz="2000" dirty="0" smtClean="0">
                <a:latin typeface="Garamond" pitchFamily="18" charset="0"/>
              </a:rPr>
              <a:t>Business</a:t>
            </a:r>
            <a:r>
              <a:rPr lang="en-US" sz="2000" dirty="0">
                <a:latin typeface="Garamond" pitchFamily="18" charset="0"/>
              </a:rPr>
              <a:t>, Management and </a:t>
            </a:r>
            <a:r>
              <a:rPr lang="en-US" sz="2000" dirty="0" smtClean="0">
                <a:latin typeface="Garamond" pitchFamily="18" charset="0"/>
              </a:rPr>
              <a:t>Accounting</a:t>
            </a:r>
            <a:r>
              <a:rPr lang="ru-RU" sz="2000" dirty="0" smtClean="0">
                <a:latin typeface="Garamond" pitchFamily="18" charset="0"/>
              </a:rPr>
              <a:t>»;</a:t>
            </a: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из первоначальной выборки изданий было отобрано 45 источников, в которых за 2010-2019 гг. вышло порядка 56 тыс. публикаций, в том числе 52,5 тыс. статей и 2,6 тыс. тезисов конференций. </a:t>
            </a: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>
              <a:latin typeface="Garamond" pitchFamily="18" charset="0"/>
            </a:endParaRPr>
          </a:p>
          <a:p>
            <a:pPr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29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 по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экономическим наукам: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Россия </a:t>
            </a:r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vs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мир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379403"/>
              </p:ext>
            </p:extLst>
          </p:nvPr>
        </p:nvGraphicFramePr>
        <p:xfrm>
          <a:off x="123092" y="1441938"/>
          <a:ext cx="8809293" cy="507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84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D7C7589BB02742A4A4BCD8E97C61F4" ma:contentTypeVersion="0" ma:contentTypeDescription="Создание документа." ma:contentTypeScope="" ma:versionID="e9c63cc8d6fccf125d91f03eb8c216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3EB694-5734-410B-83EB-244458913AF3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847</Words>
  <Application>Microsoft Office PowerPoint</Application>
  <PresentationFormat>Экран (4:3)</PresentationFormat>
  <Paragraphs>250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Garamond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Максим</cp:lastModifiedBy>
  <cp:revision>88</cp:revision>
  <dcterms:created xsi:type="dcterms:W3CDTF">2016-09-22T16:49:19Z</dcterms:created>
  <dcterms:modified xsi:type="dcterms:W3CDTF">2021-05-11T18:41:05Z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0x0101009FD7C7589BB02742A4A4BCD8E97C61F4</vt:lpwstr>
  </property>
</Properties>
</file>