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12" r:id="rId2"/>
    <p:sldMasterId id="2147483927" r:id="rId3"/>
  </p:sldMasterIdLst>
  <p:notesMasterIdLst>
    <p:notesMasterId r:id="rId20"/>
  </p:notesMasterIdLst>
  <p:sldIdLst>
    <p:sldId id="319" r:id="rId4"/>
    <p:sldId id="318" r:id="rId5"/>
    <p:sldId id="295" r:id="rId6"/>
    <p:sldId id="308" r:id="rId7"/>
    <p:sldId id="320" r:id="rId8"/>
    <p:sldId id="329" r:id="rId9"/>
    <p:sldId id="328" r:id="rId10"/>
    <p:sldId id="298" r:id="rId11"/>
    <p:sldId id="301" r:id="rId12"/>
    <p:sldId id="302" r:id="rId13"/>
    <p:sldId id="304" r:id="rId14"/>
    <p:sldId id="305" r:id="rId15"/>
    <p:sldId id="300" r:id="rId16"/>
    <p:sldId id="306" r:id="rId17"/>
    <p:sldId id="307" r:id="rId18"/>
    <p:sldId id="289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D9A"/>
    <a:srgbClr val="4D7FA9"/>
    <a:srgbClr val="5171AC"/>
    <a:srgbClr val="F6F6F6"/>
    <a:srgbClr val="1F497D"/>
    <a:srgbClr val="0B538F"/>
    <a:srgbClr val="FBE5D6"/>
    <a:srgbClr val="DEEBF7"/>
    <a:srgbClr val="C0504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6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0" y="0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F0C4A5E-6DB7-4B29-BE23-375964752A97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64"/>
            <a:ext cx="5437819" cy="390894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5286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0" y="9429427"/>
            <a:ext cx="2945285" cy="49721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497995-6DE6-4509-A184-03013FA36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10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68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a4b3b7ab8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a4b3b7ab8f_0_4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7995-6DE6-4509-A184-03013FA36C4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7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Замечаний не было</a:t>
            </a:r>
          </a:p>
        </p:txBody>
      </p:sp>
    </p:spTree>
    <p:extLst>
      <p:ext uri="{BB962C8B-B14F-4D97-AF65-F5344CB8AC3E}">
        <p14:creationId xmlns:p14="http://schemas.microsoft.com/office/powerpoint/2010/main" val="153996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4b3b7ab8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4b3b7ab8f_0_1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22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4b3b7ab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4b3b7ab8f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6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38" indent="-300629" defTabSz="921075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ru-RU" dirty="0"/>
              <a:t>Замечаний не было</a:t>
            </a:r>
          </a:p>
          <a:p>
            <a:pPr marL="159909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126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931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4991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hasCustomPrompt="1"/>
          </p:nvPr>
        </p:nvSpPr>
        <p:spPr>
          <a:xfrm>
            <a:off x="1018803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346500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2"/>
          </p:nvPr>
        </p:nvSpPr>
        <p:spPr>
          <a:xfrm>
            <a:off x="2346500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3" hasCustomPrompt="1"/>
          </p:nvPr>
        </p:nvSpPr>
        <p:spPr>
          <a:xfrm>
            <a:off x="1018803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4"/>
          </p:nvPr>
        </p:nvSpPr>
        <p:spPr>
          <a:xfrm>
            <a:off x="2346500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5"/>
          </p:nvPr>
        </p:nvSpPr>
        <p:spPr>
          <a:xfrm>
            <a:off x="2346500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7" hasCustomPrompt="1"/>
          </p:nvPr>
        </p:nvSpPr>
        <p:spPr>
          <a:xfrm>
            <a:off x="6329200" y="26232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7656897" y="2445233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9"/>
          </p:nvPr>
        </p:nvSpPr>
        <p:spPr>
          <a:xfrm>
            <a:off x="7656897" y="2913932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3" hasCustomPrompt="1"/>
          </p:nvPr>
        </p:nvSpPr>
        <p:spPr>
          <a:xfrm>
            <a:off x="6329200" y="4462603"/>
            <a:ext cx="11812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4"/>
          </p:nvPr>
        </p:nvSpPr>
        <p:spPr>
          <a:xfrm>
            <a:off x="7656897" y="4284635"/>
            <a:ext cx="3576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5"/>
          </p:nvPr>
        </p:nvSpPr>
        <p:spPr>
          <a:xfrm>
            <a:off x="7656897" y="4753333"/>
            <a:ext cx="3576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4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09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890648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890648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99315" y="3993700"/>
            <a:ext cx="3180800" cy="4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99315" y="4462400"/>
            <a:ext cx="31808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86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29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7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8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947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2779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54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85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5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9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38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20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66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6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32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5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9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0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2278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Разделитель с фото 2 строк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Text Placeholder 9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4599" y="388302"/>
            <a:ext cx="3010484" cy="20082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500" b="0" i="0" u="none" strike="noStrike" cap="none" spc="0">
                <a:ln>
                  <a:noFill/>
                </a:ln>
                <a:solidFill>
                  <a:schemeClr val="accent5">
                    <a:alpha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2pPr>
            <a:lvl3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3pPr>
            <a:lvl4pPr>
              <a:defRPr lang="en-US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4pPr>
            <a:lvl5pPr>
              <a:defRPr lang="ru-RU" sz="13800" b="0">
                <a:solidFill>
                  <a:schemeClr val="bg1">
                    <a:alpha val="2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228600" marR="0" lvl="0" indent="-228600" defTabSz="371475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2469" y="2463730"/>
            <a:ext cx="4336327" cy="1107996"/>
          </a:xfrm>
        </p:spPr>
        <p:txBody>
          <a:bodyPr anchor="t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  <a:cs typeface="Gotham Pro Bold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br>
              <a:rPr lang="ru-RU"/>
            </a:br>
            <a:r>
              <a:rPr lang="ru-RU"/>
              <a:t>в 2 строки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 bwMode="auto">
          <a:xfrm>
            <a:off x="6493680" y="-170530"/>
            <a:ext cx="5964897" cy="5314018"/>
            <a:chOff x="6493680" y="-170530"/>
            <a:chExt cx="5964897" cy="5314018"/>
          </a:xfrm>
        </p:grpSpPr>
        <p:sp>
          <p:nvSpPr>
            <p:cNvPr id="8" name="Полилиния 10"/>
            <p:cNvSpPr/>
            <p:nvPr/>
          </p:nvSpPr>
          <p:spPr bwMode="auto"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11"/>
            <p:cNvSpPr/>
            <p:nvPr/>
          </p:nvSpPr>
          <p:spPr bwMode="auto"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12"/>
            <p:cNvSpPr/>
            <p:nvPr/>
          </p:nvSpPr>
          <p:spPr bwMode="auto"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Полилиния 13"/>
            <p:cNvSpPr/>
            <p:nvPr/>
          </p:nvSpPr>
          <p:spPr bwMode="auto"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Полилиния 14"/>
            <p:cNvSpPr/>
            <p:nvPr/>
          </p:nvSpPr>
          <p:spPr bwMode="auto">
            <a:xfrm>
              <a:off x="7798376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Полилиния 15"/>
            <p:cNvSpPr/>
            <p:nvPr/>
          </p:nvSpPr>
          <p:spPr bwMode="auto"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Полилиния 16"/>
            <p:cNvSpPr/>
            <p:nvPr/>
          </p:nvSpPr>
          <p:spPr bwMode="auto"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Полилиния 17"/>
            <p:cNvSpPr/>
            <p:nvPr/>
          </p:nvSpPr>
          <p:spPr bwMode="auto"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Полилиния 18"/>
            <p:cNvSpPr/>
            <p:nvPr/>
          </p:nvSpPr>
          <p:spPr bwMode="auto"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Полилиния 19"/>
            <p:cNvSpPr/>
            <p:nvPr/>
          </p:nvSpPr>
          <p:spPr bwMode="auto">
            <a:xfrm>
              <a:off x="9415414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Полилиния 20"/>
            <p:cNvSpPr/>
            <p:nvPr/>
          </p:nvSpPr>
          <p:spPr bwMode="auto"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Полилиния 21"/>
            <p:cNvSpPr/>
            <p:nvPr/>
          </p:nvSpPr>
          <p:spPr bwMode="auto"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Полилиния 22"/>
            <p:cNvSpPr/>
            <p:nvPr/>
          </p:nvSpPr>
          <p:spPr bwMode="auto"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Полилиния 23"/>
            <p:cNvSpPr/>
            <p:nvPr/>
          </p:nvSpPr>
          <p:spPr bwMode="auto"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Полилиния 24"/>
            <p:cNvSpPr/>
            <p:nvPr/>
          </p:nvSpPr>
          <p:spPr bwMode="auto"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Полилиния 25"/>
            <p:cNvSpPr/>
            <p:nvPr/>
          </p:nvSpPr>
          <p:spPr bwMode="auto">
            <a:xfrm>
              <a:off x="8036861" y="307947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Полилиния 26"/>
            <p:cNvSpPr/>
            <p:nvPr/>
          </p:nvSpPr>
          <p:spPr bwMode="auto">
            <a:xfrm>
              <a:off x="8361499" y="33240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Полилиния 27"/>
            <p:cNvSpPr/>
            <p:nvPr/>
          </p:nvSpPr>
          <p:spPr bwMode="auto"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Полилиния 28"/>
            <p:cNvSpPr/>
            <p:nvPr/>
          </p:nvSpPr>
          <p:spPr bwMode="auto"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Полилиния 29"/>
            <p:cNvSpPr/>
            <p:nvPr/>
          </p:nvSpPr>
          <p:spPr bwMode="auto"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Полилиния 30"/>
            <p:cNvSpPr/>
            <p:nvPr/>
          </p:nvSpPr>
          <p:spPr bwMode="auto"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Полилиния 31"/>
            <p:cNvSpPr/>
            <p:nvPr/>
          </p:nvSpPr>
          <p:spPr bwMode="auto"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Полилиния 32"/>
            <p:cNvSpPr/>
            <p:nvPr/>
          </p:nvSpPr>
          <p:spPr bwMode="auto"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Полилиния 33"/>
            <p:cNvSpPr/>
            <p:nvPr/>
          </p:nvSpPr>
          <p:spPr bwMode="auto"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Полилиния 34"/>
            <p:cNvSpPr/>
            <p:nvPr/>
          </p:nvSpPr>
          <p:spPr bwMode="auto"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Полилиния 35"/>
            <p:cNvSpPr/>
            <p:nvPr/>
          </p:nvSpPr>
          <p:spPr bwMode="auto"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Полилиния 36"/>
            <p:cNvSpPr/>
            <p:nvPr/>
          </p:nvSpPr>
          <p:spPr bwMode="auto"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Полилиния 37"/>
            <p:cNvSpPr/>
            <p:nvPr/>
          </p:nvSpPr>
          <p:spPr bwMode="auto"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Полилиния 38"/>
            <p:cNvSpPr/>
            <p:nvPr/>
          </p:nvSpPr>
          <p:spPr bwMode="auto"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Полилиния 39"/>
            <p:cNvSpPr/>
            <p:nvPr/>
          </p:nvSpPr>
          <p:spPr bwMode="auto"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Полилиния 40"/>
            <p:cNvSpPr/>
            <p:nvPr/>
          </p:nvSpPr>
          <p:spPr bwMode="auto">
            <a:xfrm>
              <a:off x="9580042" y="373316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Полилиния 41"/>
            <p:cNvSpPr/>
            <p:nvPr/>
          </p:nvSpPr>
          <p:spPr bwMode="auto"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Полилиния 42"/>
            <p:cNvSpPr/>
            <p:nvPr/>
          </p:nvSpPr>
          <p:spPr bwMode="auto"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Полилиния 43"/>
            <p:cNvSpPr/>
            <p:nvPr/>
          </p:nvSpPr>
          <p:spPr bwMode="auto"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Полилиния 44"/>
            <p:cNvSpPr/>
            <p:nvPr/>
          </p:nvSpPr>
          <p:spPr bwMode="auto"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Полилиния 45"/>
            <p:cNvSpPr/>
            <p:nvPr/>
          </p:nvSpPr>
          <p:spPr bwMode="auto"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Полилиния 46"/>
            <p:cNvSpPr/>
            <p:nvPr/>
          </p:nvSpPr>
          <p:spPr bwMode="auto"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Полилиния 47"/>
            <p:cNvSpPr/>
            <p:nvPr/>
          </p:nvSpPr>
          <p:spPr bwMode="auto"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Полилиния 48"/>
            <p:cNvSpPr/>
            <p:nvPr/>
          </p:nvSpPr>
          <p:spPr bwMode="auto"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Полилиния 49"/>
            <p:cNvSpPr/>
            <p:nvPr/>
          </p:nvSpPr>
          <p:spPr bwMode="auto"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Полилиния 50"/>
            <p:cNvSpPr/>
            <p:nvPr/>
          </p:nvSpPr>
          <p:spPr bwMode="auto"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Полилиния 51"/>
            <p:cNvSpPr/>
            <p:nvPr/>
          </p:nvSpPr>
          <p:spPr bwMode="auto"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олилиния 52"/>
            <p:cNvSpPr/>
            <p:nvPr/>
          </p:nvSpPr>
          <p:spPr bwMode="auto"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Полилиния 53"/>
            <p:cNvSpPr/>
            <p:nvPr/>
          </p:nvSpPr>
          <p:spPr bwMode="auto"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Полилиния 54"/>
            <p:cNvSpPr/>
            <p:nvPr/>
          </p:nvSpPr>
          <p:spPr bwMode="auto"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Полилиния 55"/>
            <p:cNvSpPr/>
            <p:nvPr/>
          </p:nvSpPr>
          <p:spPr bwMode="auto"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Полилиния 56"/>
            <p:cNvSpPr/>
            <p:nvPr/>
          </p:nvSpPr>
          <p:spPr bwMode="auto"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Полилиния 57"/>
            <p:cNvSpPr/>
            <p:nvPr/>
          </p:nvSpPr>
          <p:spPr bwMode="auto"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Полилиния 58"/>
            <p:cNvSpPr/>
            <p:nvPr/>
          </p:nvSpPr>
          <p:spPr bwMode="auto"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Полилиния 59"/>
            <p:cNvSpPr/>
            <p:nvPr/>
          </p:nvSpPr>
          <p:spPr bwMode="auto"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Полилиния 60"/>
            <p:cNvSpPr/>
            <p:nvPr/>
          </p:nvSpPr>
          <p:spPr bwMode="auto"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Полилиния 61"/>
            <p:cNvSpPr/>
            <p:nvPr/>
          </p:nvSpPr>
          <p:spPr bwMode="auto">
            <a:xfrm>
              <a:off x="9744667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Полилиния 62"/>
            <p:cNvSpPr/>
            <p:nvPr/>
          </p:nvSpPr>
          <p:spPr bwMode="auto"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Полилиния 63"/>
            <p:cNvSpPr/>
            <p:nvPr/>
          </p:nvSpPr>
          <p:spPr bwMode="auto"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Полилиния 64"/>
            <p:cNvSpPr/>
            <p:nvPr/>
          </p:nvSpPr>
          <p:spPr bwMode="auto"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Полилиния 65"/>
            <p:cNvSpPr/>
            <p:nvPr/>
          </p:nvSpPr>
          <p:spPr bwMode="auto"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Полилиния 66"/>
            <p:cNvSpPr/>
            <p:nvPr/>
          </p:nvSpPr>
          <p:spPr bwMode="auto"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Полилиния 67"/>
            <p:cNvSpPr/>
            <p:nvPr/>
          </p:nvSpPr>
          <p:spPr bwMode="auto"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Полилиния 68"/>
            <p:cNvSpPr/>
            <p:nvPr/>
          </p:nvSpPr>
          <p:spPr bwMode="auto"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Полилиния 69"/>
            <p:cNvSpPr/>
            <p:nvPr/>
          </p:nvSpPr>
          <p:spPr bwMode="auto"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Полилиния 70"/>
            <p:cNvSpPr/>
            <p:nvPr/>
          </p:nvSpPr>
          <p:spPr bwMode="auto"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Полилиния 71"/>
            <p:cNvSpPr/>
            <p:nvPr/>
          </p:nvSpPr>
          <p:spPr bwMode="auto"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Полилиния 72"/>
            <p:cNvSpPr/>
            <p:nvPr/>
          </p:nvSpPr>
          <p:spPr bwMode="auto"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Полилиния 73"/>
            <p:cNvSpPr/>
            <p:nvPr/>
          </p:nvSpPr>
          <p:spPr bwMode="auto"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Полилиния 74"/>
            <p:cNvSpPr/>
            <p:nvPr/>
          </p:nvSpPr>
          <p:spPr bwMode="auto"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Полилиния 75"/>
            <p:cNvSpPr/>
            <p:nvPr/>
          </p:nvSpPr>
          <p:spPr bwMode="auto"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Полилиния 76"/>
            <p:cNvSpPr/>
            <p:nvPr/>
          </p:nvSpPr>
          <p:spPr bwMode="auto"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Полилиния 77"/>
            <p:cNvSpPr/>
            <p:nvPr/>
          </p:nvSpPr>
          <p:spPr bwMode="auto"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Полилиния 78"/>
            <p:cNvSpPr/>
            <p:nvPr/>
          </p:nvSpPr>
          <p:spPr bwMode="auto"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Полилиния 79"/>
            <p:cNvSpPr/>
            <p:nvPr/>
          </p:nvSpPr>
          <p:spPr bwMode="auto"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Полилиния 80"/>
            <p:cNvSpPr/>
            <p:nvPr/>
          </p:nvSpPr>
          <p:spPr bwMode="auto"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Полилиния 81"/>
            <p:cNvSpPr/>
            <p:nvPr/>
          </p:nvSpPr>
          <p:spPr bwMode="auto">
            <a:xfrm>
              <a:off x="9584656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Полилиния 82"/>
            <p:cNvSpPr/>
            <p:nvPr/>
          </p:nvSpPr>
          <p:spPr bwMode="auto"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Полилиния 83"/>
            <p:cNvSpPr/>
            <p:nvPr/>
          </p:nvSpPr>
          <p:spPr bwMode="auto"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Полилиния 84"/>
            <p:cNvSpPr/>
            <p:nvPr/>
          </p:nvSpPr>
          <p:spPr bwMode="auto"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Полилиния 85"/>
            <p:cNvSpPr/>
            <p:nvPr/>
          </p:nvSpPr>
          <p:spPr bwMode="auto"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Полилиния 86"/>
            <p:cNvSpPr/>
            <p:nvPr/>
          </p:nvSpPr>
          <p:spPr bwMode="auto"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Полилиния 87"/>
            <p:cNvSpPr/>
            <p:nvPr/>
          </p:nvSpPr>
          <p:spPr bwMode="auto"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Полилиния 88"/>
            <p:cNvSpPr/>
            <p:nvPr/>
          </p:nvSpPr>
          <p:spPr bwMode="auto"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Полилиния 89"/>
            <p:cNvSpPr/>
            <p:nvPr/>
          </p:nvSpPr>
          <p:spPr bwMode="auto"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Полилиния 90"/>
            <p:cNvSpPr/>
            <p:nvPr/>
          </p:nvSpPr>
          <p:spPr bwMode="auto"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Полилиния 91"/>
            <p:cNvSpPr/>
            <p:nvPr/>
          </p:nvSpPr>
          <p:spPr bwMode="auto"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Полилиния 92"/>
            <p:cNvSpPr/>
            <p:nvPr/>
          </p:nvSpPr>
          <p:spPr bwMode="auto"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Полилиния 93"/>
            <p:cNvSpPr/>
            <p:nvPr/>
          </p:nvSpPr>
          <p:spPr bwMode="auto"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Полилиния 94"/>
            <p:cNvSpPr/>
            <p:nvPr/>
          </p:nvSpPr>
          <p:spPr bwMode="auto"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Полилиния 95"/>
            <p:cNvSpPr/>
            <p:nvPr/>
          </p:nvSpPr>
          <p:spPr bwMode="auto"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Полилиния 96"/>
            <p:cNvSpPr/>
            <p:nvPr/>
          </p:nvSpPr>
          <p:spPr bwMode="auto"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Полилиния 97"/>
            <p:cNvSpPr/>
            <p:nvPr/>
          </p:nvSpPr>
          <p:spPr bwMode="auto"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Полилиния 98"/>
            <p:cNvSpPr/>
            <p:nvPr/>
          </p:nvSpPr>
          <p:spPr bwMode="auto"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Полилиния 99"/>
            <p:cNvSpPr/>
            <p:nvPr/>
          </p:nvSpPr>
          <p:spPr bwMode="auto"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Полилиния 100"/>
            <p:cNvSpPr/>
            <p:nvPr/>
          </p:nvSpPr>
          <p:spPr bwMode="auto"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Полилиния 101"/>
            <p:cNvSpPr/>
            <p:nvPr/>
          </p:nvSpPr>
          <p:spPr bwMode="auto"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Полилиния 102"/>
            <p:cNvSpPr/>
            <p:nvPr/>
          </p:nvSpPr>
          <p:spPr bwMode="auto">
            <a:xfrm>
              <a:off x="9749283" y="8077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Полилиния 103"/>
            <p:cNvSpPr/>
            <p:nvPr/>
          </p:nvSpPr>
          <p:spPr bwMode="auto"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Полилиния 104"/>
            <p:cNvSpPr/>
            <p:nvPr/>
          </p:nvSpPr>
          <p:spPr bwMode="auto"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Полилиния 105"/>
            <p:cNvSpPr/>
            <p:nvPr/>
          </p:nvSpPr>
          <p:spPr bwMode="auto"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Полилиния 106"/>
            <p:cNvSpPr/>
            <p:nvPr/>
          </p:nvSpPr>
          <p:spPr bwMode="auto"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Полилиния 107"/>
            <p:cNvSpPr/>
            <p:nvPr/>
          </p:nvSpPr>
          <p:spPr bwMode="auto"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Полилиния 108"/>
            <p:cNvSpPr/>
            <p:nvPr/>
          </p:nvSpPr>
          <p:spPr bwMode="auto"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Полилиния 111"/>
            <p:cNvSpPr/>
            <p:nvPr/>
          </p:nvSpPr>
          <p:spPr bwMode="auto"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Полилиния 112"/>
            <p:cNvSpPr/>
            <p:nvPr/>
          </p:nvSpPr>
          <p:spPr bwMode="auto"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Полилиния 113"/>
            <p:cNvSpPr/>
            <p:nvPr/>
          </p:nvSpPr>
          <p:spPr bwMode="auto"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Полилиния 114"/>
            <p:cNvSpPr/>
            <p:nvPr/>
          </p:nvSpPr>
          <p:spPr bwMode="auto"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Полилиния 115"/>
            <p:cNvSpPr/>
            <p:nvPr/>
          </p:nvSpPr>
          <p:spPr bwMode="auto"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Полилиния 116"/>
            <p:cNvSpPr/>
            <p:nvPr/>
          </p:nvSpPr>
          <p:spPr bwMode="auto"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Полилиния 117"/>
            <p:cNvSpPr/>
            <p:nvPr/>
          </p:nvSpPr>
          <p:spPr bwMode="auto"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Полилиния 118"/>
            <p:cNvSpPr/>
            <p:nvPr/>
          </p:nvSpPr>
          <p:spPr bwMode="auto"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Полилиния 119"/>
            <p:cNvSpPr/>
            <p:nvPr/>
          </p:nvSpPr>
          <p:spPr bwMode="auto"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Полилиния 123"/>
            <p:cNvSpPr/>
            <p:nvPr/>
          </p:nvSpPr>
          <p:spPr bwMode="auto"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Полилиния 124"/>
            <p:cNvSpPr/>
            <p:nvPr/>
          </p:nvSpPr>
          <p:spPr bwMode="auto"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Полилиния 125"/>
            <p:cNvSpPr/>
            <p:nvPr/>
          </p:nvSpPr>
          <p:spPr bwMode="auto"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Полилиния 126"/>
            <p:cNvSpPr/>
            <p:nvPr/>
          </p:nvSpPr>
          <p:spPr bwMode="auto"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Полилиния 127"/>
            <p:cNvSpPr/>
            <p:nvPr/>
          </p:nvSpPr>
          <p:spPr bwMode="auto"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Полилиния 128"/>
            <p:cNvSpPr/>
            <p:nvPr/>
          </p:nvSpPr>
          <p:spPr bwMode="auto"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Полилиния 129"/>
            <p:cNvSpPr/>
            <p:nvPr/>
          </p:nvSpPr>
          <p:spPr bwMode="auto"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 extrusionOk="0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Полилиния 130"/>
            <p:cNvSpPr/>
            <p:nvPr/>
          </p:nvSpPr>
          <p:spPr bwMode="auto">
            <a:xfrm>
              <a:off x="12186372" y="16259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Полилиния 135"/>
            <p:cNvSpPr/>
            <p:nvPr/>
          </p:nvSpPr>
          <p:spPr bwMode="auto"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Полилиния 136"/>
            <p:cNvSpPr/>
            <p:nvPr/>
          </p:nvSpPr>
          <p:spPr bwMode="auto"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Полилиния 137"/>
            <p:cNvSpPr/>
            <p:nvPr/>
          </p:nvSpPr>
          <p:spPr bwMode="auto"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Полилиния 138"/>
            <p:cNvSpPr/>
            <p:nvPr/>
          </p:nvSpPr>
          <p:spPr bwMode="auto"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Полилиния 139"/>
            <p:cNvSpPr/>
            <p:nvPr/>
          </p:nvSpPr>
          <p:spPr bwMode="auto"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Полилиния 140"/>
            <p:cNvSpPr/>
            <p:nvPr/>
          </p:nvSpPr>
          <p:spPr bwMode="auto"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Полилиния 148"/>
            <p:cNvSpPr/>
            <p:nvPr/>
          </p:nvSpPr>
          <p:spPr bwMode="auto">
            <a:xfrm>
              <a:off x="11377085" y="-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Полилиния 149"/>
            <p:cNvSpPr/>
            <p:nvPr/>
          </p:nvSpPr>
          <p:spPr bwMode="auto"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Полилиния 150"/>
            <p:cNvSpPr/>
            <p:nvPr/>
          </p:nvSpPr>
          <p:spPr bwMode="auto"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Полилиния 160"/>
            <p:cNvSpPr/>
            <p:nvPr/>
          </p:nvSpPr>
          <p:spPr bwMode="auto"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 extrusionOk="0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rgbClr val="FFFFFF">
                  <a:alpha val="2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629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60000" y="3398303"/>
            <a:ext cx="4348400" cy="1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960000" y="1814653"/>
            <a:ext cx="43484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932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965200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965200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27832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27833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8290465" y="2445233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8290467" y="29139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962967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962967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9"/>
          </p:nvPr>
        </p:nvSpPr>
        <p:spPr>
          <a:xfrm>
            <a:off x="4625599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3"/>
          </p:nvPr>
        </p:nvSpPr>
        <p:spPr>
          <a:xfrm>
            <a:off x="4625600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4"/>
          </p:nvPr>
        </p:nvSpPr>
        <p:spPr>
          <a:xfrm>
            <a:off x="8288232" y="4284635"/>
            <a:ext cx="29408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5"/>
          </p:nvPr>
        </p:nvSpPr>
        <p:spPr>
          <a:xfrm>
            <a:off x="8288233" y="4753333"/>
            <a:ext cx="2940800" cy="8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1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8709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041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48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757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49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5" r:id="rId12"/>
    <p:sldLayoutId id="2147483926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3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a.ru/partner/pcg/Pages/practic-docs-dep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mailto:praktika@fa.ru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abanina@fa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nnbylinkina@fa.ru" TargetMode="External"/><Relationship Id="rId4" Type="http://schemas.openxmlformats.org/officeDocument/2006/relationships/hyperlink" Target="mailto:rvdanilov@fa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a.ru/partner/pcg/Pages/practic-start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451" b="397"/>
          <a:stretch/>
        </p:blipFill>
        <p:spPr bwMode="auto">
          <a:xfrm>
            <a:off x="5784446" y="0"/>
            <a:ext cx="6407554" cy="688234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0" y="0"/>
            <a:ext cx="6864086" cy="6866466"/>
            <a:chOff x="0" y="0"/>
            <a:chExt cx="9727996" cy="10287000"/>
          </a:xfrm>
          <a:solidFill>
            <a:srgbClr val="0C153C"/>
          </a:solidFill>
        </p:grpSpPr>
        <p:sp>
          <p:nvSpPr>
            <p:cNvPr id="25" name="Равнобедренный треугольник 24"/>
            <p:cNvSpPr/>
            <p:nvPr/>
          </p:nvSpPr>
          <p:spPr>
            <a:xfrm rot="5400000">
              <a:off x="3104366" y="3663370"/>
              <a:ext cx="10287000" cy="2960260"/>
            </a:xfrm>
            <a:prstGeom prst="triangle">
              <a:avLst>
                <a:gd name="adj" fmla="val 481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6767736" cy="1028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2" y="255387"/>
            <a:ext cx="2406961" cy="809341"/>
          </a:xfrm>
          <a:prstGeom prst="rect">
            <a:avLst/>
          </a:prstGeom>
        </p:spPr>
      </p:pic>
      <p:sp>
        <p:nvSpPr>
          <p:cNvPr id="23" name="Параллелограмм 22"/>
          <p:cNvSpPr/>
          <p:nvPr/>
        </p:nvSpPr>
        <p:spPr>
          <a:xfrm>
            <a:off x="3556331" y="-3174"/>
            <a:ext cx="3773129" cy="6871757"/>
          </a:xfrm>
          <a:prstGeom prst="parallelogram">
            <a:avLst/>
          </a:pr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384032" y="0"/>
            <a:ext cx="2980267" cy="6863292"/>
          </a:xfrm>
          <a:custGeom>
            <a:avLst/>
            <a:gdLst>
              <a:gd name="connsiteX0" fmla="*/ 1320800 w 4470400"/>
              <a:gd name="connsiteY0" fmla="*/ 0 h 10274300"/>
              <a:gd name="connsiteX1" fmla="*/ 4470400 w 4470400"/>
              <a:gd name="connsiteY1" fmla="*/ 12700 h 10274300"/>
              <a:gd name="connsiteX2" fmla="*/ 0 w 4470400"/>
              <a:gd name="connsiteY2" fmla="*/ 10274300 h 10274300"/>
              <a:gd name="connsiteX3" fmla="*/ 1320800 w 4470400"/>
              <a:gd name="connsiteY3" fmla="*/ 0 h 1027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10274300">
                <a:moveTo>
                  <a:pt x="1320800" y="0"/>
                </a:moveTo>
                <a:lnTo>
                  <a:pt x="4470400" y="12700"/>
                </a:lnTo>
                <a:lnTo>
                  <a:pt x="0" y="10274300"/>
                </a:lnTo>
                <a:lnTo>
                  <a:pt x="1320800" y="0"/>
                </a:lnTo>
                <a:close/>
              </a:path>
            </a:pathLst>
          </a:custGeom>
          <a:solidFill>
            <a:srgbClr val="0C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 8"/>
          <p:cNvSpPr>
            <a:spLocks noGrp="1"/>
          </p:cNvSpPr>
          <p:nvPr>
            <p:ph type="title"/>
          </p:nvPr>
        </p:nvSpPr>
        <p:spPr bwMode="auto">
          <a:xfrm>
            <a:off x="401832" y="1349064"/>
            <a:ext cx="6984776" cy="541071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практической подготовки при проведении практики обучающихся финансового университета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Отдел координации практической подготовки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2024-2025 уч. год</a:t>
            </a:r>
            <a:b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329184" y="3846735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"/>
    </mc:Choice>
    <mc:Fallback xmlns="">
      <p:transition spd="slow" advTm="3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8110631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017" y="1796893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1100" y="1742485"/>
            <a:ext cx="3433669" cy="227126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1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761577" y="1924308"/>
            <a:ext cx="2626784" cy="18336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 defTabSz="609585"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 начала практики ознакомиться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</p:txBody>
      </p:sp>
      <p:sp>
        <p:nvSpPr>
          <p:cNvPr id="19" name="Google Shape;981;p46"/>
          <p:cNvSpPr txBox="1">
            <a:spLocks/>
          </p:cNvSpPr>
          <p:nvPr/>
        </p:nvSpPr>
        <p:spPr>
          <a:xfrm>
            <a:off x="4356857" y="1891073"/>
            <a:ext cx="3089988" cy="1974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места практики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незамедлительно сообщить об этом ответственному за практику от кафедры, а также представить объяснительную записку на имя руководителя кафедры с указанием причины изменения места практики</a:t>
            </a:r>
          </a:p>
        </p:txBody>
      </p:sp>
      <p:sp>
        <p:nvSpPr>
          <p:cNvPr id="20" name="Google Shape;981;p46"/>
          <p:cNvSpPr txBox="1">
            <a:spLocks/>
          </p:cNvSpPr>
          <p:nvPr/>
        </p:nvSpPr>
        <p:spPr>
          <a:xfrm>
            <a:off x="8358829" y="1924308"/>
            <a:ext cx="2937271" cy="183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defTabSz="609585">
              <a:buNone/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организации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совпадать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6" name="Google Shape;244;p28"/>
          <p:cNvSpPr txBox="1">
            <a:spLocks/>
          </p:cNvSpPr>
          <p:nvPr/>
        </p:nvSpPr>
        <p:spPr>
          <a:xfrm>
            <a:off x="928368" y="-12289"/>
            <a:ext cx="10882937" cy="11063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 начала практики: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563281" y="817987"/>
            <a:ext cx="11057261" cy="646986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pPr marL="365751" lvl="1"/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Необходимо получить у руководителя практики </a:t>
            </a:r>
            <a:r>
              <a:rPr lang="en-US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ВКР) от кафедры оформленные и подписанные</a:t>
            </a:r>
          </a:p>
          <a:p>
            <a:pPr marL="365751" lvl="1"/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рабочий график (план) и индивидуальное задание</a:t>
            </a:r>
          </a:p>
        </p:txBody>
      </p:sp>
      <p:sp>
        <p:nvSpPr>
          <p:cNvPr id="16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>
            <a:off x="761577" y="4400074"/>
            <a:ext cx="10858966" cy="2141269"/>
          </a:xfrm>
          <a:prstGeom prst="round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866548" y="4738592"/>
            <a:ext cx="10616206" cy="146423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 первый день практики </a:t>
            </a:r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необходимо пройти инструктаж по ознакомлению с требованиями охраны труда, техники безопасности, пожарной безопасности</a:t>
            </a:r>
            <a:r>
              <a:rPr lang="en-US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.</a:t>
            </a:r>
            <a:endParaRPr lang="ru-RU" sz="1600" dirty="0"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r>
              <a:rPr lang="ru-RU" sz="1600" b="1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 внести запись о прохождении инструктажа в дневник практики.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ОБЯЗАТЕЛЬНО</a:t>
            </a:r>
            <a:r>
              <a:rPr lang="ru-RU" sz="1600" dirty="0"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отражать в дневнике практики наименование проектов, в которых вы участвовали в период прохождения практики.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657" y="4122562"/>
            <a:ext cx="633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050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 bwMode="auto">
          <a:xfrm>
            <a:off x="451247" y="5920884"/>
            <a:ext cx="11478317" cy="635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8290757" y="3688613"/>
            <a:ext cx="3357260" cy="18891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344753" y="377072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3333" y="3775872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306859" y="1608487"/>
            <a:ext cx="3487044" cy="17926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317661" y="1645811"/>
            <a:ext cx="3357260" cy="1713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85976" y="1645811"/>
            <a:ext cx="3357260" cy="180703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305" y="1798667"/>
            <a:ext cx="340920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Титульный лист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практике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915" y="2284667"/>
            <a:ext cx="3106139" cy="9128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студента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подписью руководителя практики от профильной организации</a:t>
            </a:r>
          </a:p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 печатью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6231" y="1793516"/>
            <a:ext cx="339176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63238"/>
              </a:buClr>
              <a:buSzPts val="1800"/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Poppins Black"/>
              </a:rPr>
              <a:t>Рабочий график (план) проведения практики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  <a:sym typeface="Poppi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5807" y="2381759"/>
            <a:ext cx="3409199" cy="5025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кафедры и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9424" y="1767702"/>
            <a:ext cx="340737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Индивидуальное задание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929" y="2207693"/>
            <a:ext cx="3407381" cy="7076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подписями руководителя практики от кафедры , руководителя профильной организации, студента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3905" y="3831951"/>
            <a:ext cx="3405305" cy="38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Дневник практики студента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3905" y="4378246"/>
            <a:ext cx="3176116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подписью руководителя практики от организации и печатью профильной организации</a:t>
            </a: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96231" y="3881772"/>
            <a:ext cx="340450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Отзыв руководителя практики</a:t>
            </a:r>
          </a:p>
          <a:p>
            <a:pPr lvl="0">
              <a:defRPr/>
            </a:pPr>
            <a:r>
              <a:rPr lang="ru-RU" sz="14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 </a:t>
            </a:r>
            <a:endParaRPr lang="ru-RU" sz="14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6231" y="4355465"/>
            <a:ext cx="3175367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фирменном бланке</a:t>
            </a: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профильной организации с подписью руководителя практики</a:t>
            </a:r>
          </a:p>
          <a:p>
            <a:pPr lvl="0">
              <a:defRPr/>
            </a:pPr>
            <a:r>
              <a:rPr lang="ru-RU" sz="1333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профильной организации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522936" y="3871006"/>
            <a:ext cx="3175368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Текстовая часть отчета</a:t>
            </a:r>
          </a:p>
          <a:p>
            <a:r>
              <a:rPr lang="ru-RU" sz="1467" b="1" dirty="0"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rPr>
              <a:t>по практике с приложениями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6418" y="5907516"/>
            <a:ext cx="11403815" cy="595099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</a:t>
            </a:r>
            <a:r>
              <a:rPr lang="ru-RU" sz="1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При отсутствии фирменного бланка подпись руководителя практики от профильной организации и печать организации</a:t>
            </a:r>
          </a:p>
          <a:p>
            <a:pPr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расположены в указанном порядке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5028" y="503398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001996" y="2983267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44;p28"/>
          <p:cNvSpPr txBox="1">
            <a:spLocks/>
          </p:cNvSpPr>
          <p:nvPr/>
        </p:nvSpPr>
        <p:spPr>
          <a:xfrm>
            <a:off x="6702345" y="6263775"/>
            <a:ext cx="4945672" cy="39867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1247" y="383306"/>
            <a:ext cx="11247057" cy="783193"/>
          </a:xfrm>
          <a:prstGeom prst="roundRect">
            <a:avLst/>
          </a:prstGeom>
          <a:solidFill>
            <a:schemeClr val="bg1"/>
          </a:solidFill>
          <a:ln>
            <a:solidFill>
              <a:srgbClr val="0C153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защиты вам необходимо сформировать отчет по каждому виду практики и загрузить его в установленные сроки на </a:t>
            </a: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org.fa.ru</a:t>
            </a:r>
            <a:r>
              <a:rPr lang="ru-RU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в формате</a:t>
            </a:r>
            <a:r>
              <a:rPr lang="ru-RU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*.pdf </a:t>
            </a:r>
            <a:r>
              <a:rPr lang="ru-RU" sz="12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73873" y="2950811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50569" y="5076263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05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023235" y="5071579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06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2933" y="2900626"/>
            <a:ext cx="86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1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2F506DE8-0FF1-4F68-B594-2CF10DF63E21}"/>
              </a:ext>
            </a:extLst>
          </p:cNvPr>
          <p:cNvSpPr/>
          <p:nvPr/>
        </p:nvSpPr>
        <p:spPr bwMode="auto">
          <a:xfrm flipV="1">
            <a:off x="2858009" y="5144742"/>
            <a:ext cx="6920154" cy="141013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546256" y="188858"/>
            <a:ext cx="3944281" cy="43848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851376" y="611610"/>
            <a:ext cx="3639161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defRPr/>
            </a:pP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Надлежащим образом оформленные отчетные документы 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итогам практики под именем, содержащим вид работы, фамилию и инициалы обучающегося, номер группы </a:t>
            </a:r>
            <a:r>
              <a:rPr lang="ru-RU" sz="1867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загружаются на платформу</a:t>
            </a: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для проверки руководителем от кафедры </a:t>
            </a:r>
            <a:b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1867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(руководителем ВКР)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2040" y="5723878"/>
            <a:ext cx="4063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 инструкцию и отчетные документы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476" y="5000603"/>
            <a:ext cx="452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3786495" y="5316884"/>
            <a:ext cx="5238235" cy="442674"/>
          </a:xfrm>
          <a:prstGeom prst="roundRect">
            <a:avLst>
              <a:gd name="adj" fmla="val 0"/>
            </a:avLst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Ознакомьтесь с инструкцией по загрузке отчета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1" y="502574"/>
            <a:ext cx="3540463" cy="31638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FE768-06C6-4CE1-8EDF-95345735A145}"/>
              </a:ext>
            </a:extLst>
          </p:cNvPr>
          <p:cNvSpPr txBox="1"/>
          <p:nvPr/>
        </p:nvSpPr>
        <p:spPr>
          <a:xfrm>
            <a:off x="7497704" y="3815132"/>
            <a:ext cx="2382716" cy="676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Войдите в </a:t>
            </a:r>
            <a:r>
              <a:rPr lang="ru-RU" sz="900" u="sng" dirty="0">
                <a:solidFill>
                  <a:srgbClr val="1F497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студента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использованием учетной записи </a:t>
            </a:r>
          </a:p>
          <a:p>
            <a:pPr algn="ctr">
              <a:lnSpc>
                <a:spcPct val="125000"/>
              </a:lnSpc>
            </a:pPr>
            <a:r>
              <a:rPr lang="ru-RU" sz="9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Финансового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6027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83" t="1287" r="1919" b="35125"/>
          <a:stretch/>
        </p:blipFill>
        <p:spPr>
          <a:xfrm>
            <a:off x="808383" y="927652"/>
            <a:ext cx="10124661" cy="328654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 bwMode="auto">
          <a:xfrm>
            <a:off x="1248508" y="4549525"/>
            <a:ext cx="3033345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477108" y="4596234"/>
            <a:ext cx="2442173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раздел «Мои работы», в открывшемся интерфейсе – вкладку «Практика» и загрузите отчетные документы для проверки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484077" y="4549525"/>
            <a:ext cx="2943337" cy="195678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997590" y="4826085"/>
            <a:ext cx="1825241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Учебная_практика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_Петрова_НН_ДГМУ21-1.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789986" y="4510318"/>
            <a:ext cx="2831122" cy="199599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247186" y="4771189"/>
            <a:ext cx="1891844" cy="1532334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файла должно содержать не более 150 символов. Форматы файла: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DOCX, DOC, PDF.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9577301" y="1019908"/>
            <a:ext cx="2331107" cy="43972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0" y="760855"/>
            <a:ext cx="7657764" cy="16658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0" y="3035049"/>
            <a:ext cx="7657764" cy="23821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9672629" y="1845535"/>
            <a:ext cx="2170609" cy="264306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Завершенная работа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руководителем практики от кафедры (руководителем ВКР) к защите. При этом статус работы меняется 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«Допущена к защите»</a:t>
            </a:r>
          </a:p>
          <a:p>
            <a:endParaRPr lang="ru-RU" sz="12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44;p28"/>
          <p:cNvSpPr txBox="1">
            <a:spLocks/>
          </p:cNvSpPr>
          <p:nvPr/>
        </p:nvSpPr>
        <p:spPr>
          <a:xfrm>
            <a:off x="1600712" y="291045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Важно знать!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890591" y="1381860"/>
            <a:ext cx="10532139" cy="298480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30083" y="1982120"/>
            <a:ext cx="7832762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прохождения практики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оцениваются посредством защиты отчета по каждому виду практики. По решению кафедры защита отчета по практике может проводиться с применением ДОТ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8" y="3039004"/>
            <a:ext cx="7804367" cy="1191816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защиты отчета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виду практики выставляется дифференцированная оценка.  Результаты промежуточной аттестации обучающихся отражаются в зачетной книжке, не позднее двух дней с момента подписания ведомости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009860" y="4643628"/>
            <a:ext cx="10532139" cy="146210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4949198"/>
            <a:ext cx="7804366" cy="91940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Неудовлетворительные результаты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промежуточной аттестации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практике 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непрохождение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промежуточной аттестации признается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академической задолженностью</a:t>
            </a: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3256590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7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2064592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67192" y="5133658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4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9;p49"/>
          <p:cNvSpPr txBox="1">
            <a:spLocks/>
          </p:cNvSpPr>
          <p:nvPr/>
        </p:nvSpPr>
        <p:spPr>
          <a:xfrm>
            <a:off x="7150100" y="4363141"/>
            <a:ext cx="5041900" cy="101437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Фактический адрес Отдела координации практической подготовки: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г. Москва,            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ул. О.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Дундича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д. 23, 1 этаж, кабинет А103</a:t>
            </a:r>
          </a:p>
          <a:p>
            <a:pPr marL="228594" indent="-228594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Google Shape;1087;p49"/>
          <p:cNvSpPr txBox="1">
            <a:spLocks/>
          </p:cNvSpPr>
          <p:nvPr/>
        </p:nvSpPr>
        <p:spPr>
          <a:xfrm>
            <a:off x="2540632" y="5488528"/>
            <a:ext cx="11860822" cy="12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defTabSz="914377">
              <a:defRPr/>
            </a:pPr>
            <a:r>
              <a:rPr lang="ru-RU" sz="4267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Благодарим за внимание!</a:t>
            </a:r>
            <a:endParaRPr lang="ru-RU" sz="42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E-Mail on Apple iOS 16.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80" y="5295185"/>
            <a:ext cx="383117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1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109;p49"/>
          <p:cNvSpPr txBox="1">
            <a:spLocks/>
          </p:cNvSpPr>
          <p:nvPr/>
        </p:nvSpPr>
        <p:spPr>
          <a:xfrm>
            <a:off x="1220574" y="4386067"/>
            <a:ext cx="5476306" cy="14718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адрес Финансового университета</a:t>
            </a:r>
          </a:p>
          <a:p>
            <a:pPr marL="0" indent="0" defTabSz="914377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(для отправки документов Почтой России): </a:t>
            </a:r>
          </a:p>
          <a:p>
            <a:pPr marL="0" indent="0" defTabSz="914377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125167, г. Москва,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тер. г. муниципальный округ Хорошевский,  Ленинградский проспект, д. 49/2</a:t>
            </a: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spcAft>
                <a:spcPts val="1067"/>
              </a:spcAft>
              <a:defRPr/>
            </a:pPr>
            <a:endParaRPr lang="ru-RU" sz="2133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6607" y="5313002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praktika@fa.ru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Round Pushpin on Apple iOS 16.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7" y="4539511"/>
            <a:ext cx="490740" cy="4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Дополнительное профессиональное образование - Финансовый университет при Правительства РФ (720p)">
            <a:hlinkClick r:id="" action="ppaction://media"/>
          </p:cNvPr>
          <p:cNvPicPr>
            <a:picLocks noChangeAspect="1"/>
          </p:cNvPicPr>
          <p:nvPr/>
        </p:nvPicPr>
        <p:blipFill rotWithShape="1">
          <a:blip r:embed="rId6"/>
          <a:srcRect r="-132" b="7034"/>
          <a:stretch/>
        </p:blipFill>
        <p:spPr>
          <a:xfrm>
            <a:off x="1915347" y="240082"/>
            <a:ext cx="9210667" cy="3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7391722" y="3100545"/>
            <a:ext cx="3405587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36914" y="3869531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278740" y="624576"/>
            <a:ext cx="2" cy="16196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61229" y="3114169"/>
            <a:ext cx="3571842" cy="13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10607" y="2678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218" y="1432940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учебной практики</a:t>
            </a:r>
          </a:p>
          <a:p>
            <a:pPr lvl="0"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производственной практики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учебного процесса</a:t>
            </a:r>
          </a:p>
        </p:txBody>
      </p:sp>
      <p:pic>
        <p:nvPicPr>
          <p:cNvPr id="1026" name="Picture 2" descr="Документы подтверждены или утверждены документом.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7" y="-54379"/>
            <a:ext cx="1652000" cy="1652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18660" y="3448786"/>
            <a:ext cx="422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рабочего дня: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0896" y="3917571"/>
            <a:ext cx="54125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 и старше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более 40 часов в неделю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являющихся инвалидами I или II группы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spcBef>
                <a:spcPts val="0"/>
              </a:spcBef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более 35 часов в неделю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935893" y="4292846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935892" y="5611208"/>
            <a:ext cx="222519" cy="2796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40718" y="313629"/>
            <a:ext cx="432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целевому приёму: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4465" y="1377315"/>
            <a:ext cx="5396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заключен долгосрочный договор о практической подготовке студентов, необходимо заключить договор о практической подготовке студента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 практики.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между организацией – базой практики и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Финуниверситетом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студентов, необходимо предоставить письмо от профильной организации.  </a:t>
            </a:r>
          </a:p>
          <a:p>
            <a:endParaRPr lang="ru-RU" dirty="0">
              <a:ln w="0"/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96005" y="713413"/>
            <a:ext cx="4384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практику СТРОГО в соответствии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пунктом «Права и обязанности» Договора о целевом направлении.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1360" y="3387981"/>
            <a:ext cx="4289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студентов с иностранным гражданством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84465" y="4167541"/>
            <a:ext cx="5607535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– иностранные граждане могут проходить практику по месту жительства, т.е. в другом государстве. В этом случае необходимо заключить договор о практической подготовке между образовательной организацией, находящейся в России, и профильной организацией, находящейся в другом государстве. 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образовательная организация будет заключать договор о практической подготовке с иностранной организацией, на такой договор она обязана получить заключение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согласно статье 105 ФЗ об образовании. Требования к заключению установлены в ПП от 13.04.2022 г. № 645 «Об утверждении Правил подготовки и получения заключений, предусмотренных частью 4 статьи 105 ФЗ «Об образовании в Российской Федерации», данный процесс занимает не менее трех месяцев.</a:t>
            </a: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  <a:spcAft>
                <a:spcPts val="554"/>
              </a:spcAft>
              <a:defRPr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лендарь в 3D-блендере для веб-презентации графических ресурсов или  приложений и т. д. | Премиум PSD Фай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7" b="5887"/>
          <a:stretch/>
        </p:blipFill>
        <p:spPr bwMode="auto">
          <a:xfrm>
            <a:off x="128519" y="3290575"/>
            <a:ext cx="1190141" cy="119014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обсуждение командная работа в команде корпоративная | Премиум 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7" y="239887"/>
            <a:ext cx="1193053" cy="119305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Иностранные Студенты: векторные изображения и иллюстрации, которые можно  скачать бесплатн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65" y="3333441"/>
            <a:ext cx="1096062" cy="840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3444499"/>
            <a:ext cx="10546994" cy="273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30" y="890388"/>
            <a:ext cx="10546994" cy="2480886"/>
          </a:xfrm>
          <a:prstGeom prst="rect">
            <a:avLst/>
          </a:prstGeom>
        </p:spPr>
      </p:pic>
      <p:sp>
        <p:nvSpPr>
          <p:cNvPr id="18" name="Google Shape;244;p28"/>
          <p:cNvSpPr txBox="1">
            <a:spLocks/>
          </p:cNvSpPr>
          <p:nvPr/>
        </p:nvSpPr>
        <p:spPr>
          <a:xfrm>
            <a:off x="2238204" y="148696"/>
            <a:ext cx="8287485" cy="816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Gotham Pro Bold"/>
              </a:rPr>
              <a:t>Обратите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1" y="1381860"/>
            <a:ext cx="7291692" cy="1055608"/>
          </a:xfrm>
          <a:prstGeom prst="roundRect">
            <a:avLst/>
          </a:prstGeom>
          <a:noFill/>
          <a:ln>
            <a:solidFill>
              <a:srgbClr val="435D9A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Сбор заявлений от студентов о предоставлении места прохождения практики, составленных</a:t>
            </a:r>
          </a:p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форме, и резюме принимаются в электронном виде не позднее чем за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месяца до начала практики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736102" y="2510693"/>
            <a:ext cx="7291692" cy="578882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профильных организациях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безвозмездной основе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58479" y="3716695"/>
            <a:ext cx="7446934" cy="1055608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студентов по конкретным базам практик осуществляется с учетом имеющихся возможностей и требований организаций к теме выпускной квалификационной работы, а также уровню подготовки студента (средний балл успеваемости, уровень владения иностранными языками и т.д.)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2670735" y="5044499"/>
            <a:ext cx="7422422" cy="817245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ctr" defTabSz="609585"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о принятии студентов принимает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профильная организация</a:t>
            </a:r>
          </a:p>
          <a:p>
            <a:pPr algn="ctr" defTabSz="609585">
              <a:defRPr/>
            </a:pPr>
            <a:endParaRPr lang="ru-RU" sz="1400" dirty="0">
              <a:solidFill>
                <a:srgbClr val="1F497D"/>
              </a:solidFill>
              <a:latin typeface="Century Gothic" panose="020B0502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1616775"/>
            <a:ext cx="246821" cy="482042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9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2546160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0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3883782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10">
            <a:extLst>
              <a:ext uri="{FF2B5EF4-FFF2-40B4-BE49-F238E27FC236}">
                <a16:creationId xmlns:a16="http://schemas.microsoft.com/office/drawing/2014/main" id="{BB46F020-DD39-13F4-143F-A45D70FFFC14}"/>
              </a:ext>
            </a:extLst>
          </p:cNvPr>
          <p:cNvSpPr/>
          <p:nvPr/>
        </p:nvSpPr>
        <p:spPr>
          <a:xfrm>
            <a:off x="2238203" y="5133719"/>
            <a:ext cx="246821" cy="457125"/>
          </a:xfrm>
          <a:prstGeom prst="chevron">
            <a:avLst>
              <a:gd name="adj" fmla="val 64435"/>
            </a:avLst>
          </a:prstGeom>
          <a:solidFill>
            <a:srgbClr val="5171A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2777" y="435577"/>
            <a:ext cx="11467432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pPr algn="ctr" defTabSz="914377">
              <a:spcBef>
                <a:spcPts val="1000"/>
              </a:spcBef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Возможные варианты прохождения практики: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07368" y="1398472"/>
            <a:ext cx="3106123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63526" y="1447980"/>
            <a:ext cx="2516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студентов по целевому приему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4948" y="2688143"/>
            <a:ext cx="274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соответствии с договором</a:t>
            </a:r>
            <a:endParaRPr lang="en-US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 целевом направлении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227521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456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106992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4589790" y="1487773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 практики по месту трудовой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4589790" y="2357481"/>
            <a:ext cx="3074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27145" y="1354424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16080" y="1480840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8406723" y="1398472"/>
            <a:ext cx="3717200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8828490" y="1483591"/>
            <a:ext cx="3084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Самостоятельный поиск места прохождения практики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8828490" y="2503110"/>
            <a:ext cx="3363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Договор о практической подготовке студентов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профильной организацией </a:t>
            </a:r>
          </a:p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либо письмо от профильной организации</a:t>
            </a:r>
            <a:r>
              <a:rPr lang="ru-RU" sz="1600" b="1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58177" y="1350315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47112" y="147673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451960" y="3841069"/>
            <a:ext cx="412306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1929727" y="4167985"/>
            <a:ext cx="3410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/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профильных организациях-партнерах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1960429" y="5183195"/>
            <a:ext cx="3615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Письменное заявление и Резюме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1259413" y="3894856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8348" y="402127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276493" y="3846886"/>
            <a:ext cx="4356011" cy="217193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6299E7-4883-4435-A00D-E6F2882AB48D}"/>
              </a:ext>
            </a:extLst>
          </p:cNvPr>
          <p:cNvSpPr txBox="1"/>
          <p:nvPr/>
        </p:nvSpPr>
        <p:spPr>
          <a:xfrm>
            <a:off x="6766960" y="4075967"/>
            <a:ext cx="400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</a:t>
            </a:r>
            <a:endParaRPr lang="en-US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ru-RU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 структурном подразделении </a:t>
            </a:r>
            <a:r>
              <a:rPr lang="ru-RU" b="1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3BD384-EB48-4A20-AE19-C502F3A5EDE9}"/>
              </a:ext>
            </a:extLst>
          </p:cNvPr>
          <p:cNvSpPr txBox="1"/>
          <p:nvPr/>
        </p:nvSpPr>
        <p:spPr>
          <a:xfrm>
            <a:off x="6784931" y="5091315"/>
            <a:ext cx="370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Заявление на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прохождение практики </a:t>
            </a:r>
          </a:p>
          <a:p>
            <a:pPr defTabSz="1219170">
              <a:defRPr/>
            </a:pP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</a:t>
            </a:r>
            <a:r>
              <a:rPr lang="en-US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структурном подразделении </a:t>
            </a:r>
            <a:r>
              <a:rPr lang="ru-RU" sz="1200" dirty="0" err="1">
                <a:ln w="0"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endParaRPr lang="ru-RU" sz="1200" dirty="0">
              <a:ln w="0"/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096646" y="3802838"/>
            <a:ext cx="670314" cy="6733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85581" y="3929254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5825" y="6225219"/>
            <a:ext cx="1106133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 Если между организацией – базой практики и </a:t>
            </a:r>
            <a:r>
              <a:rPr lang="ru-RU" sz="1333" dirty="0" err="1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Финуниверситетом</a:t>
            </a:r>
            <a:r>
              <a:rPr lang="ru-RU" sz="1333" dirty="0">
                <a:ln w="0"/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заключен долгосрочный договор о практической подготовке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57847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5533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51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Экономика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экономика и бизнес-инжиниринг </a:t>
            </a:r>
          </a:p>
          <a:p>
            <a:pPr lvl="0">
              <a:lnSpc>
                <a:spcPct val="125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частичной реализацией на английском языке)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МЭиБИ23-1м; 2м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75015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практика по профилю профессиональной деятельности; </a:t>
                      </a:r>
                    </a:p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21.02.2025-03.05.2025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41121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03.05.2025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49488" y="609517"/>
            <a:ext cx="10525683" cy="15533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435D9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949488" y="-105782"/>
            <a:ext cx="10272000" cy="81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  <a:endParaRPr sz="26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488" y="584866"/>
            <a:ext cx="11731412" cy="151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Направление подготовки: </a:t>
            </a:r>
            <a:r>
              <a:rPr lang="ru-RU" sz="1867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Экономика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Профиль: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энергетический бизнес </a:t>
            </a:r>
          </a:p>
          <a:p>
            <a:pPr lvl="0">
              <a:lnSpc>
                <a:spcPct val="125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частичной реализацией на английском языке)</a:t>
            </a:r>
          </a:p>
          <a:p>
            <a:pPr lvl="0">
              <a:lnSpc>
                <a:spcPct val="125000"/>
              </a:lnSpc>
              <a:defRPr/>
            </a:pPr>
            <a:r>
              <a:rPr kumimoji="0" lang="ru-RU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Учебная группа:</a:t>
            </a:r>
            <a:r>
              <a:rPr kumimoji="0" lang="ru-RU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МеждЭБ23-1м; 2м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75015"/>
              </p:ext>
            </p:extLst>
          </p:nvPr>
        </p:nvGraphicFramePr>
        <p:xfrm>
          <a:off x="949488" y="2287917"/>
          <a:ext cx="10426264" cy="352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4653">
                  <a:extLst>
                    <a:ext uri="{9D8B030D-6E8A-4147-A177-3AD203B41FA5}">
                      <a16:colId xmlns:a16="http://schemas.microsoft.com/office/drawing/2014/main" val="900794781"/>
                    </a:ext>
                  </a:extLst>
                </a:gridCol>
                <a:gridCol w="5058439">
                  <a:extLst>
                    <a:ext uri="{9D8B030D-6E8A-4147-A177-3AD203B41FA5}">
                      <a16:colId xmlns:a16="http://schemas.microsoft.com/office/drawing/2014/main" val="4258282186"/>
                    </a:ext>
                  </a:extLst>
                </a:gridCol>
                <a:gridCol w="2473172">
                  <a:extLst>
                    <a:ext uri="{9D8B030D-6E8A-4147-A177-3AD203B41FA5}">
                      <a16:colId xmlns:a16="http://schemas.microsoft.com/office/drawing/2014/main" val="1679154963"/>
                    </a:ext>
                  </a:extLst>
                </a:gridCol>
              </a:tblGrid>
              <a:tr h="648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Виды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Типы практики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практики </a:t>
                      </a:r>
                    </a:p>
                  </a:txBody>
                  <a:tcPr marL="121900" marR="121900" marT="121900" marB="1219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1795950"/>
                  </a:ext>
                </a:extLst>
              </a:tr>
              <a:tr h="975562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Учебная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Учебная практика: ознакомительная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06.02.2025-20.02.2025</a:t>
                      </a:r>
                      <a:endParaRPr lang="ru-RU" sz="19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32927982"/>
                  </a:ext>
                </a:extLst>
              </a:tr>
              <a:tr h="189937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Производственная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Производственная практика: практика по профилю профессиональной деятельности; </a:t>
                      </a:r>
                    </a:p>
                    <a:p>
                      <a:pPr algn="ctr"/>
                      <a:r>
                        <a:rPr lang="ru-RU" sz="1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преддипломная практика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21.02.2025-03.05.2025</a:t>
                      </a: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768853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41121"/>
              </p:ext>
            </p:extLst>
          </p:nvPr>
        </p:nvGraphicFramePr>
        <p:xfrm>
          <a:off x="949488" y="5810967"/>
          <a:ext cx="10426265" cy="9098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53092">
                  <a:extLst>
                    <a:ext uri="{9D8B030D-6E8A-4147-A177-3AD203B41FA5}">
                      <a16:colId xmlns:a16="http://schemas.microsoft.com/office/drawing/2014/main" val="3396922543"/>
                    </a:ext>
                  </a:extLst>
                </a:gridCol>
                <a:gridCol w="2473173">
                  <a:extLst>
                    <a:ext uri="{9D8B030D-6E8A-4147-A177-3AD203B41FA5}">
                      <a16:colId xmlns:a16="http://schemas.microsoft.com/office/drawing/2014/main" val="3792738706"/>
                    </a:ext>
                  </a:extLst>
                </a:gridCol>
              </a:tblGrid>
              <a:tr h="9098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2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 них защита отчетов по практики</a:t>
                      </a:r>
                      <a:endParaRPr lang="ru-RU" sz="21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03.05.2025</a:t>
                      </a: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73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4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897390" y="1864876"/>
            <a:ext cx="10021766" cy="370783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30658" y="693235"/>
            <a:ext cx="10021766" cy="101394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496" y="-111682"/>
            <a:ext cx="10272000" cy="816800"/>
          </a:xfrm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Ответственные за практику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61786" y="609139"/>
          <a:ext cx="10090638" cy="15774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389258480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611942337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4032532424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960915107"/>
                    </a:ext>
                  </a:extLst>
                </a:gridCol>
              </a:tblGrid>
              <a:tr h="11349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Факультет/кафедра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35456"/>
                  </a:ext>
                </a:extLst>
              </a:tr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446920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27455"/>
              </p:ext>
            </p:extLst>
          </p:nvPr>
        </p:nvGraphicFramePr>
        <p:xfrm>
          <a:off x="930658" y="1989897"/>
          <a:ext cx="10090639" cy="1889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95106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574019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19265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173058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Факультет международных экономических отношений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Горошникова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Татьяна Аркадьевна, заместитель декана по учебной и учебно-методической работе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tgoroshnikova@fa.ru​</a:t>
                      </a:r>
                      <a:endParaRPr lang="en-US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8(499)553-1339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033969" y="6980644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47979"/>
              </p:ext>
            </p:extLst>
          </p:nvPr>
        </p:nvGraphicFramePr>
        <p:xfrm>
          <a:off x="930658" y="3649197"/>
          <a:ext cx="10090638" cy="442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295407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440427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442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84134"/>
              </p:ext>
            </p:extLst>
          </p:nvPr>
        </p:nvGraphicFramePr>
        <p:xfrm>
          <a:off x="930658" y="3594135"/>
          <a:ext cx="10090638" cy="16980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0829">
                  <a:extLst>
                    <a:ext uri="{9D8B030D-6E8A-4147-A177-3AD203B41FA5}">
                      <a16:colId xmlns:a16="http://schemas.microsoft.com/office/drawing/2014/main" val="151127432"/>
                    </a:ext>
                  </a:extLst>
                </a:gridCol>
                <a:gridCol w="2353975">
                  <a:extLst>
                    <a:ext uri="{9D8B030D-6E8A-4147-A177-3AD203B41FA5}">
                      <a16:colId xmlns:a16="http://schemas.microsoft.com/office/drawing/2014/main" val="2283102991"/>
                    </a:ext>
                  </a:extLst>
                </a:gridCol>
                <a:gridCol w="2498052">
                  <a:extLst>
                    <a:ext uri="{9D8B030D-6E8A-4147-A177-3AD203B41FA5}">
                      <a16:colId xmlns:a16="http://schemas.microsoft.com/office/drawing/2014/main" val="3500689557"/>
                    </a:ext>
                  </a:extLst>
                </a:gridCol>
                <a:gridCol w="2237782">
                  <a:extLst>
                    <a:ext uri="{9D8B030D-6E8A-4147-A177-3AD203B41FA5}">
                      <a16:colId xmlns:a16="http://schemas.microsoft.com/office/drawing/2014/main" val="3548637732"/>
                    </a:ext>
                  </a:extLst>
                </a:gridCol>
              </a:tblGrid>
              <a:tr h="169805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международного бизнеса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(Ленинградский просп.,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д. 49/2)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Абанина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Ирина Николаевна, доцент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Данилов Роман Владимирович 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inabanina@fa.ru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  <a:hlinkClick r:id="rId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rvdanilov@fa.ru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67884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9069" y="5572711"/>
            <a:ext cx="958906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Былинкина</a:t>
            </a:r>
            <a:r>
              <a:rPr lang="ru-RU" dirty="0"/>
              <a:t> Наталия Николаевна </a:t>
            </a:r>
          </a:p>
          <a:p>
            <a:r>
              <a:rPr lang="ru-RU" dirty="0"/>
              <a:t>Менеджер кафедры международного бизнеса</a:t>
            </a:r>
          </a:p>
          <a:p>
            <a:r>
              <a:rPr lang="ru-RU" dirty="0"/>
              <a:t> Ленинградский проспект, 49/2 </a:t>
            </a:r>
            <a:r>
              <a:rPr lang="ru-RU" dirty="0" err="1"/>
              <a:t>Каб</a:t>
            </a:r>
            <a:r>
              <a:rPr lang="ru-RU" dirty="0"/>
              <a:t>. 343</a:t>
            </a:r>
          </a:p>
          <a:p>
            <a:r>
              <a:rPr lang="ru-RU" dirty="0"/>
              <a:t> </a:t>
            </a:r>
            <a:r>
              <a:rPr lang="en-US" dirty="0">
                <a:hlinkClick r:id="rId5"/>
              </a:rPr>
              <a:t>nnbylinkina@fa.ru</a:t>
            </a:r>
            <a:r>
              <a:rPr lang="ru-RU" dirty="0"/>
              <a:t>, тел. +7 (499) 553-12-97</a:t>
            </a:r>
          </a:p>
        </p:txBody>
      </p:sp>
    </p:spTree>
    <p:extLst>
      <p:ext uri="{BB962C8B-B14F-4D97-AF65-F5344CB8AC3E}">
        <p14:creationId xmlns:p14="http://schemas.microsoft.com/office/powerpoint/2010/main" val="51194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 bwMode="auto">
          <a:xfrm>
            <a:off x="7242434" y="4119530"/>
            <a:ext cx="2301590" cy="22212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4778604" y="4177735"/>
            <a:ext cx="2383510" cy="214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405597" y="4152605"/>
            <a:ext cx="2282371" cy="21249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9904742" y="912670"/>
            <a:ext cx="1903327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7777593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5738020" y="912670"/>
            <a:ext cx="1911598" cy="24871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5040" y="856290"/>
            <a:ext cx="2326657" cy="205197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472273" y="3528442"/>
            <a:ext cx="3128801" cy="5106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4;p28"/>
          <p:cNvSpPr txBox="1">
            <a:spLocks/>
          </p:cNvSpPr>
          <p:nvPr/>
        </p:nvSpPr>
        <p:spPr>
          <a:xfrm>
            <a:off x="1959776" y="87049"/>
            <a:ext cx="8137525" cy="4502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оформить договор о практической подготовке студента с профильной организацией?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616" y="1037020"/>
            <a:ext cx="2096201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 (http://www.fa.ru) в раздел «Студентам» во вкладку «Практика» -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«Документы и формы» - «Документы, оформляемые до начала практики» - «При прохождении практики в организации, не являющейся партнером Финансового университета». Скачать договор.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3134" y="1037020"/>
            <a:ext cx="192654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«Шапке»: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Название организации (базы практики)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Должность и ФИО подписанта со стороны профильной организации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Документ на право подписи (Устав/«Положение о...»/Доверенность №… дата..)</a:t>
            </a:r>
          </a:p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Поле с номером договора и поле с датой НЕ ЗАПОЛНЯТЬ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03853" y="1045340"/>
            <a:ext cx="1589311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разделе «1. Предмет договора»: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1.2.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вид практики, курс, ФИО студента, учебная группа, срок практики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1.3.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Руководитель практики от       профильной организации </a:t>
            </a:r>
          </a:p>
          <a:p>
            <a:pPr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пункте 1.4.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– помещение профильной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07226" y="1037020"/>
            <a:ext cx="1694375" cy="18928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реквизитов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экземпляра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необходимо в первую очередь подписать и поставить печать в профильной организации.</a:t>
            </a:r>
          </a:p>
          <a:p>
            <a:pPr algn="ctr" defTabSz="457200">
              <a:defRPr/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«живой»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печатью и подписью </a:t>
            </a:r>
          </a:p>
          <a:p>
            <a:pPr algn="ctr" defTabSz="457200">
              <a:defRPr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2 экз.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(не скан)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передать ответственному за практику</a:t>
            </a:r>
          </a:p>
          <a:p>
            <a:pPr algn="ctr" defTabSz="457200"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кафедру.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1819" y="2316224"/>
            <a:ext cx="955543" cy="340519"/>
          </a:xfrm>
          <a:prstGeom prst="roundRect">
            <a:avLst/>
          </a:prstGeom>
          <a:solidFill>
            <a:schemeClr val="bg1"/>
          </a:solidFill>
          <a:ln w="0">
            <a:solidFill>
              <a:srgbClr val="1F497D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44;p28"/>
          <p:cNvSpPr txBox="1">
            <a:spLocks/>
          </p:cNvSpPr>
          <p:nvPr/>
        </p:nvSpPr>
        <p:spPr>
          <a:xfrm>
            <a:off x="5510336" y="4592324"/>
            <a:ext cx="3622370" cy="42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ru-RU" sz="1000" dirty="0">
              <a:solidFill>
                <a:srgbClr val="6E6C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85" y="957475"/>
            <a:ext cx="2994409" cy="13075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3" name="Google Shape;981;p46"/>
          <p:cNvSpPr txBox="1">
            <a:spLocks noGrp="1"/>
          </p:cNvSpPr>
          <p:nvPr>
            <p:ph type="subTitle" idx="4294967295"/>
          </p:nvPr>
        </p:nvSpPr>
        <p:spPr>
          <a:xfrm>
            <a:off x="2470659" y="4420007"/>
            <a:ext cx="2217310" cy="212407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Если организация вносит изменения или дополнения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типовую форму договора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в режиме правок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вам необходимо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направить договор для согласования с юридической службой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электронную почту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praktika@fa.ru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Google Shape;981;p46"/>
          <p:cNvSpPr txBox="1">
            <a:spLocks/>
          </p:cNvSpPr>
          <p:nvPr/>
        </p:nvSpPr>
        <p:spPr>
          <a:xfrm>
            <a:off x="4917354" y="4266773"/>
            <a:ext cx="2143146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Clr>
                <a:schemeClr val="bg2"/>
              </a:buClr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подписания в следующих случаях: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в одном экземпляре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 договор со сканированной подписью и/или печатью</a:t>
            </a:r>
          </a:p>
          <a:p>
            <a:pPr marL="0" indent="-171450" defTabSz="45720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не по форме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согласования</a:t>
            </a:r>
          </a:p>
        </p:txBody>
      </p:sp>
      <p:sp>
        <p:nvSpPr>
          <p:cNvPr id="25" name="Google Shape;981;p46"/>
          <p:cNvSpPr txBox="1">
            <a:spLocks/>
          </p:cNvSpPr>
          <p:nvPr/>
        </p:nvSpPr>
        <p:spPr>
          <a:xfrm>
            <a:off x="7303612" y="4198611"/>
            <a:ext cx="2240412" cy="214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defTabSz="457200">
              <a:buNone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с допущенными ошибками в следующих пунктах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отправляются на доработку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практики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>
              <a:buClr>
                <a:schemeClr val="accent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>
              <a:buClr>
                <a:schemeClr val="bg2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 названия профильной организации на первой и последней страницах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518" y="5811194"/>
            <a:ext cx="2024705" cy="352425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616820" y="6390848"/>
            <a:ext cx="789350" cy="306467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2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436" y="2619684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07" y="2647781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Овал 29"/>
          <p:cNvSpPr/>
          <p:nvPr/>
        </p:nvSpPr>
        <p:spPr>
          <a:xfrm>
            <a:off x="5109634" y="2078491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953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2" name="Овал 31"/>
          <p:cNvSpPr/>
          <p:nvPr/>
        </p:nvSpPr>
        <p:spPr>
          <a:xfrm>
            <a:off x="9289592" y="3080427"/>
            <a:ext cx="628386" cy="487479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79489" y="3107878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512700" y="2078491"/>
            <a:ext cx="628386" cy="505497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601601" y="2105942"/>
            <a:ext cx="49244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2133" b="1" dirty="0">
                <a:solidFill>
                  <a:srgbClr val="F6F6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01302" y="3594449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</a:t>
            </a:r>
            <a:endParaRPr lang="ru-RU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5241" y="4291762"/>
            <a:ext cx="2020933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Ленинградский проспект, 49/2</a:t>
            </a:r>
          </a:p>
          <a:p>
            <a:r>
              <a:rPr lang="ru-RU" dirty="0" err="1"/>
              <a:t>Каб</a:t>
            </a:r>
            <a:r>
              <a:rPr lang="ru-RU" dirty="0"/>
              <a:t>. 343</a:t>
            </a:r>
          </a:p>
          <a:p>
            <a:r>
              <a:rPr lang="ru-RU" dirty="0" err="1"/>
              <a:t>Былинкина</a:t>
            </a:r>
            <a:r>
              <a:rPr lang="ru-RU" dirty="0"/>
              <a:t> Наталия Николаевна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10754413" y="3399831"/>
            <a:ext cx="444964" cy="866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1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3241964" y="4479636"/>
            <a:ext cx="5218545" cy="220749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/>
            <a:endParaRPr lang="ru-R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Номер слайда 2">
            <a:extLst>
              <a:ext uri="{FF2B5EF4-FFF2-40B4-BE49-F238E27FC236}">
                <a16:creationId xmlns:a16="http://schemas.microsoft.com/office/drawing/2014/main" id="{89003B5C-DDF9-4468-B028-0F3352E7B905}"/>
              </a:ext>
            </a:extLst>
          </p:cNvPr>
          <p:cNvSpPr txBox="1">
            <a:spLocks/>
          </p:cNvSpPr>
          <p:nvPr/>
        </p:nvSpPr>
        <p:spPr>
          <a:xfrm>
            <a:off x="9443392" y="64754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endParaRPr lang="ru-RU" sz="1200" kern="1200" dirty="0">
              <a:solidFill>
                <a:srgbClr val="D1D1D1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6579781" y="1805013"/>
            <a:ext cx="3710553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Подать в письменном виде заявление и резюме в электронном виде –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ответственному за практику от кафедры</a:t>
            </a:r>
          </a:p>
        </p:txBody>
      </p:sp>
      <p:sp>
        <p:nvSpPr>
          <p:cNvPr id="48" name="object 8"/>
          <p:cNvSpPr/>
          <p:nvPr/>
        </p:nvSpPr>
        <p:spPr>
          <a:xfrm>
            <a:off x="1127448" y="1840846"/>
            <a:ext cx="3672408" cy="2374172"/>
          </a:xfrm>
          <a:custGeom>
            <a:avLst/>
            <a:gdLst/>
            <a:ahLst/>
            <a:cxnLst/>
            <a:rect l="l" t="t" r="r" b="b"/>
            <a:pathLst>
              <a:path w="1949450" h="715010">
                <a:moveTo>
                  <a:pt x="0" y="119126"/>
                </a:moveTo>
                <a:lnTo>
                  <a:pt x="9362" y="72759"/>
                </a:lnTo>
                <a:lnTo>
                  <a:pt x="34893" y="34893"/>
                </a:lnTo>
                <a:lnTo>
                  <a:pt x="72759" y="9362"/>
                </a:lnTo>
                <a:lnTo>
                  <a:pt x="119125" y="0"/>
                </a:lnTo>
                <a:lnTo>
                  <a:pt x="1830070" y="0"/>
                </a:lnTo>
                <a:lnTo>
                  <a:pt x="1876436" y="9362"/>
                </a:lnTo>
                <a:lnTo>
                  <a:pt x="1914302" y="34893"/>
                </a:lnTo>
                <a:lnTo>
                  <a:pt x="1939833" y="72759"/>
                </a:lnTo>
                <a:lnTo>
                  <a:pt x="1949196" y="119126"/>
                </a:lnTo>
                <a:lnTo>
                  <a:pt x="1949196" y="595630"/>
                </a:lnTo>
                <a:lnTo>
                  <a:pt x="1939833" y="641996"/>
                </a:lnTo>
                <a:lnTo>
                  <a:pt x="1914302" y="679862"/>
                </a:lnTo>
                <a:lnTo>
                  <a:pt x="1876436" y="705393"/>
                </a:lnTo>
                <a:lnTo>
                  <a:pt x="1830070" y="714756"/>
                </a:lnTo>
                <a:lnTo>
                  <a:pt x="119125" y="714756"/>
                </a:lnTo>
                <a:lnTo>
                  <a:pt x="72759" y="705393"/>
                </a:lnTo>
                <a:lnTo>
                  <a:pt x="34893" y="679862"/>
                </a:lnTo>
                <a:lnTo>
                  <a:pt x="9362" y="641996"/>
                </a:lnTo>
                <a:lnTo>
                  <a:pt x="0" y="595630"/>
                </a:lnTo>
                <a:lnTo>
                  <a:pt x="0" y="1191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144">
            <a:solidFill>
              <a:srgbClr val="1F497D"/>
            </a:solidFill>
          </a:ln>
        </p:spPr>
        <p:txBody>
          <a:bodyPr wrap="square" lIns="0" tIns="0" rIns="0" bIns="0" rtlCol="0" anchor="ctr"/>
          <a:lstStyle/>
          <a:p>
            <a:pPr marL="114300" indent="0" algn="ctr" defTabSz="457200">
              <a:defRPr/>
            </a:pP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Зайти на сайт Финансового университета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www.fa.ru</a:t>
            </a:r>
            <a:r>
              <a:rPr lang="en-US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раздел «Студентам» во вкладку «Практика» - «Документы и формы» - «Документы, оформляемые до начала практики» - </a:t>
            </a:r>
          </a:p>
          <a:p>
            <a:pPr marL="114300" lvl="0" indent="0" algn="ctr" defTabSz="45720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«При выборе места практики из списка организаций-партнеров» - Скачать образцы письменного заявления и резюме.</a:t>
            </a:r>
            <a:endParaRPr lang="ru-RU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105758" y="2644489"/>
            <a:ext cx="1168121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8C4705F5-9FC4-E743-8916-97A3EBFA3F27}"/>
              </a:ext>
            </a:extLst>
          </p:cNvPr>
          <p:cNvSpPr txBox="1">
            <a:spLocks/>
          </p:cNvSpPr>
          <p:nvPr/>
        </p:nvSpPr>
        <p:spPr>
          <a:xfrm>
            <a:off x="540162" y="319166"/>
            <a:ext cx="11651837" cy="921309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4400" b="1" i="0" u="none" strike="noStrike" cap="none" spc="0">
                <a:ln>
                  <a:noFill/>
                </a:ln>
                <a:solidFill>
                  <a:schemeClr val="tx1"/>
                </a:solidFill>
                <a:latin typeface="+mj-lt"/>
                <a:ea typeface="+mj-ea"/>
                <a:cs typeface="Gotham Pro Bold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Как оформить обращение на кафедру о предоставлении места практики?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*В случае, если студент не изъявил желание проходить практику по предоставленным местам практики от </a:t>
            </a:r>
            <a:r>
              <a:rPr lang="ru-RU" sz="2000" i="1" dirty="0" err="1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Финуниверситета</a:t>
            </a:r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ответственность за подбор места практики возлагается на студента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/>
          </p:cNvPr>
          <p:cNvSpPr txBox="1"/>
          <p:nvPr/>
        </p:nvSpPr>
        <p:spPr>
          <a:xfrm>
            <a:off x="4733452" y="6046045"/>
            <a:ext cx="1089677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4743607"/>
            <a:ext cx="3004313" cy="1663462"/>
          </a:xfrm>
          <a:prstGeom prst="rect">
            <a:avLst/>
          </a:prstGeom>
        </p:spPr>
      </p:pic>
      <p:sp>
        <p:nvSpPr>
          <p:cNvPr id="15" name="TextBox 14">
            <a:hlinkClick r:id="rId2"/>
          </p:cNvPr>
          <p:cNvSpPr txBox="1"/>
          <p:nvPr/>
        </p:nvSpPr>
        <p:spPr>
          <a:xfrm>
            <a:off x="7307893" y="4780083"/>
            <a:ext cx="769003" cy="289441"/>
          </a:xfrm>
          <a:prstGeom prst="roundRect">
            <a:avLst/>
          </a:prstGeom>
          <a:solidFill>
            <a:schemeClr val="bg1"/>
          </a:solidFill>
          <a:ln w="0">
            <a:solidFill>
              <a:srgbClr val="4A3AE1"/>
            </a:solidFill>
          </a:ln>
          <a:effectLst>
            <a:outerShdw blurRad="76200" dist="50800" sx="84000" sy="84000" algn="ctr" rotWithShape="0">
              <a:schemeClr val="accent1">
                <a:lumMod val="20000"/>
                <a:lumOff val="80000"/>
                <a:alpha val="91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Скачать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763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C5550B00867D458981B591E77A3BD3" ma:contentTypeVersion="1" ma:contentTypeDescription="Создание документа." ma:contentTypeScope="" ma:versionID="26980944b7d62c015eec5429afebfe59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48D3A9-944D-4531-A46A-0EE0152871E5}"/>
</file>

<file path=customXml/itemProps2.xml><?xml version="1.0" encoding="utf-8"?>
<ds:datastoreItem xmlns:ds="http://schemas.openxmlformats.org/officeDocument/2006/customXml" ds:itemID="{7A655CD5-91AC-4F43-AAE8-93A055533AA6}"/>
</file>

<file path=customXml/itemProps3.xml><?xml version="1.0" encoding="utf-8"?>
<ds:datastoreItem xmlns:ds="http://schemas.openxmlformats.org/officeDocument/2006/customXml" ds:itemID="{927CA9FE-0FFB-4C26-BC79-959F2F08E2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1724</Words>
  <Application>Microsoft Office PowerPoint</Application>
  <PresentationFormat>Широкоэкранный</PresentationFormat>
  <Paragraphs>227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 Math</vt:lpstr>
      <vt:lpstr>Century Gothic</vt:lpstr>
      <vt:lpstr>Corbel</vt:lpstr>
      <vt:lpstr>Gill Sans MT</vt:lpstr>
      <vt:lpstr>Gotham Pro Bold</vt:lpstr>
      <vt:lpstr>Palanquin Dark</vt:lpstr>
      <vt:lpstr>Poppins</vt:lpstr>
      <vt:lpstr>Poppins Black</vt:lpstr>
      <vt:lpstr>Segoe UI Semibold</vt:lpstr>
      <vt:lpstr>Times New Roman</vt:lpstr>
      <vt:lpstr>1_Тема Office</vt:lpstr>
      <vt:lpstr>Parcel</vt:lpstr>
      <vt:lpstr>Тема Office</vt:lpstr>
      <vt:lpstr>Организация практической подготовки при проведении практики обучающихся финансового университета   Отдел координации практической подготовки   2024-2025 уч. год  </vt:lpstr>
      <vt:lpstr>Презентация PowerPoint</vt:lpstr>
      <vt:lpstr>Презентация PowerPoint</vt:lpstr>
      <vt:lpstr>Презентация PowerPoint</vt:lpstr>
      <vt:lpstr>Сроки практики</vt:lpstr>
      <vt:lpstr>Сроки практики</vt:lpstr>
      <vt:lpstr>Ответственные за практику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Былинкина Наталия Николаевна</cp:lastModifiedBy>
  <cp:revision>213</cp:revision>
  <cp:lastPrinted>2024-05-30T11:07:47Z</cp:lastPrinted>
  <dcterms:created xsi:type="dcterms:W3CDTF">2019-10-08T12:50:12Z</dcterms:created>
  <dcterms:modified xsi:type="dcterms:W3CDTF">2024-10-11T11:28:35Z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0x010100FDC5550B00867D458981B591E77A3BD3</vt:lpwstr>
  </property>
</Properties>
</file>