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84" r:id="rId4"/>
  </p:sldMasterIdLst>
  <p:notesMasterIdLst>
    <p:notesMasterId r:id="rId26"/>
  </p:notesMasterIdLst>
  <p:sldIdLst>
    <p:sldId id="256" r:id="rId5"/>
    <p:sldId id="286" r:id="rId6"/>
    <p:sldId id="284" r:id="rId7"/>
    <p:sldId id="279" r:id="rId8"/>
    <p:sldId id="283" r:id="rId9"/>
    <p:sldId id="293" r:id="rId10"/>
    <p:sldId id="294" r:id="rId11"/>
    <p:sldId id="295" r:id="rId12"/>
    <p:sldId id="296" r:id="rId13"/>
    <p:sldId id="297" r:id="rId14"/>
    <p:sldId id="298" r:id="rId15"/>
    <p:sldId id="301" r:id="rId16"/>
    <p:sldId id="302" r:id="rId17"/>
    <p:sldId id="288" r:id="rId18"/>
    <p:sldId id="289" r:id="rId19"/>
    <p:sldId id="280" r:id="rId20"/>
    <p:sldId id="304" r:id="rId21"/>
    <p:sldId id="303" r:id="rId22"/>
    <p:sldId id="282" r:id="rId23"/>
    <p:sldId id="290" r:id="rId24"/>
    <p:sldId id="291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  <a:srgbClr val="2565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20B3DC-5A63-44B6-B01C-E0A803EB6CBB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51EF60-90D7-480F-850C-A08726F163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920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5488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1664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597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463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8629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6210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9198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1170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2276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5673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415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6214AC-42D7-4112-B607-287FA1B3348F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8E1EF-28A3-48B0-A2E7-28A155473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422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2565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00"/>
          <a:stretch/>
        </p:blipFill>
        <p:spPr>
          <a:xfrm>
            <a:off x="152382" y="182485"/>
            <a:ext cx="3131127" cy="10880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15280" y="2598663"/>
            <a:ext cx="82162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Book Antiqua" panose="02040602050305030304" pitchFamily="18" charset="0"/>
              </a:rPr>
              <a:t>Особенности написания курсовых проектов 1 курса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419" y="493763"/>
            <a:ext cx="6068580" cy="636423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flipV="1">
            <a:off x="2105892" y="4148481"/>
            <a:ext cx="7938654" cy="457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047999" y="358794"/>
            <a:ext cx="918556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 b="1" dirty="0">
                <a:solidFill>
                  <a:srgbClr val="FFFFFF"/>
                </a:solidFill>
                <a:latin typeface="Book Antiqua" panose="02040602050305030304" pitchFamily="18" charset="0"/>
                <a:cs typeface="Tahoma" panose="020B0604030504040204" pitchFamily="34" charset="0"/>
              </a:rPr>
              <a:t>Федеральное государственное образовательное бюджетное учреждение высшего образования</a:t>
            </a:r>
          </a:p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 b="1" dirty="0">
                <a:solidFill>
                  <a:srgbClr val="FFFFFF"/>
                </a:solidFill>
                <a:latin typeface="Book Antiqua" panose="02040602050305030304" pitchFamily="18" charset="0"/>
                <a:cs typeface="Tahoma" panose="020B0604030504040204" pitchFamily="34" charset="0"/>
              </a:rPr>
              <a:t>«ФИНАНСОВЫЙ УНИВЕРСИТЕТ ПРИ ПРАВИТЕЛЬСТВЕ РОССИЙСКОЙ ФЕДЕРАЦИИ»</a:t>
            </a:r>
          </a:p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400" b="1" dirty="0">
              <a:solidFill>
                <a:srgbClr val="FFFFFF"/>
              </a:solidFill>
              <a:latin typeface="Book Antiqua" panose="02040602050305030304" pitchFamily="18" charset="0"/>
              <a:cs typeface="Tahoma" panose="020B0604030504040204" pitchFamily="34" charset="0"/>
            </a:endParaRPr>
          </a:p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600" b="1" dirty="0">
                <a:solidFill>
                  <a:srgbClr val="FFFFFF"/>
                </a:solidFill>
                <a:latin typeface="Book Antiqua" panose="02040602050305030304" pitchFamily="18" charset="0"/>
                <a:cs typeface="Tahoma" panose="020B0604030504040204" pitchFamily="34" charset="0"/>
              </a:rPr>
              <a:t>Факультет «Высшая школа управления»</a:t>
            </a:r>
          </a:p>
        </p:txBody>
      </p:sp>
    </p:spTree>
    <p:extLst>
      <p:ext uri="{BB962C8B-B14F-4D97-AF65-F5344CB8AC3E}">
        <p14:creationId xmlns:p14="http://schemas.microsoft.com/office/powerpoint/2010/main" val="38380712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10117615" y="427845"/>
            <a:ext cx="1724227" cy="611247"/>
          </a:xfrm>
          <a:prstGeom prst="rect">
            <a:avLst/>
          </a:prstGeom>
        </p:spPr>
      </p:pic>
      <p:sp>
        <p:nvSpPr>
          <p:cNvPr id="3" name="Пятиугольник 2"/>
          <p:cNvSpPr/>
          <p:nvPr/>
        </p:nvSpPr>
        <p:spPr>
          <a:xfrm>
            <a:off x="0" y="484909"/>
            <a:ext cx="6913418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46365" y="500390"/>
            <a:ext cx="96072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Book Antiqua" panose="02040602050305030304" pitchFamily="18" charset="0"/>
              </a:rPr>
              <a:t>Требования к оформлению текста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35775" y="1397213"/>
            <a:ext cx="874280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>
              <a:effectLst/>
            </a:endParaRPr>
          </a:p>
          <a:p>
            <a:endParaRPr lang="ru-RU" sz="2000" dirty="0"/>
          </a:p>
          <a:p>
            <a:endParaRPr lang="ru-RU" sz="2000" dirty="0">
              <a:effectLst/>
            </a:endParaRPr>
          </a:p>
          <a:p>
            <a:endParaRPr lang="ru-RU" sz="2000" dirty="0"/>
          </a:p>
          <a:p>
            <a:endParaRPr lang="ru-RU" sz="2000" dirty="0">
              <a:effectLst/>
            </a:endParaRPr>
          </a:p>
          <a:p>
            <a:endParaRPr lang="ru-RU" sz="2000" dirty="0"/>
          </a:p>
          <a:p>
            <a:endParaRPr lang="ru-RU" sz="2000" dirty="0">
              <a:effectLst/>
            </a:endParaRPr>
          </a:p>
          <a:p>
            <a:endParaRPr lang="ru-RU" sz="2000" dirty="0"/>
          </a:p>
          <a:p>
            <a:endParaRPr lang="ru-RU" sz="2000" dirty="0">
              <a:effectLst/>
            </a:endParaRPr>
          </a:p>
          <a:p>
            <a:endParaRPr lang="ru-RU" sz="2000" dirty="0"/>
          </a:p>
          <a:p>
            <a:endParaRPr lang="ru-RU" sz="2000" dirty="0">
              <a:effectLst/>
            </a:endParaRPr>
          </a:p>
          <a:p>
            <a:endParaRPr lang="ru-RU" sz="2000" dirty="0"/>
          </a:p>
          <a:p>
            <a:endParaRPr lang="ru-RU" sz="2000" dirty="0">
              <a:effectLst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E702216-D260-4029-ABB5-FA9F1C2E7D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80" y="2209952"/>
            <a:ext cx="2438095" cy="243809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9D40FFA-F1C7-475E-9BE3-9B38813C7C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6299" y="1597360"/>
            <a:ext cx="8742803" cy="428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7996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10117615" y="427845"/>
            <a:ext cx="1724227" cy="611247"/>
          </a:xfrm>
          <a:prstGeom prst="rect">
            <a:avLst/>
          </a:prstGeom>
        </p:spPr>
      </p:pic>
      <p:sp>
        <p:nvSpPr>
          <p:cNvPr id="3" name="Пятиугольник 2"/>
          <p:cNvSpPr/>
          <p:nvPr/>
        </p:nvSpPr>
        <p:spPr>
          <a:xfrm>
            <a:off x="0" y="484909"/>
            <a:ext cx="6913418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46365" y="500390"/>
            <a:ext cx="96072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Book Antiqua" panose="02040602050305030304" pitchFamily="18" charset="0"/>
              </a:rPr>
              <a:t>Требования к оформлению списка литературы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35775" y="1397213"/>
            <a:ext cx="874280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>
              <a:effectLst/>
            </a:endParaRPr>
          </a:p>
          <a:p>
            <a:endParaRPr lang="ru-RU" sz="2000" dirty="0"/>
          </a:p>
          <a:p>
            <a:endParaRPr lang="ru-RU" sz="2000" dirty="0">
              <a:effectLst/>
            </a:endParaRPr>
          </a:p>
          <a:p>
            <a:endParaRPr lang="ru-RU" sz="2000" dirty="0"/>
          </a:p>
          <a:p>
            <a:endParaRPr lang="ru-RU" sz="2000" dirty="0">
              <a:effectLst/>
            </a:endParaRPr>
          </a:p>
          <a:p>
            <a:endParaRPr lang="ru-RU" sz="2000" dirty="0"/>
          </a:p>
          <a:p>
            <a:endParaRPr lang="ru-RU" sz="2000" dirty="0">
              <a:effectLst/>
            </a:endParaRPr>
          </a:p>
          <a:p>
            <a:endParaRPr lang="ru-RU" sz="2000" dirty="0"/>
          </a:p>
          <a:p>
            <a:endParaRPr lang="ru-RU" sz="2000" dirty="0">
              <a:effectLst/>
            </a:endParaRPr>
          </a:p>
          <a:p>
            <a:endParaRPr lang="ru-RU" sz="2000" dirty="0"/>
          </a:p>
          <a:p>
            <a:endParaRPr lang="ru-RU" sz="2000" dirty="0">
              <a:effectLst/>
            </a:endParaRPr>
          </a:p>
          <a:p>
            <a:endParaRPr lang="ru-RU" sz="2000" dirty="0"/>
          </a:p>
          <a:p>
            <a:endParaRPr lang="ru-RU" sz="2000" dirty="0">
              <a:effectLst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E702216-D260-4029-ABB5-FA9F1C2E7D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80" y="2209952"/>
            <a:ext cx="2438095" cy="243809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1FF101D-DDF9-4A74-AFBD-74DAAB79E5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0593" y="1429162"/>
            <a:ext cx="710565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6144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10117615" y="427845"/>
            <a:ext cx="1724227" cy="611247"/>
          </a:xfrm>
          <a:prstGeom prst="rect">
            <a:avLst/>
          </a:prstGeom>
        </p:spPr>
      </p:pic>
      <p:sp>
        <p:nvSpPr>
          <p:cNvPr id="3" name="Пятиугольник 2"/>
          <p:cNvSpPr/>
          <p:nvPr/>
        </p:nvSpPr>
        <p:spPr>
          <a:xfrm>
            <a:off x="0" y="484909"/>
            <a:ext cx="6913418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46365" y="500390"/>
            <a:ext cx="96072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Book Antiqua" panose="02040602050305030304" pitchFamily="18" charset="0"/>
              </a:rPr>
              <a:t>Требования к оформлению нумерации страниц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35775" y="1397213"/>
            <a:ext cx="874280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>
              <a:effectLst/>
            </a:endParaRPr>
          </a:p>
          <a:p>
            <a:endParaRPr lang="ru-RU" sz="2000" dirty="0"/>
          </a:p>
          <a:p>
            <a:endParaRPr lang="ru-RU" sz="2000" dirty="0">
              <a:effectLst/>
            </a:endParaRPr>
          </a:p>
          <a:p>
            <a:endParaRPr lang="ru-RU" sz="2000" dirty="0"/>
          </a:p>
          <a:p>
            <a:endParaRPr lang="ru-RU" sz="2000" dirty="0">
              <a:effectLst/>
            </a:endParaRPr>
          </a:p>
          <a:p>
            <a:endParaRPr lang="ru-RU" sz="2000" dirty="0"/>
          </a:p>
          <a:p>
            <a:endParaRPr lang="ru-RU" sz="2000" dirty="0">
              <a:effectLst/>
            </a:endParaRPr>
          </a:p>
          <a:p>
            <a:endParaRPr lang="ru-RU" sz="2000" dirty="0"/>
          </a:p>
          <a:p>
            <a:endParaRPr lang="ru-RU" sz="2000" dirty="0">
              <a:effectLst/>
            </a:endParaRPr>
          </a:p>
          <a:p>
            <a:endParaRPr lang="ru-RU" sz="2000" dirty="0"/>
          </a:p>
          <a:p>
            <a:endParaRPr lang="ru-RU" sz="2000" dirty="0">
              <a:effectLst/>
            </a:endParaRPr>
          </a:p>
          <a:p>
            <a:endParaRPr lang="ru-RU" sz="2000" dirty="0"/>
          </a:p>
          <a:p>
            <a:endParaRPr lang="ru-RU" sz="2000" dirty="0">
              <a:effectLst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E702216-D260-4029-ABB5-FA9F1C2E7D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80" y="2209952"/>
            <a:ext cx="2438095" cy="243809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1A3D630-3ED1-45B6-A33E-3C3957F093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2807" y="1197065"/>
            <a:ext cx="6317372" cy="324430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ED48DE4-6DA8-4857-AAFC-75106319B7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1763" y="4779749"/>
            <a:ext cx="3533775" cy="136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3288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10117615" y="427845"/>
            <a:ext cx="1724227" cy="611247"/>
          </a:xfrm>
          <a:prstGeom prst="rect">
            <a:avLst/>
          </a:prstGeom>
        </p:spPr>
      </p:pic>
      <p:sp>
        <p:nvSpPr>
          <p:cNvPr id="3" name="Пятиугольник 2"/>
          <p:cNvSpPr/>
          <p:nvPr/>
        </p:nvSpPr>
        <p:spPr>
          <a:xfrm>
            <a:off x="0" y="484909"/>
            <a:ext cx="6913418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46365" y="500390"/>
            <a:ext cx="96072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Book Antiqua" panose="02040602050305030304" pitchFamily="18" charset="0"/>
              </a:rPr>
              <a:t>Требования к оформлению оглавления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E702216-D260-4029-ABB5-FA9F1C2E7D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80" y="2209952"/>
            <a:ext cx="2438095" cy="243809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062EAA9-8EC9-4D87-9F48-93FBEE5EF7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5966" y="1198264"/>
            <a:ext cx="6664506" cy="246074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32B4630-3B82-4F0D-B7C1-8B5C5945B4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1752" y="2146898"/>
            <a:ext cx="3726316" cy="4708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7527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10117615" y="427845"/>
            <a:ext cx="1724227" cy="611247"/>
          </a:xfrm>
          <a:prstGeom prst="rect">
            <a:avLst/>
          </a:prstGeom>
        </p:spPr>
      </p:pic>
      <p:sp>
        <p:nvSpPr>
          <p:cNvPr id="3" name="Пятиугольник 2"/>
          <p:cNvSpPr/>
          <p:nvPr/>
        </p:nvSpPr>
        <p:spPr>
          <a:xfrm>
            <a:off x="0" y="484909"/>
            <a:ext cx="6913418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46366" y="500390"/>
            <a:ext cx="31790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Book Antiqua" panose="02040602050305030304" pitchFamily="18" charset="0"/>
              </a:rPr>
              <a:t>Изменение темы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2309" y="2246298"/>
            <a:ext cx="1077081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ru-RU" sz="2000" dirty="0">
                <a:solidFill>
                  <a:srgbClr val="7F7F7F"/>
                </a:solidFill>
                <a:latin typeface="Book Antiqua" panose="02040602050305030304" pitchFamily="18" charset="0"/>
              </a:rPr>
              <a:t>Изменение и уточнение темы курсового проекта производится по согласованию с руководителем только в пределах утвержденной основной тематики (направления) работы и регистрируется на кафедре.  </a:t>
            </a:r>
          </a:p>
          <a:p>
            <a:pPr algn="just">
              <a:defRPr/>
            </a:pPr>
            <a:endParaRPr lang="ru-RU" sz="2000" dirty="0">
              <a:solidFill>
                <a:srgbClr val="7F7F7F"/>
              </a:solidFill>
              <a:latin typeface="Book Antiqua" panose="02040602050305030304" pitchFamily="18" charset="0"/>
            </a:endParaRPr>
          </a:p>
          <a:p>
            <a:pPr algn="just">
              <a:defRPr/>
            </a:pPr>
            <a:r>
              <a:rPr lang="ru-RU" sz="2000" dirty="0">
                <a:solidFill>
                  <a:srgbClr val="7F7F7F"/>
                </a:solidFill>
                <a:latin typeface="Book Antiqua" panose="02040602050305030304" pitchFamily="18" charset="0"/>
              </a:rPr>
              <a:t>Изменение или уточнение темы курсового проекта возможно не позднее, чем за месяц до установленного срока защиты курсового проекта на основании личного заявления обучающегося, согласованного с руководителем, на имя заведующего кафедрой и утверждается заведующим кафедрой.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6451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10117615" y="427845"/>
            <a:ext cx="1724227" cy="611247"/>
          </a:xfrm>
          <a:prstGeom prst="rect">
            <a:avLst/>
          </a:prstGeom>
        </p:spPr>
      </p:pic>
      <p:sp>
        <p:nvSpPr>
          <p:cNvPr id="3" name="Пятиугольник 2"/>
          <p:cNvSpPr/>
          <p:nvPr/>
        </p:nvSpPr>
        <p:spPr>
          <a:xfrm>
            <a:off x="0" y="484909"/>
            <a:ext cx="6913418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46366" y="500390"/>
            <a:ext cx="24048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Book Antiqua" panose="02040602050305030304" pitchFamily="18" charset="0"/>
              </a:rPr>
              <a:t>Оценивание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6366" y="1397213"/>
            <a:ext cx="1077081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ru-RU" sz="2000" dirty="0">
                <a:solidFill>
                  <a:srgbClr val="7F7F7F"/>
                </a:solidFill>
                <a:latin typeface="Book Antiqua" panose="02040602050305030304" pitchFamily="18" charset="0"/>
              </a:rPr>
              <a:t>Оценивание результатов курсового проекта относится к промежуточной аттестации обучающихся и проходит в соответствии с локальным нормативным актом </a:t>
            </a:r>
            <a:r>
              <a:rPr lang="ru-RU" sz="2000" dirty="0" err="1">
                <a:solidFill>
                  <a:srgbClr val="7F7F7F"/>
                </a:solidFill>
                <a:latin typeface="Book Antiqua" panose="02040602050305030304" pitchFamily="18" charset="0"/>
              </a:rPr>
              <a:t>Финуниверситета</a:t>
            </a:r>
            <a:r>
              <a:rPr lang="ru-RU" sz="2000" dirty="0">
                <a:solidFill>
                  <a:srgbClr val="7F7F7F"/>
                </a:solidFill>
                <a:latin typeface="Book Antiqua" panose="02040602050305030304" pitchFamily="18" charset="0"/>
              </a:rPr>
              <a:t> - Положением о проведении текущего контроля успеваемости и промежуточной аттестации обучающихся по программам бакалавриата и магистратуры в Финансовом университете.</a:t>
            </a:r>
          </a:p>
          <a:p>
            <a:pPr algn="just">
              <a:defRPr/>
            </a:pPr>
            <a:endParaRPr lang="ru-RU" sz="2000" dirty="0">
              <a:solidFill>
                <a:srgbClr val="7F7F7F"/>
              </a:solidFill>
              <a:latin typeface="Book Antiqua" panose="02040602050305030304" pitchFamily="18" charset="0"/>
            </a:endParaRPr>
          </a:p>
          <a:p>
            <a:pPr algn="just">
              <a:defRPr/>
            </a:pPr>
            <a:r>
              <a:rPr lang="ru-RU" sz="2000" dirty="0">
                <a:solidFill>
                  <a:srgbClr val="7F7F7F"/>
                </a:solidFill>
                <a:latin typeface="Book Antiqua" panose="02040602050305030304" pitchFamily="18" charset="0"/>
              </a:rPr>
              <a:t>Защита курсового проекта проводится до экзамена по соответствующей дисциплине в специально отведенное время.</a:t>
            </a:r>
          </a:p>
          <a:p>
            <a:pPr algn="just">
              <a:defRPr/>
            </a:pPr>
            <a:endParaRPr lang="ru-RU" sz="2000" dirty="0">
              <a:solidFill>
                <a:srgbClr val="7F7F7F"/>
              </a:solidFill>
              <a:latin typeface="Book Antiqua" panose="02040602050305030304" pitchFamily="18" charset="0"/>
            </a:endParaRPr>
          </a:p>
          <a:p>
            <a:pPr algn="just">
              <a:defRPr/>
            </a:pPr>
            <a:r>
              <a:rPr lang="ru-RU" sz="2000" dirty="0">
                <a:solidFill>
                  <a:srgbClr val="7F7F7F"/>
                </a:solidFill>
                <a:latin typeface="Book Antiqua" panose="02040602050305030304" pitchFamily="18" charset="0"/>
              </a:rPr>
              <a:t>Обучающийся обязан явиться на защиту курсового проекта в назначенное руководителем время. </a:t>
            </a:r>
          </a:p>
        </p:txBody>
      </p:sp>
    </p:spTree>
    <p:extLst>
      <p:ext uri="{BB962C8B-B14F-4D97-AF65-F5344CB8AC3E}">
        <p14:creationId xmlns:p14="http://schemas.microsoft.com/office/powerpoint/2010/main" val="2246948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10117615" y="427845"/>
            <a:ext cx="1724227" cy="611247"/>
          </a:xfrm>
          <a:prstGeom prst="rect">
            <a:avLst/>
          </a:prstGeom>
        </p:spPr>
      </p:pic>
      <p:sp>
        <p:nvSpPr>
          <p:cNvPr id="3" name="Пятиугольник 2"/>
          <p:cNvSpPr/>
          <p:nvPr/>
        </p:nvSpPr>
        <p:spPr>
          <a:xfrm>
            <a:off x="0" y="484909"/>
            <a:ext cx="6913418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46366" y="500390"/>
            <a:ext cx="13211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Book Antiqua" panose="02040602050305030304" pitchFamily="18" charset="0"/>
              </a:rPr>
              <a:t>Сроки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154770" y="1753077"/>
          <a:ext cx="7882460" cy="4351338"/>
        </p:xfrm>
        <a:graphic>
          <a:graphicData uri="http://schemas.openxmlformats.org/drawingml/2006/table">
            <a:tbl>
              <a:tblPr firstRow="1" firstCol="1" bandRow="1"/>
              <a:tblGrid>
                <a:gridCol w="43771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53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906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Вид работы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82" marR="60682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Сроки в соответствии с Положением о курсовом проектировании и 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графиком учебного процесса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82" marR="60682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545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Размещение на  информационно-образовательном портале  перечня тем курсовых проектов  (работ)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82" marR="60682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 12 февраля 2022г.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82" marR="60682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272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Выбор студентом темы курсового проекта  (курсовой работы)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82" marR="60682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 26 февраля 2022г.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82" marR="60682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545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Утверждение приказа о закреплении темы курсового проекта (курсовой работы)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82" marR="60682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 05 марта 2022г.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82" marR="60682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545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Согласование плана курсового проекта (курсовой работы) с руководителем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82" marR="60682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 15 марта 2022г. 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82" marR="60682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4954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Представление полной электронной версии текста курсового проекта ( курсовой работы)  на информационно-образовательном портале, проверка на заимствования в системе «Антиплагиат»</a:t>
                      </a:r>
                      <a:r>
                        <a:rPr lang="ru-RU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*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82" marR="60682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 позднее 2-х недель до даты защиты курсового проекта (курсовой работы)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82" marR="60682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2818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Принятие решения о допуске курсового проекта (курсовой работы) к защите.  Размещение отзыва на  информационно-образовательном портале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82" marR="60682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 позднее 3 дней до назначенной даты защиты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курсового проекта (курсовой работы)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82" marR="60682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545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Защита курсового проекта (курсовой  работы)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82" marR="60682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 позднее 1-ой недели до окончания семестра.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Дата назначается руководителем.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82" marR="60682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456709" y="1108948"/>
            <a:ext cx="4909256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ГРАФИК ПОДГОТОВКИ КУРСОВОГО ПРОЕКТА (КУРСОВОЙ РАБОТЫ) </a:t>
            </a:r>
            <a:endParaRPr kumimoji="0" lang="ru-RU" altLang="ru-R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44077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10117615" y="427845"/>
            <a:ext cx="1724227" cy="611247"/>
          </a:xfrm>
          <a:prstGeom prst="rect">
            <a:avLst/>
          </a:prstGeom>
        </p:spPr>
      </p:pic>
      <p:sp>
        <p:nvSpPr>
          <p:cNvPr id="3" name="Пятиугольник 2"/>
          <p:cNvSpPr/>
          <p:nvPr/>
        </p:nvSpPr>
        <p:spPr>
          <a:xfrm>
            <a:off x="0" y="484909"/>
            <a:ext cx="6913418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46366" y="500390"/>
            <a:ext cx="13211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Book Antiqua" panose="02040602050305030304" pitchFamily="18" charset="0"/>
              </a:rPr>
              <a:t>Сроки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0686" y="4002251"/>
            <a:ext cx="1055127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ru-RU" sz="2000" dirty="0">
                <a:solidFill>
                  <a:srgbClr val="7F7F7F"/>
                </a:solidFill>
                <a:latin typeface="Book Antiqua" panose="02040602050305030304" pitchFamily="18" charset="0"/>
              </a:rPr>
              <a:t>Подготовленный к защите курсовой проект в электронном виде размещается на информационно-образовательном портале </a:t>
            </a:r>
            <a:r>
              <a:rPr lang="en-US" sz="2000" dirty="0">
                <a:solidFill>
                  <a:srgbClr val="7F7F7F"/>
                </a:solidFill>
                <a:latin typeface="Book Antiqua" panose="02040602050305030304" pitchFamily="18" charset="0"/>
              </a:rPr>
              <a:t>org.fa.ru</a:t>
            </a:r>
            <a:r>
              <a:rPr lang="ru-RU" sz="2000" dirty="0">
                <a:solidFill>
                  <a:srgbClr val="7F7F7F"/>
                </a:solidFill>
                <a:latin typeface="Book Antiqua" panose="02040602050305030304" pitchFamily="18" charset="0"/>
              </a:rPr>
              <a:t> не позднее чем за 2 недели до даты защиты, установленной кафедрой с приложением отчета системы «Антиплагиат».</a:t>
            </a:r>
          </a:p>
          <a:p>
            <a:pPr lvl="0" algn="just">
              <a:defRPr/>
            </a:pPr>
            <a:endParaRPr lang="ru-RU" sz="2000" dirty="0">
              <a:solidFill>
                <a:srgbClr val="7F7F7F"/>
              </a:solidFill>
              <a:latin typeface="Book Antiqua" panose="0204060205030503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E620901-5518-4CE8-B8B3-F802A83248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586" y="1480031"/>
            <a:ext cx="1819879" cy="1819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8168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10117615" y="427845"/>
            <a:ext cx="1724227" cy="611247"/>
          </a:xfrm>
          <a:prstGeom prst="rect">
            <a:avLst/>
          </a:prstGeom>
        </p:spPr>
      </p:pic>
      <p:sp>
        <p:nvSpPr>
          <p:cNvPr id="3" name="Пятиугольник 2"/>
          <p:cNvSpPr/>
          <p:nvPr/>
        </p:nvSpPr>
        <p:spPr>
          <a:xfrm>
            <a:off x="0" y="484909"/>
            <a:ext cx="6913418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46366" y="500390"/>
            <a:ext cx="51459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Book Antiqua" panose="02040602050305030304" pitchFamily="18" charset="0"/>
              </a:rPr>
              <a:t>Проверка на заимствования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6366" y="1039092"/>
            <a:ext cx="105512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ru-RU" sz="2000" dirty="0">
                <a:solidFill>
                  <a:srgbClr val="7F7F7F"/>
                </a:solidFill>
                <a:latin typeface="Book Antiqua" panose="02040602050305030304" pitchFamily="18" charset="0"/>
              </a:rPr>
              <a:t>Проверка курсового проекта на заимствования проводится в соответствии с требованиями Положения о курсовом проектировании по программам высшего образования – программам бакалавриата в Финансовом университете (утверждено приказом № 1583/о от 02.07.2021: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961" y="3209618"/>
            <a:ext cx="7326313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41037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10117615" y="427845"/>
            <a:ext cx="1724227" cy="611247"/>
          </a:xfrm>
          <a:prstGeom prst="rect">
            <a:avLst/>
          </a:prstGeom>
        </p:spPr>
      </p:pic>
      <p:sp>
        <p:nvSpPr>
          <p:cNvPr id="3" name="Пятиугольник 2"/>
          <p:cNvSpPr/>
          <p:nvPr/>
        </p:nvSpPr>
        <p:spPr>
          <a:xfrm>
            <a:off x="0" y="484909"/>
            <a:ext cx="6913418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46273" y="515871"/>
            <a:ext cx="15183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Book Antiqua" panose="02040602050305030304" pitchFamily="18" charset="0"/>
              </a:rPr>
              <a:t>Защита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46274" y="1997839"/>
            <a:ext cx="862791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Clr>
                <a:srgbClr val="256569"/>
              </a:buClr>
              <a:defRPr/>
            </a:pPr>
            <a:r>
              <a:rPr lang="ru-RU" sz="2000" dirty="0">
                <a:solidFill>
                  <a:srgbClr val="7F7F7F"/>
                </a:solidFill>
                <a:latin typeface="Book Antiqua" panose="02040602050305030304" pitchFamily="18" charset="0"/>
              </a:rPr>
              <a:t>Для публичной защиты курсового проекта обучающиеся должны подготовить:</a:t>
            </a:r>
          </a:p>
          <a:p>
            <a:pPr marL="342900" lvl="0" indent="-342900" algn="just">
              <a:buClr>
                <a:srgbClr val="256569"/>
              </a:buClr>
              <a:buFont typeface="Wingdings" panose="05000000000000000000" pitchFamily="2" charset="2"/>
              <a:buChar char="§"/>
              <a:defRPr/>
            </a:pPr>
            <a:r>
              <a:rPr lang="ru-RU" sz="2000" dirty="0">
                <a:solidFill>
                  <a:srgbClr val="7F7F7F"/>
                </a:solidFill>
                <a:latin typeface="Book Antiqua" panose="02040602050305030304" pitchFamily="18" charset="0"/>
              </a:rPr>
              <a:t>-	печатный экземпляр курсового проекта, оформленный в соответствии с требованиями, с отметкой руководителя о соответствии курсового проекта требованиям, предъявляемым к курсовым проектам;</a:t>
            </a:r>
          </a:p>
          <a:p>
            <a:pPr marL="342900" lvl="0" indent="-342900" algn="just">
              <a:buClr>
                <a:srgbClr val="256569"/>
              </a:buClr>
              <a:buFont typeface="Wingdings" panose="05000000000000000000" pitchFamily="2" charset="2"/>
              <a:buChar char="§"/>
              <a:defRPr/>
            </a:pPr>
            <a:r>
              <a:rPr lang="ru-RU" sz="2000" dirty="0">
                <a:solidFill>
                  <a:srgbClr val="7F7F7F"/>
                </a:solidFill>
                <a:latin typeface="Book Antiqua" panose="02040602050305030304" pitchFamily="18" charset="0"/>
              </a:rPr>
              <a:t>-	отчет, подготовленный в системе «</a:t>
            </a:r>
            <a:r>
              <a:rPr lang="ru-RU" sz="2000" dirty="0" err="1">
                <a:solidFill>
                  <a:srgbClr val="7F7F7F"/>
                </a:solidFill>
                <a:latin typeface="Book Antiqua" panose="02040602050305030304" pitchFamily="18" charset="0"/>
              </a:rPr>
              <a:t>Антиплагиат</a:t>
            </a:r>
            <a:r>
              <a:rPr lang="ru-RU" sz="2000" dirty="0">
                <a:solidFill>
                  <a:srgbClr val="7F7F7F"/>
                </a:solidFill>
                <a:latin typeface="Book Antiqua" panose="02040602050305030304" pitchFamily="18" charset="0"/>
              </a:rPr>
              <a:t>» с оригинальной частью курсового проекта не менее 8</a:t>
            </a:r>
            <a:r>
              <a:rPr lang="en-US" sz="2000" dirty="0">
                <a:solidFill>
                  <a:srgbClr val="7F7F7F"/>
                </a:solidFill>
                <a:latin typeface="Book Antiqua" panose="02040602050305030304" pitchFamily="18" charset="0"/>
              </a:rPr>
              <a:t>0</a:t>
            </a:r>
            <a:r>
              <a:rPr lang="ru-RU" sz="2000" dirty="0">
                <a:solidFill>
                  <a:srgbClr val="7F7F7F"/>
                </a:solidFill>
                <a:latin typeface="Book Antiqua" panose="02040602050305030304" pitchFamily="18" charset="0"/>
              </a:rPr>
              <a:t>%;</a:t>
            </a:r>
          </a:p>
          <a:p>
            <a:pPr marL="342900" lvl="0" indent="-342900" algn="just">
              <a:buClr>
                <a:srgbClr val="256569"/>
              </a:buClr>
              <a:buFont typeface="Wingdings" panose="05000000000000000000" pitchFamily="2" charset="2"/>
              <a:buChar char="§"/>
              <a:defRPr/>
            </a:pPr>
            <a:r>
              <a:rPr lang="ru-RU" sz="2000" dirty="0">
                <a:solidFill>
                  <a:srgbClr val="7F7F7F"/>
                </a:solidFill>
                <a:latin typeface="Book Antiqua" panose="02040602050305030304" pitchFamily="18" charset="0"/>
              </a:rPr>
              <a:t>-	мультимедийную презентацию до 10 слайдов;</a:t>
            </a:r>
          </a:p>
          <a:p>
            <a:pPr marL="342900" lvl="0" indent="-342900" algn="just">
              <a:buClr>
                <a:srgbClr val="256569"/>
              </a:buClr>
              <a:buFont typeface="Wingdings" panose="05000000000000000000" pitchFamily="2" charset="2"/>
              <a:buChar char="§"/>
              <a:defRPr/>
            </a:pPr>
            <a:endParaRPr lang="ru-RU" sz="2000" dirty="0">
              <a:solidFill>
                <a:srgbClr val="7F7F7F"/>
              </a:solidFill>
              <a:latin typeface="Book Antiqua" panose="0204060205030503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1FFEE10-77E5-4DBA-AC0B-0151D555B2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9570" y="1827864"/>
            <a:ext cx="3202272" cy="320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382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10117615" y="427845"/>
            <a:ext cx="1724227" cy="611247"/>
          </a:xfrm>
          <a:prstGeom prst="rect">
            <a:avLst/>
          </a:prstGeom>
        </p:spPr>
      </p:pic>
      <p:sp>
        <p:nvSpPr>
          <p:cNvPr id="3" name="Пятиугольник 2"/>
          <p:cNvSpPr/>
          <p:nvPr/>
        </p:nvSpPr>
        <p:spPr>
          <a:xfrm>
            <a:off x="0" y="484909"/>
            <a:ext cx="6913418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46273" y="515871"/>
            <a:ext cx="10839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Book Antiqua" panose="02040602050305030304" pitchFamily="18" charset="0"/>
              </a:rPr>
              <a:t>Цель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88248" y="2196660"/>
            <a:ext cx="497465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256569"/>
              </a:buClr>
              <a:defRPr/>
            </a:pPr>
            <a:r>
              <a:rPr lang="ru-RU" sz="2000" dirty="0">
                <a:solidFill>
                  <a:srgbClr val="7F7F7F"/>
                </a:solidFill>
                <a:latin typeface="Book Antiqua" panose="02040602050305030304" pitchFamily="18" charset="0"/>
              </a:rPr>
              <a:t>Целью выполнения курсового проекта является формирование навыков исследования рынков и компаний, действующих на рассматриваемом  рынке, анализа структуры и системы управления компаниями, а также изучение принципов, процесса обоснования бизнес-идеи и разработка проекта ее реализации.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61BD80F-D868-41DE-90E8-6DD7C7EE7D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280" y="2196660"/>
            <a:ext cx="2862322" cy="2862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6372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10117615" y="427845"/>
            <a:ext cx="1724227" cy="611247"/>
          </a:xfrm>
          <a:prstGeom prst="rect">
            <a:avLst/>
          </a:prstGeom>
        </p:spPr>
      </p:pic>
      <p:sp>
        <p:nvSpPr>
          <p:cNvPr id="3" name="Пятиугольник 2"/>
          <p:cNvSpPr/>
          <p:nvPr/>
        </p:nvSpPr>
        <p:spPr>
          <a:xfrm>
            <a:off x="0" y="484909"/>
            <a:ext cx="6913418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46273" y="515871"/>
            <a:ext cx="15183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Book Antiqua" panose="02040602050305030304" pitchFamily="18" charset="0"/>
              </a:rPr>
              <a:t>Защита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46273" y="1378895"/>
            <a:ext cx="869230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Clr>
                <a:srgbClr val="256569"/>
              </a:buClr>
              <a:defRPr/>
            </a:pPr>
            <a:r>
              <a:rPr lang="ru-RU" sz="2000" dirty="0">
                <a:solidFill>
                  <a:srgbClr val="7F7F7F"/>
                </a:solidFill>
                <a:latin typeface="Book Antiqua" panose="02040602050305030304" pitchFamily="18" charset="0"/>
              </a:rPr>
              <a:t>Публичная защита курсового проекта включает: устное изложение автором содержания и результатов проведенного исследования с использованием мультимедийной презентации (не более 7 минут) и ответы на вопросы преподавателя и лиц, присутствующих на защите.</a:t>
            </a:r>
          </a:p>
          <a:p>
            <a:pPr lvl="0" algn="just">
              <a:buClr>
                <a:srgbClr val="256569"/>
              </a:buClr>
              <a:defRPr/>
            </a:pPr>
            <a:r>
              <a:rPr lang="ru-RU" sz="2000" dirty="0">
                <a:solidFill>
                  <a:srgbClr val="7F7F7F"/>
                </a:solidFill>
                <a:latin typeface="Book Antiqua" panose="02040602050305030304" pitchFamily="18" charset="0"/>
              </a:rPr>
              <a:t>Доклад должен включать следующие основные элементы:</a:t>
            </a:r>
          </a:p>
          <a:p>
            <a:pPr lvl="0" algn="just">
              <a:buClr>
                <a:srgbClr val="256569"/>
              </a:buClr>
              <a:defRPr/>
            </a:pPr>
            <a:r>
              <a:rPr lang="ru-RU" sz="2000" dirty="0">
                <a:solidFill>
                  <a:srgbClr val="7F7F7F"/>
                </a:solidFill>
                <a:latin typeface="Book Antiqua" panose="02040602050305030304" pitchFamily="18" charset="0"/>
              </a:rPr>
              <a:t>-	тему курсового проекта;</a:t>
            </a:r>
          </a:p>
          <a:p>
            <a:pPr lvl="0" algn="just">
              <a:buClr>
                <a:srgbClr val="256569"/>
              </a:buClr>
              <a:defRPr/>
            </a:pPr>
            <a:r>
              <a:rPr lang="ru-RU" sz="2000" dirty="0">
                <a:solidFill>
                  <a:srgbClr val="7F7F7F"/>
                </a:solidFill>
                <a:latin typeface="Book Antiqua" panose="02040602050305030304" pitchFamily="18" charset="0"/>
              </a:rPr>
              <a:t>-	формулировку проблемы;</a:t>
            </a:r>
          </a:p>
          <a:p>
            <a:pPr lvl="0" algn="just">
              <a:buClr>
                <a:srgbClr val="256569"/>
              </a:buClr>
              <a:defRPr/>
            </a:pPr>
            <a:r>
              <a:rPr lang="ru-RU" sz="2000" dirty="0">
                <a:solidFill>
                  <a:srgbClr val="7F7F7F"/>
                </a:solidFill>
                <a:latin typeface="Book Antiqua" panose="02040602050305030304" pitchFamily="18" charset="0"/>
              </a:rPr>
              <a:t>-	 цель и задачи курсового проекта;</a:t>
            </a:r>
          </a:p>
          <a:p>
            <a:pPr lvl="0" algn="just">
              <a:buClr>
                <a:srgbClr val="256569"/>
              </a:buClr>
              <a:defRPr/>
            </a:pPr>
            <a:r>
              <a:rPr lang="ru-RU" sz="2000" dirty="0">
                <a:solidFill>
                  <a:srgbClr val="7F7F7F"/>
                </a:solidFill>
                <a:latin typeface="Book Antiqua" panose="02040602050305030304" pitchFamily="18" charset="0"/>
              </a:rPr>
              <a:t>-	методологию исследования и использованные источники информации;</a:t>
            </a:r>
          </a:p>
          <a:p>
            <a:pPr lvl="0" algn="just">
              <a:buClr>
                <a:srgbClr val="256569"/>
              </a:buClr>
              <a:defRPr/>
            </a:pPr>
            <a:r>
              <a:rPr lang="ru-RU" sz="2000" dirty="0">
                <a:solidFill>
                  <a:srgbClr val="7F7F7F"/>
                </a:solidFill>
                <a:latin typeface="Book Antiqua" panose="02040602050305030304" pitchFamily="18" charset="0"/>
              </a:rPr>
              <a:t>-	основные результаты работы.</a:t>
            </a:r>
          </a:p>
          <a:p>
            <a:pPr lvl="0">
              <a:buClr>
                <a:srgbClr val="256569"/>
              </a:buClr>
              <a:defRPr/>
            </a:pPr>
            <a:endParaRPr lang="ru-RU" sz="2000" dirty="0">
              <a:solidFill>
                <a:srgbClr val="7F7F7F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6200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10117615" y="427845"/>
            <a:ext cx="1724227" cy="611247"/>
          </a:xfrm>
          <a:prstGeom prst="rect">
            <a:avLst/>
          </a:prstGeom>
        </p:spPr>
      </p:pic>
      <p:sp>
        <p:nvSpPr>
          <p:cNvPr id="3" name="Пятиугольник 2"/>
          <p:cNvSpPr/>
          <p:nvPr/>
        </p:nvSpPr>
        <p:spPr>
          <a:xfrm>
            <a:off x="0" y="484909"/>
            <a:ext cx="6913418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46273" y="515871"/>
            <a:ext cx="15295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Book Antiqua" panose="02040602050305030304" pitchFamily="18" charset="0"/>
              </a:rPr>
              <a:t>Неявки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46273" y="1641527"/>
            <a:ext cx="869230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Clr>
                <a:srgbClr val="256569"/>
              </a:buClr>
              <a:defRPr/>
            </a:pPr>
            <a:r>
              <a:rPr lang="ru-RU" sz="2000" dirty="0">
                <a:solidFill>
                  <a:srgbClr val="7F7F7F"/>
                </a:solidFill>
                <a:latin typeface="Book Antiqua" panose="02040602050305030304" pitchFamily="18" charset="0"/>
              </a:rPr>
              <a:t>Нарушение сроков сдачи курсового проекта на кафедру, но присутствие на защите, влечет за собой снижение баллов в итоговой оценке.</a:t>
            </a:r>
          </a:p>
          <a:p>
            <a:pPr lvl="0" algn="just">
              <a:buClr>
                <a:srgbClr val="256569"/>
              </a:buClr>
              <a:defRPr/>
            </a:pPr>
            <a:r>
              <a:rPr lang="ru-RU" sz="2000" dirty="0">
                <a:solidFill>
                  <a:srgbClr val="7F7F7F"/>
                </a:solidFill>
                <a:latin typeface="Book Antiqua" panose="02040602050305030304" pitchFamily="18" charset="0"/>
              </a:rPr>
              <a:t>В случае своевременного подтверждения обучающимся уважительной причины неявки на защиту курсового проекта назначается дата и время дополнительной защиты </a:t>
            </a:r>
            <a:r>
              <a:rPr lang="ru-RU" sz="2000">
                <a:solidFill>
                  <a:srgbClr val="7F7F7F"/>
                </a:solidFill>
                <a:latin typeface="Book Antiqua" panose="02040602050305030304" pitchFamily="18" charset="0"/>
              </a:rPr>
              <a:t>и кафедрой </a:t>
            </a:r>
            <a:r>
              <a:rPr lang="ru-RU" sz="2000" dirty="0">
                <a:solidFill>
                  <a:srgbClr val="7F7F7F"/>
                </a:solidFill>
                <a:latin typeface="Book Antiqua" panose="02040602050305030304" pitchFamily="18" charset="0"/>
              </a:rPr>
              <a:t>доводится информация до сведения студента.</a:t>
            </a:r>
          </a:p>
          <a:p>
            <a:pPr lvl="0" algn="just">
              <a:buClr>
                <a:srgbClr val="256569"/>
              </a:buClr>
              <a:defRPr/>
            </a:pPr>
            <a:r>
              <a:rPr lang="ru-RU" sz="2000" dirty="0">
                <a:solidFill>
                  <a:srgbClr val="7F7F7F"/>
                </a:solidFill>
                <a:latin typeface="Book Antiqua" panose="02040602050305030304" pitchFamily="18" charset="0"/>
              </a:rPr>
              <a:t>Обучающийся, не защитивший курсовой проект в установленный срок, должен подготовить и защитить курсовой проект в период ликвидации академической задолженности.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2D3B626-67E0-43B4-B252-20884370C3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8576" y="2209952"/>
            <a:ext cx="2438095" cy="24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868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10117615" y="427845"/>
            <a:ext cx="1724227" cy="611247"/>
          </a:xfrm>
          <a:prstGeom prst="rect">
            <a:avLst/>
          </a:prstGeom>
        </p:spPr>
      </p:pic>
      <p:sp>
        <p:nvSpPr>
          <p:cNvPr id="3" name="Пятиугольник 2"/>
          <p:cNvSpPr/>
          <p:nvPr/>
        </p:nvSpPr>
        <p:spPr>
          <a:xfrm>
            <a:off x="0" y="484909"/>
            <a:ext cx="6913418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46366" y="500390"/>
            <a:ext cx="26965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Book Antiqua" panose="02040602050305030304" pitchFamily="18" charset="0"/>
              </a:rPr>
              <a:t>Цель и задачи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7235" y="1397213"/>
            <a:ext cx="11111343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rgbClr val="7F7F7F"/>
                </a:solidFill>
                <a:latin typeface="Book Antiqua" panose="02040602050305030304" pitchFamily="18" charset="0"/>
              </a:rPr>
              <a:t>Цель курсового проекта - анализ рынка и его участников, анализ структуры и системы управления одного из участников исследуемого рынка, выдвижение и обоснование реализуемой бизнес-идеи.</a:t>
            </a:r>
          </a:p>
          <a:p>
            <a:pPr algn="just">
              <a:defRPr/>
            </a:pPr>
            <a:r>
              <a:rPr lang="ru-RU" sz="2000" dirty="0">
                <a:solidFill>
                  <a:srgbClr val="7F7F7F"/>
                </a:solidFill>
                <a:latin typeface="Book Antiqua" panose="02040602050305030304" pitchFamily="18" charset="0"/>
              </a:rPr>
              <a:t>Для достижения поставленной цели в работе необходимо:</a:t>
            </a:r>
          </a:p>
          <a:p>
            <a:pPr algn="just">
              <a:defRPr/>
            </a:pPr>
            <a:r>
              <a:rPr lang="ru-RU" sz="2000" dirty="0">
                <a:solidFill>
                  <a:srgbClr val="7F7F7F"/>
                </a:solidFill>
                <a:latin typeface="Book Antiqua" panose="02040602050305030304" pitchFamily="18" charset="0"/>
              </a:rPr>
              <a:t>1.	Провести анализ рынка с целью выявления предпринимательских возможностей для создания нового продукта (услуги), модернизации существующих продуктов (услуг), выделения нового бизнеса (спин-</a:t>
            </a:r>
            <a:r>
              <a:rPr lang="ru-RU" sz="2000" dirty="0" err="1">
                <a:solidFill>
                  <a:srgbClr val="7F7F7F"/>
                </a:solidFill>
                <a:latin typeface="Book Antiqua" panose="02040602050305030304" pitchFamily="18" charset="0"/>
              </a:rPr>
              <a:t>офф</a:t>
            </a:r>
            <a:r>
              <a:rPr lang="ru-RU" sz="2000" dirty="0">
                <a:solidFill>
                  <a:srgbClr val="7F7F7F"/>
                </a:solidFill>
                <a:latin typeface="Book Antiqua" panose="02040602050305030304" pitchFamily="18" charset="0"/>
              </a:rPr>
              <a:t> проекта);</a:t>
            </a:r>
          </a:p>
          <a:p>
            <a:pPr algn="just">
              <a:defRPr/>
            </a:pPr>
            <a:r>
              <a:rPr lang="ru-RU" sz="2000" dirty="0">
                <a:solidFill>
                  <a:srgbClr val="7F7F7F"/>
                </a:solidFill>
                <a:latin typeface="Book Antiqua" panose="02040602050305030304" pitchFamily="18" charset="0"/>
              </a:rPr>
              <a:t>2.	Выявить бизнес-возможности для Компании на исследуемом рынке и сформулировать предпринимательскую идею. Описать предпринимательскую идею, для чего сформулировать предоставляемую потребителю ценность, определить необходимые ресурсы, и ключевые виды деятельности, представить наиболее эффективную организационную структуру на основе анализа организационных структур конкурентов;</a:t>
            </a:r>
          </a:p>
          <a:p>
            <a:pPr algn="just">
              <a:defRPr/>
            </a:pPr>
            <a:r>
              <a:rPr lang="ru-RU" sz="2000" dirty="0">
                <a:solidFill>
                  <a:srgbClr val="7F7F7F"/>
                </a:solidFill>
                <a:latin typeface="Book Antiqua" panose="02040602050305030304" pitchFamily="18" charset="0"/>
              </a:rPr>
              <a:t>3.	Разработать план для реализации бизнес-идеи: сформировать маркетинговый, организационный, производственный и финансовый планы, показать обоснованность предложенной бизнес-идеи;</a:t>
            </a:r>
          </a:p>
          <a:p>
            <a:pPr algn="just">
              <a:defRPr/>
            </a:pPr>
            <a:r>
              <a:rPr lang="ru-RU" sz="2000" dirty="0">
                <a:solidFill>
                  <a:srgbClr val="7F7F7F"/>
                </a:solidFill>
                <a:latin typeface="Book Antiqua" panose="02040602050305030304" pitchFamily="18" charset="0"/>
              </a:rPr>
              <a:t>4.	Представить полученные результаты в виде мультимедийной презентации.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endParaRPr lang="ru-RU" sz="2000" dirty="0">
              <a:solidFill>
                <a:srgbClr val="7F7F7F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782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10117615" y="427845"/>
            <a:ext cx="1724227" cy="611247"/>
          </a:xfrm>
          <a:prstGeom prst="rect">
            <a:avLst/>
          </a:prstGeom>
        </p:spPr>
      </p:pic>
      <p:sp>
        <p:nvSpPr>
          <p:cNvPr id="3" name="Пятиугольник 2"/>
          <p:cNvSpPr/>
          <p:nvPr/>
        </p:nvSpPr>
        <p:spPr>
          <a:xfrm>
            <a:off x="0" y="484909"/>
            <a:ext cx="6913418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46366" y="500390"/>
            <a:ext cx="18646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Book Antiqua" panose="02040602050305030304" pitchFamily="18" charset="0"/>
              </a:rPr>
              <a:t>Тематика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58046" y="1515291"/>
            <a:ext cx="742053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ru-RU" sz="2400" dirty="0">
                <a:latin typeface="Book Antiqua" panose="02040602050305030304" pitchFamily="18" charset="0"/>
              </a:rPr>
              <a:t>Примерная формулировка темы курсового проекта может быть сформулирована, например, так:</a:t>
            </a:r>
          </a:p>
          <a:p>
            <a:pPr indent="-285750" algn="just"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latin typeface="Book Antiqua" panose="02040602050305030304" pitchFamily="18" charset="0"/>
              </a:rPr>
              <a:t>Вывод нового продукта «…» на рынок «…» (на примере компании «…»).</a:t>
            </a:r>
          </a:p>
          <a:p>
            <a:pPr indent="-285750" algn="just"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latin typeface="Book Antiqua" panose="02040602050305030304" pitchFamily="18" charset="0"/>
              </a:rPr>
              <a:t>Анализ потребительских предпочтений на рынке «…» и разработка продукта «…	» с новыми свойствами.</a:t>
            </a:r>
          </a:p>
          <a:p>
            <a:pPr indent="-285750" algn="just"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latin typeface="Book Antiqua" panose="02040602050305030304" pitchFamily="18" charset="0"/>
              </a:rPr>
              <a:t>Создание малой предпринимательской фирмы	 на базе компании «… »</a:t>
            </a:r>
          </a:p>
          <a:p>
            <a:pPr lvl="0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08DC3D2-8FDA-4EB2-B2E9-4D9AC9E90A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79" y="1795207"/>
            <a:ext cx="2985799" cy="298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539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10117615" y="427845"/>
            <a:ext cx="1724227" cy="611247"/>
          </a:xfrm>
          <a:prstGeom prst="rect">
            <a:avLst/>
          </a:prstGeom>
        </p:spPr>
      </p:pic>
      <p:sp>
        <p:nvSpPr>
          <p:cNvPr id="3" name="Пятиугольник 2"/>
          <p:cNvSpPr/>
          <p:nvPr/>
        </p:nvSpPr>
        <p:spPr>
          <a:xfrm>
            <a:off x="0" y="484909"/>
            <a:ext cx="6913418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46366" y="500390"/>
            <a:ext cx="22894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Book Antiqua" panose="02040602050305030304" pitchFamily="18" charset="0"/>
              </a:rPr>
              <a:t>Требования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35775" y="1397213"/>
            <a:ext cx="874280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rgbClr val="7F7F7F"/>
                </a:solidFill>
                <a:latin typeface="Book Antiqua" panose="02040602050305030304" pitchFamily="18" charset="0"/>
              </a:rPr>
              <a:t>Объем курсового проекта должен быть не менее 50 000 знаков и не превышать 60 000 знаков печатного текста без приложений.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rgbClr val="7F7F7F"/>
                </a:solidFill>
                <a:latin typeface="Book Antiqua" panose="02040602050305030304" pitchFamily="18" charset="0"/>
              </a:rPr>
              <a:t>Размеры полей: верхнее и нижнее - 2 см; левое - 3 см; правое - 1,5 см. Шрифт - </a:t>
            </a:r>
            <a:r>
              <a:rPr lang="ru-RU" sz="2000" dirty="0" err="1">
                <a:solidFill>
                  <a:srgbClr val="7F7F7F"/>
                </a:solidFill>
                <a:latin typeface="Book Antiqua" panose="02040602050305030304" pitchFamily="18" charset="0"/>
              </a:rPr>
              <a:t>Times</a:t>
            </a:r>
            <a:r>
              <a:rPr lang="ru-RU" sz="2000" dirty="0">
                <a:solidFill>
                  <a:srgbClr val="7F7F7F"/>
                </a:solidFill>
                <a:latin typeface="Book Antiqua" panose="02040602050305030304" pitchFamily="18" charset="0"/>
              </a:rPr>
              <a:t> </a:t>
            </a:r>
            <a:r>
              <a:rPr lang="ru-RU" sz="2000" dirty="0" err="1">
                <a:solidFill>
                  <a:srgbClr val="7F7F7F"/>
                </a:solidFill>
                <a:latin typeface="Book Antiqua" panose="02040602050305030304" pitchFamily="18" charset="0"/>
              </a:rPr>
              <a:t>New</a:t>
            </a:r>
            <a:r>
              <a:rPr lang="ru-RU" sz="2000" dirty="0">
                <a:solidFill>
                  <a:srgbClr val="7F7F7F"/>
                </a:solidFill>
                <a:latin typeface="Book Antiqua" panose="02040602050305030304" pitchFamily="18" charset="0"/>
              </a:rPr>
              <a:t> </a:t>
            </a:r>
            <a:r>
              <a:rPr lang="ru-RU" sz="2000" dirty="0" err="1">
                <a:solidFill>
                  <a:srgbClr val="7F7F7F"/>
                </a:solidFill>
                <a:latin typeface="Book Antiqua" panose="02040602050305030304" pitchFamily="18" charset="0"/>
              </a:rPr>
              <a:t>Roman</a:t>
            </a:r>
            <a:r>
              <a:rPr lang="ru-RU" sz="2000" dirty="0">
                <a:solidFill>
                  <a:srgbClr val="7F7F7F"/>
                </a:solidFill>
                <a:latin typeface="Book Antiqua" panose="02040602050305030304" pitchFamily="18" charset="0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rgbClr val="7F7F7F"/>
                </a:solidFill>
                <a:latin typeface="Book Antiqua" panose="02040602050305030304" pitchFamily="18" charset="0"/>
              </a:rPr>
              <a:t>Кегль (размер шрифта): основного текста - 14; сносок - 10; в таблицах и рисунках - 12; в формулах - 12.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rgbClr val="7F7F7F"/>
                </a:solidFill>
                <a:latin typeface="Book Antiqua" panose="02040602050305030304" pitchFamily="18" charset="0"/>
              </a:rPr>
              <a:t>Межстрочный интервал - полуторный.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rgbClr val="7F7F7F"/>
                </a:solidFill>
                <a:latin typeface="Book Antiqua" panose="02040602050305030304" pitchFamily="18" charset="0"/>
              </a:rPr>
              <a:t>Выравнивание текста - по ширине.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rgbClr val="7F7F7F"/>
                </a:solidFill>
                <a:latin typeface="Book Antiqua" panose="02040602050305030304" pitchFamily="18" charset="0"/>
              </a:rPr>
              <a:t>Нумерация страниц - в правом нижнем углу. Первая страница (титульный лист) не нумеруется, но учитывается в общем количестве страниц работы.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rgbClr val="7F7F7F"/>
                </a:solidFill>
                <a:latin typeface="Book Antiqua" panose="02040602050305030304" pitchFamily="18" charset="0"/>
              </a:rPr>
              <a:t>Заголовки глав должны быть набраны без переносов, прописными буквами полужирного начертания. Остальные заголовки набирают строчными буквами полужирного начертания.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E702216-D260-4029-ABB5-FA9F1C2E7D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80" y="2209952"/>
            <a:ext cx="2438095" cy="24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57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10117615" y="427845"/>
            <a:ext cx="1724227" cy="611247"/>
          </a:xfrm>
          <a:prstGeom prst="rect">
            <a:avLst/>
          </a:prstGeom>
        </p:spPr>
      </p:pic>
      <p:sp>
        <p:nvSpPr>
          <p:cNvPr id="3" name="Пятиугольник 2"/>
          <p:cNvSpPr/>
          <p:nvPr/>
        </p:nvSpPr>
        <p:spPr>
          <a:xfrm>
            <a:off x="0" y="484909"/>
            <a:ext cx="6913418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46366" y="500390"/>
            <a:ext cx="22894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Book Antiqua" panose="02040602050305030304" pitchFamily="18" charset="0"/>
              </a:rPr>
              <a:t>Требования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E702216-D260-4029-ABB5-FA9F1C2E7D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80" y="2209952"/>
            <a:ext cx="2438095" cy="243809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24000" y="-857250"/>
            <a:ext cx="15240000" cy="857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491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10117615" y="427845"/>
            <a:ext cx="1724227" cy="611247"/>
          </a:xfrm>
          <a:prstGeom prst="rect">
            <a:avLst/>
          </a:prstGeom>
        </p:spPr>
      </p:pic>
      <p:sp>
        <p:nvSpPr>
          <p:cNvPr id="3" name="Пятиугольник 2"/>
          <p:cNvSpPr/>
          <p:nvPr/>
        </p:nvSpPr>
        <p:spPr>
          <a:xfrm>
            <a:off x="0" y="484909"/>
            <a:ext cx="6913418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46365" y="500390"/>
            <a:ext cx="96072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Book Antiqua" panose="02040602050305030304" pitchFamily="18" charset="0"/>
              </a:rPr>
              <a:t>Требования к оформлению ссылок на литературу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35775" y="1397213"/>
            <a:ext cx="874280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Для всестороннего исследования поведения потребителей в настоящее время используются теории мотивации А. </a:t>
            </a:r>
            <a:r>
              <a:rPr lang="ru-RU" sz="2000" dirty="0" err="1"/>
              <a:t>Маслоу</a:t>
            </a:r>
            <a:r>
              <a:rPr lang="ru-RU" sz="2000" dirty="0"/>
              <a:t>, Д. </a:t>
            </a:r>
            <a:r>
              <a:rPr lang="ru-RU" sz="2000" dirty="0" err="1"/>
              <a:t>МакКлеланда</a:t>
            </a:r>
            <a:r>
              <a:rPr lang="ru-RU" sz="2000" dirty="0"/>
              <a:t>, В. Мак Гира, И. </a:t>
            </a:r>
            <a:r>
              <a:rPr lang="ru-RU" sz="2000" dirty="0" err="1"/>
              <a:t>Аткинсона</a:t>
            </a:r>
            <a:r>
              <a:rPr lang="ru-RU" sz="2000" dirty="0"/>
              <a:t>, </a:t>
            </a:r>
            <a:r>
              <a:rPr lang="ru-RU" sz="2000" dirty="0" err="1"/>
              <a:t>Фестингера</a:t>
            </a:r>
            <a:r>
              <a:rPr lang="ru-RU" sz="2000" dirty="0"/>
              <a:t> Л., психоаналитические теории Ф. </a:t>
            </a:r>
            <a:r>
              <a:rPr lang="ru-RU" sz="2000" dirty="0" err="1"/>
              <a:t>Котлера</a:t>
            </a:r>
            <a:r>
              <a:rPr lang="ru-RU" sz="2000" dirty="0"/>
              <a:t>, Г.Д. Костиной, А.А. Козырева, В.Н. Наумова, И.В. Алёшиной, М. Соломона, Д. </a:t>
            </a:r>
            <a:r>
              <a:rPr lang="ru-RU" sz="2000" dirty="0" err="1"/>
              <a:t>Статта</a:t>
            </a:r>
            <a:r>
              <a:rPr lang="ru-RU" sz="2000" dirty="0"/>
              <a:t> и др. ⦋9, 10⦌.</a:t>
            </a:r>
          </a:p>
          <a:p>
            <a:endParaRPr lang="ru-RU" sz="2000" dirty="0">
              <a:effectLst/>
            </a:endParaRPr>
          </a:p>
          <a:p>
            <a:endParaRPr lang="ru-RU" sz="2000" dirty="0"/>
          </a:p>
          <a:p>
            <a:endParaRPr lang="ru-RU" sz="2000" dirty="0">
              <a:effectLst/>
            </a:endParaRPr>
          </a:p>
          <a:p>
            <a:endParaRPr lang="ru-RU" sz="2000" dirty="0"/>
          </a:p>
          <a:p>
            <a:endParaRPr lang="ru-RU" sz="2000" dirty="0">
              <a:effectLst/>
            </a:endParaRPr>
          </a:p>
          <a:p>
            <a:endParaRPr lang="ru-RU" sz="2000" dirty="0"/>
          </a:p>
          <a:p>
            <a:endParaRPr lang="ru-RU" sz="2000" dirty="0">
              <a:effectLst/>
            </a:endParaRPr>
          </a:p>
          <a:p>
            <a:endParaRPr lang="ru-RU" sz="2000" dirty="0"/>
          </a:p>
          <a:p>
            <a:endParaRPr lang="ru-RU" sz="2000" dirty="0">
              <a:effectLst/>
            </a:endParaRPr>
          </a:p>
          <a:p>
            <a:endParaRPr lang="ru-RU" sz="2000" dirty="0"/>
          </a:p>
          <a:p>
            <a:endParaRPr lang="ru-RU" sz="2000" dirty="0">
              <a:effectLst/>
            </a:endParaRPr>
          </a:p>
          <a:p>
            <a:endParaRPr lang="ru-RU" sz="2000" dirty="0"/>
          </a:p>
          <a:p>
            <a:endParaRPr lang="ru-RU" sz="2000" dirty="0">
              <a:effectLst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E702216-D260-4029-ABB5-FA9F1C2E7D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80" y="2209952"/>
            <a:ext cx="2438095" cy="24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854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10117615" y="427845"/>
            <a:ext cx="1724227" cy="611247"/>
          </a:xfrm>
          <a:prstGeom prst="rect">
            <a:avLst/>
          </a:prstGeom>
        </p:spPr>
      </p:pic>
      <p:sp>
        <p:nvSpPr>
          <p:cNvPr id="3" name="Пятиугольник 2"/>
          <p:cNvSpPr/>
          <p:nvPr/>
        </p:nvSpPr>
        <p:spPr>
          <a:xfrm>
            <a:off x="0" y="484909"/>
            <a:ext cx="6913418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46365" y="500390"/>
            <a:ext cx="96072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Book Antiqua" panose="02040602050305030304" pitchFamily="18" charset="0"/>
              </a:rPr>
              <a:t>Требования к оформлению таблиц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35775" y="1397213"/>
            <a:ext cx="874280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>
              <a:effectLst/>
            </a:endParaRPr>
          </a:p>
          <a:p>
            <a:endParaRPr lang="ru-RU" sz="2000" dirty="0"/>
          </a:p>
          <a:p>
            <a:endParaRPr lang="ru-RU" sz="2000" dirty="0">
              <a:effectLst/>
            </a:endParaRPr>
          </a:p>
          <a:p>
            <a:endParaRPr lang="ru-RU" sz="2000" dirty="0"/>
          </a:p>
          <a:p>
            <a:endParaRPr lang="ru-RU" sz="2000" dirty="0">
              <a:effectLst/>
            </a:endParaRPr>
          </a:p>
          <a:p>
            <a:endParaRPr lang="ru-RU" sz="2000" dirty="0"/>
          </a:p>
          <a:p>
            <a:endParaRPr lang="ru-RU" sz="2000" dirty="0">
              <a:effectLst/>
            </a:endParaRPr>
          </a:p>
          <a:p>
            <a:endParaRPr lang="ru-RU" sz="2000" dirty="0"/>
          </a:p>
          <a:p>
            <a:endParaRPr lang="ru-RU" sz="2000" dirty="0">
              <a:effectLst/>
            </a:endParaRPr>
          </a:p>
          <a:p>
            <a:endParaRPr lang="ru-RU" sz="2000" dirty="0"/>
          </a:p>
          <a:p>
            <a:endParaRPr lang="ru-RU" sz="2000" dirty="0">
              <a:effectLst/>
            </a:endParaRPr>
          </a:p>
          <a:p>
            <a:endParaRPr lang="ru-RU" sz="2000" dirty="0"/>
          </a:p>
          <a:p>
            <a:endParaRPr lang="ru-RU" sz="2000" dirty="0">
              <a:effectLst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E702216-D260-4029-ABB5-FA9F1C2E7D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80" y="2209952"/>
            <a:ext cx="2438095" cy="243809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6709" y="1719902"/>
            <a:ext cx="6069013" cy="344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63085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10117615" y="427845"/>
            <a:ext cx="1724227" cy="611247"/>
          </a:xfrm>
          <a:prstGeom prst="rect">
            <a:avLst/>
          </a:prstGeom>
        </p:spPr>
      </p:pic>
      <p:sp>
        <p:nvSpPr>
          <p:cNvPr id="3" name="Пятиугольник 2"/>
          <p:cNvSpPr/>
          <p:nvPr/>
        </p:nvSpPr>
        <p:spPr>
          <a:xfrm>
            <a:off x="0" y="484909"/>
            <a:ext cx="6913418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46365" y="500390"/>
            <a:ext cx="96072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Book Antiqua" panose="02040602050305030304" pitchFamily="18" charset="0"/>
              </a:rPr>
              <a:t>Требования к оформлению рисунков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35775" y="1397213"/>
            <a:ext cx="874280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>
              <a:effectLst/>
            </a:endParaRPr>
          </a:p>
          <a:p>
            <a:endParaRPr lang="ru-RU" sz="2000" dirty="0"/>
          </a:p>
          <a:p>
            <a:endParaRPr lang="ru-RU" sz="2000" dirty="0">
              <a:effectLst/>
            </a:endParaRPr>
          </a:p>
          <a:p>
            <a:endParaRPr lang="ru-RU" sz="2000" dirty="0"/>
          </a:p>
          <a:p>
            <a:endParaRPr lang="ru-RU" sz="2000" dirty="0">
              <a:effectLst/>
            </a:endParaRPr>
          </a:p>
          <a:p>
            <a:endParaRPr lang="ru-RU" sz="2000" dirty="0"/>
          </a:p>
          <a:p>
            <a:endParaRPr lang="ru-RU" sz="2000" dirty="0">
              <a:effectLst/>
            </a:endParaRPr>
          </a:p>
          <a:p>
            <a:endParaRPr lang="ru-RU" sz="2000" dirty="0"/>
          </a:p>
          <a:p>
            <a:endParaRPr lang="ru-RU" sz="2000" dirty="0">
              <a:effectLst/>
            </a:endParaRPr>
          </a:p>
          <a:p>
            <a:endParaRPr lang="ru-RU" sz="2000" dirty="0"/>
          </a:p>
          <a:p>
            <a:endParaRPr lang="ru-RU" sz="2000" dirty="0">
              <a:effectLst/>
            </a:endParaRPr>
          </a:p>
          <a:p>
            <a:endParaRPr lang="ru-RU" sz="2000" dirty="0"/>
          </a:p>
          <a:p>
            <a:endParaRPr lang="ru-RU" sz="2000" dirty="0">
              <a:effectLst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E702216-D260-4029-ABB5-FA9F1C2E7D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80" y="2209952"/>
            <a:ext cx="2438095" cy="2438095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949" y="1397213"/>
            <a:ext cx="6230937" cy="415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9827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6F338F3BAFC3143A302B9BB320887FF" ma:contentTypeVersion="1" ma:contentTypeDescription="Создание документа." ma:contentTypeScope="" ma:versionID="a08e7e891924500278fd10748765f6a1">
  <xsd:schema xmlns:xsd="http://www.w3.org/2001/XMLSchema" xmlns:xs="http://www.w3.org/2001/XMLSchema" xmlns:p="http://schemas.microsoft.com/office/2006/metadata/properties" xmlns:ns2="b545a042-29c2-4f0a-932d-d96c064ae9ed" targetNamespace="http://schemas.microsoft.com/office/2006/metadata/properties" ma:root="true" ma:fieldsID="0329678ff4acef0a306ae52ae5bf9457" ns2:_="">
    <xsd:import namespace="b545a042-29c2-4f0a-932d-d96c064ae9ed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45a042-29c2-4f0a-932d-d96c064ae9e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942D5C3-ED0F-42EE-A6AF-489EC2A54E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545a042-29c2-4f0a-932d-d96c064ae9e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E14FB3A-98B0-4541-A9B6-6A9A9A4E971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7F78A8B-7EE1-459B-81DE-8E382C3F86C9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2175</TotalTime>
  <Words>1104</Words>
  <Application>Microsoft Office PowerPoint</Application>
  <PresentationFormat>Широкоэкранный</PresentationFormat>
  <Paragraphs>155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Arial</vt:lpstr>
      <vt:lpstr>Book Antiqua</vt:lpstr>
      <vt:lpstr>Calibri</vt:lpstr>
      <vt:lpstr>Calibri Light</vt:lpstr>
      <vt:lpstr>Times New Roman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Windows User</dc:creator>
  <cp:lastModifiedBy>Самира Джендубаева</cp:lastModifiedBy>
  <cp:revision>113</cp:revision>
  <dcterms:created xsi:type="dcterms:W3CDTF">2016-09-22T16:49:19Z</dcterms:created>
  <dcterms:modified xsi:type="dcterms:W3CDTF">2024-04-02T08:44:47Z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0x01010086F338F3BAFC3143A302B9BB320887FF</vt:lpwstr>
  </property>
</Properties>
</file>