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1"/>
  </p:sldMasterIdLst>
  <p:notesMasterIdLst>
    <p:notesMasterId r:id="rId70"/>
  </p:notesMasterIdLst>
  <p:handoutMasterIdLst>
    <p:handoutMasterId r:id="rId71"/>
  </p:handoutMasterIdLst>
  <p:sldIdLst>
    <p:sldId id="475" r:id="rId2"/>
    <p:sldId id="487" r:id="rId3"/>
    <p:sldId id="489" r:id="rId4"/>
    <p:sldId id="480" r:id="rId5"/>
    <p:sldId id="479" r:id="rId6"/>
    <p:sldId id="477" r:id="rId7"/>
    <p:sldId id="482" r:id="rId8"/>
    <p:sldId id="483" r:id="rId9"/>
    <p:sldId id="432" r:id="rId10"/>
    <p:sldId id="431" r:id="rId11"/>
    <p:sldId id="423" r:id="rId12"/>
    <p:sldId id="424" r:id="rId13"/>
    <p:sldId id="473" r:id="rId14"/>
    <p:sldId id="448" r:id="rId15"/>
    <p:sldId id="449" r:id="rId16"/>
    <p:sldId id="491" r:id="rId17"/>
    <p:sldId id="492" r:id="rId18"/>
    <p:sldId id="493" r:id="rId19"/>
    <p:sldId id="481" r:id="rId20"/>
    <p:sldId id="457" r:id="rId21"/>
    <p:sldId id="463" r:id="rId22"/>
    <p:sldId id="399" r:id="rId23"/>
    <p:sldId id="476" r:id="rId24"/>
    <p:sldId id="433" r:id="rId25"/>
    <p:sldId id="452" r:id="rId26"/>
    <p:sldId id="453" r:id="rId27"/>
    <p:sldId id="494" r:id="rId28"/>
    <p:sldId id="455" r:id="rId29"/>
    <p:sldId id="466" r:id="rId30"/>
    <p:sldId id="506" r:id="rId31"/>
    <p:sldId id="505" r:id="rId32"/>
    <p:sldId id="507" r:id="rId33"/>
    <p:sldId id="410" r:id="rId34"/>
    <p:sldId id="471" r:id="rId35"/>
    <p:sldId id="442" r:id="rId36"/>
    <p:sldId id="386" r:id="rId37"/>
    <p:sldId id="389" r:id="rId38"/>
    <p:sldId id="411" r:id="rId39"/>
    <p:sldId id="385" r:id="rId40"/>
    <p:sldId id="429" r:id="rId41"/>
    <p:sldId id="470" r:id="rId42"/>
    <p:sldId id="444" r:id="rId43"/>
    <p:sldId id="445" r:id="rId44"/>
    <p:sldId id="421" r:id="rId45"/>
    <p:sldId id="495" r:id="rId46"/>
    <p:sldId id="472" r:id="rId47"/>
    <p:sldId id="517" r:id="rId48"/>
    <p:sldId id="393" r:id="rId49"/>
    <p:sldId id="497" r:id="rId50"/>
    <p:sldId id="336" r:id="rId51"/>
    <p:sldId id="446" r:id="rId52"/>
    <p:sldId id="394" r:id="rId53"/>
    <p:sldId id="509" r:id="rId54"/>
    <p:sldId id="510" r:id="rId55"/>
    <p:sldId id="511" r:id="rId56"/>
    <p:sldId id="516" r:id="rId57"/>
    <p:sldId id="514" r:id="rId58"/>
    <p:sldId id="515" r:id="rId59"/>
    <p:sldId id="414" r:id="rId60"/>
    <p:sldId id="447" r:id="rId61"/>
    <p:sldId id="496" r:id="rId62"/>
    <p:sldId id="498" r:id="rId63"/>
    <p:sldId id="500" r:id="rId64"/>
    <p:sldId id="499" r:id="rId65"/>
    <p:sldId id="503" r:id="rId66"/>
    <p:sldId id="504" r:id="rId67"/>
    <p:sldId id="501" r:id="rId68"/>
    <p:sldId id="502" r:id="rId69"/>
  </p:sldIdLst>
  <p:sldSz cx="9144000" cy="6858000" type="screen4x3"/>
  <p:notesSz cx="6805613" cy="9939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5A58"/>
    <a:srgbClr val="000099"/>
    <a:srgbClr val="003399"/>
    <a:srgbClr val="336699"/>
    <a:srgbClr val="008080"/>
    <a:srgbClr val="00204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88129" autoAdjust="0"/>
  </p:normalViewPr>
  <p:slideViewPr>
    <p:cSldViewPr>
      <p:cViewPr varScale="1">
        <p:scale>
          <a:sx n="101" d="100"/>
          <a:sy n="101" d="100"/>
        </p:scale>
        <p:origin x="204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96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CD15EA-73E9-4769-AB00-498B675E6C84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119D96-9369-402D-ABAE-8CBFBF0F0789}">
      <dgm:prSet phldrT="[Текст]" custT="1"/>
      <dgm:spPr/>
      <dgm:t>
        <a:bodyPr/>
        <a:lstStyle/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i="1" smtClean="0"/>
            <a:t>Ежеквартальные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i="1" smtClean="0"/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0" i="0" smtClean="0"/>
            <a:t>Платежный баланс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smtClean="0"/>
            <a:t>МИП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smtClean="0"/>
            <a:t>Внешний долг</a:t>
          </a:r>
        </a:p>
        <a:p>
          <a:pPr lvl="0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0" i="0" smtClean="0"/>
            <a:t>Прямые инвестиции</a:t>
          </a:r>
          <a:endParaRPr lang="en-US" b="0" i="0" dirty="0" smtClean="0"/>
        </a:p>
      </dgm:t>
    </dgm:pt>
    <dgm:pt modelId="{40C34F3B-3810-4D20-BD04-BD585D424EBA}" type="parTrans" cxnId="{5E015102-C036-456F-90EF-674D397ADE4D}">
      <dgm:prSet/>
      <dgm:spPr/>
      <dgm:t>
        <a:bodyPr/>
        <a:lstStyle/>
        <a:p>
          <a:endParaRPr lang="ru-RU"/>
        </a:p>
      </dgm:t>
    </dgm:pt>
    <dgm:pt modelId="{D964F987-7D3C-4900-A2E2-41E68946859F}" type="sibTrans" cxnId="{5E015102-C036-456F-90EF-674D397ADE4D}">
      <dgm:prSet/>
      <dgm:spPr/>
      <dgm:t>
        <a:bodyPr/>
        <a:lstStyle/>
        <a:p>
          <a:endParaRPr lang="ru-RU"/>
        </a:p>
      </dgm:t>
    </dgm:pt>
    <dgm:pt modelId="{14F4EAFA-A635-44F8-8F16-E8593469DE99}">
      <dgm:prSet phldrT="[Текст]" custT="1"/>
      <dgm:spPr/>
      <dgm:t>
        <a:bodyPr/>
        <a:lstStyle/>
        <a:p>
          <a:pPr marL="1073150" indent="-536575" algn="ctr"/>
          <a:r>
            <a:rPr lang="ru-RU" sz="2400" b="1" i="1" dirty="0" smtClean="0">
              <a:solidFill>
                <a:srgbClr val="FF0000"/>
              </a:solidFill>
            </a:rPr>
            <a:t>Оперативные (непосредственно по окончании отчетного периода)</a:t>
          </a:r>
          <a:endParaRPr lang="ru-RU" sz="1600" b="1" i="1" dirty="0" smtClean="0">
            <a:solidFill>
              <a:srgbClr val="FF0000"/>
            </a:solidFill>
          </a:endParaRPr>
        </a:p>
        <a:p>
          <a:pPr marL="1706563" indent="0" algn="l"/>
          <a:r>
            <a:rPr lang="ru-RU" sz="1600" b="0" i="0" dirty="0" smtClean="0">
              <a:solidFill>
                <a:schemeClr val="tx1"/>
              </a:solidFill>
            </a:rPr>
            <a:t>Оценка платежного баланса</a:t>
          </a:r>
        </a:p>
        <a:p>
          <a:pPr marL="1706563" indent="0" algn="l"/>
          <a:r>
            <a:rPr lang="ru-RU" sz="1600" b="0" i="0" dirty="0" smtClean="0">
              <a:solidFill>
                <a:schemeClr val="tx1"/>
              </a:solidFill>
            </a:rPr>
            <a:t>Оценка чистого вывоза капитала</a:t>
          </a:r>
        </a:p>
        <a:p>
          <a:pPr marL="1706563" indent="0" algn="l"/>
          <a:r>
            <a:rPr lang="ru-RU" sz="1600" b="0" i="0" dirty="0" smtClean="0">
              <a:solidFill>
                <a:schemeClr val="tx1"/>
              </a:solidFill>
            </a:rPr>
            <a:t>Оценка внешнего долга</a:t>
          </a:r>
        </a:p>
        <a:p>
          <a:pPr marL="1706563" indent="0" algn="l"/>
          <a:r>
            <a:rPr lang="ru-RU" sz="1600" b="0" i="0" dirty="0" smtClean="0">
              <a:solidFill>
                <a:schemeClr val="tx1"/>
              </a:solidFill>
            </a:rPr>
            <a:t>Оценка динамики показателей обменного курса</a:t>
          </a:r>
        </a:p>
        <a:p>
          <a:pPr marL="1706563" indent="0" algn="l"/>
          <a:r>
            <a:rPr lang="ru-RU" sz="1600" b="0" i="0" dirty="0" smtClean="0">
              <a:solidFill>
                <a:schemeClr val="tx1"/>
              </a:solidFill>
            </a:rPr>
            <a:t>Пресс-релизы</a:t>
          </a:r>
          <a:endParaRPr lang="ru-RU" sz="1600" b="0" i="0" dirty="0">
            <a:solidFill>
              <a:schemeClr val="tx1"/>
            </a:solidFill>
          </a:endParaRPr>
        </a:p>
      </dgm:t>
    </dgm:pt>
    <dgm:pt modelId="{1EEF55AB-A9B6-4F11-9372-22D225ABADBD}" type="parTrans" cxnId="{FF7D2263-CB4D-48B2-B77D-997A1157F7EA}">
      <dgm:prSet/>
      <dgm:spPr/>
      <dgm:t>
        <a:bodyPr/>
        <a:lstStyle/>
        <a:p>
          <a:endParaRPr lang="ru-RU"/>
        </a:p>
      </dgm:t>
    </dgm:pt>
    <dgm:pt modelId="{9F1EB09E-9100-492A-A808-8111BCE16130}" type="sibTrans" cxnId="{FF7D2263-CB4D-48B2-B77D-997A1157F7EA}">
      <dgm:prSet/>
      <dgm:spPr/>
      <dgm:t>
        <a:bodyPr/>
        <a:lstStyle/>
        <a:p>
          <a:endParaRPr lang="ru-RU"/>
        </a:p>
      </dgm:t>
    </dgm:pt>
    <dgm:pt modelId="{11DFBC2C-3F65-4587-BEAB-D2DF05CAE08C}">
      <dgm:prSet phldrT="[Текст]" custT="1"/>
      <dgm:spPr/>
      <dgm:t>
        <a:bodyPr/>
        <a:lstStyle/>
        <a:p>
          <a:r>
            <a:rPr lang="ru-RU" sz="1800" b="1" i="1" dirty="0" smtClean="0">
              <a:ea typeface="ＭＳ Ｐゴシック" pitchFamily="1" charset="-128"/>
            </a:rPr>
            <a:t>Ежемесячные</a:t>
          </a:r>
          <a:endParaRPr lang="ru-RU" sz="1600" b="1" i="1" dirty="0" smtClean="0">
            <a:ea typeface="ＭＳ Ｐゴシック" pitchFamily="1" charset="-128"/>
          </a:endParaRPr>
        </a:p>
        <a:p>
          <a:endParaRPr lang="ru-RU" sz="1500" b="0" i="0" dirty="0" smtClean="0">
            <a:ea typeface="ＭＳ Ｐゴシック" pitchFamily="1" charset="-128"/>
          </a:endParaRPr>
        </a:p>
        <a:p>
          <a:r>
            <a:rPr lang="ru-RU" sz="1500" b="0" i="0" dirty="0" smtClean="0">
              <a:ea typeface="ＭＳ Ｐゴシック" pitchFamily="1" charset="-128"/>
            </a:rPr>
            <a:t>Платежный баланс</a:t>
          </a:r>
        </a:p>
        <a:p>
          <a:r>
            <a:rPr lang="ru-RU" sz="1500" b="0" i="0" dirty="0" smtClean="0">
              <a:ea typeface="ＭＳ Ｐゴシック" pitchFamily="1" charset="-128"/>
            </a:rPr>
            <a:t>Внешняя торговля товарами</a:t>
          </a:r>
        </a:p>
        <a:p>
          <a:r>
            <a:rPr lang="ru-RU" sz="1500" b="0" i="0" dirty="0" smtClean="0">
              <a:ea typeface="ＭＳ Ｐゴシック" pitchFamily="1" charset="-128"/>
            </a:rPr>
            <a:t>Обменные курсы</a:t>
          </a:r>
        </a:p>
        <a:p>
          <a:r>
            <a:rPr lang="ru-RU" sz="1500" b="0" i="0" dirty="0" smtClean="0">
              <a:ea typeface="ＭＳ Ｐゴシック" pitchFamily="1" charset="-128"/>
            </a:rPr>
            <a:t>Международные резервы</a:t>
          </a:r>
        </a:p>
        <a:p>
          <a:endParaRPr lang="ru-RU" sz="1500" b="1" i="1" dirty="0"/>
        </a:p>
      </dgm:t>
    </dgm:pt>
    <dgm:pt modelId="{0C5BD777-BB25-4434-A85D-BA8F2CC88633}" type="parTrans" cxnId="{A35CE774-857D-49F3-A1DD-3AF9BC89BC13}">
      <dgm:prSet/>
      <dgm:spPr/>
      <dgm:t>
        <a:bodyPr/>
        <a:lstStyle/>
        <a:p>
          <a:endParaRPr lang="ru-RU"/>
        </a:p>
      </dgm:t>
    </dgm:pt>
    <dgm:pt modelId="{48FB4E57-6273-487A-8A28-0DD6667A0375}" type="sibTrans" cxnId="{A35CE774-857D-49F3-A1DD-3AF9BC89BC13}">
      <dgm:prSet/>
      <dgm:spPr/>
      <dgm:t>
        <a:bodyPr/>
        <a:lstStyle/>
        <a:p>
          <a:endParaRPr lang="ru-RU"/>
        </a:p>
      </dgm:t>
    </dgm:pt>
    <dgm:pt modelId="{D37325FB-45B3-4142-AA22-54883CE776B7}" type="pres">
      <dgm:prSet presAssocID="{11CD15EA-73E9-4769-AB00-498B675E6C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35FAB6-CAC6-4600-BF2D-97188BF1E582}" type="pres">
      <dgm:prSet presAssocID="{11CD15EA-73E9-4769-AB00-498B675E6C84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57888700-33AC-4C30-BF89-F8A2599FD99F}" type="pres">
      <dgm:prSet presAssocID="{11CD15EA-73E9-4769-AB00-498B675E6C84}" presName="ThreeNodes_1" presStyleLbl="node1" presStyleIdx="0" presStyleCnt="3" custScaleX="110768" custScaleY="130322" custLinFactNeighborX="7713" custLinFactNeighborY="-4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6E495-5A69-4E90-A3B1-254EEB3FCBBB}" type="pres">
      <dgm:prSet presAssocID="{11CD15EA-73E9-4769-AB00-498B675E6C84}" presName="ThreeNodes_2" presStyleLbl="node1" presStyleIdx="1" presStyleCnt="3" custScaleX="36584" custScaleY="144295" custLinFactNeighborX="-35510" custLinFactNeighborY="91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3F21AE-7A06-4F27-91BA-76C71AD54D82}" type="pres">
      <dgm:prSet presAssocID="{11CD15EA-73E9-4769-AB00-498B675E6C84}" presName="ThreeNodes_3" presStyleLbl="node1" presStyleIdx="2" presStyleCnt="3" custFlipHor="1" custScaleX="41462" custScaleY="134283" custLinFactNeighborX="30415" custLinFactNeighborY="-24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E38A5-F456-41C2-8D22-BE042732965E}" type="pres">
      <dgm:prSet presAssocID="{11CD15EA-73E9-4769-AB00-498B675E6C84}" presName="ThreeConn_1-2" presStyleLbl="fgAccFollowNode1" presStyleIdx="0" presStyleCnt="2" custAng="10800000" custFlipVert="1" custScaleY="100000" custLinFactNeighborX="2227" custLinFactNeighborY="64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018873-62F5-4D28-A5CC-C3712549EA0C}" type="pres">
      <dgm:prSet presAssocID="{11CD15EA-73E9-4769-AB00-498B675E6C84}" presName="ThreeConn_2-3" presStyleLbl="fgAccFollowNode1" presStyleIdx="1" presStyleCnt="2" custFlipVert="0" custScaleY="100000" custLinFactX="-205308" custLinFactY="-17957" custLinFactNeighborX="-3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C1B2C2-80D9-4D52-8011-46BD31C55FB8}" type="pres">
      <dgm:prSet presAssocID="{11CD15EA-73E9-4769-AB00-498B675E6C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CB25F2-9CBC-4758-BFAE-D45B985F6A27}" type="pres">
      <dgm:prSet presAssocID="{11CD15EA-73E9-4769-AB00-498B675E6C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4898D-9548-41BA-9E90-D79091A08FFF}" type="pres">
      <dgm:prSet presAssocID="{11CD15EA-73E9-4769-AB00-498B675E6C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257C21-F67E-46E5-91A9-479CB90CA587}" type="presOf" srcId="{14F4EAFA-A635-44F8-8F16-E8593469DE99}" destId="{2EC1B2C2-80D9-4D52-8011-46BD31C55FB8}" srcOrd="1" destOrd="0" presId="urn:microsoft.com/office/officeart/2005/8/layout/vProcess5"/>
    <dgm:cxn modelId="{77656499-2145-423F-907D-1BDF817811DC}" type="presOf" srcId="{5B119D96-9369-402D-ABAE-8CBFBF0F0789}" destId="{28F4898D-9548-41BA-9E90-D79091A08FFF}" srcOrd="1" destOrd="0" presId="urn:microsoft.com/office/officeart/2005/8/layout/vProcess5"/>
    <dgm:cxn modelId="{A35CE774-857D-49F3-A1DD-3AF9BC89BC13}" srcId="{11CD15EA-73E9-4769-AB00-498B675E6C84}" destId="{11DFBC2C-3F65-4587-BEAB-D2DF05CAE08C}" srcOrd="1" destOrd="0" parTransId="{0C5BD777-BB25-4434-A85D-BA8F2CC88633}" sibTransId="{48FB4E57-6273-487A-8A28-0DD6667A0375}"/>
    <dgm:cxn modelId="{ED11A1BC-4C9B-411D-8174-0C156CA24B11}" type="presOf" srcId="{11DFBC2C-3F65-4587-BEAB-D2DF05CAE08C}" destId="{5E56E495-5A69-4E90-A3B1-254EEB3FCBBB}" srcOrd="0" destOrd="0" presId="urn:microsoft.com/office/officeart/2005/8/layout/vProcess5"/>
    <dgm:cxn modelId="{CC9AA87A-89D3-4A72-B18F-C3ABAEEF3ECD}" type="presOf" srcId="{9F1EB09E-9100-492A-A808-8111BCE16130}" destId="{39EE38A5-F456-41C2-8D22-BE042732965E}" srcOrd="0" destOrd="0" presId="urn:microsoft.com/office/officeart/2005/8/layout/vProcess5"/>
    <dgm:cxn modelId="{BEB88D8C-3FCC-430B-BDE2-511B593F762B}" type="presOf" srcId="{14F4EAFA-A635-44F8-8F16-E8593469DE99}" destId="{57888700-33AC-4C30-BF89-F8A2599FD99F}" srcOrd="0" destOrd="0" presId="urn:microsoft.com/office/officeart/2005/8/layout/vProcess5"/>
    <dgm:cxn modelId="{865EBC49-7DB2-4487-A406-033D3C4F56A2}" type="presOf" srcId="{11DFBC2C-3F65-4587-BEAB-D2DF05CAE08C}" destId="{8BCB25F2-9CBC-4758-BFAE-D45B985F6A27}" srcOrd="1" destOrd="0" presId="urn:microsoft.com/office/officeart/2005/8/layout/vProcess5"/>
    <dgm:cxn modelId="{FEDB9720-C6E6-4F4E-8AC4-D4CC0C9DC733}" type="presOf" srcId="{5B119D96-9369-402D-ABAE-8CBFBF0F0789}" destId="{973F21AE-7A06-4F27-91BA-76C71AD54D82}" srcOrd="0" destOrd="0" presId="urn:microsoft.com/office/officeart/2005/8/layout/vProcess5"/>
    <dgm:cxn modelId="{AF8CE227-7590-4481-851F-D4A8168C6484}" type="presOf" srcId="{11CD15EA-73E9-4769-AB00-498B675E6C84}" destId="{D37325FB-45B3-4142-AA22-54883CE776B7}" srcOrd="0" destOrd="0" presId="urn:microsoft.com/office/officeart/2005/8/layout/vProcess5"/>
    <dgm:cxn modelId="{5E015102-C036-456F-90EF-674D397ADE4D}" srcId="{11CD15EA-73E9-4769-AB00-498B675E6C84}" destId="{5B119D96-9369-402D-ABAE-8CBFBF0F0789}" srcOrd="2" destOrd="0" parTransId="{40C34F3B-3810-4D20-BD04-BD585D424EBA}" sibTransId="{D964F987-7D3C-4900-A2E2-41E68946859F}"/>
    <dgm:cxn modelId="{6DF08C90-8800-4509-BCED-8661D5DCC2BC}" type="presOf" srcId="{48FB4E57-6273-487A-8A28-0DD6667A0375}" destId="{1E018873-62F5-4D28-A5CC-C3712549EA0C}" srcOrd="0" destOrd="0" presId="urn:microsoft.com/office/officeart/2005/8/layout/vProcess5"/>
    <dgm:cxn modelId="{FF7D2263-CB4D-48B2-B77D-997A1157F7EA}" srcId="{11CD15EA-73E9-4769-AB00-498B675E6C84}" destId="{14F4EAFA-A635-44F8-8F16-E8593469DE99}" srcOrd="0" destOrd="0" parTransId="{1EEF55AB-A9B6-4F11-9372-22D225ABADBD}" sibTransId="{9F1EB09E-9100-492A-A808-8111BCE16130}"/>
    <dgm:cxn modelId="{AAEF9196-42CC-4420-AC22-AD2595DF3151}" type="presParOf" srcId="{D37325FB-45B3-4142-AA22-54883CE776B7}" destId="{D835FAB6-CAC6-4600-BF2D-97188BF1E582}" srcOrd="0" destOrd="0" presId="urn:microsoft.com/office/officeart/2005/8/layout/vProcess5"/>
    <dgm:cxn modelId="{76B715AE-D89F-4DE0-B40A-8EFE179DFA47}" type="presParOf" srcId="{D37325FB-45B3-4142-AA22-54883CE776B7}" destId="{57888700-33AC-4C30-BF89-F8A2599FD99F}" srcOrd="1" destOrd="0" presId="urn:microsoft.com/office/officeart/2005/8/layout/vProcess5"/>
    <dgm:cxn modelId="{082CFD08-C843-4F73-BBC8-86ACF6F4F20B}" type="presParOf" srcId="{D37325FB-45B3-4142-AA22-54883CE776B7}" destId="{5E56E495-5A69-4E90-A3B1-254EEB3FCBBB}" srcOrd="2" destOrd="0" presId="urn:microsoft.com/office/officeart/2005/8/layout/vProcess5"/>
    <dgm:cxn modelId="{D48A9E93-3922-46BC-A68B-CE40C504B3FA}" type="presParOf" srcId="{D37325FB-45B3-4142-AA22-54883CE776B7}" destId="{973F21AE-7A06-4F27-91BA-76C71AD54D82}" srcOrd="3" destOrd="0" presId="urn:microsoft.com/office/officeart/2005/8/layout/vProcess5"/>
    <dgm:cxn modelId="{5F99685D-22E7-4286-AC50-D30BC9882767}" type="presParOf" srcId="{D37325FB-45B3-4142-AA22-54883CE776B7}" destId="{39EE38A5-F456-41C2-8D22-BE042732965E}" srcOrd="4" destOrd="0" presId="urn:microsoft.com/office/officeart/2005/8/layout/vProcess5"/>
    <dgm:cxn modelId="{AFED8817-ED4D-4A3F-8812-BCAA9615A41A}" type="presParOf" srcId="{D37325FB-45B3-4142-AA22-54883CE776B7}" destId="{1E018873-62F5-4D28-A5CC-C3712549EA0C}" srcOrd="5" destOrd="0" presId="urn:microsoft.com/office/officeart/2005/8/layout/vProcess5"/>
    <dgm:cxn modelId="{442D831F-4663-482F-AFFC-E2B2D8D3C18A}" type="presParOf" srcId="{D37325FB-45B3-4142-AA22-54883CE776B7}" destId="{2EC1B2C2-80D9-4D52-8011-46BD31C55FB8}" srcOrd="6" destOrd="0" presId="urn:microsoft.com/office/officeart/2005/8/layout/vProcess5"/>
    <dgm:cxn modelId="{AD68B285-F8DF-4771-96F1-BF87388DFF85}" type="presParOf" srcId="{D37325FB-45B3-4142-AA22-54883CE776B7}" destId="{8BCB25F2-9CBC-4758-BFAE-D45B985F6A27}" srcOrd="7" destOrd="0" presId="urn:microsoft.com/office/officeart/2005/8/layout/vProcess5"/>
    <dgm:cxn modelId="{C38524E9-B1A8-4F4F-B3E5-D5334E1FD371}" type="presParOf" srcId="{D37325FB-45B3-4142-AA22-54883CE776B7}" destId="{28F4898D-9548-41BA-9E90-D79091A08FF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CD8807-EFEB-43D4-BE41-B265156FAA43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88AF17-EB5D-43D1-B310-7F731DD6BD3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Органы государственного управления</a:t>
          </a:r>
          <a:endParaRPr lang="ru-RU" b="1" dirty="0">
            <a:solidFill>
              <a:schemeClr val="tx1"/>
            </a:solidFill>
          </a:endParaRPr>
        </a:p>
      </dgm:t>
    </dgm:pt>
    <dgm:pt modelId="{C11DC8B4-A7A7-4E38-82E2-028E2D3E5B31}" type="parTrans" cxnId="{BD479CA9-9FC1-4A90-B6D3-DA774270AE2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B234789-EACB-425C-87FD-060628F1F446}" type="sibTrans" cxnId="{BD479CA9-9FC1-4A90-B6D3-DA774270AE2B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4D38070-0AA2-424C-884F-961FD3B0622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Центральный банк</a:t>
          </a:r>
          <a:endParaRPr lang="ru-RU" b="1" dirty="0">
            <a:solidFill>
              <a:schemeClr val="tx1"/>
            </a:solidFill>
          </a:endParaRPr>
        </a:p>
      </dgm:t>
    </dgm:pt>
    <dgm:pt modelId="{B169FAC5-F165-4167-920D-CF612770666B}" type="parTrans" cxnId="{4D141977-6410-4A0E-976B-E91DBAF38C6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B32B81B-CB99-4120-BADE-CD64E00EF828}" type="sibTrans" cxnId="{4D141977-6410-4A0E-976B-E91DBAF38C6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C99F949-3501-4F26-8F64-7FE1D1316839}">
      <dgm:prSet phldrT="[Текст]" custT="1"/>
      <dgm:spPr/>
      <dgm:t>
        <a:bodyPr/>
        <a:lstStyle/>
        <a:p>
          <a:pPr algn="ctr"/>
          <a:r>
            <a:rPr lang="ru-RU" altLang="ru-RU" sz="1700" b="1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Прочие секторы </a:t>
          </a:r>
        </a:p>
        <a:p>
          <a:pPr marL="182563" indent="0" algn="l"/>
          <a:r>
            <a:rPr lang="ru-RU" altLang="ru-RU" sz="1400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Прочие финансовые организации</a:t>
          </a:r>
        </a:p>
        <a:p>
          <a:pPr marL="182563" indent="0" algn="l"/>
          <a:r>
            <a:rPr lang="ru-RU" altLang="ru-RU" sz="1400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Нефинансовые организации</a:t>
          </a:r>
        </a:p>
        <a:p>
          <a:pPr marL="182563" indent="0" algn="l"/>
          <a:r>
            <a:rPr lang="ru-RU" altLang="ru-RU" sz="1400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Домашние хозяйства</a:t>
          </a:r>
        </a:p>
        <a:p>
          <a:pPr marL="182563" indent="0" algn="l"/>
          <a:r>
            <a:rPr lang="ru-RU" altLang="ru-RU" sz="1400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НКОДХ</a:t>
          </a:r>
          <a:endParaRPr lang="ru-RU" sz="1400" dirty="0">
            <a:solidFill>
              <a:schemeClr val="bg2"/>
            </a:solidFill>
            <a:latin typeface="Times New Roman" panose="02020603050405020304" pitchFamily="18" charset="0"/>
            <a:ea typeface="ＭＳ Ｐゴシック" pitchFamily="34" charset="-128"/>
            <a:cs typeface="Times New Roman" panose="02020603050405020304" pitchFamily="18" charset="0"/>
          </a:endParaRPr>
        </a:p>
      </dgm:t>
    </dgm:pt>
    <dgm:pt modelId="{3FA44059-9FD6-4C53-A24A-EF8C72D081D0}" type="parTrans" cxnId="{1AB37484-69CD-443C-BE86-957843327FD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BAB4B7F8-3AEB-439B-9F56-F78E5A493C5E}" type="sibTrans" cxnId="{1AB37484-69CD-443C-BE86-957843327FD6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53BD67CA-D860-4703-9CAE-D479EC8CF648}">
      <dgm:prSet phldrT="[Текст]"/>
      <dgm:spPr>
        <a:gradFill rotWithShape="0">
          <a:gsLst>
            <a:gs pos="77000">
              <a:schemeClr val="tx2">
                <a:lumMod val="0"/>
                <a:alpha val="0"/>
              </a:schemeClr>
            </a:gs>
            <a:gs pos="78000">
              <a:schemeClr val="bg1"/>
            </a:gs>
            <a:gs pos="77000">
              <a:schemeClr val="bg1"/>
            </a:gs>
          </a:gsLst>
        </a:gradFill>
        <a:ln>
          <a:solidFill>
            <a:schemeClr val="accent1"/>
          </a:solidFill>
        </a:ln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Институциональные секторы статистики внешнего сектора</a:t>
          </a:r>
          <a:endParaRPr lang="ru-RU" b="1" dirty="0">
            <a:solidFill>
              <a:schemeClr val="tx1"/>
            </a:solidFill>
          </a:endParaRPr>
        </a:p>
      </dgm:t>
    </dgm:pt>
    <dgm:pt modelId="{EF6707A6-D267-4602-B57B-01FF466DD6FD}" type="sibTrans" cxnId="{98FE5740-1BEA-4480-8015-9C46B1080D3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37DC6CE-723B-4E74-B22D-6781EB55B615}" type="parTrans" cxnId="{98FE5740-1BEA-4480-8015-9C46B1080D34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BF56F42-9EB1-4B83-A4D2-CBBFDA8B3A82}">
      <dgm:prSet/>
      <dgm:spPr/>
      <dgm:t>
        <a:bodyPr/>
        <a:lstStyle/>
        <a:p>
          <a:r>
            <a:rPr lang="ru-RU" altLang="ru-RU" b="1" dirty="0" smtClean="0">
              <a:solidFill>
                <a:schemeClr val="tx1"/>
              </a:solidFill>
            </a:rPr>
            <a:t>Депозитные организации за исключением центрального банка (банки</a:t>
          </a:r>
          <a:r>
            <a:rPr lang="ru-RU" altLang="ru-RU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)</a:t>
          </a:r>
          <a:endParaRPr lang="ru-RU" dirty="0">
            <a:solidFill>
              <a:schemeClr val="bg2"/>
            </a:solidFill>
          </a:endParaRPr>
        </a:p>
      </dgm:t>
    </dgm:pt>
    <dgm:pt modelId="{5344E4C3-421A-4011-96DB-749392AF08E8}" type="parTrans" cxnId="{10921FE8-08FA-4397-BD80-26B528878136}">
      <dgm:prSet/>
      <dgm:spPr/>
      <dgm:t>
        <a:bodyPr/>
        <a:lstStyle/>
        <a:p>
          <a:endParaRPr lang="ru-RU"/>
        </a:p>
      </dgm:t>
    </dgm:pt>
    <dgm:pt modelId="{7A84228E-684F-4D44-B5FD-8B6F2CD5A9B6}" type="sibTrans" cxnId="{10921FE8-08FA-4397-BD80-26B528878136}">
      <dgm:prSet/>
      <dgm:spPr/>
      <dgm:t>
        <a:bodyPr/>
        <a:lstStyle/>
        <a:p>
          <a:endParaRPr lang="ru-RU"/>
        </a:p>
      </dgm:t>
    </dgm:pt>
    <dgm:pt modelId="{0823B420-E254-4659-B222-88C8020BAB40}" type="pres">
      <dgm:prSet presAssocID="{CCCD8807-EFEB-43D4-BE41-B265156FAA4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79B112-CF8F-43C3-8F8B-56E3B26FB6BF}" type="pres">
      <dgm:prSet presAssocID="{53BD67CA-D860-4703-9CAE-D479EC8CF648}" presName="centerShape" presStyleLbl="node0" presStyleIdx="0" presStyleCnt="1" custScaleX="108419" custScaleY="97534" custLinFactNeighborX="0" custLinFactNeighborY="12"/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F2220569-DE38-4BB2-9C97-1143C327517F}" type="pres">
      <dgm:prSet presAssocID="{5344E4C3-421A-4011-96DB-749392AF08E8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9EA430F2-0678-4992-A454-B91A2FEC8E68}" type="pres">
      <dgm:prSet presAssocID="{3BF56F42-9EB1-4B83-A4D2-CBBFDA8B3A82}" presName="node" presStyleLbl="node1" presStyleIdx="0" presStyleCnt="4" custRadScaleRad="101517" custRadScaleInc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144231-8D3A-4240-8F50-FF2742278A6F}" type="pres">
      <dgm:prSet presAssocID="{C11DC8B4-A7A7-4E38-82E2-028E2D3E5B31}" presName="parTrans" presStyleLbl="bgSibTrans2D1" presStyleIdx="1" presStyleCnt="4" custScaleX="90634"/>
      <dgm:spPr/>
      <dgm:t>
        <a:bodyPr/>
        <a:lstStyle/>
        <a:p>
          <a:endParaRPr lang="ru-RU"/>
        </a:p>
      </dgm:t>
    </dgm:pt>
    <dgm:pt modelId="{1918FC22-0444-4EB3-8A7B-01CF40ABFADA}" type="pres">
      <dgm:prSet presAssocID="{F688AF17-EB5D-43D1-B310-7F731DD6BD34}" presName="node" presStyleLbl="node1" presStyleIdx="1" presStyleCnt="4" custRadScaleRad="106331" custRadScaleInc="-3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5FC088-F842-478C-B366-71C7AD027D4F}" type="pres">
      <dgm:prSet presAssocID="{B169FAC5-F165-4167-920D-CF612770666B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460B7F7A-EF0C-4C8B-A24A-1C6778F907D2}" type="pres">
      <dgm:prSet presAssocID="{94D38070-0AA2-424C-884F-961FD3B062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C3F8D-5DDE-46F1-BA55-429FFF7ADDEE}" type="pres">
      <dgm:prSet presAssocID="{3FA44059-9FD6-4C53-A24A-EF8C72D081D0}" presName="parTrans" presStyleLbl="bgSibTrans2D1" presStyleIdx="3" presStyleCnt="4" custScaleX="109450"/>
      <dgm:spPr/>
      <dgm:t>
        <a:bodyPr/>
        <a:lstStyle/>
        <a:p>
          <a:endParaRPr lang="ru-RU"/>
        </a:p>
      </dgm:t>
    </dgm:pt>
    <dgm:pt modelId="{7C022E18-EDA5-44B5-A75F-73BDB32EE8BA}" type="pres">
      <dgm:prSet presAssocID="{1C99F949-3501-4F26-8F64-7FE1D1316839}" presName="node" presStyleLbl="node1" presStyleIdx="3" presStyleCnt="4" custScaleX="134702" custRadScaleRad="116841" custRadScaleInc="32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8BB4E-A9C4-4E23-B01C-6C947414793B}" type="presOf" srcId="{3FA44059-9FD6-4C53-A24A-EF8C72D081D0}" destId="{9FBC3F8D-5DDE-46F1-BA55-429FFF7ADDEE}" srcOrd="0" destOrd="0" presId="urn:microsoft.com/office/officeart/2005/8/layout/radial4"/>
    <dgm:cxn modelId="{BD479CA9-9FC1-4A90-B6D3-DA774270AE2B}" srcId="{53BD67CA-D860-4703-9CAE-D479EC8CF648}" destId="{F688AF17-EB5D-43D1-B310-7F731DD6BD34}" srcOrd="1" destOrd="0" parTransId="{C11DC8B4-A7A7-4E38-82E2-028E2D3E5B31}" sibTransId="{CB234789-EACB-425C-87FD-060628F1F446}"/>
    <dgm:cxn modelId="{4D141977-6410-4A0E-976B-E91DBAF38C60}" srcId="{53BD67CA-D860-4703-9CAE-D479EC8CF648}" destId="{94D38070-0AA2-424C-884F-961FD3B06223}" srcOrd="2" destOrd="0" parTransId="{B169FAC5-F165-4167-920D-CF612770666B}" sibTransId="{9B32B81B-CB99-4120-BADE-CD64E00EF828}"/>
    <dgm:cxn modelId="{BE83C2E6-43D2-40FF-B497-51DF7FA5441D}" type="presOf" srcId="{C11DC8B4-A7A7-4E38-82E2-028E2D3E5B31}" destId="{C3144231-8D3A-4240-8F50-FF2742278A6F}" srcOrd="0" destOrd="0" presId="urn:microsoft.com/office/officeart/2005/8/layout/radial4"/>
    <dgm:cxn modelId="{66F68111-6D26-45EE-AFA4-52BC9E4D5C29}" type="presOf" srcId="{1C99F949-3501-4F26-8F64-7FE1D1316839}" destId="{7C022E18-EDA5-44B5-A75F-73BDB32EE8BA}" srcOrd="0" destOrd="0" presId="urn:microsoft.com/office/officeart/2005/8/layout/radial4"/>
    <dgm:cxn modelId="{93F4E196-0E0F-4744-B3E7-901FFCFEAA00}" type="presOf" srcId="{3BF56F42-9EB1-4B83-A4D2-CBBFDA8B3A82}" destId="{9EA430F2-0678-4992-A454-B91A2FEC8E68}" srcOrd="0" destOrd="0" presId="urn:microsoft.com/office/officeart/2005/8/layout/radial4"/>
    <dgm:cxn modelId="{80D7313F-99CE-4C1C-B465-B8B05FAD253D}" type="presOf" srcId="{5344E4C3-421A-4011-96DB-749392AF08E8}" destId="{F2220569-DE38-4BB2-9C97-1143C327517F}" srcOrd="0" destOrd="0" presId="urn:microsoft.com/office/officeart/2005/8/layout/radial4"/>
    <dgm:cxn modelId="{11BA9D43-AE93-4AB0-B69A-BEF2E06A1110}" type="presOf" srcId="{F688AF17-EB5D-43D1-B310-7F731DD6BD34}" destId="{1918FC22-0444-4EB3-8A7B-01CF40ABFADA}" srcOrd="0" destOrd="0" presId="urn:microsoft.com/office/officeart/2005/8/layout/radial4"/>
    <dgm:cxn modelId="{FA765B5D-CA48-4964-AD2C-DBBB355A95BE}" type="presOf" srcId="{53BD67CA-D860-4703-9CAE-D479EC8CF648}" destId="{0179B112-CF8F-43C3-8F8B-56E3B26FB6BF}" srcOrd="0" destOrd="0" presId="urn:microsoft.com/office/officeart/2005/8/layout/radial4"/>
    <dgm:cxn modelId="{E193D2BE-0744-4851-80FA-6C29E638B58D}" type="presOf" srcId="{94D38070-0AA2-424C-884F-961FD3B06223}" destId="{460B7F7A-EF0C-4C8B-A24A-1C6778F907D2}" srcOrd="0" destOrd="0" presId="urn:microsoft.com/office/officeart/2005/8/layout/radial4"/>
    <dgm:cxn modelId="{1AB37484-69CD-443C-BE86-957843327FD6}" srcId="{53BD67CA-D860-4703-9CAE-D479EC8CF648}" destId="{1C99F949-3501-4F26-8F64-7FE1D1316839}" srcOrd="3" destOrd="0" parTransId="{3FA44059-9FD6-4C53-A24A-EF8C72D081D0}" sibTransId="{BAB4B7F8-3AEB-439B-9F56-F78E5A493C5E}"/>
    <dgm:cxn modelId="{10921FE8-08FA-4397-BD80-26B528878136}" srcId="{53BD67CA-D860-4703-9CAE-D479EC8CF648}" destId="{3BF56F42-9EB1-4B83-A4D2-CBBFDA8B3A82}" srcOrd="0" destOrd="0" parTransId="{5344E4C3-421A-4011-96DB-749392AF08E8}" sibTransId="{7A84228E-684F-4D44-B5FD-8B6F2CD5A9B6}"/>
    <dgm:cxn modelId="{9538CC73-E449-4524-A2D8-BB7EE6742564}" type="presOf" srcId="{B169FAC5-F165-4167-920D-CF612770666B}" destId="{AD5FC088-F842-478C-B366-71C7AD027D4F}" srcOrd="0" destOrd="0" presId="urn:microsoft.com/office/officeart/2005/8/layout/radial4"/>
    <dgm:cxn modelId="{399E6EF9-62C3-40F6-B45F-D30214BC7CAC}" type="presOf" srcId="{CCCD8807-EFEB-43D4-BE41-B265156FAA43}" destId="{0823B420-E254-4659-B222-88C8020BAB40}" srcOrd="0" destOrd="0" presId="urn:microsoft.com/office/officeart/2005/8/layout/radial4"/>
    <dgm:cxn modelId="{98FE5740-1BEA-4480-8015-9C46B1080D34}" srcId="{CCCD8807-EFEB-43D4-BE41-B265156FAA43}" destId="{53BD67CA-D860-4703-9CAE-D479EC8CF648}" srcOrd="0" destOrd="0" parTransId="{937DC6CE-723B-4E74-B22D-6781EB55B615}" sibTransId="{EF6707A6-D267-4602-B57B-01FF466DD6FD}"/>
    <dgm:cxn modelId="{B681F0B5-623F-4C32-9140-8F5EE3CA06AA}" type="presParOf" srcId="{0823B420-E254-4659-B222-88C8020BAB40}" destId="{0179B112-CF8F-43C3-8F8B-56E3B26FB6BF}" srcOrd="0" destOrd="0" presId="urn:microsoft.com/office/officeart/2005/8/layout/radial4"/>
    <dgm:cxn modelId="{19B51C64-8C3D-4D5E-AD89-CE74B3F7A020}" type="presParOf" srcId="{0823B420-E254-4659-B222-88C8020BAB40}" destId="{F2220569-DE38-4BB2-9C97-1143C327517F}" srcOrd="1" destOrd="0" presId="urn:microsoft.com/office/officeart/2005/8/layout/radial4"/>
    <dgm:cxn modelId="{6FC7AABF-0226-49DB-9C77-FB4468548BEA}" type="presParOf" srcId="{0823B420-E254-4659-B222-88C8020BAB40}" destId="{9EA430F2-0678-4992-A454-B91A2FEC8E68}" srcOrd="2" destOrd="0" presId="urn:microsoft.com/office/officeart/2005/8/layout/radial4"/>
    <dgm:cxn modelId="{0815E565-876B-4357-90A4-4FFC1994574A}" type="presParOf" srcId="{0823B420-E254-4659-B222-88C8020BAB40}" destId="{C3144231-8D3A-4240-8F50-FF2742278A6F}" srcOrd="3" destOrd="0" presId="urn:microsoft.com/office/officeart/2005/8/layout/radial4"/>
    <dgm:cxn modelId="{59E20D21-7591-4367-BD00-8BA74B78D217}" type="presParOf" srcId="{0823B420-E254-4659-B222-88C8020BAB40}" destId="{1918FC22-0444-4EB3-8A7B-01CF40ABFADA}" srcOrd="4" destOrd="0" presId="urn:microsoft.com/office/officeart/2005/8/layout/radial4"/>
    <dgm:cxn modelId="{3F7D1EDB-5038-4573-B2E1-390821AEDC06}" type="presParOf" srcId="{0823B420-E254-4659-B222-88C8020BAB40}" destId="{AD5FC088-F842-478C-B366-71C7AD027D4F}" srcOrd="5" destOrd="0" presId="urn:microsoft.com/office/officeart/2005/8/layout/radial4"/>
    <dgm:cxn modelId="{02189C70-EA8A-4E86-9CD9-A045CB5E8F5E}" type="presParOf" srcId="{0823B420-E254-4659-B222-88C8020BAB40}" destId="{460B7F7A-EF0C-4C8B-A24A-1C6778F907D2}" srcOrd="6" destOrd="0" presId="urn:microsoft.com/office/officeart/2005/8/layout/radial4"/>
    <dgm:cxn modelId="{1E65EAEF-C0CC-47F9-805F-83F69FA68083}" type="presParOf" srcId="{0823B420-E254-4659-B222-88C8020BAB40}" destId="{9FBC3F8D-5DDE-46F1-BA55-429FFF7ADDEE}" srcOrd="7" destOrd="0" presId="urn:microsoft.com/office/officeart/2005/8/layout/radial4"/>
    <dgm:cxn modelId="{F9415C66-12CE-40C0-A44C-2B5FFBC5DA4A}" type="presParOf" srcId="{0823B420-E254-4659-B222-88C8020BAB40}" destId="{7C022E18-EDA5-44B5-A75F-73BDB32EE8BA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7D7BFA-21CB-435F-8D9B-4BE6031C006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D4D0A-2175-411B-B8D1-D38D736216CC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Операции (поток)</a:t>
          </a:r>
          <a:endParaRPr lang="ru-RU" b="1" i="1" dirty="0">
            <a:solidFill>
              <a:schemeClr val="tx1"/>
            </a:solidFill>
          </a:endParaRPr>
        </a:p>
      </dgm:t>
    </dgm:pt>
    <dgm:pt modelId="{97F62BD0-4FFD-4D14-B0D0-BE75769E8A66}" type="parTrans" cxnId="{75102EE1-C69D-4F25-A22E-F1B06817DAD3}">
      <dgm:prSet/>
      <dgm:spPr/>
      <dgm:t>
        <a:bodyPr/>
        <a:lstStyle/>
        <a:p>
          <a:endParaRPr lang="ru-RU"/>
        </a:p>
      </dgm:t>
    </dgm:pt>
    <dgm:pt modelId="{338F9014-BD88-4EA3-99E2-06582C8D3999}" type="sibTrans" cxnId="{75102EE1-C69D-4F25-A22E-F1B06817DAD3}">
      <dgm:prSet/>
      <dgm:spPr/>
      <dgm:t>
        <a:bodyPr/>
        <a:lstStyle/>
        <a:p>
          <a:endParaRPr lang="ru-RU"/>
        </a:p>
      </dgm:t>
    </dgm:pt>
    <dgm:pt modelId="{D09C6328-44EC-4AA7-B58B-B4ADCFE0F2E5}">
      <dgm:prSet phldrT="[Текст]"/>
      <dgm:spPr/>
      <dgm:t>
        <a:bodyPr/>
        <a:lstStyle/>
        <a:p>
          <a:r>
            <a:rPr lang="ru-RU" dirty="0" smtClean="0"/>
            <a:t>Операции, отраженные в платежном балансе</a:t>
          </a:r>
          <a:endParaRPr lang="ru-RU" dirty="0"/>
        </a:p>
      </dgm:t>
    </dgm:pt>
    <dgm:pt modelId="{3E2A50B6-61B1-4F12-A696-8865C500D5BC}" type="parTrans" cxnId="{9A0DB45B-9200-442D-B834-DB6FB89A1930}">
      <dgm:prSet/>
      <dgm:spPr/>
      <dgm:t>
        <a:bodyPr/>
        <a:lstStyle/>
        <a:p>
          <a:endParaRPr lang="ru-RU"/>
        </a:p>
      </dgm:t>
    </dgm:pt>
    <dgm:pt modelId="{4323C92A-AD90-4DDD-BBCD-F681359BD167}" type="sibTrans" cxnId="{9A0DB45B-9200-442D-B834-DB6FB89A1930}">
      <dgm:prSet/>
      <dgm:spPr/>
      <dgm:t>
        <a:bodyPr/>
        <a:lstStyle/>
        <a:p>
          <a:endParaRPr lang="ru-RU"/>
        </a:p>
      </dgm:t>
    </dgm:pt>
    <dgm:pt modelId="{CEE3C97F-6674-41E5-9457-3172E5F7DAE3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Переоценки</a:t>
          </a:r>
          <a:endParaRPr lang="ru-RU" b="1" i="1" dirty="0">
            <a:solidFill>
              <a:schemeClr val="tx1"/>
            </a:solidFill>
          </a:endParaRPr>
        </a:p>
      </dgm:t>
    </dgm:pt>
    <dgm:pt modelId="{CCC7A16F-137B-48D8-A20A-F50A2383AA16}" type="parTrans" cxnId="{1097C40A-2953-401C-AAFF-87EA99223308}">
      <dgm:prSet/>
      <dgm:spPr/>
      <dgm:t>
        <a:bodyPr/>
        <a:lstStyle/>
        <a:p>
          <a:endParaRPr lang="ru-RU"/>
        </a:p>
      </dgm:t>
    </dgm:pt>
    <dgm:pt modelId="{59CCD53F-FB38-4E08-B2DC-EFFB6B30D09D}" type="sibTrans" cxnId="{1097C40A-2953-401C-AAFF-87EA99223308}">
      <dgm:prSet/>
      <dgm:spPr/>
      <dgm:t>
        <a:bodyPr/>
        <a:lstStyle/>
        <a:p>
          <a:endParaRPr lang="ru-RU"/>
        </a:p>
      </dgm:t>
    </dgm:pt>
    <dgm:pt modelId="{1CF2CD7A-35CF-4EE8-B2B5-E24AC91AA921}">
      <dgm:prSet phldrT="[Текст]"/>
      <dgm:spPr/>
      <dgm:t>
        <a:bodyPr/>
        <a:lstStyle/>
        <a:p>
          <a:r>
            <a:rPr lang="ru-RU" dirty="0" smtClean="0"/>
            <a:t>Рыночная и курсовая</a:t>
          </a:r>
          <a:endParaRPr lang="ru-RU" dirty="0"/>
        </a:p>
      </dgm:t>
    </dgm:pt>
    <dgm:pt modelId="{2FCEA534-2B0C-4DF4-B468-19D864612DBA}" type="parTrans" cxnId="{9B3ADED2-1A65-43C2-B30A-00162E3D3FA8}">
      <dgm:prSet/>
      <dgm:spPr/>
      <dgm:t>
        <a:bodyPr/>
        <a:lstStyle/>
        <a:p>
          <a:endParaRPr lang="ru-RU"/>
        </a:p>
      </dgm:t>
    </dgm:pt>
    <dgm:pt modelId="{8FCB7511-D63A-48A0-87AB-1A01937EB0DD}" type="sibTrans" cxnId="{9B3ADED2-1A65-43C2-B30A-00162E3D3FA8}">
      <dgm:prSet/>
      <dgm:spPr/>
      <dgm:t>
        <a:bodyPr/>
        <a:lstStyle/>
        <a:p>
          <a:endParaRPr lang="ru-RU"/>
        </a:p>
      </dgm:t>
    </dgm:pt>
    <dgm:pt modelId="{DD7F4FCB-01F3-4E61-A189-C0DE2D37E17E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Прочие изменения</a:t>
          </a:r>
          <a:endParaRPr lang="ru-RU" b="1" i="1" dirty="0">
            <a:solidFill>
              <a:schemeClr val="tx1"/>
            </a:solidFill>
          </a:endParaRPr>
        </a:p>
      </dgm:t>
    </dgm:pt>
    <dgm:pt modelId="{6DC28D82-D7C0-4371-BAF8-4B87C64466FC}" type="parTrans" cxnId="{D8B4C208-8F24-416C-B732-0C15245989DC}">
      <dgm:prSet/>
      <dgm:spPr/>
      <dgm:t>
        <a:bodyPr/>
        <a:lstStyle/>
        <a:p>
          <a:endParaRPr lang="ru-RU"/>
        </a:p>
      </dgm:t>
    </dgm:pt>
    <dgm:pt modelId="{D91544A7-302B-4E8E-A3AC-749026956DC0}" type="sibTrans" cxnId="{D8B4C208-8F24-416C-B732-0C15245989DC}">
      <dgm:prSet/>
      <dgm:spPr/>
      <dgm:t>
        <a:bodyPr/>
        <a:lstStyle/>
        <a:p>
          <a:endParaRPr lang="ru-RU"/>
        </a:p>
      </dgm:t>
    </dgm:pt>
    <dgm:pt modelId="{40E1FCE8-41C4-433F-9692-B963540EA522}">
      <dgm:prSet phldrT="[Текст]"/>
      <dgm:spPr/>
      <dgm:t>
        <a:bodyPr/>
        <a:lstStyle/>
        <a:p>
          <a:r>
            <a:rPr lang="ru-RU" dirty="0" smtClean="0"/>
            <a:t>Прощение, </a:t>
          </a:r>
          <a:r>
            <a:rPr lang="ru-RU" dirty="0" err="1" smtClean="0"/>
            <a:t>реклассификация</a:t>
          </a:r>
          <a:r>
            <a:rPr lang="ru-RU" dirty="0" smtClean="0"/>
            <a:t> и др.</a:t>
          </a:r>
          <a:endParaRPr lang="ru-RU" dirty="0"/>
        </a:p>
      </dgm:t>
    </dgm:pt>
    <dgm:pt modelId="{19975E2E-0E6C-497C-8D47-773BD86A10BE}" type="parTrans" cxnId="{651AEA3B-4E5E-41EE-8E2F-4F8CE072AC37}">
      <dgm:prSet/>
      <dgm:spPr/>
      <dgm:t>
        <a:bodyPr/>
        <a:lstStyle/>
        <a:p>
          <a:endParaRPr lang="ru-RU"/>
        </a:p>
      </dgm:t>
    </dgm:pt>
    <dgm:pt modelId="{D6F1CB25-BC39-433E-BB0D-6AC9C78BB48B}" type="sibTrans" cxnId="{651AEA3B-4E5E-41EE-8E2F-4F8CE072AC37}">
      <dgm:prSet/>
      <dgm:spPr/>
      <dgm:t>
        <a:bodyPr/>
        <a:lstStyle/>
        <a:p>
          <a:endParaRPr lang="ru-RU"/>
        </a:p>
      </dgm:t>
    </dgm:pt>
    <dgm:pt modelId="{F4916229-85FA-4A2B-9988-81132B3DCB19}" type="pres">
      <dgm:prSet presAssocID="{CB7D7BFA-21CB-435F-8D9B-4BE6031C006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6C62057-0635-4CFB-9306-729403F22370}" type="pres">
      <dgm:prSet presAssocID="{7ACD4D0A-2175-411B-B8D1-D38D736216CC}" presName="parentText1" presStyleLbl="node1" presStyleIdx="0" presStyleCnt="3" custLinFactNeighborY="-186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370B0-B970-475B-93C9-FF4FB54A1EAD}" type="pres">
      <dgm:prSet presAssocID="{7ACD4D0A-2175-411B-B8D1-D38D736216CC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FF41D-72FF-4C7F-B8E1-51CC2D4C3B93}" type="pres">
      <dgm:prSet presAssocID="{CEE3C97F-6674-41E5-9457-3172E5F7DAE3}" presName="parentText2" presStyleLbl="node1" presStyleIdx="1" presStyleCnt="3" custLinFactNeighborX="-193" custLinFactNeighborY="815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9CE9C-0958-4760-8789-DCF89482C4B2}" type="pres">
      <dgm:prSet presAssocID="{CEE3C97F-6674-41E5-9457-3172E5F7DAE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2620B-EC2B-4A55-B42C-403FA30AE0F8}" type="pres">
      <dgm:prSet presAssocID="{DD7F4FCB-01F3-4E61-A189-C0DE2D37E17E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6F63B2-1D6A-42AE-84EB-5B57F4C773FB}" type="pres">
      <dgm:prSet presAssocID="{DD7F4FCB-01F3-4E61-A189-C0DE2D37E17E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1093F-FE32-4EDB-A04F-34B1CC9DFFC4}" type="presOf" srcId="{DD7F4FCB-01F3-4E61-A189-C0DE2D37E17E}" destId="{87B2620B-EC2B-4A55-B42C-403FA30AE0F8}" srcOrd="0" destOrd="0" presId="urn:microsoft.com/office/officeart/2009/3/layout/IncreasingArrowsProcess"/>
    <dgm:cxn modelId="{17CF0000-5B2B-4070-9F05-CC2D19F0559B}" type="presOf" srcId="{CEE3C97F-6674-41E5-9457-3172E5F7DAE3}" destId="{886FF41D-72FF-4C7F-B8E1-51CC2D4C3B93}" srcOrd="0" destOrd="0" presId="urn:microsoft.com/office/officeart/2009/3/layout/IncreasingArrowsProcess"/>
    <dgm:cxn modelId="{75102EE1-C69D-4F25-A22E-F1B06817DAD3}" srcId="{CB7D7BFA-21CB-435F-8D9B-4BE6031C0066}" destId="{7ACD4D0A-2175-411B-B8D1-D38D736216CC}" srcOrd="0" destOrd="0" parTransId="{97F62BD0-4FFD-4D14-B0D0-BE75769E8A66}" sibTransId="{338F9014-BD88-4EA3-99E2-06582C8D3999}"/>
    <dgm:cxn modelId="{7123C390-4BEE-4F88-94C3-CE5BE79C5C9B}" type="presOf" srcId="{1CF2CD7A-35CF-4EE8-B2B5-E24AC91AA921}" destId="{7249CE9C-0958-4760-8789-DCF89482C4B2}" srcOrd="0" destOrd="0" presId="urn:microsoft.com/office/officeart/2009/3/layout/IncreasingArrowsProcess"/>
    <dgm:cxn modelId="{9A0DB45B-9200-442D-B834-DB6FB89A1930}" srcId="{7ACD4D0A-2175-411B-B8D1-D38D736216CC}" destId="{D09C6328-44EC-4AA7-B58B-B4ADCFE0F2E5}" srcOrd="0" destOrd="0" parTransId="{3E2A50B6-61B1-4F12-A696-8865C500D5BC}" sibTransId="{4323C92A-AD90-4DDD-BBCD-F681359BD167}"/>
    <dgm:cxn modelId="{8428285A-11E8-4453-ACF8-02396B9552FB}" type="presOf" srcId="{7ACD4D0A-2175-411B-B8D1-D38D736216CC}" destId="{D6C62057-0635-4CFB-9306-729403F22370}" srcOrd="0" destOrd="0" presId="urn:microsoft.com/office/officeart/2009/3/layout/IncreasingArrowsProcess"/>
    <dgm:cxn modelId="{E3CD1C42-BEA5-4D47-9651-AEAA767A5179}" type="presOf" srcId="{CB7D7BFA-21CB-435F-8D9B-4BE6031C0066}" destId="{F4916229-85FA-4A2B-9988-81132B3DCB19}" srcOrd="0" destOrd="0" presId="urn:microsoft.com/office/officeart/2009/3/layout/IncreasingArrowsProcess"/>
    <dgm:cxn modelId="{651AEA3B-4E5E-41EE-8E2F-4F8CE072AC37}" srcId="{DD7F4FCB-01F3-4E61-A189-C0DE2D37E17E}" destId="{40E1FCE8-41C4-433F-9692-B963540EA522}" srcOrd="0" destOrd="0" parTransId="{19975E2E-0E6C-497C-8D47-773BD86A10BE}" sibTransId="{D6F1CB25-BC39-433E-BB0D-6AC9C78BB48B}"/>
    <dgm:cxn modelId="{1097C40A-2953-401C-AAFF-87EA99223308}" srcId="{CB7D7BFA-21CB-435F-8D9B-4BE6031C0066}" destId="{CEE3C97F-6674-41E5-9457-3172E5F7DAE3}" srcOrd="1" destOrd="0" parTransId="{CCC7A16F-137B-48D8-A20A-F50A2383AA16}" sibTransId="{59CCD53F-FB38-4E08-B2DC-EFFB6B30D09D}"/>
    <dgm:cxn modelId="{25A99BD4-762D-463B-8094-C32B3934AF8D}" type="presOf" srcId="{D09C6328-44EC-4AA7-B58B-B4ADCFE0F2E5}" destId="{951370B0-B970-475B-93C9-FF4FB54A1EAD}" srcOrd="0" destOrd="0" presId="urn:microsoft.com/office/officeart/2009/3/layout/IncreasingArrowsProcess"/>
    <dgm:cxn modelId="{28508AB0-169A-478E-89AC-D3475680D119}" type="presOf" srcId="{40E1FCE8-41C4-433F-9692-B963540EA522}" destId="{0E6F63B2-1D6A-42AE-84EB-5B57F4C773FB}" srcOrd="0" destOrd="0" presId="urn:microsoft.com/office/officeart/2009/3/layout/IncreasingArrowsProcess"/>
    <dgm:cxn modelId="{9B3ADED2-1A65-43C2-B30A-00162E3D3FA8}" srcId="{CEE3C97F-6674-41E5-9457-3172E5F7DAE3}" destId="{1CF2CD7A-35CF-4EE8-B2B5-E24AC91AA921}" srcOrd="0" destOrd="0" parTransId="{2FCEA534-2B0C-4DF4-B468-19D864612DBA}" sibTransId="{8FCB7511-D63A-48A0-87AB-1A01937EB0DD}"/>
    <dgm:cxn modelId="{D8B4C208-8F24-416C-B732-0C15245989DC}" srcId="{CB7D7BFA-21CB-435F-8D9B-4BE6031C0066}" destId="{DD7F4FCB-01F3-4E61-A189-C0DE2D37E17E}" srcOrd="2" destOrd="0" parTransId="{6DC28D82-D7C0-4371-BAF8-4B87C64466FC}" sibTransId="{D91544A7-302B-4E8E-A3AC-749026956DC0}"/>
    <dgm:cxn modelId="{CC508817-23FF-49C4-BAF2-062BE0D45DB8}" type="presParOf" srcId="{F4916229-85FA-4A2B-9988-81132B3DCB19}" destId="{D6C62057-0635-4CFB-9306-729403F22370}" srcOrd="0" destOrd="0" presId="urn:microsoft.com/office/officeart/2009/3/layout/IncreasingArrowsProcess"/>
    <dgm:cxn modelId="{F8F89F1A-1A78-4D48-9E24-C7901C7D75A6}" type="presParOf" srcId="{F4916229-85FA-4A2B-9988-81132B3DCB19}" destId="{951370B0-B970-475B-93C9-FF4FB54A1EAD}" srcOrd="1" destOrd="0" presId="urn:microsoft.com/office/officeart/2009/3/layout/IncreasingArrowsProcess"/>
    <dgm:cxn modelId="{F880EF2E-9DA1-42B5-A742-F2C975CA2FEE}" type="presParOf" srcId="{F4916229-85FA-4A2B-9988-81132B3DCB19}" destId="{886FF41D-72FF-4C7F-B8E1-51CC2D4C3B93}" srcOrd="2" destOrd="0" presId="urn:microsoft.com/office/officeart/2009/3/layout/IncreasingArrowsProcess"/>
    <dgm:cxn modelId="{18D10686-7D91-4285-B937-284E7E5800B5}" type="presParOf" srcId="{F4916229-85FA-4A2B-9988-81132B3DCB19}" destId="{7249CE9C-0958-4760-8789-DCF89482C4B2}" srcOrd="3" destOrd="0" presId="urn:microsoft.com/office/officeart/2009/3/layout/IncreasingArrowsProcess"/>
    <dgm:cxn modelId="{E4553650-0D37-4F60-9DF8-D79BD40AF5A2}" type="presParOf" srcId="{F4916229-85FA-4A2B-9988-81132B3DCB19}" destId="{87B2620B-EC2B-4A55-B42C-403FA30AE0F8}" srcOrd="4" destOrd="0" presId="urn:microsoft.com/office/officeart/2009/3/layout/IncreasingArrowsProcess"/>
    <dgm:cxn modelId="{18D21F4E-2ACA-4246-85A1-BD19177E451E}" type="presParOf" srcId="{F4916229-85FA-4A2B-9988-81132B3DCB19}" destId="{0E6F63B2-1D6A-42AE-84EB-5B57F4C773FB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88700-33AC-4C30-BF89-F8A2599FD99F}">
      <dsp:nvSpPr>
        <dsp:cNvPr id="0" name=""/>
        <dsp:cNvSpPr/>
      </dsp:nvSpPr>
      <dsp:spPr>
        <a:xfrm>
          <a:off x="360005" y="-279124"/>
          <a:ext cx="7942052" cy="22522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073150" lvl="0" indent="-536575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solidFill>
                <a:srgbClr val="FF0000"/>
              </a:solidFill>
            </a:rPr>
            <a:t>Оперативные (непосредственно по окончании отчетного периода)</a:t>
          </a:r>
          <a:endParaRPr lang="ru-RU" sz="1600" b="1" i="1" kern="1200" dirty="0" smtClean="0">
            <a:solidFill>
              <a:srgbClr val="FF0000"/>
            </a:solidFill>
          </a:endParaRPr>
        </a:p>
        <a:p>
          <a:pPr marL="17065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Оценка платежного баланса</a:t>
          </a:r>
        </a:p>
        <a:p>
          <a:pPr marL="17065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Оценка чистого вывоза капитала</a:t>
          </a:r>
        </a:p>
        <a:p>
          <a:pPr marL="17065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Оценка внешнего долга</a:t>
          </a:r>
        </a:p>
        <a:p>
          <a:pPr marL="17065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Оценка динамики показателей обменного курса</a:t>
          </a:r>
        </a:p>
        <a:p>
          <a:pPr marL="1706563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tx1"/>
              </a:solidFill>
            </a:rPr>
            <a:t>Пресс-релизы</a:t>
          </a:r>
          <a:endParaRPr lang="ru-RU" sz="1600" b="0" i="0" kern="1200" dirty="0">
            <a:solidFill>
              <a:schemeClr val="tx1"/>
            </a:solidFill>
          </a:endParaRPr>
        </a:p>
      </dsp:txBody>
      <dsp:txXfrm>
        <a:off x="425970" y="-213159"/>
        <a:ext cx="5856595" cy="2120284"/>
      </dsp:txXfrm>
    </dsp:sp>
    <dsp:sp modelId="{5E56E495-5A69-4E90-A3B1-254EEB3FCBBB}">
      <dsp:nvSpPr>
        <dsp:cNvPr id="0" name=""/>
        <dsp:cNvSpPr/>
      </dsp:nvSpPr>
      <dsp:spPr>
        <a:xfrm>
          <a:off x="553059" y="3204481"/>
          <a:ext cx="2623068" cy="2493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ea typeface="ＭＳ Ｐゴシック" pitchFamily="1" charset="-128"/>
            </a:rPr>
            <a:t>Ежемесячные</a:t>
          </a:r>
          <a:endParaRPr lang="ru-RU" sz="1600" b="1" i="1" kern="1200" dirty="0" smtClean="0">
            <a:ea typeface="ＭＳ Ｐゴシック" pitchFamily="1" charset="-128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0" i="0" kern="1200" dirty="0" smtClean="0">
            <a:ea typeface="ＭＳ Ｐゴシック" pitchFamily="1" charset="-128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ea typeface="ＭＳ Ｐゴシック" pitchFamily="1" charset="-128"/>
            </a:rPr>
            <a:t>Платежный баланс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ea typeface="ＭＳ Ｐゴシック" pitchFamily="1" charset="-128"/>
            </a:rPr>
            <a:t>Внешняя торговля товарами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ea typeface="ＭＳ Ｐゴシック" pitchFamily="1" charset="-128"/>
            </a:rPr>
            <a:t>Обменные курсы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 smtClean="0">
              <a:ea typeface="ＭＳ Ｐゴシック" pitchFamily="1" charset="-128"/>
            </a:rPr>
            <a:t>Международные резервы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i="1" kern="1200" dirty="0"/>
        </a:p>
      </dsp:txBody>
      <dsp:txXfrm>
        <a:off x="611071" y="3262493"/>
        <a:ext cx="1864640" cy="2377670"/>
      </dsp:txXfrm>
    </dsp:sp>
    <dsp:sp modelId="{973F21AE-7A06-4F27-91BA-76C71AD54D82}">
      <dsp:nvSpPr>
        <dsp:cNvPr id="0" name=""/>
        <dsp:cNvSpPr/>
      </dsp:nvSpPr>
      <dsp:spPr>
        <a:xfrm flipH="1">
          <a:off x="5462459" y="3287912"/>
          <a:ext cx="2972820" cy="23206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i="1" kern="1200" smtClean="0"/>
            <a:t>Ежеквартальные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b="1" i="1" kern="120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0" i="0" kern="1200" smtClean="0"/>
            <a:t>Платежный баланс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/>
            <a:t>МИП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smtClean="0"/>
            <a:t>Внешний долг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0" i="0" kern="1200" smtClean="0"/>
            <a:t>Прямые инвестиции</a:t>
          </a:r>
          <a:endParaRPr lang="en-US" b="0" i="0" kern="1200" dirty="0" smtClean="0"/>
        </a:p>
      </dsp:txBody>
      <dsp:txXfrm>
        <a:off x="5528206" y="3353659"/>
        <a:ext cx="2113265" cy="2189174"/>
      </dsp:txXfrm>
    </dsp:sp>
    <dsp:sp modelId="{39EE38A5-F456-41C2-8D22-BE042732965E}">
      <dsp:nvSpPr>
        <dsp:cNvPr id="0" name=""/>
        <dsp:cNvSpPr/>
      </dsp:nvSpPr>
      <dsp:spPr>
        <a:xfrm rot="10800000" flipV="1">
          <a:off x="6264695" y="2016224"/>
          <a:ext cx="1123324" cy="11233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10800000">
        <a:off x="6517443" y="2016224"/>
        <a:ext cx="617828" cy="845301"/>
      </dsp:txXfrm>
    </dsp:sp>
    <dsp:sp modelId="{1E018873-62F5-4D28-A5CC-C3712549EA0C}">
      <dsp:nvSpPr>
        <dsp:cNvPr id="0" name=""/>
        <dsp:cNvSpPr/>
      </dsp:nvSpPr>
      <dsp:spPr>
        <a:xfrm>
          <a:off x="1196075" y="1973094"/>
          <a:ext cx="1123324" cy="112332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448823" y="1973094"/>
        <a:ext cx="617828" cy="845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9B112-CF8F-43C3-8F8B-56E3B26FB6BF}">
      <dsp:nvSpPr>
        <dsp:cNvPr id="0" name=""/>
        <dsp:cNvSpPr/>
      </dsp:nvSpPr>
      <dsp:spPr>
        <a:xfrm>
          <a:off x="3082441" y="2173812"/>
          <a:ext cx="2211812" cy="1989751"/>
        </a:xfrm>
        <a:prstGeom prst="round2SameRect">
          <a:avLst/>
        </a:prstGeom>
        <a:gradFill rotWithShape="0">
          <a:gsLst>
            <a:gs pos="77000">
              <a:schemeClr val="tx2">
                <a:lumMod val="0"/>
                <a:alpha val="0"/>
              </a:schemeClr>
            </a:gs>
            <a:gs pos="78000">
              <a:schemeClr val="bg1"/>
            </a:gs>
            <a:gs pos="77000">
              <a:schemeClr val="bg1"/>
            </a:gs>
          </a:gsLst>
          <a:lin ang="16200000" scaled="0"/>
        </a:gra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Институциональные секторы статистики внешнего сектора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179573" y="2270944"/>
        <a:ext cx="2017548" cy="1892619"/>
      </dsp:txXfrm>
    </dsp:sp>
    <dsp:sp modelId="{F2220569-DE38-4BB2-9C97-1143C327517F}">
      <dsp:nvSpPr>
        <dsp:cNvPr id="0" name=""/>
        <dsp:cNvSpPr/>
      </dsp:nvSpPr>
      <dsp:spPr>
        <a:xfrm rot="10839243">
          <a:off x="1523367" y="2855967"/>
          <a:ext cx="1473460" cy="5814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A430F2-0678-4992-A454-B91A2FEC8E68}">
      <dsp:nvSpPr>
        <dsp:cNvPr id="0" name=""/>
        <dsp:cNvSpPr/>
      </dsp:nvSpPr>
      <dsp:spPr>
        <a:xfrm>
          <a:off x="554386" y="2363043"/>
          <a:ext cx="1938056" cy="1550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b="1" kern="1200" dirty="0" smtClean="0">
              <a:solidFill>
                <a:schemeClr val="tx1"/>
              </a:solidFill>
            </a:rPr>
            <a:t>Депозитные организации за исключением центрального банка (банки</a:t>
          </a:r>
          <a:r>
            <a:rPr lang="ru-RU" altLang="ru-RU" sz="1700" kern="1200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)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599797" y="2408454"/>
        <a:ext cx="1847234" cy="1459623"/>
      </dsp:txXfrm>
    </dsp:sp>
    <dsp:sp modelId="{C3144231-8D3A-4240-8F50-FF2742278A6F}">
      <dsp:nvSpPr>
        <dsp:cNvPr id="0" name=""/>
        <dsp:cNvSpPr/>
      </dsp:nvSpPr>
      <dsp:spPr>
        <a:xfrm rot="14536566">
          <a:off x="2578681" y="1190450"/>
          <a:ext cx="1445590" cy="5814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18FC22-0444-4EB3-8A7B-01CF40ABFADA}">
      <dsp:nvSpPr>
        <dsp:cNvPr id="0" name=""/>
        <dsp:cNvSpPr/>
      </dsp:nvSpPr>
      <dsp:spPr>
        <a:xfrm>
          <a:off x="1961447" y="0"/>
          <a:ext cx="1938056" cy="1550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Органы государственного управления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2006858" y="45411"/>
        <a:ext cx="1847234" cy="1459623"/>
      </dsp:txXfrm>
    </dsp:sp>
    <dsp:sp modelId="{AD5FC088-F842-478C-B366-71C7AD027D4F}">
      <dsp:nvSpPr>
        <dsp:cNvPr id="0" name=""/>
        <dsp:cNvSpPr/>
      </dsp:nvSpPr>
      <dsp:spPr>
        <a:xfrm rot="17699651">
          <a:off x="4213274" y="1189063"/>
          <a:ext cx="1524839" cy="5814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0B7F7A-EF0C-4C8B-A24A-1C6778F907D2}">
      <dsp:nvSpPr>
        <dsp:cNvPr id="0" name=""/>
        <dsp:cNvSpPr/>
      </dsp:nvSpPr>
      <dsp:spPr>
        <a:xfrm>
          <a:off x="4328808" y="13529"/>
          <a:ext cx="1938056" cy="1550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Центральный банк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4374219" y="58940"/>
        <a:ext cx="1847234" cy="1459623"/>
      </dsp:txXfrm>
    </dsp:sp>
    <dsp:sp modelId="{9FBC3F8D-5DDE-46F1-BA55-429FFF7ADDEE}">
      <dsp:nvSpPr>
        <dsp:cNvPr id="0" name=""/>
        <dsp:cNvSpPr/>
      </dsp:nvSpPr>
      <dsp:spPr>
        <a:xfrm rot="21580709">
          <a:off x="5314515" y="2865968"/>
          <a:ext cx="2028781" cy="58141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022E18-EDA5-44B5-A75F-73BDB32EE8BA}">
      <dsp:nvSpPr>
        <dsp:cNvPr id="0" name=""/>
        <dsp:cNvSpPr/>
      </dsp:nvSpPr>
      <dsp:spPr>
        <a:xfrm>
          <a:off x="5950398" y="2376253"/>
          <a:ext cx="2610601" cy="15504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700" b="1" kern="1200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Прочие секторы </a:t>
          </a:r>
        </a:p>
        <a:p>
          <a:pPr marL="182563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Прочие финансовые организации</a:t>
          </a:r>
        </a:p>
        <a:p>
          <a:pPr marL="182563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Нефинансовые организации</a:t>
          </a:r>
        </a:p>
        <a:p>
          <a:pPr marL="182563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Домашние хозяйства</a:t>
          </a:r>
        </a:p>
        <a:p>
          <a:pPr marL="182563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1400" kern="1200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rPr>
            <a:t>НКОДХ</a:t>
          </a:r>
          <a:endParaRPr lang="ru-RU" sz="1400" kern="1200" dirty="0">
            <a:solidFill>
              <a:schemeClr val="bg2"/>
            </a:solidFill>
            <a:latin typeface="Times New Roman" panose="02020603050405020304" pitchFamily="18" charset="0"/>
            <a:ea typeface="ＭＳ Ｐゴシック" pitchFamily="34" charset="-128"/>
            <a:cs typeface="Times New Roman" panose="02020603050405020304" pitchFamily="18" charset="0"/>
          </a:endParaRPr>
        </a:p>
      </dsp:txBody>
      <dsp:txXfrm>
        <a:off x="5995809" y="2421664"/>
        <a:ext cx="2519779" cy="14596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62057-0635-4CFB-9306-729403F22370}">
      <dsp:nvSpPr>
        <dsp:cNvPr id="0" name=""/>
        <dsp:cNvSpPr/>
      </dsp:nvSpPr>
      <dsp:spPr>
        <a:xfrm>
          <a:off x="0" y="725634"/>
          <a:ext cx="5400600" cy="78653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4862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chemeClr val="tx1"/>
              </a:solidFill>
            </a:rPr>
            <a:t>Операции (поток)</a:t>
          </a:r>
          <a:endParaRPr lang="ru-RU" sz="1500" b="1" i="1" kern="1200" dirty="0">
            <a:solidFill>
              <a:schemeClr val="tx1"/>
            </a:solidFill>
          </a:endParaRPr>
        </a:p>
      </dsp:txBody>
      <dsp:txXfrm>
        <a:off x="0" y="922267"/>
        <a:ext cx="5203967" cy="393267"/>
      </dsp:txXfrm>
    </dsp:sp>
    <dsp:sp modelId="{951370B0-B970-475B-93C9-FF4FB54A1EAD}">
      <dsp:nvSpPr>
        <dsp:cNvPr id="0" name=""/>
        <dsp:cNvSpPr/>
      </dsp:nvSpPr>
      <dsp:spPr>
        <a:xfrm>
          <a:off x="0" y="1346826"/>
          <a:ext cx="1663384" cy="1515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Операции, отраженные в платежном балансе</a:t>
          </a:r>
          <a:endParaRPr lang="ru-RU" sz="1500" kern="1200" dirty="0"/>
        </a:p>
      </dsp:txBody>
      <dsp:txXfrm>
        <a:off x="0" y="1346826"/>
        <a:ext cx="1663384" cy="1515152"/>
      </dsp:txXfrm>
    </dsp:sp>
    <dsp:sp modelId="{886FF41D-72FF-4C7F-B8E1-51CC2D4C3B93}">
      <dsp:nvSpPr>
        <dsp:cNvPr id="0" name=""/>
        <dsp:cNvSpPr/>
      </dsp:nvSpPr>
      <dsp:spPr>
        <a:xfrm>
          <a:off x="1656171" y="1008883"/>
          <a:ext cx="3737215" cy="78653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4862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chemeClr val="tx1"/>
              </a:solidFill>
            </a:rPr>
            <a:t>Переоценки</a:t>
          </a:r>
          <a:endParaRPr lang="ru-RU" sz="1500" b="1" i="1" kern="1200" dirty="0">
            <a:solidFill>
              <a:schemeClr val="tx1"/>
            </a:solidFill>
          </a:endParaRPr>
        </a:p>
      </dsp:txBody>
      <dsp:txXfrm>
        <a:off x="1656171" y="1205516"/>
        <a:ext cx="3540582" cy="393267"/>
      </dsp:txXfrm>
    </dsp:sp>
    <dsp:sp modelId="{7249CE9C-0958-4760-8789-DCF89482C4B2}">
      <dsp:nvSpPr>
        <dsp:cNvPr id="0" name=""/>
        <dsp:cNvSpPr/>
      </dsp:nvSpPr>
      <dsp:spPr>
        <a:xfrm>
          <a:off x="1663384" y="1609004"/>
          <a:ext cx="1663384" cy="15151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Рыночная и курсовая</a:t>
          </a:r>
          <a:endParaRPr lang="ru-RU" sz="1500" kern="1200" dirty="0"/>
        </a:p>
      </dsp:txBody>
      <dsp:txXfrm>
        <a:off x="1663384" y="1609004"/>
        <a:ext cx="1663384" cy="1515152"/>
      </dsp:txXfrm>
    </dsp:sp>
    <dsp:sp modelId="{87B2620B-EC2B-4A55-B42C-403FA30AE0F8}">
      <dsp:nvSpPr>
        <dsp:cNvPr id="0" name=""/>
        <dsp:cNvSpPr/>
      </dsp:nvSpPr>
      <dsp:spPr>
        <a:xfrm>
          <a:off x="3326769" y="1264651"/>
          <a:ext cx="2073830" cy="786533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254000" bIns="124862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 smtClean="0">
              <a:solidFill>
                <a:schemeClr val="tx1"/>
              </a:solidFill>
            </a:rPr>
            <a:t>Прочие изменения</a:t>
          </a:r>
          <a:endParaRPr lang="ru-RU" sz="1500" b="1" i="1" kern="1200" dirty="0">
            <a:solidFill>
              <a:schemeClr val="tx1"/>
            </a:solidFill>
          </a:endParaRPr>
        </a:p>
      </dsp:txBody>
      <dsp:txXfrm>
        <a:off x="3326769" y="1461284"/>
        <a:ext cx="1877197" cy="393267"/>
      </dsp:txXfrm>
    </dsp:sp>
    <dsp:sp modelId="{0E6F63B2-1D6A-42AE-84EB-5B57F4C773FB}">
      <dsp:nvSpPr>
        <dsp:cNvPr id="0" name=""/>
        <dsp:cNvSpPr/>
      </dsp:nvSpPr>
      <dsp:spPr>
        <a:xfrm>
          <a:off x="3326769" y="1871181"/>
          <a:ext cx="1663384" cy="14929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Прощение, </a:t>
          </a:r>
          <a:r>
            <a:rPr lang="ru-RU" sz="1500" kern="1200" dirty="0" err="1" smtClean="0"/>
            <a:t>реклассификация</a:t>
          </a:r>
          <a:r>
            <a:rPr lang="ru-RU" sz="1500" kern="1200" dirty="0" smtClean="0"/>
            <a:t> и др.</a:t>
          </a:r>
          <a:endParaRPr lang="ru-RU" sz="1500" kern="1200" dirty="0"/>
        </a:p>
      </dsp:txBody>
      <dsp:txXfrm>
        <a:off x="3326769" y="1871181"/>
        <a:ext cx="1663384" cy="14929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21" rIns="92440" bIns="4622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Навой А.В.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21" rIns="92440" bIns="462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D64D6EA9-41AA-416F-837B-6F3022425E42}" type="datetime1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21" rIns="92440" bIns="4622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Unicode MS" pitchFamily="34" charset="-128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21" rIns="92440" bIns="462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C4EA6F7B-14C0-46B3-91B5-82A83BBD4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9278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21" rIns="92440" bIns="4622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 Unicode MS" pitchFamily="34" charset="-128"/>
              </a:defRPr>
            </a:lvl1pPr>
          </a:lstStyle>
          <a:p>
            <a:pPr>
              <a:defRPr/>
            </a:pPr>
            <a:r>
              <a:rPr lang="ru-RU"/>
              <a:t>Навой А.В.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21" rIns="92440" bIns="462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996ADF64-D248-41F6-9E86-EF9ADE8EE323}" type="datetime1">
              <a:rPr lang="ru-RU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1225"/>
            <a:ext cx="4989513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21" rIns="92440" bIns="46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21" rIns="92440" bIns="4622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 Unicode MS" pitchFamily="34" charset="-128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245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0" tIns="46221" rIns="92440" bIns="462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 Unicode MS" pitchFamily="34" charset="-128"/>
              </a:defRPr>
            </a:lvl1pPr>
          </a:lstStyle>
          <a:p>
            <a:pPr>
              <a:defRPr/>
            </a:pPr>
            <a:fld id="{822C07EA-4F47-4911-908E-1C32EA201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2798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CE934ED-1831-48B6-A326-82F35317766C}" type="datetime1">
              <a:rPr lang="ru-RU" altLang="ru-RU" sz="1200" smtClean="0">
                <a:latin typeface="Arial Unicode MS" panose="020B0604020202020204" pitchFamily="34" charset="-128"/>
              </a:rPr>
              <a:pPr/>
              <a:t>15.10.2018</a:t>
            </a:fld>
            <a:endParaRPr lang="ru-RU" altLang="ru-RU" sz="1200" smtClean="0">
              <a:latin typeface="Arial Unicode MS" panose="020B0604020202020204" pitchFamily="34" charset="-128"/>
            </a:endParaRPr>
          </a:p>
        </p:txBody>
      </p:sp>
      <p:sp>
        <p:nvSpPr>
          <p:cNvPr id="481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ED594E5-1637-4A2B-B0E9-4BD470E3FA5A}" type="slidenum">
              <a:rPr lang="ru-RU" altLang="ru-RU" sz="1200">
                <a:latin typeface="Arial Unicode MS" panose="020B0604020202020204" pitchFamily="34" charset="-128"/>
              </a:rPr>
              <a:pPr/>
              <a:t>3</a:t>
            </a:fld>
            <a:endParaRPr lang="ru-RU" altLang="ru-RU" sz="1200">
              <a:latin typeface="Arial Unicode MS" panose="020B0604020202020204" pitchFamily="34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Навой А.В.</a:t>
            </a:r>
          </a:p>
        </p:txBody>
      </p:sp>
    </p:spTree>
    <p:extLst>
      <p:ext uri="{BB962C8B-B14F-4D97-AF65-F5344CB8AC3E}">
        <p14:creationId xmlns:p14="http://schemas.microsoft.com/office/powerpoint/2010/main" val="469732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B5CF25-EA8B-4979-869C-839AAC6E9FD7}" type="datetime1">
              <a:rPr lang="ru-RU" altLang="ru-RU" sz="1200" smtClean="0">
                <a:latin typeface="Arial Unicode MS" pitchFamily="34" charset="-128"/>
              </a:rPr>
              <a:pPr/>
              <a:t>15.10.2018</a:t>
            </a:fld>
            <a:endParaRPr lang="ru-RU" altLang="ru-RU" sz="1200" smtClean="0">
              <a:latin typeface="Arial Unicode MS" pitchFamily="34" charset="-128"/>
            </a:endParaRP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2764D13-904D-4259-8404-264BCB35940C}" type="slidenum">
              <a:rPr lang="ru-RU" altLang="ru-RU" sz="1200" smtClean="0">
                <a:latin typeface="Arial Unicode MS" pitchFamily="34" charset="-128"/>
              </a:rPr>
              <a:pPr/>
              <a:t>25</a:t>
            </a:fld>
            <a:endParaRPr lang="ru-RU" altLang="ru-RU" sz="1200" smtClean="0">
              <a:latin typeface="Arial Unicode MS" pitchFamily="34" charset="-128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ea typeface="ＭＳ Ｐゴシック" pitchFamily="34" charset="-128"/>
            </a:endParaRPr>
          </a:p>
        </p:txBody>
      </p:sp>
      <p:sp>
        <p:nvSpPr>
          <p:cNvPr id="68614" name="Верхний колонтитул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ru-RU" altLang="ru-RU" sz="1200" smtClean="0">
                <a:latin typeface="Arial Unicode MS" pitchFamily="34" charset="-128"/>
              </a:rPr>
              <a:t>Навой А.В.</a:t>
            </a:r>
          </a:p>
        </p:txBody>
      </p:sp>
    </p:spTree>
    <p:extLst>
      <p:ext uri="{BB962C8B-B14F-4D97-AF65-F5344CB8AC3E}">
        <p14:creationId xmlns:p14="http://schemas.microsoft.com/office/powerpoint/2010/main" val="275016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B5CF25-EA8B-4979-869C-839AAC6E9FD7}" type="datetime1">
              <a:rPr lang="ru-RU" altLang="ru-RU" sz="1200" smtClean="0">
                <a:latin typeface="Arial Unicode MS" pitchFamily="34" charset="-128"/>
              </a:rPr>
              <a:pPr/>
              <a:t>15.10.2018</a:t>
            </a:fld>
            <a:endParaRPr lang="ru-RU" altLang="ru-RU" sz="1200" smtClean="0">
              <a:latin typeface="Arial Unicode MS" pitchFamily="34" charset="-128"/>
            </a:endParaRP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2764D13-904D-4259-8404-264BCB35940C}" type="slidenum">
              <a:rPr lang="ru-RU" altLang="ru-RU" sz="1200" smtClean="0">
                <a:latin typeface="Arial Unicode MS" pitchFamily="34" charset="-128"/>
              </a:rPr>
              <a:pPr/>
              <a:t>26</a:t>
            </a:fld>
            <a:endParaRPr lang="ru-RU" altLang="ru-RU" sz="1200" smtClean="0">
              <a:latin typeface="Arial Unicode MS" pitchFamily="34" charset="-128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dirty="0" smtClean="0">
              <a:ea typeface="ＭＳ Ｐゴシック" pitchFamily="34" charset="-128"/>
            </a:endParaRPr>
          </a:p>
        </p:txBody>
      </p:sp>
      <p:sp>
        <p:nvSpPr>
          <p:cNvPr id="68614" name="Верхний колонтитул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ru-RU" altLang="ru-RU" sz="1200" smtClean="0">
                <a:latin typeface="Arial Unicode MS" pitchFamily="34" charset="-128"/>
              </a:rPr>
              <a:t>Навой А.В.</a:t>
            </a:r>
          </a:p>
        </p:txBody>
      </p:sp>
    </p:spTree>
    <p:extLst>
      <p:ext uri="{BB962C8B-B14F-4D97-AF65-F5344CB8AC3E}">
        <p14:creationId xmlns:p14="http://schemas.microsoft.com/office/powerpoint/2010/main" val="1880772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C65360A7-82BE-436F-9859-EE9F4116BF78}" type="datetime1">
              <a:rPr lang="ru-RU"/>
              <a:pPr/>
              <a:t>15.10.2018</a:t>
            </a:fld>
            <a:endParaRPr lang="ru-RU"/>
          </a:p>
        </p:txBody>
      </p:sp>
      <p:sp>
        <p:nvSpPr>
          <p:cNvPr id="7475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44DBA-C2AA-4C99-B016-0AB81D1A2810}" type="slidenum">
              <a:rPr lang="ru-RU"/>
              <a:pPr/>
              <a:t>33</a:t>
            </a:fld>
            <a:endParaRPr lang="ru-RU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cap="flat"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74758" name="Верхний колонтитул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Навой А.В.</a:t>
            </a:r>
          </a:p>
        </p:txBody>
      </p:sp>
    </p:spTree>
    <p:extLst>
      <p:ext uri="{BB962C8B-B14F-4D97-AF65-F5344CB8AC3E}">
        <p14:creationId xmlns:p14="http://schemas.microsoft.com/office/powerpoint/2010/main" val="272613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792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60438" y="777875"/>
            <a:ext cx="4884737" cy="3662363"/>
          </a:xfrm>
          <a:ln/>
        </p:spPr>
      </p:sp>
      <p:sp>
        <p:nvSpPr>
          <p:cNvPr id="75779" name="Заметки 2"/>
          <p:cNvSpPr>
            <a:spLocks noGrp="1"/>
          </p:cNvSpPr>
          <p:nvPr>
            <p:ph type="body" idx="1"/>
          </p:nvPr>
        </p:nvSpPr>
        <p:spPr>
          <a:xfrm>
            <a:off x="908050" y="4751388"/>
            <a:ext cx="4989513" cy="444023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75780" name="Номер слайда 3"/>
          <p:cNvSpPr txBox="1">
            <a:spLocks noGrp="1"/>
          </p:cNvSpPr>
          <p:nvPr/>
        </p:nvSpPr>
        <p:spPr bwMode="auto">
          <a:xfrm>
            <a:off x="3856038" y="9424988"/>
            <a:ext cx="294957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8" tIns="45659" rIns="91318" bIns="45659" anchor="b"/>
          <a:lstStyle/>
          <a:p>
            <a:pPr algn="r" defTabSz="911225"/>
            <a:fld id="{B0BEC685-9316-4530-80A0-D91BE64A427B}" type="slidenum">
              <a:rPr lang="ru-RU" sz="1200"/>
              <a:pPr algn="r" defTabSz="911225"/>
              <a:t>36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461146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82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DA55ED6E-E03A-4A4D-B5C9-1E4CCCABF31E}" type="datetime1">
              <a:rPr lang="ru-RU"/>
              <a:pPr/>
              <a:t>15.10.2018</a:t>
            </a:fld>
            <a:endParaRPr lang="ru-RU"/>
          </a:p>
        </p:txBody>
      </p:sp>
      <p:sp>
        <p:nvSpPr>
          <p:cNvPr id="7782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9BBC9B-DE0E-446B-B0E0-4544A848437D}" type="slidenum">
              <a:rPr lang="ru-RU"/>
              <a:pPr/>
              <a:t>38</a:t>
            </a:fld>
            <a:endParaRPr lang="ru-RU"/>
          </a:p>
        </p:txBody>
      </p:sp>
      <p:sp>
        <p:nvSpPr>
          <p:cNvPr id="778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77830" name="Верхний колонтитул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Навой А.В.</a:t>
            </a:r>
          </a:p>
        </p:txBody>
      </p:sp>
    </p:spTree>
    <p:extLst>
      <p:ext uri="{BB962C8B-B14F-4D97-AF65-F5344CB8AC3E}">
        <p14:creationId xmlns:p14="http://schemas.microsoft.com/office/powerpoint/2010/main" val="42130264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282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371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54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8AE86D88-7593-4F9D-BFA0-1D9717711F29}" type="datetime1">
              <a:rPr lang="ru-RU"/>
              <a:pPr/>
              <a:t>15.10.2018</a:t>
            </a:fld>
            <a:endParaRPr lang="ru-RU"/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5A9133-B765-48BD-8197-154428ACE80B}" type="slidenum">
              <a:rPr lang="ru-RU"/>
              <a:pPr/>
              <a:t>5</a:t>
            </a:fld>
            <a:endParaRPr lang="ru-RU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73734" name="Верхний колонтитул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Навой А.В.</a:t>
            </a:r>
          </a:p>
        </p:txBody>
      </p:sp>
    </p:spTree>
    <p:extLst>
      <p:ext uri="{BB962C8B-B14F-4D97-AF65-F5344CB8AC3E}">
        <p14:creationId xmlns:p14="http://schemas.microsoft.com/office/powerpoint/2010/main" val="25421423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61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6288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87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1272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7454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358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 pitchFamily="1" charset="-128"/>
            </a:endParaRP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98A631-D1F2-4D88-A9D5-7C77C88050C2}" type="slidenum">
              <a:rPr lang="ru-RU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04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790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0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2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AC5040-5F8C-364F-8446-C72883ED8DE5}" type="datetime1">
              <a:rPr lang="ru-RU" sz="1200">
                <a:latin typeface="Arial Unicode MS" charset="0"/>
              </a:rPr>
              <a:pPr/>
              <a:t>15.10.2018</a:t>
            </a:fld>
            <a:endParaRPr lang="ru-RU" sz="1200">
              <a:latin typeface="Arial Unicode MS" charset="0"/>
            </a:endParaRPr>
          </a:p>
        </p:txBody>
      </p:sp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CF249E7-6082-B743-94C7-06BBB1CF8C3E}" type="slidenum">
              <a:rPr lang="ru-RU" sz="1200">
                <a:latin typeface="Arial Unicode MS" charset="0"/>
              </a:rPr>
              <a:pPr/>
              <a:t>8</a:t>
            </a:fld>
            <a:endParaRPr lang="ru-RU" sz="1200">
              <a:latin typeface="Arial Unicode MS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cs typeface="ＭＳ Ｐゴシック" charset="0"/>
            </a:endParaRPr>
          </a:p>
        </p:txBody>
      </p:sp>
      <p:sp>
        <p:nvSpPr>
          <p:cNvPr id="31749" name="Верхний колонтитул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ru-RU" sz="1200">
                <a:latin typeface="Arial Unicode MS" charset="0"/>
              </a:rPr>
              <a:t>Навой А.В.</a:t>
            </a:r>
          </a:p>
        </p:txBody>
      </p:sp>
    </p:spTree>
    <p:extLst>
      <p:ext uri="{BB962C8B-B14F-4D97-AF65-F5344CB8AC3E}">
        <p14:creationId xmlns:p14="http://schemas.microsoft.com/office/powerpoint/2010/main" val="2597703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987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50B5CF25-EA8B-4979-869C-839AAC6E9FD7}" type="datetime1">
              <a:rPr lang="ru-RU" altLang="ru-RU" sz="1200" smtClean="0">
                <a:latin typeface="Arial Unicode MS" pitchFamily="34" charset="-128"/>
              </a:rPr>
              <a:pPr/>
              <a:t>15.10.2018</a:t>
            </a:fld>
            <a:endParaRPr lang="ru-RU" altLang="ru-RU" sz="1200" smtClean="0">
              <a:latin typeface="Arial Unicode MS" pitchFamily="34" charset="-128"/>
            </a:endParaRP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2764D13-904D-4259-8404-264BCB35940C}" type="slidenum">
              <a:rPr lang="ru-RU" altLang="ru-RU" sz="1200" smtClean="0">
                <a:latin typeface="Arial Unicode MS" pitchFamily="34" charset="-128"/>
              </a:rPr>
              <a:pPr/>
              <a:t>15</a:t>
            </a:fld>
            <a:endParaRPr lang="ru-RU" altLang="ru-RU" sz="1200" smtClean="0">
              <a:latin typeface="Arial Unicode MS" pitchFamily="34" charset="-128"/>
            </a:endParaRPr>
          </a:p>
        </p:txBody>
      </p:sp>
      <p:sp>
        <p:nvSpPr>
          <p:cNvPr id="686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ru-RU" smtClean="0">
              <a:ea typeface="ＭＳ Ｐゴシック" pitchFamily="34" charset="-128"/>
            </a:endParaRPr>
          </a:p>
        </p:txBody>
      </p:sp>
      <p:sp>
        <p:nvSpPr>
          <p:cNvPr id="68614" name="Верхний колонтитул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ru-RU" altLang="ru-RU" sz="1200" smtClean="0">
                <a:latin typeface="Arial Unicode MS" pitchFamily="34" charset="-128"/>
              </a:rPr>
              <a:t>Навой А.В.</a:t>
            </a:r>
          </a:p>
        </p:txBody>
      </p:sp>
    </p:spTree>
    <p:extLst>
      <p:ext uri="{BB962C8B-B14F-4D97-AF65-F5344CB8AC3E}">
        <p14:creationId xmlns:p14="http://schemas.microsoft.com/office/powerpoint/2010/main" val="519415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815B74A-D692-9944-9914-2411779EFA94}" type="datetime1">
              <a:rPr lang="ru-RU" sz="1200">
                <a:latin typeface="Arial Unicode MS" charset="0"/>
              </a:rPr>
              <a:pPr/>
              <a:t>15.10.2018</a:t>
            </a:fld>
            <a:endParaRPr lang="ru-RU" sz="1200">
              <a:latin typeface="Arial Unicode MS" charset="0"/>
            </a:endParaRPr>
          </a:p>
        </p:txBody>
      </p:sp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4866A51-3A54-9041-B9D4-ED813FA59C5A}" type="slidenum">
              <a:rPr lang="ru-RU" sz="1200">
                <a:latin typeface="Arial Unicode MS" charset="0"/>
              </a:rPr>
              <a:pPr/>
              <a:t>19</a:t>
            </a:fld>
            <a:endParaRPr lang="ru-RU" sz="1200">
              <a:latin typeface="Arial Unicode MS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cs typeface="ＭＳ Ｐゴシック" charset="0"/>
            </a:endParaRPr>
          </a:p>
        </p:txBody>
      </p:sp>
      <p:sp>
        <p:nvSpPr>
          <p:cNvPr id="39941" name="Верхний колонтитул 5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ru-RU" sz="1200">
                <a:latin typeface="Arial Unicode MS" charset="0"/>
              </a:rPr>
              <a:t>Навой А.В.</a:t>
            </a:r>
          </a:p>
        </p:txBody>
      </p:sp>
    </p:spTree>
    <p:extLst>
      <p:ext uri="{BB962C8B-B14F-4D97-AF65-F5344CB8AC3E}">
        <p14:creationId xmlns:p14="http://schemas.microsoft.com/office/powerpoint/2010/main" val="3629783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03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Навой А.В.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996ADF64-D248-41F6-9E86-EF9ADE8EE323}" type="datetime1">
              <a:rPr lang="ru-RU" smtClean="0"/>
              <a:pPr>
                <a:defRPr/>
              </a:pPr>
              <a:t>15.10.2018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C07EA-4F47-4911-908E-1C32EA2018C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41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21865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186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4AB0F18-634B-49AA-8A67-4C3A22EF9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06C5E7-9EDA-4C36-99E3-C073285015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06A42C-5C88-419C-B513-626780400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D6F268-646E-4C9E-B5B8-AA983476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336378"/>
            <a:ext cx="2676525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73937B-EB87-4BEF-A832-90B97A49D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336378"/>
            <a:ext cx="2676525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47D82C-FA6F-4D6E-B751-963C4764D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414929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336378"/>
            <a:ext cx="2676525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512CA4-AA97-4828-8C5B-3CA91CCBDD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28437" y="336378"/>
            <a:ext cx="2676525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35678D-05C5-493B-ABB6-35C0F5CED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7D287D8-4589-4A3E-AE45-5743ABF13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213641-7DCD-42FF-8B80-1E0C28A51E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5E314B-E020-45A0-959D-C798B5715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E0BD32-4C12-4D56-8482-3AD05A123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5FE735-E563-4849-B447-11805F2EE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AF4F3A-B05A-456B-9E5B-6CBF23F8E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D534CBC-F13D-4033-A2CD-4035DA409A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607904-D511-4B39-9DD1-B5073BC4CE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1" lang="en-US"/>
          </a:p>
        </p:txBody>
      </p:sp>
      <p:sp>
        <p:nvSpPr>
          <p:cNvPr id="120841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6C23085-C180-4AF3-888C-F94B999C8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3" r:id="rId15"/>
    <p:sldLayoutId id="214748456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9"/>
        </a:buBlip>
        <a:defRPr sz="32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/>
              <a:t>Проблемы отражения мирохозяйственных связей Российской Федерации на основе статистики внешнего сектора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31281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 descr="Large confetti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4079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Представление статистики внешнего сектора</a:t>
            </a:r>
            <a:endParaRPr lang="en-US" sz="2800" b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23850" y="1340767"/>
            <a:ext cx="8569325" cy="460759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ea typeface="ＭＳ Ｐゴシック" pitchFamily="1" charset="-128"/>
              </a:rPr>
              <a:t>Около 150 презентаций, обновляемых с различной периодичностью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ea typeface="ＭＳ Ｐゴシック" pitchFamily="1" charset="-128"/>
              </a:rPr>
              <a:t>Более 10 тыс. показателей сгруппированных по основным разделам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ea typeface="ＭＳ Ｐゴシック" pitchFamily="1" charset="-128"/>
              </a:rPr>
              <a:t>Платежный баланс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ea typeface="ＭＳ Ｐゴシック" pitchFamily="1" charset="-128"/>
              </a:rPr>
              <a:t>Внешний долг 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ea typeface="ＭＳ Ｐゴシック" pitchFamily="1" charset="-128"/>
              </a:rPr>
              <a:t>Международная инвестиционная позиция</a:t>
            </a:r>
            <a:r>
              <a:rPr lang="en-US" sz="2400" dirty="0" smtClean="0">
                <a:ea typeface="ＭＳ Ｐゴシック" pitchFamily="1" charset="-128"/>
              </a:rPr>
              <a:t> </a:t>
            </a:r>
            <a:r>
              <a:rPr lang="ru-RU" sz="2400" dirty="0" smtClean="0">
                <a:ea typeface="ＭＳ Ｐゴシック" pitchFamily="1" charset="-128"/>
              </a:rPr>
              <a:t>(МИП)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ea typeface="ＭＳ Ｐゴシック" pitchFamily="1" charset="-128"/>
              </a:rPr>
              <a:t>Внешняя торговля товарами и услугами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ea typeface="ＭＳ Ｐゴシック" pitchFamily="1" charset="-128"/>
              </a:rPr>
              <a:t>Международные резервы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ea typeface="ＭＳ Ｐゴシック" pitchFamily="1" charset="-128"/>
              </a:rPr>
              <a:t>Прямые инвестиции</a:t>
            </a:r>
          </a:p>
          <a:p>
            <a:pPr lvl="1">
              <a:buFont typeface="Wingdings" pitchFamily="2" charset="2"/>
              <a:buChar char="Ø"/>
            </a:pPr>
            <a:r>
              <a:rPr lang="ru-RU" sz="2400" dirty="0" smtClean="0">
                <a:ea typeface="ＭＳ Ｐゴシック" pitchFamily="1" charset="-128"/>
              </a:rPr>
              <a:t>Производные показатели обменного курса</a:t>
            </a:r>
            <a:endParaRPr lang="ru-RU" dirty="0" smtClean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 descr="Large confetti"/>
          <p:cNvSpPr>
            <a:spLocks noGrp="1"/>
          </p:cNvSpPr>
          <p:nvPr>
            <p:ph type="title"/>
          </p:nvPr>
        </p:nvSpPr>
        <p:spPr>
          <a:xfrm>
            <a:off x="611188" y="284163"/>
            <a:ext cx="8255000" cy="11287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Основные виды публикуемой информации по внешнему сектору</a:t>
            </a:r>
            <a:endParaRPr lang="en-US" sz="2800" b="1" dirty="0"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>
          <a:xfrm>
            <a:off x="468313" y="1700213"/>
            <a:ext cx="8424862" cy="47529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b="1" i="1" smtClean="0">
                <a:ea typeface="ＭＳ Ｐゴシック" pitchFamily="1" charset="-128"/>
              </a:rPr>
              <a:t>Статистические показатели </a:t>
            </a:r>
            <a:r>
              <a:rPr lang="ru-RU" sz="2800" smtClean="0">
                <a:ea typeface="ＭＳ Ｐゴシック" pitchFamily="1" charset="-128"/>
              </a:rPr>
              <a:t>и ряды динамики</a:t>
            </a:r>
          </a:p>
          <a:p>
            <a:pPr>
              <a:buFont typeface="Wingdings" pitchFamily="2" charset="2"/>
              <a:buChar char="Ø"/>
            </a:pPr>
            <a:endParaRPr lang="ru-RU" sz="2800" smtClean="0">
              <a:ea typeface="ＭＳ Ｐゴシック" pitchFamily="1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i="1" smtClean="0">
                <a:ea typeface="ＭＳ Ｐゴシック" pitchFamily="1" charset="-128"/>
              </a:rPr>
              <a:t>Методологические данные</a:t>
            </a:r>
            <a:r>
              <a:rPr lang="ru-RU" sz="2800" smtClean="0">
                <a:ea typeface="ＭＳ Ｐゴシック" pitchFamily="1" charset="-128"/>
              </a:rPr>
              <a:t> (методика расчета отдельных показателей и составления презентаций, методики досчетов и оценок)</a:t>
            </a:r>
          </a:p>
          <a:p>
            <a:pPr>
              <a:buFont typeface="Wingdings" pitchFamily="2" charset="2"/>
              <a:buChar char="Ø"/>
            </a:pPr>
            <a:endParaRPr lang="ru-RU" sz="2800" smtClean="0">
              <a:ea typeface="ＭＳ Ｐゴシック" pitchFamily="1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2800" b="1" i="1" smtClean="0">
                <a:ea typeface="ＭＳ Ｐゴシック" pitchFamily="1" charset="-128"/>
              </a:rPr>
              <a:t>Статистические и аналитические комментарии</a:t>
            </a:r>
            <a:r>
              <a:rPr lang="ru-RU" sz="2800" smtClean="0">
                <a:ea typeface="ＭＳ Ｐゴシック" pitchFamily="1" charset="-128"/>
              </a:rPr>
              <a:t> и сборники</a:t>
            </a:r>
            <a:endParaRPr lang="en-US" sz="2800" smtClean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 descr="Large confetti"/>
          <p:cNvSpPr>
            <a:spLocks noGrp="1"/>
          </p:cNvSpPr>
          <p:nvPr>
            <p:ph type="title"/>
          </p:nvPr>
        </p:nvSpPr>
        <p:spPr>
          <a:xfrm>
            <a:off x="827088" y="284163"/>
            <a:ext cx="8039100" cy="6969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Основные формы публикаций</a:t>
            </a:r>
          </a:p>
        </p:txBody>
      </p:sp>
      <p:sp>
        <p:nvSpPr>
          <p:cNvPr id="67587" name="Объект 2"/>
          <p:cNvSpPr>
            <a:spLocks noGrp="1"/>
          </p:cNvSpPr>
          <p:nvPr>
            <p:ph idx="1"/>
          </p:nvPr>
        </p:nvSpPr>
        <p:spPr>
          <a:xfrm>
            <a:off x="468313" y="1125538"/>
            <a:ext cx="8351837" cy="53990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>
                <a:ea typeface="ＭＳ Ｐゴシック" pitchFamily="1" charset="-128"/>
              </a:rPr>
              <a:t>Вестник Банка России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ea typeface="ＭＳ Ｐゴシック" pitchFamily="1" charset="-128"/>
              </a:rPr>
              <a:t>Статистический бюллетень Банка России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ea typeface="ＭＳ Ｐゴシック" pitchFamily="1" charset="-128"/>
              </a:rPr>
              <a:t>Публикация тематических сборников:</a:t>
            </a:r>
          </a:p>
          <a:p>
            <a:pPr lvl="1">
              <a:buFont typeface="Wingdings" pitchFamily="2" charset="2"/>
              <a:buChar char="Ø"/>
            </a:pPr>
            <a:r>
              <a:rPr lang="ru-RU" smtClean="0">
                <a:ea typeface="ＭＳ Ｐゴシック" pitchFamily="1" charset="-128"/>
              </a:rPr>
              <a:t>Платежный баланс, международная инвестиционная позиция и внешний долг Российской Федерации (квартальный)</a:t>
            </a:r>
          </a:p>
          <a:p>
            <a:pPr lvl="1">
              <a:buFont typeface="Wingdings" pitchFamily="2" charset="2"/>
              <a:buChar char="Ø"/>
            </a:pPr>
            <a:r>
              <a:rPr lang="ru-RU" smtClean="0">
                <a:ea typeface="ＭＳ Ｐゴシック" pitchFamily="1" charset="-128"/>
              </a:rPr>
              <a:t>Внешняя торговли Российской Федерации услугами (ежегодный)</a:t>
            </a:r>
          </a:p>
          <a:p>
            <a:pPr lvl="1">
              <a:buFont typeface="Wingdings" pitchFamily="2" charset="2"/>
              <a:buChar char="Ø"/>
            </a:pPr>
            <a:r>
              <a:rPr lang="ru-RU" smtClean="0">
                <a:ea typeface="ＭＳ Ｐゴシック" pitchFamily="1" charset="-128"/>
              </a:rPr>
              <a:t>Платежный баланс Союзного государства (ежегодный)</a:t>
            </a:r>
          </a:p>
          <a:p>
            <a:pPr>
              <a:buFont typeface="Wingdings" pitchFamily="2" charset="2"/>
              <a:buChar char="Ø"/>
            </a:pPr>
            <a:r>
              <a:rPr lang="ru-RU" smtClean="0">
                <a:ea typeface="ＭＳ Ｐゴシック" pitchFamily="1" charset="-128"/>
              </a:rPr>
              <a:t>Годовой отчет Банка России (ежегодный)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2779709"/>
              </p:ext>
            </p:extLst>
          </p:nvPr>
        </p:nvGraphicFramePr>
        <p:xfrm>
          <a:off x="323528" y="908720"/>
          <a:ext cx="843528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Стрелка вверх 16"/>
          <p:cNvSpPr/>
          <p:nvPr/>
        </p:nvSpPr>
        <p:spPr bwMode="auto">
          <a:xfrm flipV="1">
            <a:off x="4109120" y="2924944"/>
            <a:ext cx="864096" cy="720080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6200000" scaled="1"/>
            <a:tileRect/>
          </a:gradFill>
          <a:ln w="9525" cap="flat" cmpd="sng" algn="ctr">
            <a:gradFill flip="none" rotWithShape="1"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0" y="3645024"/>
            <a:ext cx="9144000" cy="311865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2075" tIns="46038" rIns="92075" bIns="46038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Публикации с временным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лагом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График публикаций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9091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 descr="Large confetti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4318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2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Методологическая основа статистики внешнего сектора</a:t>
            </a:r>
          </a:p>
        </p:txBody>
      </p:sp>
      <p:sp>
        <p:nvSpPr>
          <p:cNvPr id="22531" name="Объект 2"/>
          <p:cNvSpPr>
            <a:spLocks noGrp="1"/>
          </p:cNvSpPr>
          <p:nvPr>
            <p:ph idx="1"/>
          </p:nvPr>
        </p:nvSpPr>
        <p:spPr>
          <a:xfrm>
            <a:off x="107950" y="908050"/>
            <a:ext cx="8856663" cy="594995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Статистика внешнего сектора базируется на принципах, изложенных в следующих международных методологических документах: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«Руководство по СНС. ООН. 2008»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«Руководство по платежному балансу и международной инвестиционной позиции»</a:t>
            </a:r>
            <a:r>
              <a:rPr lang="en-US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МВФ (РПБ 6), 20</a:t>
            </a:r>
            <a:r>
              <a:rPr lang="en-US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09</a:t>
            </a: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«Руководство по статистике международной торговли услугами, 2010 год» ООН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«Эталонные определения ОЭСР для иностранных прямых инвестиций» (4-ое изд., 2008 год)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«Международные операции с денежными переводами» Руководство для составителей и пользователей Международный валютный фонд 2009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«Международные резервы и ликвидность в ин валюте. Формы представления данных: Руководящие принципы» МВФ, 2012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«Статистика внешнего долга. Руководство для составителей и пользователей» МВФ, 2013.</a:t>
            </a:r>
          </a:p>
          <a:p>
            <a:pPr lvl="1"/>
            <a:endParaRPr lang="ru-RU" altLang="ru-RU" sz="2400" dirty="0" smtClean="0">
              <a:ea typeface="ＭＳ Ｐゴシック" pitchFamily="34" charset="-128"/>
            </a:endParaRPr>
          </a:p>
          <a:p>
            <a:pPr lvl="1"/>
            <a:endParaRPr lang="ru-RU" altLang="ru-RU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059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603250"/>
          </a:xfrm>
          <a:noFill/>
        </p:spPr>
        <p:txBody>
          <a:bodyPr lIns="92075" tIns="46038" rIns="92075" bIns="46038" anchor="ctr"/>
          <a:lstStyle/>
          <a:p>
            <a:pPr algn="ctr"/>
            <a:r>
              <a:rPr lang="ru-RU" altLang="ru-RU" sz="24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Понятийно-категориальный аппарат</a:t>
            </a:r>
            <a:endParaRPr lang="ru-RU" altLang="ru-RU" sz="2400" b="1" dirty="0" smtClean="0">
              <a:solidFill>
                <a:schemeClr val="bg2"/>
              </a:solidFill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28688"/>
            <a:ext cx="8970963" cy="5929312"/>
          </a:xfrm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sz="24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Платежный баланс</a:t>
            </a:r>
            <a:r>
              <a:rPr lang="en-US" altLang="ru-RU" sz="24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(категория потока) </a:t>
            </a: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– статистический отчет, отражающий в агрегированном виде экономические операции между резидентами и нерезидентами за определенный промежуток времени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ru-RU" altLang="ru-RU" sz="2000" i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Резидент</a:t>
            </a:r>
            <a:r>
              <a:rPr lang="ru-RU" alt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- институциональная единица, имеющая на экономической территории данной страны центр экономического интереса 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ru-RU" altLang="ru-RU" sz="2000" i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Экономическая территория</a:t>
            </a:r>
            <a:r>
              <a:rPr lang="ru-RU" altLang="ru-RU" sz="20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- </a:t>
            </a: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географическая территория данной страны, находящаяся под юрисдикцией правительства страны, в пределах которой могут свободно перемещаться рабочая сила, товары и капитал. 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ru-RU" altLang="ru-RU" sz="2000" i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Центр экономического интереса</a:t>
            </a:r>
            <a:r>
              <a:rPr lang="ru-RU" altLang="ru-RU" sz="2400" b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определяется критерием ведения хозяйственной деятельности и экономических операций в данной стране в значимых масштабах (не менее года)</a:t>
            </a:r>
          </a:p>
          <a:p>
            <a:pPr lvl="1" algn="just" eaLnBrk="1" hangingPunct="1">
              <a:buFont typeface="Wingdings" pitchFamily="2" charset="2"/>
              <a:buChar char="Ø"/>
            </a:pPr>
            <a:r>
              <a:rPr lang="ru-RU" altLang="ru-RU" sz="2000" i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Операция</a:t>
            </a:r>
            <a:r>
              <a:rPr lang="ru-RU" altLang="ru-RU" sz="2000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– это взаимодействие двух институциональных единиц, которое осуществляется по взаимному соглашению или в силу действия закона и сопровождается обменом экономическими ценностями или трансфертами.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altLang="ru-RU" sz="2000" i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С</a:t>
            </a:r>
            <a:r>
              <a:rPr lang="ru-RU" altLang="ru-RU" sz="2000" i="1" dirty="0" smtClean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истема </a:t>
            </a:r>
            <a:r>
              <a:rPr lang="ru-RU" altLang="ru-RU" sz="2000" i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двойной записи - </a:t>
            </a:r>
            <a:r>
              <a:rPr lang="ru-RU" altLang="ru-RU" sz="2000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каждая операция отражается дважды - по кредиту одной статьи и дебету другой</a:t>
            </a:r>
          </a:p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ru-RU" altLang="ru-RU" sz="2000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400" dirty="0" smtClean="0">
              <a:latin typeface="Verdana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395196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 descr="Large confetti"/>
          <p:cNvSpPr>
            <a:spLocks noGrp="1"/>
          </p:cNvSpPr>
          <p:nvPr>
            <p:ph type="title"/>
          </p:nvPr>
        </p:nvSpPr>
        <p:spPr>
          <a:xfrm>
            <a:off x="721519" y="622300"/>
            <a:ext cx="7772400" cy="358775"/>
          </a:xfrm>
        </p:spPr>
        <p:txBody>
          <a:bodyPr/>
          <a:lstStyle/>
          <a:p>
            <a:pPr algn="ctr"/>
            <a:r>
              <a:rPr lang="ru-RU" sz="2800" b="1" dirty="0" smtClean="0">
                <a:ea typeface="ＭＳ Ｐゴシック" pitchFamily="1" charset="-128"/>
              </a:rPr>
              <a:t>Международная инвестиционная позиция (категория запаса)</a:t>
            </a:r>
          </a:p>
        </p:txBody>
      </p:sp>
      <p:sp>
        <p:nvSpPr>
          <p:cNvPr id="44035" name="Объект 2"/>
          <p:cNvSpPr>
            <a:spLocks noGrp="1"/>
          </p:cNvSpPr>
          <p:nvPr>
            <p:ph idx="1"/>
          </p:nvPr>
        </p:nvSpPr>
        <p:spPr>
          <a:xfrm>
            <a:off x="539750" y="981075"/>
            <a:ext cx="8135938" cy="51149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ea typeface="ＭＳ Ｐゴシック" pitchFamily="1" charset="-128"/>
              </a:rPr>
              <a:t>Статистический отчет, отражающий </a:t>
            </a:r>
            <a:r>
              <a:rPr lang="ru-RU" sz="2000" b="1" i="1" dirty="0" smtClean="0">
                <a:ea typeface="ＭＳ Ｐゴシック" pitchFamily="1" charset="-128"/>
              </a:rPr>
              <a:t>на определенный момент времени</a:t>
            </a:r>
            <a:r>
              <a:rPr lang="ru-RU" sz="2000" dirty="0" smtClean="0">
                <a:ea typeface="ＭＳ Ｐゴシック" pitchFamily="1" charset="-128"/>
              </a:rPr>
              <a:t> стоимость и структуру </a:t>
            </a:r>
            <a:r>
              <a:rPr lang="ru-RU" sz="2000" b="1" i="1" dirty="0" smtClean="0">
                <a:ea typeface="ＭＳ Ｐゴシック" pitchFamily="1" charset="-128"/>
              </a:rPr>
              <a:t>финансовых активов </a:t>
            </a:r>
            <a:r>
              <a:rPr lang="ru-RU" sz="2000" dirty="0" smtClean="0">
                <a:ea typeface="ＭＳ Ｐゴシック" pitchFamily="1" charset="-128"/>
              </a:rPr>
              <a:t>и </a:t>
            </a:r>
            <a:r>
              <a:rPr lang="ru-RU" sz="2000" b="1" i="1" dirty="0" smtClean="0">
                <a:ea typeface="ＭＳ Ｐゴシック" pitchFamily="1" charset="-128"/>
              </a:rPr>
              <a:t>обязательств</a:t>
            </a:r>
            <a:r>
              <a:rPr lang="ru-RU" sz="2000" dirty="0" smtClean="0">
                <a:ea typeface="ＭＳ Ｐゴシック" pitchFamily="1" charset="-128"/>
              </a:rPr>
              <a:t> резидентов экономики перед нерезидентами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ea typeface="ＭＳ Ｐゴシック" pitchFamily="1" charset="-128"/>
              </a:rPr>
              <a:t>МИП отражает изменение </a:t>
            </a:r>
            <a:r>
              <a:rPr lang="ru-RU" sz="2000" i="1" dirty="0" smtClean="0">
                <a:ea typeface="ＭＳ Ｐゴシック" pitchFamily="1" charset="-128"/>
              </a:rPr>
              <a:t>запасов, </a:t>
            </a:r>
            <a:r>
              <a:rPr lang="ru-RU" sz="2000" dirty="0" smtClean="0">
                <a:ea typeface="ＭＳ Ｐゴシック" pitchFamily="1" charset="-128"/>
              </a:rPr>
              <a:t>произошедшее 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600" dirty="0" smtClean="0">
                <a:ea typeface="ＭＳ Ｐゴシック" pitchFamily="1" charset="-128"/>
              </a:rPr>
              <a:t>в  результате </a:t>
            </a:r>
            <a:r>
              <a:rPr lang="ru-RU" sz="1600" b="1" i="1" dirty="0" smtClean="0">
                <a:ea typeface="ＭＳ Ｐゴシック" pitchFamily="1" charset="-128"/>
              </a:rPr>
              <a:t>операций</a:t>
            </a:r>
            <a:r>
              <a:rPr lang="ru-RU" sz="1600" dirty="0" smtClean="0">
                <a:ea typeface="ＭＳ Ｐゴシック" pitchFamily="1" charset="-128"/>
              </a:rPr>
              <a:t>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600" dirty="0" smtClean="0">
                <a:ea typeface="ＭＳ Ｐゴシック" pitchFamily="1" charset="-128"/>
              </a:rPr>
              <a:t>в результате </a:t>
            </a:r>
            <a:r>
              <a:rPr lang="ru-RU" sz="1600" b="1" i="1" dirty="0" smtClean="0">
                <a:ea typeface="ＭＳ Ｐゴシック" pitchFamily="1" charset="-128"/>
              </a:rPr>
              <a:t>переоценки</a:t>
            </a:r>
            <a:r>
              <a:rPr lang="ru-RU" sz="1600" dirty="0" smtClean="0">
                <a:ea typeface="ＭＳ Ｐゴシック" pitchFamily="1" charset="-128"/>
              </a:rPr>
              <a:t>;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600" dirty="0" smtClean="0">
                <a:ea typeface="ＭＳ Ｐゴシック" pitchFamily="1" charset="-128"/>
              </a:rPr>
              <a:t>в результате </a:t>
            </a:r>
            <a:r>
              <a:rPr lang="ru-RU" sz="1600" b="1" i="1" dirty="0" smtClean="0">
                <a:ea typeface="ＭＳ Ｐゴシック" pitchFamily="1" charset="-128"/>
              </a:rPr>
              <a:t>прочих изменений</a:t>
            </a:r>
            <a:r>
              <a:rPr lang="ru-RU" sz="1600" dirty="0" smtClean="0">
                <a:ea typeface="ＭＳ Ｐゴシック" pitchFamily="1" charset="-128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i="1" dirty="0" smtClean="0">
                <a:ea typeface="ＭＳ Ｐゴシック" pitchFamily="1" charset="-128"/>
              </a:rPr>
              <a:t>Операции</a:t>
            </a:r>
            <a:r>
              <a:rPr lang="ru-RU" sz="2000" i="1" dirty="0" smtClean="0">
                <a:ea typeface="ＭＳ Ｐゴシック" pitchFamily="1" charset="-128"/>
              </a:rPr>
              <a:t>, отражаемые в МИП, </a:t>
            </a:r>
            <a:r>
              <a:rPr lang="ru-RU" sz="2000" dirty="0" smtClean="0">
                <a:ea typeface="ＭＳ Ｐゴシック" pitchFamily="1" charset="-128"/>
              </a:rPr>
              <a:t>соответствуют операциям финансового счета платежного баланса (МИП и платежный баланс </a:t>
            </a:r>
            <a:r>
              <a:rPr lang="ru-RU" sz="2000" b="1" i="1" dirty="0" smtClean="0">
                <a:ea typeface="ＭＳ Ｐゴシック" pitchFamily="1" charset="-128"/>
              </a:rPr>
              <a:t>полностью интегрированы</a:t>
            </a:r>
            <a:r>
              <a:rPr lang="ru-RU" sz="2000" dirty="0" smtClean="0">
                <a:ea typeface="ＭＳ Ｐゴシック" pitchFamily="1" charset="-128"/>
              </a:rPr>
              <a:t>)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b="1" i="1" dirty="0" smtClean="0">
                <a:ea typeface="ＭＳ Ｐゴシック" pitchFamily="1" charset="-128"/>
              </a:rPr>
              <a:t>Переоценка</a:t>
            </a:r>
            <a:r>
              <a:rPr lang="ru-RU" sz="2000" i="1" dirty="0" smtClean="0">
                <a:ea typeface="ＭＳ Ｐゴシック" pitchFamily="1" charset="-128"/>
              </a:rPr>
              <a:t> </a:t>
            </a:r>
            <a:r>
              <a:rPr lang="ru-RU" sz="2000" dirty="0" smtClean="0">
                <a:ea typeface="ＭＳ Ｐゴシック" pitchFamily="1" charset="-128"/>
              </a:rPr>
              <a:t>отражают изменения </a:t>
            </a:r>
            <a:r>
              <a:rPr lang="ru-RU" sz="2000" b="1" i="1" dirty="0" smtClean="0">
                <a:ea typeface="ＭＳ Ｐゴシック" pitchFamily="1" charset="-128"/>
              </a:rPr>
              <a:t>валютных курсов </a:t>
            </a:r>
            <a:r>
              <a:rPr lang="ru-RU" sz="2000" dirty="0" smtClean="0">
                <a:ea typeface="ＭＳ Ｐゴシック" pitchFamily="1" charset="-128"/>
              </a:rPr>
              <a:t>и </a:t>
            </a:r>
            <a:r>
              <a:rPr lang="ru-RU" sz="2000" b="1" i="1" dirty="0" smtClean="0">
                <a:ea typeface="ＭＳ Ｐゴシック" pitchFamily="1" charset="-128"/>
              </a:rPr>
              <a:t>рыночной стоимости</a:t>
            </a:r>
            <a:r>
              <a:rPr lang="ru-RU" sz="2000" dirty="0" smtClean="0">
                <a:ea typeface="ＭＳ Ｐゴシック" pitchFamily="1" charset="-128"/>
              </a:rPr>
              <a:t> активов и  обязательств</a:t>
            </a:r>
            <a:endParaRPr lang="ru-RU" sz="2000" b="1" dirty="0" smtClean="0">
              <a:ea typeface="ＭＳ Ｐゴシック" pitchFamily="1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b="1" i="1" dirty="0" smtClean="0">
                <a:ea typeface="ＭＳ Ｐゴシック" pitchFamily="1" charset="-128"/>
              </a:rPr>
              <a:t>Прочие изменения</a:t>
            </a:r>
            <a:r>
              <a:rPr lang="ru-RU" sz="2000" i="1" dirty="0" smtClean="0">
                <a:ea typeface="ＭＳ Ｐゴシック" pitchFamily="1" charset="-128"/>
              </a:rPr>
              <a:t> </a:t>
            </a:r>
            <a:r>
              <a:rPr lang="ru-RU" sz="2000" dirty="0" smtClean="0">
                <a:ea typeface="ＭＳ Ｐゴシック" pitchFamily="1" charset="-128"/>
              </a:rPr>
              <a:t>включают все иные изменения (</a:t>
            </a:r>
            <a:r>
              <a:rPr lang="ru-RU" sz="2000" dirty="0" err="1" smtClean="0">
                <a:ea typeface="ＭＳ Ｐゴシック" pitchFamily="1" charset="-128"/>
              </a:rPr>
              <a:t>реклассификация</a:t>
            </a:r>
            <a:r>
              <a:rPr lang="ru-RU" sz="2000" dirty="0" smtClean="0">
                <a:ea typeface="ＭＳ Ｐゴシック" pitchFamily="1" charset="-128"/>
              </a:rPr>
              <a:t>, списания и т.д.).</a:t>
            </a:r>
            <a:endParaRPr lang="ru-RU" sz="2000" b="1" dirty="0" smtClean="0">
              <a:ea typeface="ＭＳ Ｐゴシック" pitchFamily="1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ea typeface="ＭＳ Ｐゴシック" pitchFamily="1" charset="-128"/>
              </a:rPr>
              <a:t>Разница между активами и обязательствами страны представляет собой </a:t>
            </a:r>
            <a:r>
              <a:rPr lang="ru-RU" sz="2000" b="1" i="1" dirty="0" smtClean="0">
                <a:ea typeface="ＭＳ Ｐゴシック" pitchFamily="1" charset="-128"/>
              </a:rPr>
              <a:t>чистую международную инвестиционную позицию</a:t>
            </a:r>
            <a:r>
              <a:rPr lang="ru-RU" sz="2000" dirty="0" smtClean="0">
                <a:ea typeface="ＭＳ Ｐゴシック" pitchFamily="1" charset="-128"/>
              </a:rPr>
              <a:t> страны, которая может быть </a:t>
            </a:r>
            <a:r>
              <a:rPr lang="ru-RU" sz="2000" b="1" i="1" dirty="0" smtClean="0">
                <a:ea typeface="ＭＳ Ｐゴシック" pitchFamily="1" charset="-128"/>
              </a:rPr>
              <a:t>положительной</a:t>
            </a:r>
            <a:r>
              <a:rPr lang="ru-RU" sz="2000" dirty="0" smtClean="0">
                <a:ea typeface="ＭＳ Ｐゴシック" pitchFamily="1" charset="-128"/>
              </a:rPr>
              <a:t> или </a:t>
            </a:r>
            <a:r>
              <a:rPr lang="ru-RU" sz="2000" b="1" i="1" dirty="0" smtClean="0">
                <a:ea typeface="ＭＳ Ｐゴシック" pitchFamily="1" charset="-128"/>
              </a:rPr>
              <a:t>отрицательной</a:t>
            </a:r>
          </a:p>
        </p:txBody>
      </p:sp>
    </p:spTree>
    <p:extLst>
      <p:ext uri="{BB962C8B-B14F-4D97-AF65-F5344CB8AC3E}">
        <p14:creationId xmlns:p14="http://schemas.microsoft.com/office/powerpoint/2010/main" val="55913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 descr="Large confetti"/>
          <p:cNvSpPr>
            <a:spLocks noGrp="1"/>
          </p:cNvSpPr>
          <p:nvPr>
            <p:ph type="title"/>
          </p:nvPr>
        </p:nvSpPr>
        <p:spPr>
          <a:xfrm>
            <a:off x="428625" y="357188"/>
            <a:ext cx="8229600" cy="3460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ea typeface="ＭＳ Ｐゴシック" pitchFamily="1" charset="-128"/>
              </a:rPr>
              <a:t>Внешний долг </a:t>
            </a:r>
            <a:r>
              <a:rPr lang="ru-RU" sz="2800" b="1" dirty="0">
                <a:ea typeface="ＭＳ Ｐゴシック" pitchFamily="1" charset="-128"/>
              </a:rPr>
              <a:t>(категория запаса)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468313" y="857250"/>
            <a:ext cx="8496300" cy="53800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ea typeface="ＭＳ Ｐゴシック" pitchFamily="1" charset="-128"/>
              </a:rPr>
              <a:t>Внешний долг  </a:t>
            </a:r>
            <a:r>
              <a:rPr lang="ru-RU" sz="2400" dirty="0" smtClean="0">
                <a:ea typeface="ＭＳ Ｐゴシック" pitchFamily="1" charset="-128"/>
              </a:rPr>
              <a:t>- непогашенная сумма текущих безусловных обязательств резидентов перед нерезидентами, которая требует выплат процентов и/или основного долга в будущем </a:t>
            </a:r>
            <a:endParaRPr lang="en-US" sz="2400" dirty="0" smtClean="0">
              <a:ea typeface="ＭＳ Ｐゴシック" pitchFamily="1" charset="-128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ea typeface="ＭＳ Ｐゴシック" pitchFamily="1" charset="-128"/>
              </a:rPr>
              <a:t>В указанную категорию </a:t>
            </a:r>
            <a:r>
              <a:rPr lang="ru-RU" sz="2400" b="1" dirty="0" smtClean="0">
                <a:ea typeface="ＭＳ Ｐゴシック" pitchFamily="1" charset="-128"/>
              </a:rPr>
              <a:t>не включаются </a:t>
            </a:r>
            <a:r>
              <a:rPr lang="ru-RU" sz="2400" dirty="0" smtClean="0">
                <a:ea typeface="ＭＳ Ｐゴシック" pitchFamily="1" charset="-128"/>
              </a:rPr>
              <a:t>участие в капитале, финансовые производные и прочие условные обязательства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ea typeface="ＭＳ Ｐゴシック" pitchFamily="1" charset="-128"/>
              </a:rPr>
              <a:t>Включает только задолженность </a:t>
            </a:r>
            <a:r>
              <a:rPr lang="ru-RU" sz="2400" b="1" i="1" dirty="0" smtClean="0">
                <a:ea typeface="ＭＳ Ｐゴシック" pitchFamily="1" charset="-128"/>
              </a:rPr>
              <a:t>между резидентами и нерезидентами 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ea typeface="ＭＳ Ｐゴシック" pitchFamily="1" charset="-128"/>
              </a:rPr>
              <a:t>В статистике внешнего долга Минфина учитывается стоимость </a:t>
            </a:r>
            <a:r>
              <a:rPr lang="ru-RU" sz="2000" i="1" dirty="0" smtClean="0">
                <a:ea typeface="ＭＳ Ｐゴシック" pitchFamily="1" charset="-128"/>
              </a:rPr>
              <a:t>всех обязательств, номинированных в иностранной валюте</a:t>
            </a:r>
          </a:p>
          <a:p>
            <a:pPr lvl="1"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 dirty="0" smtClean="0">
                <a:ea typeface="ＭＳ Ｐゴシック" pitchFamily="1" charset="-128"/>
              </a:rPr>
              <a:t>В статистике внешнего долга Банка России учитываются только </a:t>
            </a:r>
            <a:r>
              <a:rPr lang="ru-RU" sz="2000" i="1" dirty="0" smtClean="0">
                <a:ea typeface="ＭＳ Ｐゴシック" pitchFamily="1" charset="-128"/>
              </a:rPr>
              <a:t>обязательства перед нерезидентами</a:t>
            </a:r>
            <a:r>
              <a:rPr lang="ru-RU" sz="2000" dirty="0" smtClean="0">
                <a:ea typeface="ＭＳ Ｐゴシック" pitchFamily="1" charset="-128"/>
              </a:rPr>
              <a:t> вне зависимости от валюты инструменты</a:t>
            </a:r>
            <a:endParaRPr lang="ru-RU" sz="2000" dirty="0">
              <a:ea typeface="ＭＳ Ｐゴシック" pitchFamily="1" charset="-128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ea typeface="ＭＳ Ｐゴシック" pitchFamily="1" charset="-128"/>
              </a:rPr>
              <a:t>Статистика внешнего долга </a:t>
            </a:r>
            <a:r>
              <a:rPr lang="ru-RU" sz="2400" b="1" i="1" dirty="0" smtClean="0">
                <a:ea typeface="ＭＳ Ｐゴシック" pitchFamily="1" charset="-128"/>
              </a:rPr>
              <a:t>является подсистемой </a:t>
            </a:r>
            <a:r>
              <a:rPr lang="ru-RU" sz="2400" dirty="0" smtClean="0">
                <a:ea typeface="ＭＳ Ｐゴシック" pitchFamily="1" charset="-128"/>
              </a:rPr>
              <a:t> МИП  и содержит дополнительную детализацию накопленных экономикой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24822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1"/>
          <p:cNvSpPr txBox="1">
            <a:spLocks noChangeArrowheads="1"/>
          </p:cNvSpPr>
          <p:nvPr/>
        </p:nvSpPr>
        <p:spPr bwMode="auto">
          <a:xfrm>
            <a:off x="1044574" y="116632"/>
            <a:ext cx="712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Международные </a:t>
            </a:r>
            <a:r>
              <a:rPr lang="ru-RU" b="1" dirty="0" smtClean="0"/>
              <a:t>резервы (категория запаса)</a:t>
            </a:r>
            <a:endParaRPr lang="ru-RU" b="1" strike="sngStrike" dirty="0">
              <a:solidFill>
                <a:srgbClr val="FF0000"/>
              </a:solidFill>
            </a:endParaRPr>
          </a:p>
        </p:txBody>
      </p:sp>
      <p:sp>
        <p:nvSpPr>
          <p:cNvPr id="52227" name="TextBox 2"/>
          <p:cNvSpPr txBox="1">
            <a:spLocks noChangeArrowheads="1"/>
          </p:cNvSpPr>
          <p:nvPr/>
        </p:nvSpPr>
        <p:spPr bwMode="auto">
          <a:xfrm>
            <a:off x="323848" y="578594"/>
            <a:ext cx="8569325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/>
              <a:t>Под </a:t>
            </a:r>
            <a:r>
              <a:rPr lang="ru-RU" b="1" i="1" dirty="0"/>
              <a:t>резервными активами </a:t>
            </a:r>
            <a:r>
              <a:rPr lang="ru-RU" dirty="0"/>
              <a:t>понимаются активы, которые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dirty="0"/>
              <a:t>имеются в  свободном распоряжении центрального банка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dirty="0"/>
              <a:t>используются в целях финансирования платежного баланса и проведения интервенций на валютных рынках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dirty="0"/>
              <a:t>направляются для оказания воздействия на валютный курс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/>
              <a:t>Представлены </a:t>
            </a:r>
            <a:r>
              <a:rPr lang="ru-RU" b="1" i="1" dirty="0"/>
              <a:t>наиболее ликвидными и высоконадежными активами</a:t>
            </a:r>
            <a:r>
              <a:rPr lang="ru-RU" dirty="0"/>
              <a:t>, выраженными в свободно-конвертируемых валютах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/>
              <a:t>В состав международных резервов включены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i="1" dirty="0"/>
              <a:t>активы в иностранной валюте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i="1" dirty="0"/>
              <a:t>активы в СДР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i="1" dirty="0"/>
              <a:t>резервная позиция в МВФ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ru-RU" i="1" dirty="0"/>
              <a:t>монетарное </a:t>
            </a:r>
            <a:r>
              <a:rPr lang="ru-RU" i="1" dirty="0" smtClean="0"/>
              <a:t>золото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/>
              <a:t>Статистика </a:t>
            </a:r>
            <a:r>
              <a:rPr lang="ru-RU" dirty="0" smtClean="0"/>
              <a:t>международных резервов </a:t>
            </a:r>
            <a:r>
              <a:rPr lang="ru-RU" b="1" i="1" dirty="0" smtClean="0"/>
              <a:t>является </a:t>
            </a:r>
            <a:r>
              <a:rPr lang="ru-RU" b="1" i="1" dirty="0"/>
              <a:t>подсистемой </a:t>
            </a:r>
            <a:r>
              <a:rPr lang="ru-RU" dirty="0"/>
              <a:t> </a:t>
            </a:r>
            <a:r>
              <a:rPr lang="ru-RU" dirty="0" smtClean="0"/>
              <a:t>МИП и </a:t>
            </a:r>
            <a:r>
              <a:rPr lang="ru-RU" dirty="0"/>
              <a:t>содержат дополнительную детализацию накопленных экономикой </a:t>
            </a:r>
            <a:r>
              <a:rPr lang="ru-RU" dirty="0" smtClean="0"/>
              <a:t>внешних активов</a:t>
            </a:r>
            <a:endParaRPr lang="ru-RU" dirty="0"/>
          </a:p>
          <a:p>
            <a:pPr marL="342900" indent="-342900">
              <a:buFont typeface="Wingdings" pitchFamily="2" charset="2"/>
              <a:buChar char="Ø"/>
            </a:pP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95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496300" cy="5424487"/>
          </a:xfrm>
        </p:spPr>
        <p:txBody>
          <a:bodyPr lIns="92075" tIns="46038" rIns="92075" bIns="46038"/>
          <a:lstStyle/>
          <a:p>
            <a:pPr marL="457200" indent="-457200">
              <a:lnSpc>
                <a:spcPct val="90000"/>
              </a:lnSpc>
              <a:buFont typeface="Wingdings" charset="0"/>
              <a:buChar char="Ø"/>
            </a:pPr>
            <a:r>
              <a:rPr lang="ru-RU" sz="2400" b="1" i="1" dirty="0">
                <a:latin typeface="Times New Roman" charset="0"/>
                <a:cs typeface="ＭＳ Ｐゴシック" charset="0"/>
              </a:rPr>
              <a:t>По типу операций </a:t>
            </a:r>
          </a:p>
          <a:p>
            <a:pPr marL="857250" lvl="1" indent="-457200">
              <a:lnSpc>
                <a:spcPct val="90000"/>
              </a:lnSpc>
              <a:buFont typeface="Wingdings" charset="0"/>
              <a:buChar char="Ø"/>
            </a:pPr>
            <a:r>
              <a:rPr lang="ru-RU" sz="2000" dirty="0">
                <a:latin typeface="Times New Roman" charset="0"/>
              </a:rPr>
              <a:t>К </a:t>
            </a:r>
            <a:r>
              <a:rPr lang="ru-RU" sz="2000" i="1" dirty="0">
                <a:latin typeface="Times New Roman" charset="0"/>
              </a:rPr>
              <a:t>текущим операциям</a:t>
            </a:r>
            <a:r>
              <a:rPr lang="ru-RU" sz="2000" dirty="0">
                <a:latin typeface="Times New Roman" charset="0"/>
              </a:rPr>
              <a:t> относятся операции с товарами, услугами и доходам, а также рента (Счет текущих операций). </a:t>
            </a:r>
          </a:p>
          <a:p>
            <a:pPr marL="857250" lvl="1" indent="-457200">
              <a:lnSpc>
                <a:spcPct val="90000"/>
              </a:lnSpc>
              <a:buFont typeface="Wingdings" charset="0"/>
              <a:buChar char="Ø"/>
            </a:pPr>
            <a:r>
              <a:rPr lang="ru-RU" sz="2000" i="1" dirty="0">
                <a:latin typeface="Times New Roman" charset="0"/>
              </a:rPr>
              <a:t>Операции финансового счета </a:t>
            </a:r>
            <a:r>
              <a:rPr lang="ru-RU" sz="2000" dirty="0">
                <a:latin typeface="Times New Roman" charset="0"/>
              </a:rPr>
              <a:t>связаны с инвестиционной деятельностью и представляют собой операции с активами и обязательствами (Финансовый счет). </a:t>
            </a:r>
          </a:p>
          <a:p>
            <a:pPr marL="857250" lvl="1" indent="-457200">
              <a:lnSpc>
                <a:spcPct val="90000"/>
              </a:lnSpc>
              <a:buFont typeface="Wingdings" charset="0"/>
              <a:buChar char="Ø"/>
            </a:pPr>
            <a:r>
              <a:rPr lang="ru-RU" sz="2000" i="1" dirty="0">
                <a:latin typeface="Times New Roman" charset="0"/>
              </a:rPr>
              <a:t>Чистое кредитование остального мира</a:t>
            </a:r>
            <a:r>
              <a:rPr lang="ru-RU" sz="2000" dirty="0">
                <a:latin typeface="Times New Roman" charset="0"/>
              </a:rPr>
              <a:t> (сальдо счета текущих операций и счета операций с капиталом) должно быть равно по абсолютной величине сальдо финансового счета. </a:t>
            </a:r>
            <a:endParaRPr lang="ru-RU" sz="3200" b="1" dirty="0">
              <a:latin typeface="Times New Roman" charset="0"/>
            </a:endParaRPr>
          </a:p>
          <a:p>
            <a:pPr marL="457200" indent="-457200">
              <a:lnSpc>
                <a:spcPct val="90000"/>
              </a:lnSpc>
              <a:buFont typeface="Wingdings" charset="0"/>
              <a:buChar char="Ø"/>
            </a:pPr>
            <a:r>
              <a:rPr lang="ru-RU" sz="2400" b="1" i="1" dirty="0">
                <a:latin typeface="Times New Roman" charset="0"/>
                <a:cs typeface="ＭＳ Ｐゴシック" charset="0"/>
              </a:rPr>
              <a:t>По институциональным секторам</a:t>
            </a:r>
            <a:r>
              <a:rPr lang="ru-RU" sz="2400" b="1" dirty="0">
                <a:latin typeface="Times New Roman" charset="0"/>
                <a:cs typeface="ＭＳ Ｐゴシック" charset="0"/>
              </a:rPr>
              <a:t> </a:t>
            </a:r>
            <a:r>
              <a:rPr lang="ru-RU" sz="2000" dirty="0">
                <a:latin typeface="Times New Roman" charset="0"/>
                <a:cs typeface="ＭＳ Ｐゴシック" charset="0"/>
              </a:rPr>
              <a:t>выделяют: органы государственного управления; центральный банк; банки; прочие секторы </a:t>
            </a:r>
            <a:r>
              <a:rPr lang="ru-RU" sz="2000" dirty="0" smtClean="0">
                <a:latin typeface="Times New Roman" charset="0"/>
                <a:cs typeface="ＭＳ Ｐゴシック" charset="0"/>
              </a:rPr>
              <a:t>(прочие финансовые организации, нефинансовые организации, домашние хозяйства и НКООДХ)</a:t>
            </a:r>
            <a:endParaRPr lang="ru-RU" sz="2400" b="1" dirty="0">
              <a:latin typeface="Times New Roman" charset="0"/>
              <a:cs typeface="ＭＳ Ｐゴシック" charset="0"/>
            </a:endParaRPr>
          </a:p>
          <a:p>
            <a:pPr marL="457200" indent="-457200">
              <a:lnSpc>
                <a:spcPct val="90000"/>
              </a:lnSpc>
              <a:buFont typeface="Wingdings" charset="0"/>
              <a:buChar char="Ø"/>
            </a:pPr>
            <a:r>
              <a:rPr lang="ru-RU" sz="2400" b="1" i="1" dirty="0">
                <a:latin typeface="Times New Roman" charset="0"/>
                <a:cs typeface="ＭＳ Ｐゴシック" charset="0"/>
              </a:rPr>
              <a:t>По </a:t>
            </a:r>
            <a:r>
              <a:rPr lang="ru-RU" sz="2400" b="1" i="1" dirty="0" smtClean="0">
                <a:latin typeface="Times New Roman" charset="0"/>
                <a:cs typeface="ＭＳ Ｐゴシック" charset="0"/>
              </a:rPr>
              <a:t>функциональным категориям</a:t>
            </a:r>
            <a:r>
              <a:rPr lang="ru-RU" sz="2800" i="1" dirty="0" smtClean="0">
                <a:latin typeface="Times New Roman" charset="0"/>
                <a:cs typeface="ＭＳ Ｐゴシック" charset="0"/>
              </a:rPr>
              <a:t>: </a:t>
            </a:r>
            <a:r>
              <a:rPr lang="ru-RU" sz="2000" dirty="0">
                <a:latin typeface="Times New Roman" charset="0"/>
                <a:cs typeface="ＭＳ Ｐゴシック" charset="0"/>
              </a:rPr>
              <a:t>прямые инвестиции, портфельные инвестиции; прочие инвестиции; финансовые производные; международные резервы</a:t>
            </a:r>
          </a:p>
        </p:txBody>
      </p:sp>
      <p:sp>
        <p:nvSpPr>
          <p:cNvPr id="38914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15913"/>
          </a:xfrm>
          <a:noFill/>
        </p:spPr>
        <p:txBody>
          <a:bodyPr lIns="92075" tIns="46038" rIns="92075" bIns="46038" anchor="ctr"/>
          <a:lstStyle/>
          <a:p>
            <a:pPr algn="ctr"/>
            <a:r>
              <a:rPr lang="ru-RU" sz="2400" b="1">
                <a:latin typeface="Times New Roman" charset="0"/>
                <a:cs typeface="ＭＳ Ｐゴシック" charset="0"/>
              </a:rPr>
              <a:t>Основные группировки статистики внешнего сектора</a:t>
            </a:r>
          </a:p>
        </p:txBody>
      </p:sp>
    </p:spTree>
    <p:extLst>
      <p:ext uri="{BB962C8B-B14F-4D97-AF65-F5344CB8AC3E}">
        <p14:creationId xmlns:p14="http://schemas.microsoft.com/office/powerpoint/2010/main" val="28398862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9686"/>
            <a:ext cx="7772400" cy="83671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>
                <a:ea typeface="ＭＳ Ｐゴシック" panose="020B0600070205080204" pitchFamily="34" charset="-128"/>
              </a:rPr>
              <a:t>История вопроса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14668" cy="453920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В основе составления статистики внешнего сектора – задача надзора за экономической </a:t>
            </a:r>
            <a:r>
              <a:rPr lang="ru-RU" sz="2800" dirty="0"/>
              <a:t>политикой стран и предоставления финансовой помощи в целях преодоления кратковременных проблем платежного </a:t>
            </a:r>
            <a:r>
              <a:rPr lang="ru-RU" sz="2800" dirty="0" smtClean="0"/>
              <a:t>баланса, закрепленная за МВФ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Первое издание Руководства по платежному балансу датируется 1948 годом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Последующие издания отражали развитие методологических принципов, соответствующих изменению экономических условий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4-ое издание  - 1977 год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5-е издание  - 1993 год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6-е издание  - 2009 год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292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4163"/>
            <a:ext cx="8614668" cy="696565"/>
          </a:xfrm>
          <a:noFill/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Институциональные секторы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63087"/>
              </p:ext>
            </p:extLst>
          </p:nvPr>
        </p:nvGraphicFramePr>
        <p:xfrm>
          <a:off x="337552" y="1844824"/>
          <a:ext cx="8712968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2" descr="Картинки по запросу problem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29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/>
          </p:nvPr>
        </p:nvGraphicFramePr>
        <p:xfrm>
          <a:off x="1979712" y="1412776"/>
          <a:ext cx="540060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3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Взаимосвязь счетов внешнеэкономической деятельности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7504" y="2704138"/>
            <a:ext cx="1512168" cy="1300926"/>
            <a:chOff x="0" y="1322956"/>
            <a:chExt cx="1807388" cy="1652397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1329030"/>
              <a:ext cx="1807388" cy="164632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рямоугольник 8"/>
            <p:cNvSpPr/>
            <p:nvPr/>
          </p:nvSpPr>
          <p:spPr>
            <a:xfrm>
              <a:off x="0" y="1322956"/>
              <a:ext cx="1807388" cy="16523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algn="ctr">
                <a:defRPr/>
              </a:pPr>
              <a:r>
                <a:rPr lang="ru-RU" sz="1400" dirty="0">
                  <a:ea typeface="ＭＳ Ｐゴシック"/>
                  <a:cs typeface="ＭＳ Ｐゴシック"/>
                </a:rPr>
                <a:t>Остаток активов и </a:t>
              </a:r>
            </a:p>
            <a:p>
              <a:pPr algn="ctr">
                <a:defRPr/>
              </a:pPr>
              <a:r>
                <a:rPr lang="ru-RU" sz="1400" dirty="0">
                  <a:ea typeface="ＭＳ Ｐゴシック"/>
                  <a:cs typeface="ＭＳ Ｐゴシック"/>
                </a:rPr>
                <a:t>обязательств </a:t>
              </a:r>
            </a:p>
            <a:p>
              <a:pPr algn="ctr">
                <a:defRPr/>
              </a:pPr>
              <a:r>
                <a:rPr lang="ru-RU" sz="1400" b="1" i="1" dirty="0">
                  <a:ea typeface="ＭＳ Ｐゴシック"/>
                  <a:cs typeface="ＭＳ Ｐゴシック"/>
                </a:rPr>
                <a:t>на начало периода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444116" y="2780928"/>
            <a:ext cx="1699884" cy="1219354"/>
            <a:chOff x="0" y="1329030"/>
            <a:chExt cx="1807388" cy="164632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0" y="1329030"/>
              <a:ext cx="1807388" cy="1646323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рямоугольник 11"/>
            <p:cNvSpPr/>
            <p:nvPr/>
          </p:nvSpPr>
          <p:spPr>
            <a:xfrm>
              <a:off x="0" y="1329030"/>
              <a:ext cx="1807388" cy="1646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t" anchorCtr="0">
              <a:noAutofit/>
            </a:bodyPr>
            <a:lstStyle/>
            <a:p>
              <a:pPr algn="ctr">
                <a:defRPr/>
              </a:pPr>
              <a:r>
                <a:rPr lang="ru-RU" sz="1400" dirty="0">
                  <a:ea typeface="ＭＳ Ｐゴシック"/>
                  <a:cs typeface="ＭＳ Ｐゴシック"/>
                </a:rPr>
                <a:t>Остаток активов и </a:t>
              </a:r>
            </a:p>
            <a:p>
              <a:pPr algn="ctr">
                <a:defRPr/>
              </a:pPr>
              <a:r>
                <a:rPr lang="ru-RU" sz="1400" dirty="0">
                  <a:ea typeface="ＭＳ Ｐゴシック"/>
                  <a:cs typeface="ＭＳ Ｐゴシック"/>
                </a:rPr>
                <a:t>обязательств </a:t>
              </a:r>
            </a:p>
            <a:p>
              <a:pPr algn="ctr">
                <a:defRPr/>
              </a:pPr>
              <a:r>
                <a:rPr lang="ru-RU" sz="1400" b="1" i="1" dirty="0">
                  <a:ea typeface="ＭＳ Ｐゴシック"/>
                  <a:cs typeface="ＭＳ Ｐゴシック"/>
                </a:rPr>
                <a:t>на </a:t>
              </a:r>
              <a:r>
                <a:rPr lang="ru-RU" sz="1400" b="1" i="1" dirty="0" smtClean="0">
                  <a:ea typeface="ＭＳ Ｐゴシック"/>
                  <a:cs typeface="ＭＳ Ｐゴシック"/>
                </a:rPr>
                <a:t>конец периода</a:t>
              </a:r>
              <a:endParaRPr lang="ru-RU" sz="1400" b="1" i="1" dirty="0">
                <a:ea typeface="ＭＳ Ｐゴシック"/>
                <a:cs typeface="ＭＳ Ｐゴシック"/>
              </a:endParaRPr>
            </a:p>
          </p:txBody>
        </p:sp>
      </p:grpSp>
      <p:sp>
        <p:nvSpPr>
          <p:cNvPr id="13" name="Блок-схема: магнитный диск 12"/>
          <p:cNvSpPr/>
          <p:nvPr/>
        </p:nvSpPr>
        <p:spPr>
          <a:xfrm>
            <a:off x="1783166" y="5373216"/>
            <a:ext cx="2515953" cy="1288051"/>
          </a:xfrm>
          <a:prstGeom prst="flowChartMagneticDisk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</a:rPr>
              <a:t>Система формирования статистики платежного баланса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 rot="16200000">
            <a:off x="2336975" y="4511897"/>
            <a:ext cx="1224136" cy="786533"/>
            <a:chOff x="0" y="576105"/>
            <a:chExt cx="5400600" cy="786533"/>
          </a:xfrm>
        </p:grpSpPr>
        <p:sp>
          <p:nvSpPr>
            <p:cNvPr id="18" name="Стрелка вправо 17"/>
            <p:cNvSpPr/>
            <p:nvPr/>
          </p:nvSpPr>
          <p:spPr>
            <a:xfrm>
              <a:off x="0" y="576105"/>
              <a:ext cx="5400600" cy="786533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трелка вправо 4"/>
            <p:cNvSpPr/>
            <p:nvPr/>
          </p:nvSpPr>
          <p:spPr>
            <a:xfrm>
              <a:off x="0" y="772738"/>
              <a:ext cx="5203967" cy="393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124862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i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Скругленный прямоугольник 26"/>
          <p:cNvSpPr>
            <a:spLocks noChangeArrowheads="1"/>
          </p:cNvSpPr>
          <p:nvPr/>
        </p:nvSpPr>
        <p:spPr bwMode="auto">
          <a:xfrm>
            <a:off x="0" y="1484785"/>
            <a:ext cx="9143999" cy="388843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/>
          <a:lstStyle/>
          <a:p>
            <a:pPr algn="ctr"/>
            <a:r>
              <a:rPr lang="ru-RU" dirty="0" smtClean="0"/>
              <a:t>Движение запасов</a:t>
            </a:r>
            <a:endParaRPr lang="en-US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1619672" y="3072149"/>
            <a:ext cx="360039" cy="564904"/>
            <a:chOff x="0" y="576105"/>
            <a:chExt cx="5400600" cy="786533"/>
          </a:xfrm>
        </p:grpSpPr>
        <p:sp>
          <p:nvSpPr>
            <p:cNvPr id="22" name="Стрелка вправо 21"/>
            <p:cNvSpPr/>
            <p:nvPr/>
          </p:nvSpPr>
          <p:spPr>
            <a:xfrm>
              <a:off x="0" y="576105"/>
              <a:ext cx="5400600" cy="786533"/>
            </a:xfrm>
            <a:prstGeom prst="rightArrow">
              <a:avLst>
                <a:gd name="adj1" fmla="val 50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>
              <a:off x="0" y="772738"/>
              <a:ext cx="5203967" cy="39326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254000" bIns="124862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b="1" i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60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 descr="Large confetti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86750" cy="928687"/>
          </a:xfrm>
        </p:spPr>
        <p:txBody>
          <a:bodyPr/>
          <a:lstStyle/>
          <a:p>
            <a:pPr algn="ctr"/>
            <a:r>
              <a:rPr lang="ru-RU" sz="3600" dirty="0" smtClean="0">
                <a:ea typeface="ＭＳ Ｐゴシック" pitchFamily="1" charset="-128"/>
              </a:rPr>
              <a:t>Функциональное взаимодействие подсистем статистики внешнего сектора</a:t>
            </a:r>
            <a:endParaRPr lang="en-US" sz="3600" dirty="0" smtClean="0">
              <a:ea typeface="ＭＳ Ｐゴシック" pitchFamily="1" charset="-128"/>
            </a:endParaRPr>
          </a:p>
        </p:txBody>
      </p:sp>
      <p:sp>
        <p:nvSpPr>
          <p:cNvPr id="26627" name="Скругленный прямоугольник 3"/>
          <p:cNvSpPr>
            <a:spLocks noChangeArrowheads="1"/>
          </p:cNvSpPr>
          <p:nvPr/>
        </p:nvSpPr>
        <p:spPr bwMode="auto">
          <a:xfrm>
            <a:off x="594828" y="3214688"/>
            <a:ext cx="856649" cy="22054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none" lIns="92075" tIns="46038" rIns="92075" bIns="46038"/>
          <a:lstStyle/>
          <a:p>
            <a:pPr algn="ctr"/>
            <a:r>
              <a:rPr lang="ru-RU" sz="1400" dirty="0">
                <a:solidFill>
                  <a:schemeClr val="lt1"/>
                </a:solidFill>
                <a:latin typeface="+mn-lt"/>
                <a:ea typeface="+mn-ea"/>
              </a:rPr>
              <a:t>Внешняя торговля </a:t>
            </a:r>
          </a:p>
          <a:p>
            <a:pPr algn="ctr"/>
            <a:r>
              <a:rPr lang="ru-RU" sz="1400" dirty="0">
                <a:solidFill>
                  <a:schemeClr val="lt1"/>
                </a:solidFill>
                <a:latin typeface="+mn-lt"/>
                <a:ea typeface="+mn-ea"/>
              </a:rPr>
              <a:t>товарами </a:t>
            </a:r>
          </a:p>
          <a:p>
            <a:pPr algn="ctr"/>
            <a:r>
              <a:rPr lang="ru-RU" sz="1400" dirty="0">
                <a:solidFill>
                  <a:schemeClr val="lt1"/>
                </a:solidFill>
                <a:latin typeface="+mn-lt"/>
                <a:ea typeface="+mn-ea"/>
              </a:rPr>
              <a:t>и услугами</a:t>
            </a:r>
          </a:p>
        </p:txBody>
      </p:sp>
      <p:sp>
        <p:nvSpPr>
          <p:cNvPr id="26628" name="Скругленный прямоугольник 4"/>
          <p:cNvSpPr>
            <a:spLocks noChangeArrowheads="1"/>
          </p:cNvSpPr>
          <p:nvPr/>
        </p:nvSpPr>
        <p:spPr bwMode="auto">
          <a:xfrm>
            <a:off x="1143000" y="2214563"/>
            <a:ext cx="1714500" cy="428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/>
          <a:lstStyle/>
          <a:p>
            <a:pPr algn="ctr"/>
            <a:r>
              <a:rPr lang="ru-RU" sz="1400" b="1" dirty="0"/>
              <a:t>Платежный баланс</a:t>
            </a:r>
          </a:p>
        </p:txBody>
      </p:sp>
      <p:sp>
        <p:nvSpPr>
          <p:cNvPr id="26629" name="Скругленный прямоугольник 5"/>
          <p:cNvSpPr>
            <a:spLocks noChangeArrowheads="1"/>
          </p:cNvSpPr>
          <p:nvPr/>
        </p:nvSpPr>
        <p:spPr bwMode="auto">
          <a:xfrm>
            <a:off x="1711077" y="3178969"/>
            <a:ext cx="647520" cy="224117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none" lIns="92075" tIns="46038" rIns="92075" bIns="46038"/>
          <a:lstStyle/>
          <a:p>
            <a:pPr algn="ctr"/>
            <a:r>
              <a:rPr lang="ru-RU" sz="1400" dirty="0">
                <a:solidFill>
                  <a:schemeClr val="lt1"/>
                </a:solidFill>
                <a:latin typeface="+mn-lt"/>
                <a:ea typeface="+mn-ea"/>
              </a:rPr>
              <a:t>Прямые инвестиции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253179" y="1357312"/>
            <a:ext cx="3368657" cy="4807991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/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ea typeface="ＭＳ Ｐゴシック" pitchFamily="1" charset="-128"/>
              </a:rPr>
              <a:t>Подсистема «потока</a:t>
            </a:r>
            <a:r>
              <a:rPr lang="ru-RU" sz="3200" b="1" dirty="0">
                <a:solidFill>
                  <a:schemeClr val="tx1"/>
                </a:solidFill>
                <a:ea typeface="ＭＳ Ｐゴシック" pitchFamily="1" charset="-128"/>
              </a:rPr>
              <a:t>»</a:t>
            </a:r>
          </a:p>
        </p:txBody>
      </p:sp>
      <p:sp>
        <p:nvSpPr>
          <p:cNvPr id="26631" name="Скругленный прямоугольник 7"/>
          <p:cNvSpPr>
            <a:spLocks noChangeArrowheads="1"/>
          </p:cNvSpPr>
          <p:nvPr/>
        </p:nvSpPr>
        <p:spPr bwMode="auto">
          <a:xfrm>
            <a:off x="4786313" y="2000250"/>
            <a:ext cx="2738437" cy="7143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2075" tIns="46038" rIns="92075" bIns="46038"/>
          <a:lstStyle/>
          <a:p>
            <a:pPr algn="ctr"/>
            <a:r>
              <a:rPr lang="ru-RU" sz="1600" b="1" dirty="0"/>
              <a:t>Международная инвестиционная </a:t>
            </a:r>
          </a:p>
          <a:p>
            <a:pPr algn="ctr"/>
            <a:r>
              <a:rPr lang="ru-RU" sz="1600" b="1" dirty="0"/>
              <a:t>позиция</a:t>
            </a:r>
            <a:r>
              <a:rPr lang="en-US" sz="1600" b="1" dirty="0"/>
              <a:t> </a:t>
            </a:r>
            <a:r>
              <a:rPr lang="ru-RU" sz="1600" b="1" dirty="0"/>
              <a:t>(МИП)</a:t>
            </a:r>
          </a:p>
        </p:txBody>
      </p:sp>
      <p:sp>
        <p:nvSpPr>
          <p:cNvPr id="26632" name="Скругленный прямоугольник 8"/>
          <p:cNvSpPr>
            <a:spLocks noChangeArrowheads="1"/>
          </p:cNvSpPr>
          <p:nvPr/>
        </p:nvSpPr>
        <p:spPr bwMode="auto">
          <a:xfrm>
            <a:off x="4265578" y="3146387"/>
            <a:ext cx="850485" cy="23728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none" lIns="92075" tIns="46038" rIns="92075" bIns="46038"/>
          <a:lstStyle/>
          <a:p>
            <a:pPr algn="ctr"/>
            <a:r>
              <a:rPr lang="ru-RU" sz="1400" dirty="0">
                <a:solidFill>
                  <a:schemeClr val="lt1"/>
                </a:solidFill>
                <a:latin typeface="+mn-lt"/>
                <a:ea typeface="+mn-ea"/>
              </a:rPr>
              <a:t>Внешний долг</a:t>
            </a:r>
          </a:p>
        </p:txBody>
      </p:sp>
      <p:sp>
        <p:nvSpPr>
          <p:cNvPr id="26633" name="Скругленный прямоугольник 9"/>
          <p:cNvSpPr>
            <a:spLocks noChangeArrowheads="1"/>
          </p:cNvSpPr>
          <p:nvPr/>
        </p:nvSpPr>
        <p:spPr bwMode="auto">
          <a:xfrm>
            <a:off x="5759805" y="3136104"/>
            <a:ext cx="791452" cy="23728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none" lIns="92075" tIns="46038" rIns="92075" bIns="46038"/>
          <a:lstStyle/>
          <a:p>
            <a:pPr algn="ctr"/>
            <a:r>
              <a:rPr lang="ru-RU" sz="1400" dirty="0">
                <a:solidFill>
                  <a:schemeClr val="lt1"/>
                </a:solidFill>
                <a:latin typeface="+mn-lt"/>
                <a:ea typeface="+mn-ea"/>
              </a:rPr>
              <a:t>Международные резервы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3923929" y="1357313"/>
            <a:ext cx="4862884" cy="4807990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2075" tIns="46038" rIns="92075" bIns="46038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ea typeface="ＭＳ Ｐゴシック" pitchFamily="1" charset="-128"/>
              </a:rPr>
              <a:t>Подсистема «запаса</a:t>
            </a:r>
            <a:r>
              <a:rPr lang="ru-RU" sz="3200" b="1" dirty="0">
                <a:solidFill>
                  <a:schemeClr val="tx1"/>
                </a:solidFill>
                <a:ea typeface="ＭＳ Ｐゴシック" pitchFamily="1" charset="-128"/>
              </a:rPr>
              <a:t>»</a:t>
            </a:r>
          </a:p>
        </p:txBody>
      </p:sp>
      <p:sp>
        <p:nvSpPr>
          <p:cNvPr id="26635" name="Скругленный прямоугольник 12"/>
          <p:cNvSpPr>
            <a:spLocks noChangeArrowheads="1"/>
          </p:cNvSpPr>
          <p:nvPr/>
        </p:nvSpPr>
        <p:spPr bwMode="auto">
          <a:xfrm>
            <a:off x="7119726" y="3111354"/>
            <a:ext cx="976312" cy="230879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none" lIns="92075" tIns="46038" rIns="92075" bIns="46038"/>
          <a:lstStyle/>
          <a:p>
            <a:pPr algn="ctr"/>
            <a:r>
              <a:rPr lang="ru-RU" sz="1400"/>
              <a:t>Прямые инвестиции</a:t>
            </a:r>
          </a:p>
        </p:txBody>
      </p:sp>
      <p:sp>
        <p:nvSpPr>
          <p:cNvPr id="26642" name="Двойная стрелка влево/вправо 13"/>
          <p:cNvSpPr>
            <a:spLocks noChangeArrowheads="1"/>
          </p:cNvSpPr>
          <p:nvPr/>
        </p:nvSpPr>
        <p:spPr bwMode="auto">
          <a:xfrm>
            <a:off x="2928938" y="2357438"/>
            <a:ext cx="1857375" cy="142875"/>
          </a:xfrm>
          <a:prstGeom prst="leftRightArrow">
            <a:avLst>
              <a:gd name="adj1" fmla="val 50000"/>
              <a:gd name="adj2" fmla="val 5001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/>
          <a:lstStyle/>
          <a:p>
            <a:endParaRPr lang="en-US"/>
          </a:p>
        </p:txBody>
      </p:sp>
      <p:sp>
        <p:nvSpPr>
          <p:cNvPr id="31" name="Скругленный прямоугольник 5"/>
          <p:cNvSpPr>
            <a:spLocks noChangeArrowheads="1"/>
          </p:cNvSpPr>
          <p:nvPr/>
        </p:nvSpPr>
        <p:spPr bwMode="auto">
          <a:xfrm>
            <a:off x="2727249" y="3214688"/>
            <a:ext cx="541291" cy="220546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wrap="none" lIns="92075" tIns="46038" rIns="92075" bIns="46038"/>
          <a:lstStyle/>
          <a:p>
            <a:pPr algn="ctr"/>
            <a:r>
              <a:rPr lang="ru-RU" sz="1400" dirty="0">
                <a:solidFill>
                  <a:schemeClr val="lt1"/>
                </a:solidFill>
                <a:latin typeface="+mn-lt"/>
                <a:ea typeface="+mn-ea"/>
              </a:rPr>
              <a:t>Трансграничные переводы</a:t>
            </a:r>
          </a:p>
        </p:txBody>
      </p:sp>
      <p:cxnSp>
        <p:nvCxnSpPr>
          <p:cNvPr id="14" name="Соединительная линия уступом 13"/>
          <p:cNvCxnSpPr>
            <a:stCxn id="26628" idx="2"/>
            <a:endCxn id="26627" idx="0"/>
          </p:cNvCxnSpPr>
          <p:nvPr/>
        </p:nvCxnSpPr>
        <p:spPr bwMode="auto">
          <a:xfrm rot="5400000">
            <a:off x="1225952" y="2440390"/>
            <a:ext cx="571500" cy="977097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Соединительная линия уступом 34"/>
          <p:cNvCxnSpPr>
            <a:stCxn id="26628" idx="2"/>
            <a:endCxn id="31" idx="0"/>
          </p:cNvCxnSpPr>
          <p:nvPr/>
        </p:nvCxnSpPr>
        <p:spPr bwMode="auto">
          <a:xfrm rot="16200000" flipH="1">
            <a:off x="2213322" y="2430115"/>
            <a:ext cx="571500" cy="99764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Соединительная линия уступом 37"/>
          <p:cNvCxnSpPr>
            <a:stCxn id="26628" idx="2"/>
            <a:endCxn id="26629" idx="0"/>
          </p:cNvCxnSpPr>
          <p:nvPr/>
        </p:nvCxnSpPr>
        <p:spPr bwMode="auto">
          <a:xfrm rot="16200000" flipH="1">
            <a:off x="1749653" y="2893784"/>
            <a:ext cx="535781" cy="3458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Соединительная линия уступом 48"/>
          <p:cNvCxnSpPr>
            <a:stCxn id="26631" idx="2"/>
            <a:endCxn id="26632" idx="0"/>
          </p:cNvCxnSpPr>
          <p:nvPr/>
        </p:nvCxnSpPr>
        <p:spPr bwMode="auto">
          <a:xfrm rot="5400000">
            <a:off x="5207296" y="2198151"/>
            <a:ext cx="431762" cy="146471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Соединительная линия уступом 51"/>
          <p:cNvCxnSpPr>
            <a:stCxn id="26631" idx="2"/>
            <a:endCxn id="26635" idx="0"/>
          </p:cNvCxnSpPr>
          <p:nvPr/>
        </p:nvCxnSpPr>
        <p:spPr bwMode="auto">
          <a:xfrm rot="16200000" flipH="1">
            <a:off x="6683343" y="2186814"/>
            <a:ext cx="396729" cy="14523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6" name="Соединительная линия уступом 55"/>
          <p:cNvCxnSpPr>
            <a:stCxn id="26631" idx="2"/>
            <a:endCxn id="26633" idx="0"/>
          </p:cNvCxnSpPr>
          <p:nvPr/>
        </p:nvCxnSpPr>
        <p:spPr bwMode="auto">
          <a:xfrm rot="5400000">
            <a:off x="5944793" y="2925364"/>
            <a:ext cx="421479" cy="1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758258"/>
          </a:xfrm>
        </p:spPr>
        <p:txBody>
          <a:bodyPr/>
          <a:lstStyle/>
          <a:p>
            <a:r>
              <a:rPr lang="ru-RU" dirty="0" smtClean="0"/>
              <a:t>Структура платежного баланса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441437" y="1185520"/>
            <a:ext cx="2838917" cy="1505690"/>
            <a:chOff x="7079182" y="0"/>
            <a:chExt cx="2838917" cy="1505690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7079182" y="0"/>
              <a:ext cx="2838917" cy="15056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Скругленный прямоугольник 4"/>
            <p:cNvSpPr/>
            <p:nvPr/>
          </p:nvSpPr>
          <p:spPr>
            <a:xfrm>
              <a:off x="7123282" y="44100"/>
              <a:ext cx="2750717" cy="14174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Платежный баланс</a:t>
              </a:r>
              <a:endParaRPr lang="ru-RU" sz="18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93992" y="2986320"/>
            <a:ext cx="2596445" cy="1920405"/>
            <a:chOff x="520974" y="2265994"/>
            <a:chExt cx="2753956" cy="1889933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520974" y="2265994"/>
              <a:ext cx="2753956" cy="18899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76328" y="2321348"/>
              <a:ext cx="2643248" cy="1779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Счет текущих операций</a:t>
              </a:r>
              <a:endParaRPr lang="ru-RU" sz="20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429741" y="3012994"/>
            <a:ext cx="2900329" cy="1920405"/>
            <a:chOff x="2420414" y="3972194"/>
            <a:chExt cx="3627502" cy="23411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420414" y="3972194"/>
              <a:ext cx="3550693" cy="23411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485450" y="4037231"/>
              <a:ext cx="3562466" cy="20904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Счет операций с капиталом</a:t>
              </a:r>
              <a:endParaRPr lang="ru-RU" sz="1800" kern="12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385625" y="3042566"/>
            <a:ext cx="2654238" cy="1867057"/>
            <a:chOff x="7061385" y="2355104"/>
            <a:chExt cx="3522774" cy="225989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7061385" y="2355104"/>
              <a:ext cx="3522774" cy="225989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7127575" y="2421294"/>
              <a:ext cx="3390394" cy="21275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Финансовый счет</a:t>
              </a:r>
              <a:endParaRPr lang="ru-RU" sz="2000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358134" y="5061056"/>
            <a:ext cx="1279277" cy="327485"/>
            <a:chOff x="520974" y="2126672"/>
            <a:chExt cx="2753956" cy="2029255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20974" y="2265994"/>
              <a:ext cx="2753956" cy="18899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631679" y="2126672"/>
              <a:ext cx="2643249" cy="1779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Торговый баланс</a:t>
              </a:r>
              <a:endParaRPr lang="ru-RU" sz="1200" kern="120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383846" y="5423121"/>
            <a:ext cx="1279277" cy="305001"/>
            <a:chOff x="520974" y="2265994"/>
            <a:chExt cx="2753956" cy="188993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20974" y="2265994"/>
              <a:ext cx="2753956" cy="18899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/>
            <p:nvPr/>
          </p:nvSpPr>
          <p:spPr>
            <a:xfrm>
              <a:off x="576328" y="2321348"/>
              <a:ext cx="2643248" cy="17792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Баланс услуг</a:t>
              </a:r>
              <a:endParaRPr lang="ru-RU" sz="1200" kern="1200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358134" y="5854079"/>
            <a:ext cx="1324302" cy="435814"/>
            <a:chOff x="603740" y="1470744"/>
            <a:chExt cx="2766896" cy="191277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603740" y="1493584"/>
              <a:ext cx="2753956" cy="18899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727387" y="1470744"/>
              <a:ext cx="2643249" cy="1779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Баланс </a:t>
              </a:r>
              <a:r>
                <a:rPr lang="ru-RU" sz="1200" dirty="0" smtClean="0"/>
                <a:t>первичных доходов</a:t>
              </a:r>
              <a:endParaRPr lang="ru-RU" sz="1200" kern="1200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1358134" y="6335330"/>
            <a:ext cx="1413666" cy="512405"/>
            <a:chOff x="520974" y="2265994"/>
            <a:chExt cx="2864663" cy="188993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20974" y="2265994"/>
              <a:ext cx="2753956" cy="18899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520976" y="2321353"/>
              <a:ext cx="2864661" cy="1834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Баланс вторичных доходов</a:t>
              </a:r>
              <a:endParaRPr lang="ru-RU" sz="1200" kern="1200" dirty="0"/>
            </a:p>
          </p:txBody>
        </p:sp>
      </p:grpSp>
      <p:cxnSp>
        <p:nvCxnSpPr>
          <p:cNvPr id="29" name="Соединительная линия уступом 28"/>
          <p:cNvCxnSpPr>
            <a:stCxn id="5" idx="2"/>
            <a:endCxn id="8" idx="0"/>
          </p:cNvCxnSpPr>
          <p:nvPr/>
        </p:nvCxnSpPr>
        <p:spPr bwMode="auto">
          <a:xfrm rot="5400000">
            <a:off x="3179001" y="1304425"/>
            <a:ext cx="295110" cy="306868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Соединительная линия уступом 30"/>
          <p:cNvCxnSpPr>
            <a:stCxn id="5" idx="2"/>
            <a:endCxn id="14" idx="0"/>
          </p:cNvCxnSpPr>
          <p:nvPr/>
        </p:nvCxnSpPr>
        <p:spPr bwMode="auto">
          <a:xfrm rot="16200000" flipH="1">
            <a:off x="6111142" y="1440964"/>
            <a:ext cx="351356" cy="2851848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Соединительная линия уступом 32"/>
          <p:cNvCxnSpPr>
            <a:stCxn id="5" idx="2"/>
            <a:endCxn id="11" idx="0"/>
          </p:cNvCxnSpPr>
          <p:nvPr/>
        </p:nvCxnSpPr>
        <p:spPr bwMode="auto">
          <a:xfrm rot="5400000">
            <a:off x="4694156" y="2846254"/>
            <a:ext cx="321784" cy="11696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Соединительная линия уступом 36"/>
          <p:cNvCxnSpPr>
            <a:stCxn id="8" idx="1"/>
            <a:endCxn id="17" idx="1"/>
          </p:cNvCxnSpPr>
          <p:nvPr/>
        </p:nvCxnSpPr>
        <p:spPr bwMode="auto">
          <a:xfrm rot="10800000" flipH="1" flipV="1">
            <a:off x="493992" y="3946523"/>
            <a:ext cx="864142" cy="1289518"/>
          </a:xfrm>
          <a:prstGeom prst="bentConnector3">
            <a:avLst>
              <a:gd name="adj1" fmla="val -2645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9" name="Соединительная линия уступом 38"/>
          <p:cNvCxnSpPr>
            <a:stCxn id="8" idx="1"/>
            <a:endCxn id="20" idx="1"/>
          </p:cNvCxnSpPr>
          <p:nvPr/>
        </p:nvCxnSpPr>
        <p:spPr bwMode="auto">
          <a:xfrm rot="10800000" flipH="1" flipV="1">
            <a:off x="493992" y="3946522"/>
            <a:ext cx="889854" cy="1629099"/>
          </a:xfrm>
          <a:prstGeom prst="bentConnector3">
            <a:avLst>
              <a:gd name="adj1" fmla="val -2569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1" name="Соединительная линия уступом 40"/>
          <p:cNvCxnSpPr>
            <a:stCxn id="8" idx="1"/>
            <a:endCxn id="23" idx="1"/>
          </p:cNvCxnSpPr>
          <p:nvPr/>
        </p:nvCxnSpPr>
        <p:spPr bwMode="auto">
          <a:xfrm rot="10800000" flipH="1" flipV="1">
            <a:off x="493992" y="3946522"/>
            <a:ext cx="864142" cy="2128065"/>
          </a:xfrm>
          <a:prstGeom prst="bentConnector3">
            <a:avLst>
              <a:gd name="adj1" fmla="val -2645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5" name="Соединительная линия уступом 44"/>
          <p:cNvCxnSpPr>
            <a:stCxn id="8" idx="1"/>
            <a:endCxn id="26" idx="1"/>
          </p:cNvCxnSpPr>
          <p:nvPr/>
        </p:nvCxnSpPr>
        <p:spPr bwMode="auto">
          <a:xfrm rot="10800000" flipH="1" flipV="1">
            <a:off x="493992" y="3946522"/>
            <a:ext cx="864142" cy="2645009"/>
          </a:xfrm>
          <a:prstGeom prst="bentConnector3">
            <a:avLst>
              <a:gd name="adj1" fmla="val -2645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6" name="Группа 45"/>
          <p:cNvGrpSpPr/>
          <p:nvPr/>
        </p:nvGrpSpPr>
        <p:grpSpPr>
          <a:xfrm>
            <a:off x="3995935" y="5190603"/>
            <a:ext cx="1656185" cy="385018"/>
            <a:chOff x="520972" y="1656625"/>
            <a:chExt cx="3255313" cy="3982942"/>
          </a:xfrm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520972" y="1656625"/>
              <a:ext cx="3255313" cy="39829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631679" y="2126672"/>
              <a:ext cx="2643249" cy="17792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Капитальные трансферты</a:t>
              </a:r>
              <a:endParaRPr lang="ru-RU" sz="1200" kern="1200" dirty="0"/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4016398" y="5679382"/>
            <a:ext cx="1635722" cy="433329"/>
            <a:chOff x="646492" y="881960"/>
            <a:chExt cx="3116657" cy="1901867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646492" y="893894"/>
              <a:ext cx="3116657" cy="188993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Скругленный прямоугольник 4"/>
            <p:cNvSpPr/>
            <p:nvPr/>
          </p:nvSpPr>
          <p:spPr>
            <a:xfrm>
              <a:off x="687033" y="881960"/>
              <a:ext cx="2643250" cy="17792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/>
                <a:t>Непроизведенные нефинансовые активы</a:t>
              </a:r>
              <a:endParaRPr lang="ru-RU" sz="1200" kern="1200" dirty="0"/>
            </a:p>
          </p:txBody>
        </p:sp>
      </p:grpSp>
      <p:cxnSp>
        <p:nvCxnSpPr>
          <p:cNvPr id="59" name="Соединительная линия уступом 58"/>
          <p:cNvCxnSpPr>
            <a:stCxn id="11" idx="1"/>
            <a:endCxn id="47" idx="1"/>
          </p:cNvCxnSpPr>
          <p:nvPr/>
        </p:nvCxnSpPr>
        <p:spPr bwMode="auto">
          <a:xfrm rot="10800000" flipH="1" flipV="1">
            <a:off x="3429741" y="3973196"/>
            <a:ext cx="566194" cy="1409915"/>
          </a:xfrm>
          <a:prstGeom prst="bentConnector3">
            <a:avLst>
              <a:gd name="adj1" fmla="val -4037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1" name="Соединительная линия уступом 60"/>
          <p:cNvCxnSpPr>
            <a:stCxn id="11" idx="1"/>
            <a:endCxn id="53" idx="1"/>
          </p:cNvCxnSpPr>
          <p:nvPr/>
        </p:nvCxnSpPr>
        <p:spPr bwMode="auto">
          <a:xfrm rot="10800000" flipH="1" flipV="1">
            <a:off x="3429740" y="3973196"/>
            <a:ext cx="586657" cy="1924209"/>
          </a:xfrm>
          <a:prstGeom prst="bentConnector3">
            <a:avLst>
              <a:gd name="adj1" fmla="val -389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346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 descr="Large confetti"/>
          <p:cNvSpPr>
            <a:spLocks noGrp="1"/>
          </p:cNvSpPr>
          <p:nvPr>
            <p:ph type="title"/>
          </p:nvPr>
        </p:nvSpPr>
        <p:spPr>
          <a:xfrm>
            <a:off x="1043608" y="0"/>
            <a:ext cx="7772400" cy="576064"/>
          </a:xfrm>
        </p:spPr>
        <p:txBody>
          <a:bodyPr/>
          <a:lstStyle/>
          <a:p>
            <a:pPr algn="ctr"/>
            <a:r>
              <a:rPr lang="ru-RU" sz="2800" b="1" dirty="0" smtClean="0">
                <a:ea typeface="ＭＳ Ｐゴシック" pitchFamily="1" charset="-128"/>
              </a:rPr>
              <a:t>Текущий счет платежного баланса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712968" cy="5942456"/>
          </a:xfrm>
        </p:spPr>
        <p:txBody>
          <a:bodyPr/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ea typeface="ＭＳ Ｐゴシック" pitchFamily="1" charset="-128"/>
              </a:rPr>
              <a:t>Счет текущих операций</a:t>
            </a:r>
            <a:r>
              <a:rPr lang="ru-RU" sz="2400" dirty="0" smtClean="0">
                <a:ea typeface="ＭＳ Ｐゴシック" pitchFamily="1" charset="-128"/>
              </a:rPr>
              <a:t> (</a:t>
            </a:r>
            <a:r>
              <a:rPr lang="en-US" sz="2400" dirty="0" smtClean="0">
                <a:ea typeface="ＭＳ Ｐゴシック" pitchFamily="1" charset="-128"/>
              </a:rPr>
              <a:t>CAB) </a:t>
            </a:r>
            <a:r>
              <a:rPr lang="ru-RU" sz="2400" dirty="0" smtClean="0">
                <a:ea typeface="ＭＳ Ｐゴシック" pitchFamily="1" charset="-128"/>
              </a:rPr>
              <a:t>– показатель ресурсной базы экономики, его значение определяет место страны в системе международного разделения труда (чистый кредитор/чистый заемщик) 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400" b="1" i="1" dirty="0" smtClean="0">
                <a:ea typeface="ＭＳ Ｐゴシック" pitchFamily="1" charset="-128"/>
              </a:rPr>
              <a:t>Структура текущего счета </a:t>
            </a:r>
          </a:p>
          <a:p>
            <a:pPr lvl="1" algn="just">
              <a:lnSpc>
                <a:spcPct val="90000"/>
              </a:lnSpc>
              <a:buFont typeface="Wingdings" charset="0"/>
              <a:buChar char="Ø"/>
            </a:pPr>
            <a:r>
              <a:rPr lang="ru-RU" sz="2000" b="1" dirty="0" smtClean="0">
                <a:latin typeface="Times New Roman" charset="0"/>
              </a:rPr>
              <a:t>Торговый баланс</a:t>
            </a:r>
            <a:endParaRPr lang="ru-RU" sz="2000" b="1" dirty="0">
              <a:latin typeface="Times New Roman" charset="0"/>
            </a:endParaRP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charset="0"/>
              </a:rPr>
              <a:t>Экспорт </a:t>
            </a:r>
            <a:r>
              <a:rPr lang="ru-RU" sz="1600" dirty="0" smtClean="0">
                <a:latin typeface="Times New Roman" charset="0"/>
              </a:rPr>
              <a:t>товаров</a:t>
            </a:r>
            <a:endParaRPr lang="ru-RU" sz="1600" dirty="0">
              <a:latin typeface="Times New Roman" charset="0"/>
            </a:endParaRP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charset="0"/>
              </a:rPr>
              <a:t>Импорт </a:t>
            </a:r>
            <a:r>
              <a:rPr lang="ru-RU" sz="1600" dirty="0" smtClean="0">
                <a:latin typeface="Times New Roman" charset="0"/>
              </a:rPr>
              <a:t>товаров</a:t>
            </a:r>
            <a:endParaRPr lang="ru-RU" sz="1600" dirty="0">
              <a:latin typeface="Times New Roman" charset="0"/>
            </a:endParaRPr>
          </a:p>
          <a:p>
            <a:pPr lvl="1" algn="just">
              <a:lnSpc>
                <a:spcPct val="90000"/>
              </a:lnSpc>
              <a:buFont typeface="Wingdings" charset="0"/>
              <a:buChar char="Ø"/>
            </a:pPr>
            <a:r>
              <a:rPr lang="ru-RU" sz="2000" b="1" dirty="0" smtClean="0">
                <a:latin typeface="Times New Roman" charset="0"/>
              </a:rPr>
              <a:t>Баланс </a:t>
            </a:r>
            <a:r>
              <a:rPr lang="ru-RU" sz="2000" b="1" dirty="0">
                <a:latin typeface="Times New Roman" charset="0"/>
              </a:rPr>
              <a:t>международной торговли услугами 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charset="0"/>
              </a:rPr>
              <a:t>Экспорт услуг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charset="0"/>
              </a:rPr>
              <a:t>Импорт услуг</a:t>
            </a:r>
          </a:p>
          <a:p>
            <a:pPr lvl="1" algn="just">
              <a:lnSpc>
                <a:spcPct val="90000"/>
              </a:lnSpc>
              <a:buFont typeface="Wingdings" charset="0"/>
              <a:buChar char="Ø"/>
            </a:pPr>
            <a:r>
              <a:rPr lang="ru-RU" sz="2000" b="1" dirty="0">
                <a:latin typeface="Times New Roman" charset="0"/>
              </a:rPr>
              <a:t>Баланс первичных доходов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charset="0"/>
              </a:rPr>
              <a:t>Оплата труда, полученная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charset="0"/>
              </a:rPr>
              <a:t>Оплата труда, выплаченная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charset="0"/>
              </a:rPr>
              <a:t>Инвестиционные доходы, полученные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charset="0"/>
              </a:rPr>
              <a:t>Инвестиционные доходы, выплаченные</a:t>
            </a:r>
            <a:endParaRPr lang="ru-RU" altLang="ru-RU" sz="1700" dirty="0">
              <a:latin typeface="Times New Roman" charset="0"/>
            </a:endParaRP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charset="0"/>
              </a:rPr>
              <a:t>Рента</a:t>
            </a:r>
          </a:p>
          <a:p>
            <a:pPr lvl="1" algn="just">
              <a:lnSpc>
                <a:spcPct val="90000"/>
              </a:lnSpc>
              <a:buFont typeface="Wingdings" charset="0"/>
              <a:buChar char="Ø"/>
            </a:pPr>
            <a:r>
              <a:rPr lang="ru-RU" sz="2000" b="1" dirty="0">
                <a:latin typeface="Times New Roman" charset="0"/>
              </a:rPr>
              <a:t>Баланс вторичных доходов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charset="0"/>
              </a:rPr>
              <a:t>Текущие трансферты, полученные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1700" dirty="0">
                <a:latin typeface="Times New Roman" charset="0"/>
              </a:rPr>
              <a:t>Текущие трансферты, выплаченные</a:t>
            </a:r>
            <a:endParaRPr lang="ru-RU" altLang="ru-RU" sz="2000" dirty="0">
              <a:latin typeface="Verdana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60325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algn="ctr"/>
            <a:r>
              <a:rPr lang="ru-RU" altLang="ru-RU" sz="2400" b="1" dirty="0" smtClean="0">
                <a:ea typeface="ＭＳ Ｐゴシック" pitchFamily="34" charset="-128"/>
              </a:rPr>
              <a:t>Счет операци</a:t>
            </a:r>
            <a:r>
              <a:rPr lang="ru-RU" altLang="ru-RU" sz="2400" b="1" dirty="0">
                <a:ea typeface="ＭＳ Ｐゴシック" pitchFamily="34" charset="-128"/>
              </a:rPr>
              <a:t>й</a:t>
            </a:r>
            <a:r>
              <a:rPr lang="ru-RU" altLang="ru-RU" sz="2400" b="1" dirty="0" smtClean="0">
                <a:ea typeface="ＭＳ Ｐゴシック" pitchFamily="34" charset="-128"/>
              </a:rPr>
              <a:t> с капиталом платежного баланса</a:t>
            </a:r>
            <a:endParaRPr lang="ru-RU" altLang="ru-RU" sz="2400" b="1" dirty="0" smtClean="0">
              <a:solidFill>
                <a:schemeClr val="bg2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647435" cy="5929312"/>
          </a:xfrm>
        </p:spPr>
        <p:txBody>
          <a:bodyPr lIns="92075" tIns="46038" rIns="92075" bIns="46038"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b="1" i="1" dirty="0" smtClean="0"/>
              <a:t>Счет операций с капиталом </a:t>
            </a:r>
            <a:r>
              <a:rPr lang="ru-RU" sz="2000" dirty="0" smtClean="0"/>
              <a:t>показывает приобретение (выбытие) </a:t>
            </a:r>
            <a:r>
              <a:rPr lang="ru-RU" sz="2000" i="1" dirty="0" smtClean="0"/>
              <a:t>непроизведенных нефинансовых активов</a:t>
            </a:r>
            <a:r>
              <a:rPr lang="ru-RU" sz="2000" dirty="0" smtClean="0"/>
              <a:t>, то есть активов, не являющихся результатом производства (земля, недра) и </a:t>
            </a:r>
            <a:r>
              <a:rPr lang="ru-RU" sz="2000" i="1" dirty="0" smtClean="0"/>
              <a:t>активов нематериального характера </a:t>
            </a:r>
            <a:r>
              <a:rPr lang="ru-RU" sz="2000" dirty="0" smtClean="0"/>
              <a:t>(торговые знаки, права и т.д.) и движение капитальных трансфертов (прощение долгов, страховые возмещения, гранты, наследство и др.)</a:t>
            </a:r>
            <a:endParaRPr lang="ru-RU" sz="2000" dirty="0"/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b="1" i="1" dirty="0"/>
              <a:t>Структура счета операций с капиталом </a:t>
            </a:r>
          </a:p>
          <a:p>
            <a:pPr lvl="1" algn="just">
              <a:lnSpc>
                <a:spcPct val="90000"/>
              </a:lnSpc>
              <a:buFont typeface="Wingdings" charset="0"/>
              <a:buChar char="Ø"/>
            </a:pPr>
            <a:r>
              <a:rPr lang="ru-RU" sz="2000" b="1" dirty="0"/>
              <a:t>Капитальные трансферты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ea typeface="ＭＳ Ｐゴシック" pitchFamily="1" charset="-128"/>
              </a:rPr>
              <a:t>Полученные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ea typeface="ＭＳ Ｐゴシック" pitchFamily="1" charset="-128"/>
              </a:rPr>
              <a:t>Выплаченные</a:t>
            </a:r>
          </a:p>
          <a:p>
            <a:pPr lvl="1" algn="just">
              <a:lnSpc>
                <a:spcPct val="90000"/>
              </a:lnSpc>
              <a:buFont typeface="Wingdings" charset="0"/>
              <a:buChar char="Ø"/>
            </a:pPr>
            <a:r>
              <a:rPr lang="ru-RU" sz="2000" b="1" dirty="0">
                <a:ea typeface="ＭＳ Ｐゴシック" pitchFamily="1" charset="-128"/>
              </a:rPr>
              <a:t>Непроизведенные нефинансовые активы 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ea typeface="ＭＳ Ｐゴシック" pitchFamily="1" charset="-128"/>
              </a:rPr>
              <a:t>Полученные</a:t>
            </a:r>
          </a:p>
          <a:p>
            <a:pPr lvl="2"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ru-RU" sz="2000" dirty="0">
                <a:ea typeface="ＭＳ Ｐゴシック" pitchFamily="1" charset="-128"/>
              </a:rPr>
              <a:t>Выплаченные</a:t>
            </a:r>
          </a:p>
        </p:txBody>
      </p:sp>
    </p:spTree>
    <p:extLst>
      <p:ext uri="{BB962C8B-B14F-4D97-AF65-F5344CB8AC3E}">
        <p14:creationId xmlns:p14="http://schemas.microsoft.com/office/powerpoint/2010/main" val="11166086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603250"/>
          </a:xfrm>
          <a:noFill/>
        </p:spPr>
        <p:txBody>
          <a:bodyPr lIns="92075" tIns="46038" rIns="92075" bIns="46038" anchor="ctr">
            <a:normAutofit/>
          </a:bodyPr>
          <a:lstStyle/>
          <a:p>
            <a:pPr algn="ctr"/>
            <a:r>
              <a:rPr lang="ru-RU" altLang="ru-RU" sz="2400" b="1" dirty="0" smtClean="0">
                <a:ea typeface="ＭＳ Ｐゴシック" pitchFamily="34" charset="-128"/>
              </a:rPr>
              <a:t>Финансовый счет платежного баланса</a:t>
            </a:r>
            <a:endParaRPr lang="ru-RU" altLang="ru-RU" sz="2400" b="1" dirty="0" smtClean="0">
              <a:solidFill>
                <a:schemeClr val="bg2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4704"/>
            <a:ext cx="8647435" cy="5929312"/>
          </a:xfrm>
        </p:spPr>
        <p:txBody>
          <a:bodyPr lIns="92075" tIns="46038" rIns="92075" bIns="46038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800" b="1" i="1" dirty="0"/>
              <a:t>В финансовом счете</a:t>
            </a:r>
            <a:r>
              <a:rPr lang="ru-RU" sz="1800" b="1" dirty="0"/>
              <a:t> </a:t>
            </a:r>
            <a:r>
              <a:rPr lang="ru-RU" sz="1800" dirty="0"/>
              <a:t>находит отражение </a:t>
            </a:r>
            <a:r>
              <a:rPr lang="ru-RU" sz="1800" b="1" i="1" dirty="0"/>
              <a:t>форма чистого кредитования</a:t>
            </a:r>
            <a:r>
              <a:rPr lang="ru-RU" sz="1800" dirty="0"/>
              <a:t> остального мира или </a:t>
            </a:r>
            <a:r>
              <a:rPr lang="ru-RU" sz="1800" b="1" i="1" dirty="0"/>
              <a:t>чистых заимствований</a:t>
            </a:r>
            <a:r>
              <a:rPr lang="ru-RU" sz="1800" dirty="0"/>
              <a:t> у остального мира 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Сальдо </a:t>
            </a:r>
            <a:r>
              <a:rPr lang="ru-RU" sz="1800" b="1" i="1" dirty="0"/>
              <a:t>финансового счета </a:t>
            </a:r>
            <a:r>
              <a:rPr lang="ru-RU" sz="1800" dirty="0" smtClean="0">
                <a:ea typeface="ＭＳ Ｐゴシック" pitchFamily="1" charset="-128"/>
              </a:rPr>
              <a:t>всегда </a:t>
            </a:r>
            <a:r>
              <a:rPr lang="ru-RU" sz="1800" b="1" i="1" dirty="0">
                <a:ea typeface="ＭＳ Ｐゴシック" pitchFamily="1" charset="-128"/>
              </a:rPr>
              <a:t>равно по значению </a:t>
            </a:r>
            <a:r>
              <a:rPr lang="ru-RU" sz="1800" dirty="0">
                <a:ea typeface="ＭＳ Ｐゴシック" pitchFamily="1" charset="-128"/>
              </a:rPr>
              <a:t>сальдо операций текущего </a:t>
            </a:r>
            <a:r>
              <a:rPr lang="ru-RU" sz="1800" dirty="0" smtClean="0">
                <a:ea typeface="ＭＳ Ｐゴシック" pitchFamily="1" charset="-128"/>
              </a:rPr>
              <a:t>счета</a:t>
            </a:r>
            <a:r>
              <a:rPr lang="ru-RU" sz="1800" dirty="0" smtClean="0"/>
              <a:t>, </a:t>
            </a:r>
            <a:r>
              <a:rPr lang="ru-RU" sz="1800" dirty="0"/>
              <a:t>поэтому </a:t>
            </a:r>
            <a:r>
              <a:rPr lang="ru-RU" sz="1800" dirty="0" err="1"/>
              <a:t>профицитный</a:t>
            </a:r>
            <a:r>
              <a:rPr lang="ru-RU" sz="1800" dirty="0"/>
              <a:t> текущий счет </a:t>
            </a:r>
            <a:r>
              <a:rPr lang="ru-RU" sz="1800" b="1" i="1" dirty="0"/>
              <a:t>будет всегда </a:t>
            </a:r>
            <a:r>
              <a:rPr lang="ru-RU" sz="1800" b="1" i="1" dirty="0" smtClean="0"/>
              <a:t>отражен </a:t>
            </a:r>
            <a:r>
              <a:rPr lang="ru-RU" sz="1800" dirty="0" smtClean="0"/>
              <a:t>в вывозе </a:t>
            </a:r>
            <a:r>
              <a:rPr lang="ru-RU" sz="1800" dirty="0"/>
              <a:t>капитала </a:t>
            </a:r>
          </a:p>
          <a:p>
            <a:pPr lvl="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800" b="1" i="1" dirty="0" smtClean="0">
                <a:ea typeface="ＭＳ Ｐゴシック" pitchFamily="1" charset="-128"/>
              </a:rPr>
              <a:t>Структура </a:t>
            </a:r>
            <a:r>
              <a:rPr lang="ru-RU" sz="1800" b="1" i="1" dirty="0">
                <a:ea typeface="ＭＳ Ｐゴシック" pitchFamily="1" charset="-128"/>
              </a:rPr>
              <a:t>финансового счета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ea typeface="ＭＳ Ｐゴシック" pitchFamily="1" charset="-128"/>
              </a:rPr>
              <a:t>Прямые инвестиции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ea typeface="ＭＳ Ｐゴシック" pitchFamily="1" charset="-128"/>
              </a:rPr>
              <a:t>Портфельные инвестиции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ea typeface="ＭＳ Ｐゴシック" pitchFamily="1" charset="-128"/>
              </a:rPr>
              <a:t>Производные финансовые инструменты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ea typeface="ＭＳ Ｐゴシック" pitchFamily="1" charset="-128"/>
              </a:rPr>
              <a:t>Прочие инвестиции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charset="0"/>
              </a:rPr>
              <a:t>прочие инструменты участия в капитале;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charset="0"/>
              </a:rPr>
              <a:t>наличная валюта и депозиты;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charset="0"/>
              </a:rPr>
              <a:t>ссуды и депозиты;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charset="0"/>
              </a:rPr>
              <a:t>страховые, пенсионные программы;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charset="0"/>
              </a:rPr>
              <a:t>торговые кредиты и авансы;</a:t>
            </a:r>
          </a:p>
          <a:p>
            <a:pPr lvl="2" algn="just">
              <a:lnSpc>
                <a:spcPct val="110000"/>
              </a:lnSpc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 charset="0"/>
              </a:rPr>
              <a:t>прочая дебиторская/кредиторская задолженность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800" b="1" dirty="0">
                <a:ea typeface="ＭＳ Ｐゴシック" pitchFamily="1" charset="-128"/>
              </a:rPr>
              <a:t>Международные резервы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7830" y="6170796"/>
            <a:ext cx="4214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Итоговая статья платежного баланса: Чистые ошибки и пропуски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805520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4519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Прямые инвестиции</a:t>
            </a:r>
            <a:endParaRPr lang="en-US" sz="2800" b="1" dirty="0">
              <a:solidFill>
                <a:schemeClr val="tx1"/>
              </a:solidFill>
              <a:ea typeface="ＭＳ Ｐゴシック" pitchFamily="1" charset="-128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45198"/>
            <a:ext cx="8964488" cy="52357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800" i="1" dirty="0"/>
              <a:t>П</a:t>
            </a:r>
            <a:r>
              <a:rPr lang="ru-RU" sz="1800" i="1" dirty="0" smtClean="0"/>
              <a:t>рямые инвестиции </a:t>
            </a:r>
            <a:r>
              <a:rPr lang="en-US" sz="1800" dirty="0" smtClean="0"/>
              <a:t>–</a:t>
            </a:r>
            <a:r>
              <a:rPr lang="ru-RU" sz="1800" dirty="0" smtClean="0"/>
              <a:t> инвестиции, осуществляемые инвестором с целью приобретения </a:t>
            </a:r>
            <a:r>
              <a:rPr lang="ru-RU" sz="1800" i="1" dirty="0" smtClean="0"/>
              <a:t>устойчивого влияния </a:t>
            </a:r>
            <a:r>
              <a:rPr lang="ru-RU" sz="1800" dirty="0" smtClean="0"/>
              <a:t>на деятельность предприятия, расположенного в другой стране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i="1" dirty="0" smtClean="0"/>
              <a:t>Устойчивое влияние </a:t>
            </a:r>
            <a:r>
              <a:rPr lang="en-US" sz="1800" dirty="0" smtClean="0"/>
              <a:t>–</a:t>
            </a:r>
            <a:r>
              <a:rPr lang="ru-RU" sz="1800" dirty="0" smtClean="0"/>
              <a:t> установление долгосрочных отношений между инвестором и предприятием, а также существенная роль инвестора в управлении этим предприятием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Вложенные средства рассматриваются как прямые, если инвестор владеет </a:t>
            </a:r>
            <a:r>
              <a:rPr lang="ru-RU" sz="1800" b="1" i="1" dirty="0" smtClean="0"/>
              <a:t>10 и более процентами </a:t>
            </a:r>
            <a:r>
              <a:rPr lang="ru-RU" sz="1800" dirty="0" smtClean="0"/>
              <a:t>обыкновенных акций предприятия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К числу операций прямого инвестирования относится </a:t>
            </a:r>
            <a:r>
              <a:rPr lang="ru-RU" sz="1800" b="1" i="1" dirty="0" smtClean="0"/>
              <a:t>не только исходная  операция по приобретению участия в капитале, но и все последующие операции между инвестором и предприятием</a:t>
            </a:r>
            <a:r>
              <a:rPr lang="ru-RU" sz="1800" i="1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Формы прямых инвестиций: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600" dirty="0" smtClean="0"/>
              <a:t>участие в капитале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600" dirty="0" smtClean="0"/>
              <a:t>реинвестирование доходов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600" dirty="0" smtClean="0"/>
              <a:t>долговые инструменты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Примеры операций прямого инвестирования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 smtClean="0"/>
              <a:t>П</a:t>
            </a:r>
            <a:r>
              <a:rPr lang="ru-RU" sz="1600" dirty="0" smtClean="0"/>
              <a:t>отступление средств от размещения </a:t>
            </a:r>
            <a:r>
              <a:rPr lang="ru-RU" sz="1600" dirty="0" err="1" smtClean="0"/>
              <a:t>еврооблигационных</a:t>
            </a:r>
            <a:r>
              <a:rPr lang="ru-RU" sz="1600" dirty="0" smtClean="0"/>
              <a:t> займов от зарубежной дочерней структуры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ru-RU" sz="1600" dirty="0" smtClean="0"/>
              <a:t>Предоставление кредита зарубежной дочери для обратного выкупа долговых инструментов</a:t>
            </a:r>
            <a:endParaRPr lang="ru-RU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 smtClean="0"/>
              <a:t>Доля долговых обязательств перед прямыми инвесторами и предприятиями прямого инвестирования в структуре внешнего долга составляет около 27</a:t>
            </a:r>
            <a:r>
              <a:rPr lang="en-US" sz="1800" dirty="0" smtClean="0"/>
              <a:t>%</a:t>
            </a:r>
            <a:r>
              <a:rPr lang="ru-RU" sz="1800" dirty="0" smtClean="0"/>
              <a:t>, около трети это суммы представлено инструментами в рублях</a:t>
            </a:r>
          </a:p>
        </p:txBody>
      </p:sp>
    </p:spTree>
    <p:extLst>
      <p:ext uri="{BB962C8B-B14F-4D97-AF65-F5344CB8AC3E}">
        <p14:creationId xmlns:p14="http://schemas.microsoft.com/office/powerpoint/2010/main" val="1510448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 descr="Large confetti"/>
          <p:cNvSpPr>
            <a:spLocks noGrp="1"/>
          </p:cNvSpPr>
          <p:nvPr>
            <p:ph type="title"/>
          </p:nvPr>
        </p:nvSpPr>
        <p:spPr>
          <a:xfrm>
            <a:off x="827584" y="332655"/>
            <a:ext cx="7772400" cy="8175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altLang="ru-RU" sz="2800" b="1" dirty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Чистый вывоз капитала частным сектором</a:t>
            </a:r>
            <a:endParaRPr lang="en-US" altLang="ru-RU" sz="2800" b="1" dirty="0">
              <a:solidFill>
                <a:schemeClr val="tx1"/>
              </a:solidFill>
              <a:ea typeface="ＭＳ Ｐゴシック" pitchFamily="1" charset="-128"/>
              <a:cs typeface="Times New Roman" pitchFamily="18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685800" y="1484313"/>
            <a:ext cx="7772400" cy="4897015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расчетной величиной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разрабатываемой на основе компонентов финансового счета платежного баланса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единый международный стандарт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расчета показателя чистого ввоза/вывоза капитала. В Банке России используется одна из возможных методик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с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профицитом текущего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счета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будет иметь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вывоз капитала </a:t>
            </a:r>
            <a:endParaRPr lang="ru-RU" alt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Чистый вывоз капитала – это не только следствие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наращивания иностранных активов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</a:t>
            </a: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 внешних обязательств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(погашения долга)</a:t>
            </a:r>
          </a:p>
          <a:p>
            <a:endParaRPr lang="ru-RU" altLang="ru-RU" sz="2400" dirty="0" smtClean="0"/>
          </a:p>
          <a:p>
            <a:endParaRPr lang="en-US" alt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476781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276872"/>
            <a:ext cx="7772400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Текущие тенденции во внешнем секторе Российской Федерации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79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1813"/>
          </a:xfrm>
          <a:noFill/>
        </p:spPr>
        <p:txBody>
          <a:bodyPr lIns="92075" tIns="46038" rIns="92075" bIns="46038" anchor="ctr"/>
          <a:lstStyle/>
          <a:p>
            <a:pPr algn="ctr"/>
            <a:r>
              <a:rPr lang="ru-RU" altLang="ru-RU" sz="2400" b="1" dirty="0" smtClean="0">
                <a:ea typeface="ＭＳ Ｐゴシック" panose="020B0600070205080204" pitchFamily="34" charset="-128"/>
              </a:rPr>
              <a:t>Разработка Руководства МВФ по платежному балансу и международной инвестиционной позиции (РПБ6)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052513"/>
            <a:ext cx="8569325" cy="5184775"/>
          </a:xfrm>
          <a:noFill/>
        </p:spPr>
        <p:txBody>
          <a:bodyPr lIns="92075" tIns="46038" rIns="92075" bIns="46038"/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ea typeface="ＭＳ Ｐゴシック" panose="020B0600070205080204" pitchFamily="34" charset="-128"/>
              </a:rPr>
              <a:t>Работа над РПБ6 продолжалась в течение почти 20 лет.</a:t>
            </a:r>
            <a:r>
              <a:rPr lang="ru-RU" altLang="ru-RU" sz="2400" dirty="0" smtClean="0">
                <a:ea typeface="ＭＳ Ｐゴシック" panose="020B0600070205080204" pitchFamily="34" charset="-128"/>
              </a:rPr>
              <a:t> Новая редакция вобрала в себя основные изменения, произошедшие на международном финансовом рынке, а также в сфере развития статистической деятельности</a:t>
            </a:r>
            <a:endParaRPr lang="ru-RU" altLang="ru-RU" sz="2000" dirty="0" smtClean="0">
              <a:ea typeface="ＭＳ Ｐゴシック" panose="020B0600070205080204" pitchFamily="34" charset="-128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ea typeface="ＭＳ Ｐゴシック" panose="020B0600070205080204" pitchFamily="34" charset="-128"/>
              </a:rPr>
              <a:t>Гармонизация принципов учета с СНС 2008</a:t>
            </a:r>
            <a:endParaRPr lang="ru-RU" altLang="ru-RU" sz="2400" b="1" dirty="0" smtClean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ea typeface="ＭＳ Ｐゴシック" panose="020B0600070205080204" pitchFamily="34" charset="-128"/>
              </a:rPr>
              <a:t>Усложнение состава и структуры инструментов</a:t>
            </a:r>
            <a:r>
              <a:rPr lang="ru-RU" altLang="ru-RU" sz="2400" dirty="0" smtClean="0">
                <a:ea typeface="ＭＳ Ｐゴシック" panose="020B0600070205080204" pitchFamily="34" charset="-128"/>
              </a:rPr>
              <a:t>, обращающихся на финансовом рынке и усиление роли производных финансовых инструментов</a:t>
            </a:r>
            <a:r>
              <a:rPr lang="ru-RU" altLang="ru-RU" sz="2000" dirty="0" smtClean="0">
                <a:ea typeface="ＭＳ Ｐゴシック" panose="020B0600070205080204" pitchFamily="34" charset="-128"/>
              </a:rPr>
              <a:t>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dirty="0" smtClean="0">
                <a:ea typeface="ＭＳ Ｐゴシック" panose="020B0600070205080204" pitchFamily="34" charset="-128"/>
              </a:rPr>
              <a:t>Новые тенденции в учете движения </a:t>
            </a:r>
            <a:r>
              <a:rPr lang="ru-RU" altLang="ru-RU" sz="2400" b="1" dirty="0" smtClean="0">
                <a:ea typeface="ＭＳ Ｐゴシック" panose="020B0600070205080204" pitchFamily="34" charset="-128"/>
              </a:rPr>
              <a:t>товаров и услуг, не пересекающих границы страны</a:t>
            </a:r>
            <a:endParaRPr lang="ru-RU" altLang="ru-RU" sz="2400" b="1" dirty="0" smtClean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ea typeface="ＭＳ Ｐゴシック" panose="020B0600070205080204" pitchFamily="34" charset="-128"/>
              </a:rPr>
              <a:t>Усиление волатильности на финансовых рынках </a:t>
            </a:r>
            <a:r>
              <a:rPr lang="ru-RU" altLang="ru-RU" sz="2400" dirty="0" smtClean="0">
                <a:ea typeface="ＭＳ Ｐゴシック" panose="020B0600070205080204" pitchFamily="34" charset="-128"/>
              </a:rPr>
              <a:t>и значительные колебания стоимости активов и обязательств в результате переоценок</a:t>
            </a:r>
            <a:r>
              <a:rPr lang="ru-RU" altLang="ru-RU" sz="2000" dirty="0" smtClean="0">
                <a:ea typeface="ＭＳ Ｐゴシック" panose="020B0600070205080204" pitchFamily="34" charset="-128"/>
              </a:rPr>
              <a:t>. 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ea typeface="ＭＳ Ｐゴシック" panose="020B0600070205080204" pitchFamily="34" charset="-128"/>
              </a:rPr>
              <a:t>Развитие валютных союзов</a:t>
            </a:r>
            <a:r>
              <a:rPr lang="ru-RU" altLang="ru-RU" sz="2400" dirty="0" smtClean="0">
                <a:ea typeface="ＭＳ Ｐゴシック" panose="020B0600070205080204" pitchFamily="34" charset="-128"/>
              </a:rPr>
              <a:t>, появление центральных банков валютных союзов и наднациональных валют</a:t>
            </a:r>
            <a:endParaRPr lang="ru-RU" altLang="ru-RU" sz="2400" b="1" dirty="0" smtClean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2400" b="1" dirty="0" smtClean="0">
                <a:ea typeface="ＭＳ Ｐゴシック" panose="020B0600070205080204" pitchFamily="34" charset="-128"/>
              </a:rPr>
              <a:t>Эволюция принципов учета СДР</a:t>
            </a:r>
            <a:endParaRPr lang="ru-RU" altLang="ru-RU" sz="2800" b="1" dirty="0" smtClean="0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562758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27163"/>
            <a:ext cx="7776864" cy="546701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Крупнейшие чистые кредиторы и чистые заемщики в 2000 году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1698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238" y="188640"/>
            <a:ext cx="7772400" cy="768573"/>
          </a:xfrm>
        </p:spPr>
        <p:txBody>
          <a:bodyPr/>
          <a:lstStyle/>
          <a:p>
            <a:pPr algn="ctr"/>
            <a:r>
              <a:rPr lang="ru-RU" sz="2800" dirty="0" smtClean="0"/>
              <a:t>Крупнейшие чистые кредиторы и чистые заемщики в 2008 году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10" y="1233756"/>
            <a:ext cx="8699577" cy="562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70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81" y="1124744"/>
            <a:ext cx="8042951" cy="5472607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3238" y="188640"/>
            <a:ext cx="7772400" cy="768573"/>
          </a:xfrm>
        </p:spPr>
        <p:txBody>
          <a:bodyPr/>
          <a:lstStyle/>
          <a:p>
            <a:pPr algn="ctr"/>
            <a:r>
              <a:rPr lang="ru-RU" sz="2800" dirty="0" smtClean="0"/>
              <a:t>Крупнейшие чистые кредиторы и чистые заемщики в 2017 году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96564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457200"/>
          </a:xfrm>
        </p:spPr>
        <p:txBody>
          <a:bodyPr lIns="92075" tIns="46038" rIns="92075" bIns="46038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Тенденции текущего счета Российской Федерации</a:t>
            </a:r>
          </a:p>
        </p:txBody>
      </p:sp>
      <p:sp>
        <p:nvSpPr>
          <p:cNvPr id="29699" name="Прямоугольник 70"/>
          <p:cNvSpPr>
            <a:spLocks noChangeArrowheads="1"/>
          </p:cNvSpPr>
          <p:nvPr/>
        </p:nvSpPr>
        <p:spPr bwMode="auto">
          <a:xfrm>
            <a:off x="611559" y="1052513"/>
            <a:ext cx="8353053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Ø"/>
            </a:pPr>
            <a:r>
              <a:rPr lang="ru-RU" b="1" dirty="0">
                <a:latin typeface="Verdana" pitchFamily="34" charset="0"/>
              </a:rPr>
              <a:t> </a:t>
            </a:r>
            <a:r>
              <a:rPr lang="ru-RU" sz="2000" b="1" dirty="0"/>
              <a:t>Торговый баланс </a:t>
            </a:r>
            <a:r>
              <a:rPr lang="ru-RU" sz="2000" i="1" dirty="0" smtClean="0"/>
              <a:t>положителен</a:t>
            </a:r>
            <a:endParaRPr lang="ru-RU" sz="2000" i="1" dirty="0"/>
          </a:p>
          <a:p>
            <a:pPr lvl="1" eaLnBrk="0" hangingPunct="0">
              <a:buFont typeface="Wingdings" pitchFamily="2" charset="2"/>
              <a:buChar char="Ø"/>
            </a:pPr>
            <a:r>
              <a:rPr lang="ru-RU" sz="1600" b="1" dirty="0"/>
              <a:t>  </a:t>
            </a:r>
            <a:r>
              <a:rPr lang="ru-RU" sz="2000" b="1" dirty="0"/>
              <a:t>Экспорт</a:t>
            </a:r>
            <a:r>
              <a:rPr lang="ru-RU" sz="2800" dirty="0"/>
              <a:t> </a:t>
            </a:r>
            <a:r>
              <a:rPr lang="ru-RU" sz="2000" dirty="0"/>
              <a:t>представлен преимущественно сырьевыми товарами, имеет </a:t>
            </a:r>
            <a:r>
              <a:rPr lang="ru-RU" sz="2000" dirty="0" err="1"/>
              <a:t>слабодиверсифицированную</a:t>
            </a:r>
            <a:r>
              <a:rPr lang="ru-RU" sz="2000" dirty="0"/>
              <a:t> структуру, подвержен резким конъюнктурным колебаниям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/>
              <a:t>  </a:t>
            </a:r>
            <a:r>
              <a:rPr lang="ru-RU" sz="2000" b="1" dirty="0"/>
              <a:t>И</a:t>
            </a:r>
            <a:r>
              <a:rPr lang="ru-RU" sz="1800" b="1" dirty="0"/>
              <a:t>мпорт </a:t>
            </a:r>
            <a:r>
              <a:rPr lang="ru-RU" sz="2000" dirty="0"/>
              <a:t>более диверсифицирован, в нем </a:t>
            </a:r>
            <a:r>
              <a:rPr lang="ru-RU" sz="2000" dirty="0" smtClean="0"/>
              <a:t>доминируют  </a:t>
            </a:r>
            <a:r>
              <a:rPr lang="ru-RU" sz="2000" dirty="0"/>
              <a:t>машины и оборудование (около половины</a:t>
            </a:r>
            <a:r>
              <a:rPr lang="ru-RU" sz="20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/>
              <a:t> </a:t>
            </a:r>
            <a:r>
              <a:rPr lang="ru-RU" sz="2000" b="1" dirty="0"/>
              <a:t>Баланс услуг </a:t>
            </a:r>
            <a:r>
              <a:rPr lang="ru-RU" sz="2000" i="1" dirty="0" smtClean="0"/>
              <a:t>отрицателен</a:t>
            </a:r>
            <a:endParaRPr lang="ru-RU" sz="2000" i="1" dirty="0"/>
          </a:p>
          <a:p>
            <a:pPr lvl="1">
              <a:buFont typeface="Wingdings" pitchFamily="2" charset="2"/>
              <a:buChar char="Ø"/>
            </a:pPr>
            <a:r>
              <a:rPr lang="ru-RU" sz="2000" dirty="0"/>
              <a:t> Имеет значимую отрицательную компоненту – «Поездки»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 smtClean="0"/>
              <a:t> Содержит профицит по транспортным услугам</a:t>
            </a: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1800" dirty="0"/>
              <a:t> </a:t>
            </a:r>
            <a:r>
              <a:rPr lang="ru-RU" sz="2000" b="1" dirty="0"/>
              <a:t>Баланс первичных доходов </a:t>
            </a:r>
            <a:r>
              <a:rPr lang="ru-RU" sz="2000" dirty="0" smtClean="0"/>
              <a:t>сводится с </a:t>
            </a:r>
            <a:r>
              <a:rPr lang="ru-RU" sz="2000" i="1" dirty="0" smtClean="0"/>
              <a:t>дефицитом</a:t>
            </a:r>
            <a:endParaRPr lang="ru-RU" sz="2000" i="1" dirty="0"/>
          </a:p>
          <a:p>
            <a:pPr lvl="1">
              <a:buFont typeface="Wingdings" pitchFamily="2" charset="2"/>
              <a:buChar char="Ø"/>
            </a:pPr>
            <a:r>
              <a:rPr lang="ru-RU" sz="1800" dirty="0"/>
              <a:t>  Баланс оплаты труда характеризует чистые выплаты в </a:t>
            </a:r>
            <a:r>
              <a:rPr lang="ru-RU" sz="1800" dirty="0" smtClean="0"/>
              <a:t>пользу иностранных работников (СНГ)</a:t>
            </a:r>
            <a:endParaRPr lang="ru-RU" sz="1800" strike="sngStrike" dirty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ru-RU" sz="1800" dirty="0"/>
              <a:t>  Баланс инвестиционных доходов отражает высокий </a:t>
            </a:r>
            <a:r>
              <a:rPr lang="ru-RU" sz="1800" dirty="0" smtClean="0"/>
              <a:t>объем выплат нерезидентам </a:t>
            </a:r>
            <a:r>
              <a:rPr lang="ru-RU" sz="1800" dirty="0"/>
              <a:t>доходов от участия в </a:t>
            </a:r>
            <a:r>
              <a:rPr lang="ru-RU" sz="1800" dirty="0" smtClean="0"/>
              <a:t>капитале российских компаний</a:t>
            </a:r>
            <a:endParaRPr lang="ru-RU" sz="1800" dirty="0"/>
          </a:p>
          <a:p>
            <a:pPr marL="450850" indent="-450850">
              <a:buFont typeface="Wingdings" pitchFamily="2" charset="2"/>
              <a:buChar char="Ø"/>
            </a:pPr>
            <a:r>
              <a:rPr lang="ru-RU" sz="2000" b="1" dirty="0" smtClean="0"/>
              <a:t>Баланс </a:t>
            </a:r>
            <a:r>
              <a:rPr lang="ru-RU" sz="2000" b="1" dirty="0"/>
              <a:t>вторичных доходов </a:t>
            </a:r>
            <a:r>
              <a:rPr lang="ru-RU" sz="1800" i="1" dirty="0" smtClean="0"/>
              <a:t>дефицитен</a:t>
            </a:r>
            <a:r>
              <a:rPr lang="en-US" sz="1800" dirty="0" smtClean="0"/>
              <a:t> </a:t>
            </a:r>
            <a:r>
              <a:rPr lang="ru-RU" sz="1800" dirty="0"/>
              <a:t>в основном в силу </a:t>
            </a:r>
            <a:r>
              <a:rPr lang="ru-RU" sz="1800" dirty="0" smtClean="0"/>
              <a:t>   перераспределения </a:t>
            </a:r>
            <a:r>
              <a:rPr lang="ru-RU" sz="1800" dirty="0"/>
              <a:t>в пользу остального мира доходов домашних </a:t>
            </a:r>
            <a:r>
              <a:rPr lang="ru-RU" sz="1800" dirty="0" smtClean="0"/>
              <a:t>хозяйств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8350" y="1700808"/>
            <a:ext cx="8326438" cy="41910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dirty="0">
                <a:ea typeface="ＭＳ Ｐゴシック" pitchFamily="1" charset="-128"/>
              </a:rPr>
              <a:t>Постепенная адаптация внешнего сектора к шоку цен на энергоносители 2014-2015 гг.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ea typeface="ＭＳ Ｐゴシック" pitchFamily="1" charset="-128"/>
              </a:rPr>
              <a:t>Восстановление </a:t>
            </a:r>
            <a:r>
              <a:rPr lang="ru-RU" sz="2400" dirty="0" smtClean="0">
                <a:ea typeface="ＭＳ Ｐゴシック" pitchFamily="1" charset="-128"/>
              </a:rPr>
              <a:t>экспорта в 2016-2017 гг., </a:t>
            </a:r>
            <a:r>
              <a:rPr lang="ru-RU" sz="2400" dirty="0">
                <a:ea typeface="ＭＳ Ｐゴシック" pitchFamily="1" charset="-128"/>
              </a:rPr>
              <a:t>умеренный рост импорта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>
                <a:ea typeface="ＭＳ Ｐゴシック" pitchFamily="1" charset="-128"/>
              </a:rPr>
              <a:t>Ввоз иностранного оборудования, размещение новых заказов за рубежом на проектирование объектов производственной </a:t>
            </a:r>
            <a:r>
              <a:rPr lang="ru-RU" sz="2400" dirty="0" smtClean="0">
                <a:ea typeface="ＭＳ Ｐゴシック" pitchFamily="1" charset="-128"/>
              </a:rPr>
              <a:t>инфраструктуры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ea typeface="ＭＳ Ｐゴシック" pitchFamily="1" charset="-128"/>
              </a:rPr>
              <a:t>Использование ресурсов, аккумулируемых по текущему счету, для ускоренного погашения внешнего долга экономики</a:t>
            </a:r>
            <a:endParaRPr lang="ru-RU" sz="2400" dirty="0">
              <a:ea typeface="ＭＳ Ｐゴシック" pitchFamily="1" charset="-128"/>
            </a:endParaRPr>
          </a:p>
        </p:txBody>
      </p:sp>
      <p:sp>
        <p:nvSpPr>
          <p:cNvPr id="4" name="Rectangle 1026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539750" y="284163"/>
            <a:ext cx="8326438" cy="1143000"/>
          </a:xfrm>
        </p:spPr>
        <p:txBody>
          <a:bodyPr lIns="92075" tIns="46038" rIns="92075" bIns="46038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Тенденции текущего счета Российской Федерации 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11303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88641"/>
            <a:ext cx="8178132" cy="5760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Текущий счет </a:t>
            </a:r>
            <a:r>
              <a:rPr lang="ru-RU" sz="2800" b="1" dirty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Российской Федерации </a:t>
            </a:r>
            <a:r>
              <a:rPr lang="ru-RU" sz="2800" b="1" dirty="0" smtClean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2017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342115"/>
          </a:xfrm>
        </p:spPr>
        <p:txBody>
          <a:bodyPr/>
          <a:lstStyle/>
          <a:p>
            <a:pPr lvl="1" algn="just">
              <a:buFont typeface="Wingdings" pitchFamily="2" charset="2"/>
              <a:buChar char="Ø"/>
            </a:pPr>
            <a:r>
              <a:rPr lang="ru-RU" sz="2400" dirty="0" smtClean="0"/>
              <a:t>Рост положительного сальдо в полтора раза до 40,2 млрд долларов США на фоне увеличения профицита </a:t>
            </a:r>
            <a:r>
              <a:rPr lang="ru-RU" sz="2400" i="1" dirty="0" smtClean="0"/>
              <a:t>торгового баланса </a:t>
            </a:r>
            <a:r>
              <a:rPr lang="ru-RU" sz="2400" dirty="0" smtClean="0"/>
              <a:t>на 28% до 115,8 млрд долларов США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2400" dirty="0" smtClean="0"/>
              <a:t>Увеличение </a:t>
            </a:r>
            <a:r>
              <a:rPr lang="ru-RU" sz="2400" i="1" dirty="0" smtClean="0"/>
              <a:t>экспорта</a:t>
            </a:r>
            <a:r>
              <a:rPr lang="ru-RU" sz="2400" dirty="0" smtClean="0"/>
              <a:t> </a:t>
            </a:r>
            <a:r>
              <a:rPr lang="ru-RU" sz="2400" i="1" dirty="0" smtClean="0"/>
              <a:t>на четверть</a:t>
            </a:r>
            <a:r>
              <a:rPr lang="ru-RU" sz="2400" dirty="0" smtClean="0"/>
              <a:t> в результате улучшения ценовой конъюнктуры энергоносителей и роста физических объемов поставок неэнергетических товаров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2400" dirty="0" smtClean="0"/>
              <a:t>Отставание объемов восстановления </a:t>
            </a:r>
            <a:r>
              <a:rPr lang="ru-RU" sz="2400" i="1" dirty="0" smtClean="0"/>
              <a:t>импорта</a:t>
            </a:r>
            <a:r>
              <a:rPr lang="ru-RU" sz="2400" dirty="0" smtClean="0"/>
              <a:t>, </a:t>
            </a:r>
            <a:r>
              <a:rPr lang="ru-RU" sz="2400" dirty="0"/>
              <a:t>в его основе – расширение ввоза товаров инвестиционного назначения, прежде всего оборудования</a:t>
            </a:r>
            <a:endParaRPr lang="ru-RU" sz="2400" dirty="0" smtClean="0"/>
          </a:p>
          <a:p>
            <a:pPr lvl="1" algn="just">
              <a:buFont typeface="Wingdings" pitchFamily="2" charset="2"/>
              <a:buChar char="Ø"/>
            </a:pPr>
            <a:r>
              <a:rPr lang="ru-RU" sz="2400" dirty="0" smtClean="0"/>
              <a:t>Умеренный рост отрицательного сальдо </a:t>
            </a:r>
            <a:r>
              <a:rPr lang="ru-RU" sz="2400" i="1" dirty="0" smtClean="0"/>
              <a:t>баланса услуг </a:t>
            </a:r>
            <a:r>
              <a:rPr lang="ru-RU" sz="2400" dirty="0" smtClean="0"/>
              <a:t>на фоне восстановления выездного туристического потока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2400" dirty="0" smtClean="0"/>
              <a:t>Некоторый рост дефицита </a:t>
            </a:r>
            <a:r>
              <a:rPr lang="ru-RU" sz="2400" i="1" dirty="0" smtClean="0"/>
              <a:t>баланса первичных</a:t>
            </a:r>
            <a:r>
              <a:rPr lang="ru-RU" sz="2400" dirty="0" smtClean="0"/>
              <a:t> и </a:t>
            </a:r>
            <a:r>
              <a:rPr lang="ru-RU" sz="2400" i="1" dirty="0" smtClean="0"/>
              <a:t>вторичных доходов </a:t>
            </a:r>
            <a:r>
              <a:rPr lang="ru-RU" sz="2400" dirty="0" smtClean="0"/>
              <a:t>в связи с улучшением финансового результата российских предприятий и повышения заработных плат мигрантов</a:t>
            </a:r>
          </a:p>
          <a:p>
            <a:pPr lvl="1" algn="just">
              <a:buFont typeface="Wingdings" pitchFamily="2" charset="2"/>
              <a:buChar char="Ø"/>
            </a:pPr>
            <a:endParaRPr lang="ru-RU" sz="2400" dirty="0" smtClean="0"/>
          </a:p>
          <a:p>
            <a:pPr lvl="1" algn="just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53" y="158749"/>
            <a:ext cx="8815091" cy="6582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93" y="733140"/>
            <a:ext cx="8568814" cy="5391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4211" y="116632"/>
            <a:ext cx="7992243" cy="69269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Тенденции финансового счета Российской Федерации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052737"/>
            <a:ext cx="8677186" cy="5805264"/>
          </a:xfrm>
        </p:spPr>
        <p:txBody>
          <a:bodyPr lIns="92075" tIns="46038" rIns="92075" bIns="46038"/>
          <a:lstStyle/>
          <a:p>
            <a:pPr>
              <a:buFont typeface="Wingdings" pitchFamily="2" charset="2"/>
              <a:buChar char="Ø"/>
            </a:pPr>
            <a:r>
              <a:rPr lang="ru-RU" sz="2000" dirty="0" smtClean="0">
                <a:ea typeface="ＭＳ Ｐゴシック" pitchFamily="1" charset="-128"/>
              </a:rPr>
              <a:t>Отражает формы </a:t>
            </a:r>
            <a:r>
              <a:rPr lang="ru-RU" sz="2000" b="1" i="1" dirty="0" smtClean="0">
                <a:ea typeface="ＭＳ Ｐゴシック" pitchFamily="1" charset="-128"/>
              </a:rPr>
              <a:t>чистого кредитования</a:t>
            </a:r>
            <a:r>
              <a:rPr lang="ru-RU" sz="2000" dirty="0" smtClean="0">
                <a:ea typeface="ＭＳ Ｐゴシック" pitchFamily="1" charset="-128"/>
              </a:rPr>
              <a:t> Российской Федерацией остального мира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ea typeface="ＭＳ Ｐゴシック" pitchFamily="1" charset="-128"/>
              </a:rPr>
              <a:t>Важнейшими формами трансграничного движения капитала </a:t>
            </a:r>
            <a:r>
              <a:rPr lang="ru-RU" sz="2000" dirty="0" smtClean="0">
                <a:ea typeface="ＭＳ Ｐゴシック" pitchFamily="1" charset="-128"/>
              </a:rPr>
              <a:t>выступают прямые инвестиции, а также ссуды и займы. Превалируют нефинансовые компании, доля банковского сектора относительно невелика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ea typeface="ＭＳ Ｐゴシック" pitchFamily="1" charset="-128"/>
              </a:rPr>
              <a:t>Значительная часть операций прямого инвестирования  представляет </a:t>
            </a:r>
            <a:r>
              <a:rPr lang="ru-RU" sz="2000" b="1" i="1" dirty="0" smtClean="0">
                <a:ea typeface="ＭＳ Ｐゴシック" pitchFamily="1" charset="-128"/>
              </a:rPr>
              <a:t>«раунд-</a:t>
            </a:r>
            <a:r>
              <a:rPr lang="ru-RU" sz="2000" b="1" i="1" dirty="0" err="1" smtClean="0">
                <a:ea typeface="ＭＳ Ｐゴシック" pitchFamily="1" charset="-128"/>
              </a:rPr>
              <a:t>триппинг</a:t>
            </a:r>
            <a:r>
              <a:rPr lang="ru-RU" sz="2000" b="1" i="1" dirty="0" smtClean="0">
                <a:ea typeface="ＭＳ Ｐゴシック" pitchFamily="1" charset="-128"/>
              </a:rPr>
              <a:t>» </a:t>
            </a:r>
            <a:r>
              <a:rPr lang="ru-RU" sz="2000" dirty="0" smtClean="0">
                <a:ea typeface="ＭＳ Ｐゴシック" pitchFamily="1" charset="-128"/>
              </a:rPr>
              <a:t>- вывод за рубеж и последующий возврат на родину ранее вывезенных частных капиталов, осуществляемыми через офшорные юрисдикции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ea typeface="ＭＳ Ｐゴシック" pitchFamily="1" charset="-128"/>
              </a:rPr>
              <a:t>Интенсивное наращивание внешних обязательств в 2005-2007 гг. и в 2011-2013 гг.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ea typeface="ＭＳ Ｐゴシック" pitchFamily="1" charset="-128"/>
              </a:rPr>
              <a:t>Выкуп и досрочное погашение части внешней задолженности в 2015-2016 гг.</a:t>
            </a:r>
            <a:endParaRPr lang="ru-RU" sz="2000" dirty="0">
              <a:ea typeface="ＭＳ Ｐゴシック" pitchFamily="1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ea typeface="ＭＳ Ｐゴシック" pitchFamily="1" charset="-128"/>
              </a:rPr>
              <a:t>Интенсивное погашение внешней задолженности банковским сектором в 2014-2017 гг.</a:t>
            </a:r>
            <a:endParaRPr lang="ru-RU" sz="2000" dirty="0">
              <a:ea typeface="ＭＳ Ｐゴシック" pitchFamily="1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>
                <a:ea typeface="ＭＳ Ｐゴシック" pitchFamily="1" charset="-128"/>
              </a:rPr>
              <a:t>Частичная репатриация отечественных капиталов из-за </a:t>
            </a:r>
            <a:r>
              <a:rPr lang="ru-RU" sz="2000" dirty="0" smtClean="0">
                <a:ea typeface="ＭＳ Ｐゴシック" pitchFamily="1" charset="-128"/>
              </a:rPr>
              <a:t>рубежа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900113" y="1557338"/>
          <a:ext cx="7488237" cy="4608513"/>
        </p:xfrm>
        <a:graphic>
          <a:graphicData uri="http://schemas.openxmlformats.org/drawingml/2006/table">
            <a:tbl>
              <a:tblPr/>
              <a:tblGrid>
                <a:gridCol w="2495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7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0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 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Входящий поток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Исходящий поток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Австралия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Бразилия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Канада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Китай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25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…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Франция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Япония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23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Россия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5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9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68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E9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Турция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E9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0099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64C"/>
                          </a:solidFill>
                          <a:effectLst/>
                          <a:latin typeface="Times New Roman" pitchFamily="18" charset="0"/>
                          <a:ea typeface="ＭＳ Ｐゴシック" pitchFamily="1" charset="-128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64C"/>
                        </a:solidFill>
                        <a:effectLst/>
                        <a:latin typeface="Calibri" pitchFamily="34" charset="0"/>
                        <a:ea typeface="ＭＳ Ｐゴシック" pitchFamily="1" charset="-128"/>
                        <a:cs typeface="Calibri" pitchFamily="34" charset="0"/>
                      </a:endParaRPr>
                    </a:p>
                  </a:txBody>
                  <a:tcPr marL="63296" marR="6329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3052" name="Rectangle 1"/>
          <p:cNvSpPr>
            <a:spLocks noChangeArrowheads="1"/>
          </p:cNvSpPr>
          <p:nvPr/>
        </p:nvSpPr>
        <p:spPr bwMode="auto">
          <a:xfrm>
            <a:off x="1187450" y="260350"/>
            <a:ext cx="6840538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3009900" algn="l"/>
              </a:tabLst>
            </a:pPr>
            <a:r>
              <a:rPr lang="ru-RU" dirty="0"/>
              <a:t>Доля операций с офшорными зонами в структуре прямых инвестиций (в % на конец 2013 года)</a:t>
            </a:r>
            <a:endParaRPr lang="ru-RU" sz="600" dirty="0">
              <a:cs typeface="Arial" pitchFamily="34" charset="0"/>
            </a:endParaRPr>
          </a:p>
          <a:p>
            <a:pPr eaLnBrk="0" hangingPunct="0">
              <a:tabLst>
                <a:tab pos="3009900" algn="l"/>
              </a:tabLst>
            </a:pPr>
            <a:r>
              <a:rPr lang="ru-RU" sz="1800" dirty="0"/>
              <a:t>Источник: МВФ, </a:t>
            </a:r>
            <a:r>
              <a:rPr lang="en-US" sz="1800" dirty="0"/>
              <a:t>CDIS data base</a:t>
            </a:r>
            <a:endParaRPr lang="ru-RU" sz="6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Полотно 2176"/>
          <p:cNvGrpSpPr>
            <a:grpSpLocks/>
          </p:cNvGrpSpPr>
          <p:nvPr/>
        </p:nvGrpSpPr>
        <p:grpSpPr bwMode="auto">
          <a:xfrm>
            <a:off x="179388" y="685800"/>
            <a:ext cx="8856662" cy="6113463"/>
            <a:chOff x="0" y="159"/>
            <a:chExt cx="64604" cy="39907"/>
          </a:xfrm>
        </p:grpSpPr>
        <p:sp>
          <p:nvSpPr>
            <p:cNvPr id="20485" name="AutoShape 151"/>
            <p:cNvSpPr>
              <a:spLocks noChangeAspect="1" noChangeArrowheads="1"/>
            </p:cNvSpPr>
            <p:nvPr/>
          </p:nvSpPr>
          <p:spPr bwMode="auto">
            <a:xfrm>
              <a:off x="0" y="1556"/>
              <a:ext cx="64604" cy="38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 sz="3200"/>
            </a:p>
          </p:txBody>
        </p:sp>
        <p:sp>
          <p:nvSpPr>
            <p:cNvPr id="20486" name="Rectangle 2178"/>
            <p:cNvSpPr>
              <a:spLocks noChangeArrowheads="1"/>
            </p:cNvSpPr>
            <p:nvPr/>
          </p:nvSpPr>
          <p:spPr bwMode="auto">
            <a:xfrm>
              <a:off x="17405" y="6051"/>
              <a:ext cx="13862" cy="141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87" name="Rectangle 2179"/>
            <p:cNvSpPr>
              <a:spLocks noChangeArrowheads="1"/>
            </p:cNvSpPr>
            <p:nvPr/>
          </p:nvSpPr>
          <p:spPr bwMode="auto">
            <a:xfrm>
              <a:off x="17405" y="7448"/>
              <a:ext cx="13862" cy="14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 sz="3200"/>
            </a:p>
          </p:txBody>
        </p:sp>
        <p:sp>
          <p:nvSpPr>
            <p:cNvPr id="20488" name="Rectangle 2180"/>
            <p:cNvSpPr>
              <a:spLocks noChangeArrowheads="1"/>
            </p:cNvSpPr>
            <p:nvPr/>
          </p:nvSpPr>
          <p:spPr bwMode="auto">
            <a:xfrm>
              <a:off x="17405" y="9417"/>
              <a:ext cx="13862" cy="412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 sz="3200"/>
            </a:p>
          </p:txBody>
        </p:sp>
        <p:sp>
          <p:nvSpPr>
            <p:cNvPr id="20489" name="Rectangle 2181"/>
            <p:cNvSpPr>
              <a:spLocks noChangeArrowheads="1"/>
            </p:cNvSpPr>
            <p:nvPr/>
          </p:nvSpPr>
          <p:spPr bwMode="auto">
            <a:xfrm>
              <a:off x="17405" y="23380"/>
              <a:ext cx="13862" cy="28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0" name="Rectangle 2182"/>
            <p:cNvSpPr>
              <a:spLocks noChangeArrowheads="1"/>
            </p:cNvSpPr>
            <p:nvPr/>
          </p:nvSpPr>
          <p:spPr bwMode="auto">
            <a:xfrm>
              <a:off x="4762" y="29298"/>
              <a:ext cx="12198" cy="28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1" name="Rectangle 2183"/>
            <p:cNvSpPr>
              <a:spLocks noChangeArrowheads="1"/>
            </p:cNvSpPr>
            <p:nvPr/>
          </p:nvSpPr>
          <p:spPr bwMode="auto">
            <a:xfrm>
              <a:off x="31711" y="29298"/>
              <a:ext cx="12662" cy="28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492" name="Rectangle 2184"/>
            <p:cNvSpPr>
              <a:spLocks noChangeArrowheads="1"/>
            </p:cNvSpPr>
            <p:nvPr/>
          </p:nvSpPr>
          <p:spPr bwMode="auto">
            <a:xfrm>
              <a:off x="44818" y="29298"/>
              <a:ext cx="11557" cy="2813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 sz="6600"/>
            </a:p>
          </p:txBody>
        </p:sp>
        <p:sp>
          <p:nvSpPr>
            <p:cNvPr id="20493" name="Rectangle 2185"/>
            <p:cNvSpPr>
              <a:spLocks noChangeArrowheads="1"/>
            </p:cNvSpPr>
            <p:nvPr/>
          </p:nvSpPr>
          <p:spPr bwMode="auto">
            <a:xfrm>
              <a:off x="20844" y="159"/>
              <a:ext cx="7666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ru-RU" sz="9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    </a:t>
              </a:r>
              <a:r>
                <a:rPr lang="ru-RU" altLang="ru-RU" sz="10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Операции</a:t>
              </a:r>
              <a:r>
                <a:rPr lang="en-US" altLang="ru-RU" sz="9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 /         </a:t>
              </a:r>
              <a:endParaRPr lang="en-US" altLang="ru-RU" sz="2800"/>
            </a:p>
          </p:txBody>
        </p:sp>
        <p:sp>
          <p:nvSpPr>
            <p:cNvPr id="20494" name="Rectangle 2186"/>
            <p:cNvSpPr>
              <a:spLocks noChangeArrowheads="1"/>
            </p:cNvSpPr>
            <p:nvPr/>
          </p:nvSpPr>
          <p:spPr bwMode="auto">
            <a:xfrm>
              <a:off x="19466" y="1558"/>
              <a:ext cx="9646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ru-RU" sz="1000" b="1" i="1">
                  <a:solidFill>
                    <a:srgbClr val="000000"/>
                  </a:solidFill>
                  <a:cs typeface="Times New Roman" panose="02020603050405020304" pitchFamily="18" charset="0"/>
                </a:rPr>
                <a:t>   </a:t>
              </a:r>
              <a:r>
                <a:rPr lang="ru-RU" altLang="ru-RU" sz="10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Платежный баланс</a:t>
              </a:r>
              <a:r>
                <a:rPr lang="en-US" altLang="ru-RU" sz="10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:</a:t>
              </a:r>
              <a:endParaRPr lang="en-US" altLang="ru-RU" sz="3600"/>
            </a:p>
          </p:txBody>
        </p:sp>
        <p:sp>
          <p:nvSpPr>
            <p:cNvPr id="20495" name="Rectangle 2187"/>
            <p:cNvSpPr>
              <a:spLocks noChangeArrowheads="1"/>
            </p:cNvSpPr>
            <p:nvPr/>
          </p:nvSpPr>
          <p:spPr bwMode="auto">
            <a:xfrm>
              <a:off x="35458" y="1612"/>
              <a:ext cx="8845" cy="1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Прочие потоки:</a:t>
              </a:r>
              <a:endParaRPr lang="ru-RU" altLang="ru-RU" sz="4000"/>
            </a:p>
          </p:txBody>
        </p:sp>
        <p:sp>
          <p:nvSpPr>
            <p:cNvPr id="20496" name="Rectangle 2188"/>
            <p:cNvSpPr>
              <a:spLocks noChangeArrowheads="1"/>
            </p:cNvSpPr>
            <p:nvPr/>
          </p:nvSpPr>
          <p:spPr bwMode="auto">
            <a:xfrm>
              <a:off x="18618" y="4743"/>
              <a:ext cx="9927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1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Счет товаров и услуг</a:t>
              </a:r>
              <a:endParaRPr lang="ru-RU" altLang="ru-RU" sz="4000" dirty="0"/>
            </a:p>
          </p:txBody>
        </p:sp>
        <p:sp>
          <p:nvSpPr>
            <p:cNvPr id="20497" name="Rectangle 2189"/>
            <p:cNvSpPr>
              <a:spLocks noChangeArrowheads="1"/>
            </p:cNvSpPr>
            <p:nvPr/>
          </p:nvSpPr>
          <p:spPr bwMode="auto">
            <a:xfrm>
              <a:off x="20282" y="6140"/>
              <a:ext cx="8875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Счет производства</a:t>
              </a:r>
              <a:endParaRPr lang="ru-RU" altLang="ru-RU" sz="4000"/>
            </a:p>
          </p:txBody>
        </p:sp>
        <p:sp>
          <p:nvSpPr>
            <p:cNvPr id="20498" name="Rectangle 2190"/>
            <p:cNvSpPr>
              <a:spLocks noChangeArrowheads="1"/>
            </p:cNvSpPr>
            <p:nvPr/>
          </p:nvSpPr>
          <p:spPr bwMode="auto">
            <a:xfrm>
              <a:off x="18285" y="7589"/>
              <a:ext cx="15158" cy="1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Добавленная стоимость</a:t>
              </a:r>
              <a:r>
                <a:rPr lang="en-US" altLang="ru-RU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/</a:t>
              </a:r>
              <a:r>
                <a:rPr lang="ru-RU" altLang="ru-RU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ВВП</a:t>
              </a:r>
              <a:endParaRPr lang="ru-RU" altLang="ru-RU" sz="3600"/>
            </a:p>
          </p:txBody>
        </p:sp>
        <p:sp>
          <p:nvSpPr>
            <p:cNvPr id="20499" name="Rectangle 2191"/>
            <p:cNvSpPr>
              <a:spLocks noChangeArrowheads="1"/>
            </p:cNvSpPr>
            <p:nvPr/>
          </p:nvSpPr>
          <p:spPr bwMode="auto">
            <a:xfrm>
              <a:off x="18099" y="10283"/>
              <a:ext cx="12958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0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Счет образования доходов</a:t>
              </a:r>
              <a:endParaRPr lang="ru-RU" altLang="ru-RU" sz="3600"/>
            </a:p>
          </p:txBody>
        </p:sp>
        <p:sp>
          <p:nvSpPr>
            <p:cNvPr id="20500" name="Rectangle 2192"/>
            <p:cNvSpPr>
              <a:spLocks noChangeArrowheads="1"/>
            </p:cNvSpPr>
            <p:nvPr/>
          </p:nvSpPr>
          <p:spPr bwMode="auto">
            <a:xfrm>
              <a:off x="17150" y="11434"/>
              <a:ext cx="15992" cy="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Прибыль и приравненные</a:t>
              </a:r>
              <a:endParaRPr lang="ru-RU" altLang="ru-RU" sz="800"/>
            </a:p>
            <a:p>
              <a:pPr algn="ctr"/>
              <a:r>
                <a:rPr lang="ru-RU" altLang="ru-RU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к ней доходы</a:t>
              </a:r>
              <a:endParaRPr lang="ru-RU" altLang="ru-RU" sz="3200"/>
            </a:p>
          </p:txBody>
        </p:sp>
        <p:sp>
          <p:nvSpPr>
            <p:cNvPr id="20501" name="Rectangle 2193"/>
            <p:cNvSpPr>
              <a:spLocks noChangeArrowheads="1"/>
            </p:cNvSpPr>
            <p:nvPr/>
          </p:nvSpPr>
          <p:spPr bwMode="auto">
            <a:xfrm>
              <a:off x="17902" y="14843"/>
              <a:ext cx="12715" cy="1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0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Счет распределения доходов</a:t>
              </a:r>
              <a:endParaRPr lang="ru-RU" altLang="ru-RU" sz="3600" dirty="0"/>
            </a:p>
          </p:txBody>
        </p:sp>
        <p:sp>
          <p:nvSpPr>
            <p:cNvPr id="20502" name="Rectangle 2194"/>
            <p:cNvSpPr>
              <a:spLocks noChangeArrowheads="1"/>
            </p:cNvSpPr>
            <p:nvPr/>
          </p:nvSpPr>
          <p:spPr bwMode="auto">
            <a:xfrm>
              <a:off x="19615" y="16295"/>
              <a:ext cx="10208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Национальный доход</a:t>
              </a:r>
              <a:endParaRPr lang="ru-RU" altLang="ru-RU" sz="4400"/>
            </a:p>
          </p:txBody>
        </p:sp>
        <p:sp>
          <p:nvSpPr>
            <p:cNvPr id="20503" name="Rectangle 2195"/>
            <p:cNvSpPr>
              <a:spLocks noChangeArrowheads="1"/>
            </p:cNvSpPr>
            <p:nvPr/>
          </p:nvSpPr>
          <p:spPr bwMode="auto">
            <a:xfrm>
              <a:off x="19031" y="18834"/>
              <a:ext cx="10687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1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Счет вторичного</a:t>
              </a:r>
              <a:endParaRPr lang="ru-RU" altLang="ru-RU" sz="4000"/>
            </a:p>
          </p:txBody>
        </p:sp>
        <p:sp>
          <p:nvSpPr>
            <p:cNvPr id="20504" name="Rectangle 2196"/>
            <p:cNvSpPr>
              <a:spLocks noChangeArrowheads="1"/>
            </p:cNvSpPr>
            <p:nvPr/>
          </p:nvSpPr>
          <p:spPr bwMode="auto">
            <a:xfrm>
              <a:off x="17145" y="20104"/>
              <a:ext cx="14693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100" b="1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распределения доходов</a:t>
              </a:r>
              <a:endParaRPr lang="ru-RU" altLang="ru-RU" sz="4000" dirty="0"/>
            </a:p>
          </p:txBody>
        </p:sp>
        <p:sp>
          <p:nvSpPr>
            <p:cNvPr id="20505" name="Rectangle 2197"/>
            <p:cNvSpPr>
              <a:spLocks noChangeArrowheads="1"/>
            </p:cNvSpPr>
            <p:nvPr/>
          </p:nvSpPr>
          <p:spPr bwMode="auto">
            <a:xfrm>
              <a:off x="19195" y="21476"/>
              <a:ext cx="10370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Располагаемый доход</a:t>
              </a:r>
              <a:endParaRPr lang="ru-RU" altLang="ru-RU" sz="4400"/>
            </a:p>
          </p:txBody>
        </p:sp>
        <p:sp>
          <p:nvSpPr>
            <p:cNvPr id="20506" name="Rectangle 2198"/>
            <p:cNvSpPr>
              <a:spLocks noChangeArrowheads="1"/>
            </p:cNvSpPr>
            <p:nvPr/>
          </p:nvSpPr>
          <p:spPr bwMode="auto">
            <a:xfrm>
              <a:off x="16002" y="23469"/>
              <a:ext cx="17024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1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Счет использования доходов</a:t>
              </a:r>
              <a:endParaRPr lang="ru-RU" altLang="ru-RU" sz="4000"/>
            </a:p>
          </p:txBody>
        </p:sp>
        <p:sp>
          <p:nvSpPr>
            <p:cNvPr id="20507" name="Rectangle 2199"/>
            <p:cNvSpPr>
              <a:spLocks noChangeArrowheads="1"/>
            </p:cNvSpPr>
            <p:nvPr/>
          </p:nvSpPr>
          <p:spPr bwMode="auto">
            <a:xfrm>
              <a:off x="21717" y="24923"/>
              <a:ext cx="6597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Сбережения</a:t>
              </a:r>
              <a:endParaRPr lang="ru-RU" altLang="ru-RU" sz="4400"/>
            </a:p>
          </p:txBody>
        </p:sp>
        <p:sp>
          <p:nvSpPr>
            <p:cNvPr id="20508" name="Rectangle 2200"/>
            <p:cNvSpPr>
              <a:spLocks noChangeArrowheads="1"/>
            </p:cNvSpPr>
            <p:nvPr/>
          </p:nvSpPr>
          <p:spPr bwMode="auto">
            <a:xfrm>
              <a:off x="3429" y="26720"/>
              <a:ext cx="14770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Начальный баланс</a:t>
              </a:r>
              <a:endParaRPr lang="ru-RU" altLang="ru-RU" sz="4400"/>
            </a:p>
          </p:txBody>
        </p:sp>
        <p:sp>
          <p:nvSpPr>
            <p:cNvPr id="20509" name="Rectangle 2201"/>
            <p:cNvSpPr>
              <a:spLocks noChangeArrowheads="1"/>
            </p:cNvSpPr>
            <p:nvPr/>
          </p:nvSpPr>
          <p:spPr bwMode="auto">
            <a:xfrm>
              <a:off x="4572" y="27990"/>
              <a:ext cx="12433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активов и пассивов</a:t>
              </a:r>
              <a:endParaRPr lang="ru-RU" altLang="ru-RU" sz="4400"/>
            </a:p>
          </p:txBody>
        </p:sp>
        <p:sp>
          <p:nvSpPr>
            <p:cNvPr id="20510" name="Rectangle 2202"/>
            <p:cNvSpPr>
              <a:spLocks noChangeArrowheads="1"/>
            </p:cNvSpPr>
            <p:nvPr/>
          </p:nvSpPr>
          <p:spPr bwMode="auto">
            <a:xfrm>
              <a:off x="42290" y="26719"/>
              <a:ext cx="16003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0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  Заключительный баланс</a:t>
              </a:r>
              <a:endParaRPr lang="ru-RU" altLang="ru-RU" sz="3600"/>
            </a:p>
          </p:txBody>
        </p:sp>
        <p:sp>
          <p:nvSpPr>
            <p:cNvPr id="20511" name="Rectangle 2203"/>
            <p:cNvSpPr>
              <a:spLocks noChangeArrowheads="1"/>
            </p:cNvSpPr>
            <p:nvPr/>
          </p:nvSpPr>
          <p:spPr bwMode="auto">
            <a:xfrm>
              <a:off x="43433" y="27990"/>
              <a:ext cx="13653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1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  активов и пассивов</a:t>
              </a:r>
              <a:r>
                <a:rPr lang="en-US" altLang="ru-RU" sz="11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:</a:t>
              </a:r>
              <a:endParaRPr lang="en-US" altLang="ru-RU" sz="4000"/>
            </a:p>
          </p:txBody>
        </p:sp>
        <p:sp>
          <p:nvSpPr>
            <p:cNvPr id="20512" name="Rectangle 2204"/>
            <p:cNvSpPr>
              <a:spLocks noChangeArrowheads="1"/>
            </p:cNvSpPr>
            <p:nvPr/>
          </p:nvSpPr>
          <p:spPr bwMode="auto">
            <a:xfrm>
              <a:off x="4572" y="30156"/>
              <a:ext cx="13036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1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Нефинансовые активы</a:t>
              </a:r>
              <a:endParaRPr lang="ru-RU" altLang="ru-RU" sz="4000"/>
            </a:p>
          </p:txBody>
        </p:sp>
        <p:sp>
          <p:nvSpPr>
            <p:cNvPr id="20513" name="Rectangle 2205"/>
            <p:cNvSpPr>
              <a:spLocks noChangeArrowheads="1"/>
            </p:cNvSpPr>
            <p:nvPr/>
          </p:nvSpPr>
          <p:spPr bwMode="auto">
            <a:xfrm>
              <a:off x="14859" y="29718"/>
              <a:ext cx="19088" cy="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1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Счет операций с капиталом</a:t>
              </a:r>
              <a:endParaRPr lang="ru-RU" altLang="ru-RU" sz="4000"/>
            </a:p>
          </p:txBody>
        </p:sp>
        <p:sp>
          <p:nvSpPr>
            <p:cNvPr id="20514" name="Rectangle 2206"/>
            <p:cNvSpPr>
              <a:spLocks noChangeArrowheads="1"/>
            </p:cNvSpPr>
            <p:nvPr/>
          </p:nvSpPr>
          <p:spPr bwMode="auto">
            <a:xfrm>
              <a:off x="32124" y="29521"/>
              <a:ext cx="12452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Прочие изменения</a:t>
              </a:r>
              <a:endParaRPr lang="ru-RU" altLang="ru-RU" sz="4400"/>
            </a:p>
          </p:txBody>
        </p:sp>
        <p:sp>
          <p:nvSpPr>
            <p:cNvPr id="20515" name="Rectangle 2207"/>
            <p:cNvSpPr>
              <a:spLocks noChangeArrowheads="1"/>
            </p:cNvSpPr>
            <p:nvPr/>
          </p:nvSpPr>
          <p:spPr bwMode="auto">
            <a:xfrm>
              <a:off x="28575" y="30791"/>
              <a:ext cx="19087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в нефинансовых активах</a:t>
              </a:r>
              <a:endParaRPr lang="ru-RU" altLang="ru-RU" sz="4400"/>
            </a:p>
          </p:txBody>
        </p:sp>
        <p:sp>
          <p:nvSpPr>
            <p:cNvPr id="20516" name="Rectangle 2208"/>
            <p:cNvSpPr>
              <a:spLocks noChangeArrowheads="1"/>
            </p:cNvSpPr>
            <p:nvPr/>
          </p:nvSpPr>
          <p:spPr bwMode="auto">
            <a:xfrm>
              <a:off x="43434" y="30156"/>
              <a:ext cx="13525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1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Нефинансовые активы</a:t>
              </a:r>
              <a:endParaRPr lang="ru-RU" altLang="ru-RU" sz="4000"/>
            </a:p>
          </p:txBody>
        </p:sp>
        <p:sp>
          <p:nvSpPr>
            <p:cNvPr id="20517" name="Rectangle 2209"/>
            <p:cNvSpPr>
              <a:spLocks noChangeArrowheads="1"/>
            </p:cNvSpPr>
            <p:nvPr/>
          </p:nvSpPr>
          <p:spPr bwMode="auto">
            <a:xfrm>
              <a:off x="18864" y="30864"/>
              <a:ext cx="10376" cy="2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Чистое кредитование</a:t>
              </a:r>
              <a:r>
                <a:rPr lang="en-US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 / </a:t>
              </a:r>
              <a:endParaRPr lang="ru-RU" altLang="ru-RU" sz="1000"/>
            </a:p>
            <a:p>
              <a:r>
                <a:rPr lang="ru-RU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чистое заимствование</a:t>
              </a:r>
              <a:endParaRPr lang="ru-RU" altLang="ru-RU" sz="4400"/>
            </a:p>
          </p:txBody>
        </p:sp>
        <p:sp>
          <p:nvSpPr>
            <p:cNvPr id="20518" name="Rectangle 2210"/>
            <p:cNvSpPr>
              <a:spLocks noChangeArrowheads="1"/>
            </p:cNvSpPr>
            <p:nvPr/>
          </p:nvSpPr>
          <p:spPr bwMode="auto">
            <a:xfrm>
              <a:off x="6686" y="34232"/>
              <a:ext cx="10188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2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Финансовые активы</a:t>
              </a:r>
              <a:r>
                <a:rPr lang="en-US" altLang="ru-RU" sz="12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endParaRPr lang="en-US" altLang="ru-RU" sz="4400"/>
            </a:p>
          </p:txBody>
        </p:sp>
        <p:sp>
          <p:nvSpPr>
            <p:cNvPr id="20519" name="Rectangle 2211"/>
            <p:cNvSpPr>
              <a:spLocks noChangeArrowheads="1"/>
            </p:cNvSpPr>
            <p:nvPr/>
          </p:nvSpPr>
          <p:spPr bwMode="auto">
            <a:xfrm>
              <a:off x="4572" y="35502"/>
              <a:ext cx="11976" cy="1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2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 и обязательства</a:t>
              </a:r>
              <a:endParaRPr lang="ru-RU" altLang="ru-RU" sz="4400"/>
            </a:p>
          </p:txBody>
        </p:sp>
        <p:sp>
          <p:nvSpPr>
            <p:cNvPr id="20520" name="Rectangle 2212"/>
            <p:cNvSpPr>
              <a:spLocks noChangeArrowheads="1"/>
            </p:cNvSpPr>
            <p:nvPr/>
          </p:nvSpPr>
          <p:spPr bwMode="auto">
            <a:xfrm>
              <a:off x="20650" y="34289"/>
              <a:ext cx="8572" cy="2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1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Финансовый счет</a:t>
              </a:r>
              <a:endParaRPr lang="ru-RU" altLang="ru-RU" sz="4000"/>
            </a:p>
          </p:txBody>
        </p:sp>
        <p:sp>
          <p:nvSpPr>
            <p:cNvPr id="20521" name="Rectangle 2213"/>
            <p:cNvSpPr>
              <a:spLocks noChangeArrowheads="1"/>
            </p:cNvSpPr>
            <p:nvPr/>
          </p:nvSpPr>
          <p:spPr bwMode="auto">
            <a:xfrm>
              <a:off x="32873" y="34232"/>
              <a:ext cx="9976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Прочие изменения в</a:t>
              </a:r>
              <a:r>
                <a:rPr lang="en-US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 </a:t>
              </a:r>
              <a:endParaRPr lang="en-US" altLang="ru-RU" sz="4400"/>
            </a:p>
          </p:txBody>
        </p:sp>
        <p:sp>
          <p:nvSpPr>
            <p:cNvPr id="20522" name="Rectangle 2214"/>
            <p:cNvSpPr>
              <a:spLocks noChangeArrowheads="1"/>
            </p:cNvSpPr>
            <p:nvPr/>
          </p:nvSpPr>
          <p:spPr bwMode="auto">
            <a:xfrm>
              <a:off x="33147" y="35502"/>
              <a:ext cx="9975" cy="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100">
                  <a:solidFill>
                    <a:srgbClr val="000000"/>
                  </a:solidFill>
                  <a:cs typeface="Times New Roman" panose="02020603050405020304" pitchFamily="18" charset="0"/>
                </a:rPr>
                <a:t>финансовых активах </a:t>
              </a:r>
              <a:endParaRPr lang="ru-RU" altLang="ru-RU" sz="1000"/>
            </a:p>
            <a:p>
              <a:r>
                <a:rPr lang="ru-RU" altLang="ru-RU" sz="1100">
                  <a:solidFill>
                    <a:srgbClr val="000000"/>
                  </a:solidFill>
                  <a:cs typeface="Times New Roman" panose="02020603050405020304" pitchFamily="18" charset="0"/>
                </a:rPr>
                <a:t>и обязательствах</a:t>
              </a:r>
              <a:endParaRPr lang="ru-RU" altLang="ru-RU" sz="4000"/>
            </a:p>
          </p:txBody>
        </p:sp>
        <p:sp>
          <p:nvSpPr>
            <p:cNvPr id="20523" name="Rectangle 2215"/>
            <p:cNvSpPr>
              <a:spLocks noChangeArrowheads="1"/>
            </p:cNvSpPr>
            <p:nvPr/>
          </p:nvSpPr>
          <p:spPr bwMode="auto">
            <a:xfrm>
              <a:off x="46431" y="34251"/>
              <a:ext cx="11561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4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Финансовые активы</a:t>
              </a:r>
              <a:endParaRPr lang="ru-RU" altLang="ru-RU" sz="4800"/>
            </a:p>
          </p:txBody>
        </p:sp>
        <p:sp>
          <p:nvSpPr>
            <p:cNvPr id="20524" name="Rectangle 2216"/>
            <p:cNvSpPr>
              <a:spLocks noChangeArrowheads="1"/>
            </p:cNvSpPr>
            <p:nvPr/>
          </p:nvSpPr>
          <p:spPr bwMode="auto">
            <a:xfrm>
              <a:off x="44577" y="35515"/>
              <a:ext cx="11944" cy="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200" i="1">
                  <a:solidFill>
                    <a:srgbClr val="000000"/>
                  </a:solidFill>
                  <a:cs typeface="Times New Roman" panose="02020603050405020304" pitchFamily="18" charset="0"/>
                </a:rPr>
                <a:t>и обязательства</a:t>
              </a:r>
              <a:endParaRPr lang="ru-RU" altLang="ru-RU" sz="4400"/>
            </a:p>
          </p:txBody>
        </p:sp>
        <p:sp>
          <p:nvSpPr>
            <p:cNvPr id="20525" name="Rectangle 2217"/>
            <p:cNvSpPr>
              <a:spLocks noChangeArrowheads="1"/>
            </p:cNvSpPr>
            <p:nvPr/>
          </p:nvSpPr>
          <p:spPr bwMode="auto">
            <a:xfrm>
              <a:off x="1143" y="37693"/>
              <a:ext cx="19640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100">
                  <a:solidFill>
                    <a:srgbClr val="000000"/>
                  </a:solidFill>
                  <a:cs typeface="Times New Roman" panose="02020603050405020304" pitchFamily="18" charset="0"/>
                </a:rPr>
                <a:t>Чистая стоимость капитала</a:t>
              </a:r>
              <a:endParaRPr lang="ru-RU" altLang="ru-RU" sz="4000"/>
            </a:p>
          </p:txBody>
        </p:sp>
        <p:sp>
          <p:nvSpPr>
            <p:cNvPr id="20526" name="Rectangle 2218"/>
            <p:cNvSpPr>
              <a:spLocks noChangeArrowheads="1"/>
            </p:cNvSpPr>
            <p:nvPr/>
          </p:nvSpPr>
          <p:spPr bwMode="auto">
            <a:xfrm>
              <a:off x="18864" y="35434"/>
              <a:ext cx="10376" cy="2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Чистое кредитование</a:t>
              </a:r>
              <a:r>
                <a:rPr lang="en-US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 / </a:t>
              </a:r>
              <a:endParaRPr lang="ru-RU" altLang="ru-RU" sz="1000"/>
            </a:p>
            <a:p>
              <a:r>
                <a:rPr lang="ru-RU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чистое заимствование</a:t>
              </a:r>
              <a:endParaRPr lang="ru-RU" altLang="ru-RU" sz="4400"/>
            </a:p>
          </p:txBody>
        </p:sp>
        <p:sp>
          <p:nvSpPr>
            <p:cNvPr id="20527" name="Rectangle 2219"/>
            <p:cNvSpPr>
              <a:spLocks noChangeArrowheads="1"/>
            </p:cNvSpPr>
            <p:nvPr/>
          </p:nvSpPr>
          <p:spPr bwMode="auto">
            <a:xfrm>
              <a:off x="29718" y="37655"/>
              <a:ext cx="16071" cy="2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200">
                  <a:solidFill>
                    <a:srgbClr val="000000"/>
                  </a:solidFill>
                  <a:cs typeface="Times New Roman" panose="02020603050405020304" pitchFamily="18" charset="0"/>
                </a:rPr>
                <a:t>Прочие изменения на чистой основе</a:t>
              </a:r>
              <a:endParaRPr lang="ru-RU" altLang="ru-RU" sz="4400"/>
            </a:p>
          </p:txBody>
        </p:sp>
        <p:sp>
          <p:nvSpPr>
            <p:cNvPr id="20528" name="Rectangle 2220"/>
            <p:cNvSpPr>
              <a:spLocks noChangeArrowheads="1"/>
            </p:cNvSpPr>
            <p:nvPr/>
          </p:nvSpPr>
          <p:spPr bwMode="auto">
            <a:xfrm>
              <a:off x="41147" y="37693"/>
              <a:ext cx="19368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ru-RU" altLang="ru-RU" sz="1100">
                  <a:solidFill>
                    <a:srgbClr val="000000"/>
                  </a:solidFill>
                  <a:cs typeface="Times New Roman" panose="02020603050405020304" pitchFamily="18" charset="0"/>
                </a:rPr>
                <a:t>Чистая стоимость капитала</a:t>
              </a:r>
              <a:endParaRPr lang="ru-RU" altLang="ru-RU" sz="4000"/>
            </a:p>
          </p:txBody>
        </p:sp>
        <p:sp>
          <p:nvSpPr>
            <p:cNvPr id="20529" name="Rectangle 2221"/>
            <p:cNvSpPr>
              <a:spLocks noChangeArrowheads="1"/>
            </p:cNvSpPr>
            <p:nvPr/>
          </p:nvSpPr>
          <p:spPr bwMode="auto">
            <a:xfrm>
              <a:off x="25882" y="28054"/>
              <a:ext cx="9770" cy="1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ru-RU" altLang="ru-R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Счета накопления</a:t>
              </a:r>
              <a:r>
                <a:rPr lang="en-US" altLang="ru-RU" sz="12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:</a:t>
              </a:r>
              <a:endParaRPr lang="en-US" altLang="ru-RU" sz="4400"/>
            </a:p>
          </p:txBody>
        </p:sp>
        <p:sp>
          <p:nvSpPr>
            <p:cNvPr id="20530" name="Rectangle 2222"/>
            <p:cNvSpPr>
              <a:spLocks noChangeArrowheads="1"/>
            </p:cNvSpPr>
            <p:nvPr/>
          </p:nvSpPr>
          <p:spPr bwMode="auto">
            <a:xfrm rot="-5400000">
              <a:off x="-2369" y="34200"/>
              <a:ext cx="8001" cy="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531" name="Rectangle 2223"/>
            <p:cNvSpPr>
              <a:spLocks noChangeArrowheads="1"/>
            </p:cNvSpPr>
            <p:nvPr/>
          </p:nvSpPr>
          <p:spPr bwMode="auto">
            <a:xfrm rot="-5400000">
              <a:off x="88" y="35433"/>
              <a:ext cx="5715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532" name="Rectangle 2224"/>
            <p:cNvSpPr>
              <a:spLocks noChangeArrowheads="1"/>
            </p:cNvSpPr>
            <p:nvPr/>
          </p:nvSpPr>
          <p:spPr bwMode="auto">
            <a:xfrm rot="-5400000">
              <a:off x="4077" y="34175"/>
              <a:ext cx="692" cy="1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20533" name="Line 2225"/>
            <p:cNvSpPr>
              <a:spLocks noChangeShapeType="1"/>
            </p:cNvSpPr>
            <p:nvPr/>
          </p:nvSpPr>
          <p:spPr bwMode="auto">
            <a:xfrm>
              <a:off x="17354" y="3365"/>
              <a:ext cx="0" cy="55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4" name="Rectangle 2226"/>
            <p:cNvSpPr>
              <a:spLocks noChangeArrowheads="1"/>
            </p:cNvSpPr>
            <p:nvPr/>
          </p:nvSpPr>
          <p:spPr bwMode="auto">
            <a:xfrm>
              <a:off x="17354" y="3365"/>
              <a:ext cx="102" cy="553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5" name="Line 2227"/>
            <p:cNvSpPr>
              <a:spLocks noChangeShapeType="1"/>
            </p:cNvSpPr>
            <p:nvPr/>
          </p:nvSpPr>
          <p:spPr bwMode="auto">
            <a:xfrm>
              <a:off x="31197" y="3473"/>
              <a:ext cx="0" cy="5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6" name="Rectangle 2228"/>
            <p:cNvSpPr>
              <a:spLocks noChangeArrowheads="1"/>
            </p:cNvSpPr>
            <p:nvPr/>
          </p:nvSpPr>
          <p:spPr bwMode="auto">
            <a:xfrm>
              <a:off x="31197" y="3473"/>
              <a:ext cx="108" cy="542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7" name="Line 2229"/>
            <p:cNvSpPr>
              <a:spLocks noChangeShapeType="1"/>
            </p:cNvSpPr>
            <p:nvPr/>
          </p:nvSpPr>
          <p:spPr bwMode="auto">
            <a:xfrm>
              <a:off x="17354" y="9366"/>
              <a:ext cx="0" cy="82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8" name="Rectangle 2230"/>
            <p:cNvSpPr>
              <a:spLocks noChangeArrowheads="1"/>
            </p:cNvSpPr>
            <p:nvPr/>
          </p:nvSpPr>
          <p:spPr bwMode="auto">
            <a:xfrm>
              <a:off x="17354" y="9366"/>
              <a:ext cx="102" cy="82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39" name="Line 2231"/>
            <p:cNvSpPr>
              <a:spLocks noChangeShapeType="1"/>
            </p:cNvSpPr>
            <p:nvPr/>
          </p:nvSpPr>
          <p:spPr bwMode="auto">
            <a:xfrm>
              <a:off x="31197" y="9467"/>
              <a:ext cx="0" cy="814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40" name="Rectangle 2232"/>
            <p:cNvSpPr>
              <a:spLocks noChangeArrowheads="1"/>
            </p:cNvSpPr>
            <p:nvPr/>
          </p:nvSpPr>
          <p:spPr bwMode="auto">
            <a:xfrm>
              <a:off x="31197" y="9467"/>
              <a:ext cx="108" cy="814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1" name="Line 2233"/>
            <p:cNvSpPr>
              <a:spLocks noChangeShapeType="1"/>
            </p:cNvSpPr>
            <p:nvPr/>
          </p:nvSpPr>
          <p:spPr bwMode="auto">
            <a:xfrm>
              <a:off x="17354" y="18072"/>
              <a:ext cx="0" cy="479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42" name="Rectangle 2234"/>
            <p:cNvSpPr>
              <a:spLocks noChangeArrowheads="1"/>
            </p:cNvSpPr>
            <p:nvPr/>
          </p:nvSpPr>
          <p:spPr bwMode="auto">
            <a:xfrm>
              <a:off x="17354" y="18072"/>
              <a:ext cx="102" cy="47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3" name="Line 2235"/>
            <p:cNvSpPr>
              <a:spLocks noChangeShapeType="1"/>
            </p:cNvSpPr>
            <p:nvPr/>
          </p:nvSpPr>
          <p:spPr bwMode="auto">
            <a:xfrm>
              <a:off x="31197" y="18173"/>
              <a:ext cx="0" cy="469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44" name="Rectangle 2236"/>
            <p:cNvSpPr>
              <a:spLocks noChangeArrowheads="1"/>
            </p:cNvSpPr>
            <p:nvPr/>
          </p:nvSpPr>
          <p:spPr bwMode="auto">
            <a:xfrm>
              <a:off x="31197" y="18173"/>
              <a:ext cx="108" cy="469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5" name="Line 2237"/>
            <p:cNvSpPr>
              <a:spLocks noChangeShapeType="1"/>
            </p:cNvSpPr>
            <p:nvPr/>
          </p:nvSpPr>
          <p:spPr bwMode="auto">
            <a:xfrm>
              <a:off x="4813" y="26695"/>
              <a:ext cx="121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46" name="Rectangle 2238"/>
            <p:cNvSpPr>
              <a:spLocks noChangeArrowheads="1"/>
            </p:cNvSpPr>
            <p:nvPr/>
          </p:nvSpPr>
          <p:spPr bwMode="auto">
            <a:xfrm>
              <a:off x="4813" y="26695"/>
              <a:ext cx="12185" cy="1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7" name="Line 2239"/>
            <p:cNvSpPr>
              <a:spLocks noChangeShapeType="1"/>
            </p:cNvSpPr>
            <p:nvPr/>
          </p:nvSpPr>
          <p:spPr bwMode="auto">
            <a:xfrm>
              <a:off x="17354" y="23323"/>
              <a:ext cx="0" cy="29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48" name="Rectangle 2240"/>
            <p:cNvSpPr>
              <a:spLocks noChangeArrowheads="1"/>
            </p:cNvSpPr>
            <p:nvPr/>
          </p:nvSpPr>
          <p:spPr bwMode="auto">
            <a:xfrm>
              <a:off x="17354" y="23323"/>
              <a:ext cx="102" cy="29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49" name="Line 2241"/>
            <p:cNvSpPr>
              <a:spLocks noChangeShapeType="1"/>
            </p:cNvSpPr>
            <p:nvPr/>
          </p:nvSpPr>
          <p:spPr bwMode="auto">
            <a:xfrm>
              <a:off x="17456" y="26695"/>
              <a:ext cx="269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0" name="Rectangle 2242"/>
            <p:cNvSpPr>
              <a:spLocks noChangeArrowheads="1"/>
            </p:cNvSpPr>
            <p:nvPr/>
          </p:nvSpPr>
          <p:spPr bwMode="auto">
            <a:xfrm>
              <a:off x="17456" y="26695"/>
              <a:ext cx="26955" cy="1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51" name="Line 2243"/>
            <p:cNvSpPr>
              <a:spLocks noChangeShapeType="1"/>
            </p:cNvSpPr>
            <p:nvPr/>
          </p:nvSpPr>
          <p:spPr bwMode="auto">
            <a:xfrm>
              <a:off x="4813" y="29241"/>
              <a:ext cx="121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2" name="Rectangle 2244"/>
            <p:cNvSpPr>
              <a:spLocks noChangeArrowheads="1"/>
            </p:cNvSpPr>
            <p:nvPr/>
          </p:nvSpPr>
          <p:spPr bwMode="auto">
            <a:xfrm>
              <a:off x="4813" y="29241"/>
              <a:ext cx="12185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53" name="Line 2245"/>
            <p:cNvSpPr>
              <a:spLocks noChangeShapeType="1"/>
            </p:cNvSpPr>
            <p:nvPr/>
          </p:nvSpPr>
          <p:spPr bwMode="auto">
            <a:xfrm>
              <a:off x="31197" y="23431"/>
              <a:ext cx="0" cy="2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4" name="Rectangle 2246"/>
            <p:cNvSpPr>
              <a:spLocks noChangeArrowheads="1"/>
            </p:cNvSpPr>
            <p:nvPr/>
          </p:nvSpPr>
          <p:spPr bwMode="auto">
            <a:xfrm>
              <a:off x="31197" y="23431"/>
              <a:ext cx="108" cy="2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55" name="Line 2247"/>
            <p:cNvSpPr>
              <a:spLocks noChangeShapeType="1"/>
            </p:cNvSpPr>
            <p:nvPr/>
          </p:nvSpPr>
          <p:spPr bwMode="auto">
            <a:xfrm>
              <a:off x="17456" y="29241"/>
              <a:ext cx="2695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6" name="Rectangle 2248"/>
            <p:cNvSpPr>
              <a:spLocks noChangeArrowheads="1"/>
            </p:cNvSpPr>
            <p:nvPr/>
          </p:nvSpPr>
          <p:spPr bwMode="auto">
            <a:xfrm>
              <a:off x="17456" y="29241"/>
              <a:ext cx="26955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57" name="Line 2249"/>
            <p:cNvSpPr>
              <a:spLocks noChangeShapeType="1"/>
            </p:cNvSpPr>
            <p:nvPr/>
          </p:nvSpPr>
          <p:spPr bwMode="auto">
            <a:xfrm>
              <a:off x="17354" y="26695"/>
              <a:ext cx="0" cy="70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58" name="Rectangle 2250"/>
            <p:cNvSpPr>
              <a:spLocks noChangeArrowheads="1"/>
            </p:cNvSpPr>
            <p:nvPr/>
          </p:nvSpPr>
          <p:spPr bwMode="auto">
            <a:xfrm>
              <a:off x="17354" y="26695"/>
              <a:ext cx="102" cy="701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59" name="Line 2251"/>
            <p:cNvSpPr>
              <a:spLocks noChangeShapeType="1"/>
            </p:cNvSpPr>
            <p:nvPr/>
          </p:nvSpPr>
          <p:spPr bwMode="auto">
            <a:xfrm>
              <a:off x="31197" y="29349"/>
              <a:ext cx="0" cy="435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0" name="Rectangle 2252"/>
            <p:cNvSpPr>
              <a:spLocks noChangeArrowheads="1"/>
            </p:cNvSpPr>
            <p:nvPr/>
          </p:nvSpPr>
          <p:spPr bwMode="auto">
            <a:xfrm>
              <a:off x="31197" y="29349"/>
              <a:ext cx="108" cy="43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61" name="Line 2253"/>
            <p:cNvSpPr>
              <a:spLocks noChangeShapeType="1"/>
            </p:cNvSpPr>
            <p:nvPr/>
          </p:nvSpPr>
          <p:spPr bwMode="auto">
            <a:xfrm>
              <a:off x="17456" y="34010"/>
              <a:ext cx="138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2" name="Rectangle 2254"/>
            <p:cNvSpPr>
              <a:spLocks noChangeArrowheads="1"/>
            </p:cNvSpPr>
            <p:nvPr/>
          </p:nvSpPr>
          <p:spPr bwMode="auto">
            <a:xfrm>
              <a:off x="17456" y="34010"/>
              <a:ext cx="13849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63" name="Line 2255"/>
            <p:cNvSpPr>
              <a:spLocks noChangeShapeType="1"/>
            </p:cNvSpPr>
            <p:nvPr/>
          </p:nvSpPr>
          <p:spPr bwMode="auto">
            <a:xfrm>
              <a:off x="4813" y="38855"/>
              <a:ext cx="1218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4" name="Rectangle 2256"/>
            <p:cNvSpPr>
              <a:spLocks noChangeArrowheads="1"/>
            </p:cNvSpPr>
            <p:nvPr/>
          </p:nvSpPr>
          <p:spPr bwMode="auto">
            <a:xfrm>
              <a:off x="4813" y="38855"/>
              <a:ext cx="12185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65" name="Line 2257"/>
            <p:cNvSpPr>
              <a:spLocks noChangeShapeType="1"/>
            </p:cNvSpPr>
            <p:nvPr/>
          </p:nvSpPr>
          <p:spPr bwMode="auto">
            <a:xfrm>
              <a:off x="17456" y="38855"/>
              <a:ext cx="138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6" name="Rectangle 2258"/>
            <p:cNvSpPr>
              <a:spLocks noChangeArrowheads="1"/>
            </p:cNvSpPr>
            <p:nvPr/>
          </p:nvSpPr>
          <p:spPr bwMode="auto">
            <a:xfrm>
              <a:off x="17456" y="38855"/>
              <a:ext cx="13849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67" name="Line 2259"/>
            <p:cNvSpPr>
              <a:spLocks noChangeShapeType="1"/>
            </p:cNvSpPr>
            <p:nvPr/>
          </p:nvSpPr>
          <p:spPr bwMode="auto">
            <a:xfrm>
              <a:off x="31769" y="38855"/>
              <a:ext cx="126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68" name="Rectangle 2260"/>
            <p:cNvSpPr>
              <a:spLocks noChangeArrowheads="1"/>
            </p:cNvSpPr>
            <p:nvPr/>
          </p:nvSpPr>
          <p:spPr bwMode="auto">
            <a:xfrm>
              <a:off x="31769" y="38855"/>
              <a:ext cx="12642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69" name="Line 2261"/>
            <p:cNvSpPr>
              <a:spLocks noChangeShapeType="1"/>
            </p:cNvSpPr>
            <p:nvPr/>
          </p:nvSpPr>
          <p:spPr bwMode="auto">
            <a:xfrm>
              <a:off x="17354" y="34010"/>
              <a:ext cx="0" cy="49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0" name="Rectangle 2262"/>
            <p:cNvSpPr>
              <a:spLocks noChangeArrowheads="1"/>
            </p:cNvSpPr>
            <p:nvPr/>
          </p:nvSpPr>
          <p:spPr bwMode="auto">
            <a:xfrm>
              <a:off x="17354" y="34010"/>
              <a:ext cx="102" cy="495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71" name="Line 2263"/>
            <p:cNvSpPr>
              <a:spLocks noChangeShapeType="1"/>
            </p:cNvSpPr>
            <p:nvPr/>
          </p:nvSpPr>
          <p:spPr bwMode="auto">
            <a:xfrm>
              <a:off x="31197" y="34118"/>
              <a:ext cx="0" cy="484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2" name="Rectangle 2264"/>
            <p:cNvSpPr>
              <a:spLocks noChangeArrowheads="1"/>
            </p:cNvSpPr>
            <p:nvPr/>
          </p:nvSpPr>
          <p:spPr bwMode="auto">
            <a:xfrm>
              <a:off x="31197" y="34118"/>
              <a:ext cx="108" cy="484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73" name="Line 2265"/>
            <p:cNvSpPr>
              <a:spLocks noChangeShapeType="1"/>
            </p:cNvSpPr>
            <p:nvPr/>
          </p:nvSpPr>
          <p:spPr bwMode="auto">
            <a:xfrm>
              <a:off x="4705" y="26695"/>
              <a:ext cx="0" cy="122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4" name="Rectangle 2266"/>
            <p:cNvSpPr>
              <a:spLocks noChangeArrowheads="1"/>
            </p:cNvSpPr>
            <p:nvPr/>
          </p:nvSpPr>
          <p:spPr bwMode="auto">
            <a:xfrm>
              <a:off x="4705" y="26695"/>
              <a:ext cx="108" cy="122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75" name="Line 2267"/>
            <p:cNvSpPr>
              <a:spLocks noChangeShapeType="1"/>
            </p:cNvSpPr>
            <p:nvPr/>
          </p:nvSpPr>
          <p:spPr bwMode="auto">
            <a:xfrm>
              <a:off x="16891" y="26797"/>
              <a:ext cx="0" cy="121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6" name="Rectangle 2268"/>
            <p:cNvSpPr>
              <a:spLocks noChangeArrowheads="1"/>
            </p:cNvSpPr>
            <p:nvPr/>
          </p:nvSpPr>
          <p:spPr bwMode="auto">
            <a:xfrm>
              <a:off x="16891" y="26797"/>
              <a:ext cx="107" cy="12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77" name="Line 2269"/>
            <p:cNvSpPr>
              <a:spLocks noChangeShapeType="1"/>
            </p:cNvSpPr>
            <p:nvPr/>
          </p:nvSpPr>
          <p:spPr bwMode="auto">
            <a:xfrm>
              <a:off x="44303" y="26797"/>
              <a:ext cx="0" cy="121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78" name="Rectangle 2270"/>
            <p:cNvSpPr>
              <a:spLocks noChangeArrowheads="1"/>
            </p:cNvSpPr>
            <p:nvPr/>
          </p:nvSpPr>
          <p:spPr bwMode="auto">
            <a:xfrm>
              <a:off x="44303" y="26797"/>
              <a:ext cx="108" cy="12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79" name="Line 2271"/>
            <p:cNvSpPr>
              <a:spLocks noChangeShapeType="1"/>
            </p:cNvSpPr>
            <p:nvPr/>
          </p:nvSpPr>
          <p:spPr bwMode="auto">
            <a:xfrm>
              <a:off x="44767" y="26695"/>
              <a:ext cx="0" cy="1226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0" name="Rectangle 2272"/>
            <p:cNvSpPr>
              <a:spLocks noChangeArrowheads="1"/>
            </p:cNvSpPr>
            <p:nvPr/>
          </p:nvSpPr>
          <p:spPr bwMode="auto">
            <a:xfrm>
              <a:off x="44767" y="26695"/>
              <a:ext cx="108" cy="122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81" name="Line 2273"/>
            <p:cNvSpPr>
              <a:spLocks noChangeShapeType="1"/>
            </p:cNvSpPr>
            <p:nvPr/>
          </p:nvSpPr>
          <p:spPr bwMode="auto">
            <a:xfrm>
              <a:off x="56305" y="26797"/>
              <a:ext cx="0" cy="121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2" name="Rectangle 2274"/>
            <p:cNvSpPr>
              <a:spLocks noChangeArrowheads="1"/>
            </p:cNvSpPr>
            <p:nvPr/>
          </p:nvSpPr>
          <p:spPr bwMode="auto">
            <a:xfrm>
              <a:off x="56305" y="26797"/>
              <a:ext cx="108" cy="12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83" name="Line 2275"/>
            <p:cNvSpPr>
              <a:spLocks noChangeShapeType="1"/>
            </p:cNvSpPr>
            <p:nvPr/>
          </p:nvSpPr>
          <p:spPr bwMode="auto">
            <a:xfrm>
              <a:off x="31661" y="29349"/>
              <a:ext cx="0" cy="9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4" name="Rectangle 2276"/>
            <p:cNvSpPr>
              <a:spLocks noChangeArrowheads="1"/>
            </p:cNvSpPr>
            <p:nvPr/>
          </p:nvSpPr>
          <p:spPr bwMode="auto">
            <a:xfrm>
              <a:off x="31661" y="29349"/>
              <a:ext cx="108" cy="96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85" name="Line 2277"/>
            <p:cNvSpPr>
              <a:spLocks noChangeShapeType="1"/>
            </p:cNvSpPr>
            <p:nvPr/>
          </p:nvSpPr>
          <p:spPr bwMode="auto">
            <a:xfrm>
              <a:off x="17456" y="3365"/>
              <a:ext cx="138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6" name="Rectangle 2278"/>
            <p:cNvSpPr>
              <a:spLocks noChangeArrowheads="1"/>
            </p:cNvSpPr>
            <p:nvPr/>
          </p:nvSpPr>
          <p:spPr bwMode="auto">
            <a:xfrm>
              <a:off x="17456" y="3365"/>
              <a:ext cx="13849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87" name="Line 2279"/>
            <p:cNvSpPr>
              <a:spLocks noChangeShapeType="1"/>
            </p:cNvSpPr>
            <p:nvPr/>
          </p:nvSpPr>
          <p:spPr bwMode="auto">
            <a:xfrm>
              <a:off x="17456" y="5994"/>
              <a:ext cx="138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8" name="Rectangle 2280"/>
            <p:cNvSpPr>
              <a:spLocks noChangeArrowheads="1"/>
            </p:cNvSpPr>
            <p:nvPr/>
          </p:nvSpPr>
          <p:spPr bwMode="auto">
            <a:xfrm>
              <a:off x="17456" y="5994"/>
              <a:ext cx="13849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89" name="Line 2281"/>
            <p:cNvSpPr>
              <a:spLocks noChangeShapeType="1"/>
            </p:cNvSpPr>
            <p:nvPr/>
          </p:nvSpPr>
          <p:spPr bwMode="auto">
            <a:xfrm>
              <a:off x="17456" y="8794"/>
              <a:ext cx="138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0" name="Rectangle 2282"/>
            <p:cNvSpPr>
              <a:spLocks noChangeArrowheads="1"/>
            </p:cNvSpPr>
            <p:nvPr/>
          </p:nvSpPr>
          <p:spPr bwMode="auto">
            <a:xfrm>
              <a:off x="17456" y="8794"/>
              <a:ext cx="13849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91" name="Line 2283"/>
            <p:cNvSpPr>
              <a:spLocks noChangeShapeType="1"/>
            </p:cNvSpPr>
            <p:nvPr/>
          </p:nvSpPr>
          <p:spPr bwMode="auto">
            <a:xfrm>
              <a:off x="17456" y="9366"/>
              <a:ext cx="138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2" name="Rectangle 2284"/>
            <p:cNvSpPr>
              <a:spLocks noChangeArrowheads="1"/>
            </p:cNvSpPr>
            <p:nvPr/>
          </p:nvSpPr>
          <p:spPr bwMode="auto">
            <a:xfrm>
              <a:off x="17456" y="9366"/>
              <a:ext cx="13849" cy="1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93" name="Line 2285"/>
            <p:cNvSpPr>
              <a:spLocks noChangeShapeType="1"/>
            </p:cNvSpPr>
            <p:nvPr/>
          </p:nvSpPr>
          <p:spPr bwMode="auto">
            <a:xfrm>
              <a:off x="17456" y="13474"/>
              <a:ext cx="138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4" name="Rectangle 2286"/>
            <p:cNvSpPr>
              <a:spLocks noChangeArrowheads="1"/>
            </p:cNvSpPr>
            <p:nvPr/>
          </p:nvSpPr>
          <p:spPr bwMode="auto">
            <a:xfrm>
              <a:off x="17456" y="13474"/>
              <a:ext cx="13849" cy="1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95" name="Line 2287"/>
            <p:cNvSpPr>
              <a:spLocks noChangeShapeType="1"/>
            </p:cNvSpPr>
            <p:nvPr/>
          </p:nvSpPr>
          <p:spPr bwMode="auto">
            <a:xfrm>
              <a:off x="17456" y="17500"/>
              <a:ext cx="138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6" name="Rectangle 2288"/>
            <p:cNvSpPr>
              <a:spLocks noChangeArrowheads="1"/>
            </p:cNvSpPr>
            <p:nvPr/>
          </p:nvSpPr>
          <p:spPr bwMode="auto">
            <a:xfrm>
              <a:off x="17456" y="17500"/>
              <a:ext cx="13849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97" name="Line 2289"/>
            <p:cNvSpPr>
              <a:spLocks noChangeShapeType="1"/>
            </p:cNvSpPr>
            <p:nvPr/>
          </p:nvSpPr>
          <p:spPr bwMode="auto">
            <a:xfrm>
              <a:off x="17456" y="18072"/>
              <a:ext cx="138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8" name="Rectangle 2290"/>
            <p:cNvSpPr>
              <a:spLocks noChangeArrowheads="1"/>
            </p:cNvSpPr>
            <p:nvPr/>
          </p:nvSpPr>
          <p:spPr bwMode="auto">
            <a:xfrm>
              <a:off x="17456" y="18072"/>
              <a:ext cx="13849" cy="1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599" name="Line 2291"/>
            <p:cNvSpPr>
              <a:spLocks noChangeShapeType="1"/>
            </p:cNvSpPr>
            <p:nvPr/>
          </p:nvSpPr>
          <p:spPr bwMode="auto">
            <a:xfrm>
              <a:off x="17456" y="22758"/>
              <a:ext cx="138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0" name="Rectangle 2292"/>
            <p:cNvSpPr>
              <a:spLocks noChangeArrowheads="1"/>
            </p:cNvSpPr>
            <p:nvPr/>
          </p:nvSpPr>
          <p:spPr bwMode="auto">
            <a:xfrm>
              <a:off x="17456" y="22758"/>
              <a:ext cx="13849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01" name="Line 2293"/>
            <p:cNvSpPr>
              <a:spLocks noChangeShapeType="1"/>
            </p:cNvSpPr>
            <p:nvPr/>
          </p:nvSpPr>
          <p:spPr bwMode="auto">
            <a:xfrm>
              <a:off x="17456" y="23323"/>
              <a:ext cx="138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2" name="Rectangle 2294"/>
            <p:cNvSpPr>
              <a:spLocks noChangeArrowheads="1"/>
            </p:cNvSpPr>
            <p:nvPr/>
          </p:nvSpPr>
          <p:spPr bwMode="auto">
            <a:xfrm>
              <a:off x="17456" y="23323"/>
              <a:ext cx="13849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03" name="Line 2295"/>
            <p:cNvSpPr>
              <a:spLocks noChangeShapeType="1"/>
            </p:cNvSpPr>
            <p:nvPr/>
          </p:nvSpPr>
          <p:spPr bwMode="auto">
            <a:xfrm>
              <a:off x="17456" y="26123"/>
              <a:ext cx="138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4" name="Rectangle 2296"/>
            <p:cNvSpPr>
              <a:spLocks noChangeArrowheads="1"/>
            </p:cNvSpPr>
            <p:nvPr/>
          </p:nvSpPr>
          <p:spPr bwMode="auto">
            <a:xfrm>
              <a:off x="17456" y="26123"/>
              <a:ext cx="13849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05" name="Line 2297"/>
            <p:cNvSpPr>
              <a:spLocks noChangeShapeType="1"/>
            </p:cNvSpPr>
            <p:nvPr/>
          </p:nvSpPr>
          <p:spPr bwMode="auto">
            <a:xfrm>
              <a:off x="44875" y="26695"/>
              <a:ext cx="115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6" name="Rectangle 2298"/>
            <p:cNvSpPr>
              <a:spLocks noChangeArrowheads="1"/>
            </p:cNvSpPr>
            <p:nvPr/>
          </p:nvSpPr>
          <p:spPr bwMode="auto">
            <a:xfrm>
              <a:off x="44875" y="26695"/>
              <a:ext cx="11538" cy="10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07" name="Line 2299"/>
            <p:cNvSpPr>
              <a:spLocks noChangeShapeType="1"/>
            </p:cNvSpPr>
            <p:nvPr/>
          </p:nvSpPr>
          <p:spPr bwMode="auto">
            <a:xfrm>
              <a:off x="44875" y="29241"/>
              <a:ext cx="115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8" name="Rectangle 2300"/>
            <p:cNvSpPr>
              <a:spLocks noChangeArrowheads="1"/>
            </p:cNvSpPr>
            <p:nvPr/>
          </p:nvSpPr>
          <p:spPr bwMode="auto">
            <a:xfrm>
              <a:off x="44875" y="29241"/>
              <a:ext cx="11538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09" name="Line 2301"/>
            <p:cNvSpPr>
              <a:spLocks noChangeShapeType="1"/>
            </p:cNvSpPr>
            <p:nvPr/>
          </p:nvSpPr>
          <p:spPr bwMode="auto">
            <a:xfrm>
              <a:off x="17456" y="33604"/>
              <a:ext cx="13849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0" name="Rectangle 2302"/>
            <p:cNvSpPr>
              <a:spLocks noChangeArrowheads="1"/>
            </p:cNvSpPr>
            <p:nvPr/>
          </p:nvSpPr>
          <p:spPr bwMode="auto">
            <a:xfrm>
              <a:off x="17456" y="33604"/>
              <a:ext cx="13849" cy="10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11" name="Line 2303"/>
            <p:cNvSpPr>
              <a:spLocks noChangeShapeType="1"/>
            </p:cNvSpPr>
            <p:nvPr/>
          </p:nvSpPr>
          <p:spPr bwMode="auto">
            <a:xfrm>
              <a:off x="31769" y="34010"/>
              <a:ext cx="1264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2" name="Rectangle 2304"/>
            <p:cNvSpPr>
              <a:spLocks noChangeArrowheads="1"/>
            </p:cNvSpPr>
            <p:nvPr/>
          </p:nvSpPr>
          <p:spPr bwMode="auto">
            <a:xfrm>
              <a:off x="31769" y="34010"/>
              <a:ext cx="12642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13" name="Line 2305"/>
            <p:cNvSpPr>
              <a:spLocks noChangeShapeType="1"/>
            </p:cNvSpPr>
            <p:nvPr/>
          </p:nvSpPr>
          <p:spPr bwMode="auto">
            <a:xfrm>
              <a:off x="44875" y="38855"/>
              <a:ext cx="11538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4" name="Rectangle 2306"/>
            <p:cNvSpPr>
              <a:spLocks noChangeArrowheads="1"/>
            </p:cNvSpPr>
            <p:nvPr/>
          </p:nvSpPr>
          <p:spPr bwMode="auto">
            <a:xfrm>
              <a:off x="44875" y="38855"/>
              <a:ext cx="11538" cy="1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0615" name="Freeform 2307"/>
            <p:cNvSpPr>
              <a:spLocks noEditPoints="1"/>
            </p:cNvSpPr>
            <p:nvPr/>
          </p:nvSpPr>
          <p:spPr bwMode="auto">
            <a:xfrm>
              <a:off x="31191" y="14947"/>
              <a:ext cx="21298" cy="11805"/>
            </a:xfrm>
            <a:custGeom>
              <a:avLst/>
              <a:gdLst>
                <a:gd name="T0" fmla="*/ 15664759 w 12919"/>
                <a:gd name="T1" fmla="*/ 8755944 h 7151"/>
                <a:gd name="T2" fmla="*/ 336093 w 12919"/>
                <a:gd name="T3" fmla="*/ 234164 h 7151"/>
                <a:gd name="T4" fmla="*/ 320256 w 12919"/>
                <a:gd name="T5" fmla="*/ 177765 h 7151"/>
                <a:gd name="T6" fmla="*/ 375055 w 12919"/>
                <a:gd name="T7" fmla="*/ 161828 h 7151"/>
                <a:gd name="T8" fmla="*/ 15704938 w 12919"/>
                <a:gd name="T9" fmla="*/ 8683617 h 7151"/>
                <a:gd name="T10" fmla="*/ 15720769 w 12919"/>
                <a:gd name="T11" fmla="*/ 8740004 h 7151"/>
                <a:gd name="T12" fmla="*/ 15664759 w 12919"/>
                <a:gd name="T13" fmla="*/ 8755944 h 7151"/>
                <a:gd name="T14" fmla="*/ 309303 w 12919"/>
                <a:gd name="T15" fmla="*/ 452384 h 7151"/>
                <a:gd name="T16" fmla="*/ 0 w 12919"/>
                <a:gd name="T17" fmla="*/ 0 h 7151"/>
                <a:gd name="T18" fmla="*/ 544318 w 12919"/>
                <a:gd name="T19" fmla="*/ 23290 h 7151"/>
                <a:gd name="T20" fmla="*/ 309303 w 12919"/>
                <a:gd name="T21" fmla="*/ 452384 h 715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19" h="7151">
                  <a:moveTo>
                    <a:pt x="12864" y="7142"/>
                  </a:moveTo>
                  <a:lnTo>
                    <a:pt x="276" y="191"/>
                  </a:lnTo>
                  <a:cubicBezTo>
                    <a:pt x="260" y="182"/>
                    <a:pt x="254" y="162"/>
                    <a:pt x="263" y="145"/>
                  </a:cubicBezTo>
                  <a:cubicBezTo>
                    <a:pt x="272" y="129"/>
                    <a:pt x="292" y="124"/>
                    <a:pt x="308" y="132"/>
                  </a:cubicBezTo>
                  <a:lnTo>
                    <a:pt x="12897" y="7083"/>
                  </a:lnTo>
                  <a:cubicBezTo>
                    <a:pt x="12913" y="7092"/>
                    <a:pt x="12919" y="7112"/>
                    <a:pt x="12910" y="7129"/>
                  </a:cubicBezTo>
                  <a:cubicBezTo>
                    <a:pt x="12901" y="7145"/>
                    <a:pt x="12880" y="7151"/>
                    <a:pt x="12864" y="7142"/>
                  </a:cubicBezTo>
                  <a:close/>
                  <a:moveTo>
                    <a:pt x="254" y="369"/>
                  </a:moveTo>
                  <a:lnTo>
                    <a:pt x="0" y="0"/>
                  </a:lnTo>
                  <a:lnTo>
                    <a:pt x="447" y="19"/>
                  </a:lnTo>
                  <a:lnTo>
                    <a:pt x="254" y="369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6" name="Freeform 2308"/>
            <p:cNvSpPr>
              <a:spLocks noEditPoints="1"/>
            </p:cNvSpPr>
            <p:nvPr/>
          </p:nvSpPr>
          <p:spPr bwMode="auto">
            <a:xfrm>
              <a:off x="31191" y="10680"/>
              <a:ext cx="21387" cy="16072"/>
            </a:xfrm>
            <a:custGeom>
              <a:avLst/>
              <a:gdLst>
                <a:gd name="T0" fmla="*/ 15721858 w 12974"/>
                <a:gd name="T1" fmla="*/ 11931342 h 9734"/>
                <a:gd name="T2" fmla="*/ 300654 w 12974"/>
                <a:gd name="T3" fmla="*/ 278557 h 9734"/>
                <a:gd name="T4" fmla="*/ 293353 w 12974"/>
                <a:gd name="T5" fmla="*/ 220882 h 9734"/>
                <a:gd name="T6" fmla="*/ 349345 w 12974"/>
                <a:gd name="T7" fmla="*/ 213518 h 9734"/>
                <a:gd name="T8" fmla="*/ 15770549 w 12974"/>
                <a:gd name="T9" fmla="*/ 11866302 h 9734"/>
                <a:gd name="T10" fmla="*/ 15779071 w 12974"/>
                <a:gd name="T11" fmla="*/ 11922748 h 9734"/>
                <a:gd name="T12" fmla="*/ 15721858 w 12974"/>
                <a:gd name="T13" fmla="*/ 11931342 h 9734"/>
                <a:gd name="T14" fmla="*/ 244668 w 12974"/>
                <a:gd name="T15" fmla="*/ 490851 h 9734"/>
                <a:gd name="T16" fmla="*/ 0 w 12974"/>
                <a:gd name="T17" fmla="*/ 0 h 9734"/>
                <a:gd name="T18" fmla="*/ 535583 w 12974"/>
                <a:gd name="T19" fmla="*/ 98172 h 9734"/>
                <a:gd name="T20" fmla="*/ 244668 w 12974"/>
                <a:gd name="T21" fmla="*/ 490851 h 973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74" h="9734">
                  <a:moveTo>
                    <a:pt x="12916" y="9723"/>
                  </a:moveTo>
                  <a:lnTo>
                    <a:pt x="247" y="227"/>
                  </a:lnTo>
                  <a:cubicBezTo>
                    <a:pt x="232" y="216"/>
                    <a:pt x="229" y="195"/>
                    <a:pt x="241" y="180"/>
                  </a:cubicBezTo>
                  <a:cubicBezTo>
                    <a:pt x="252" y="166"/>
                    <a:pt x="272" y="163"/>
                    <a:pt x="287" y="174"/>
                  </a:cubicBezTo>
                  <a:lnTo>
                    <a:pt x="12956" y="9670"/>
                  </a:lnTo>
                  <a:cubicBezTo>
                    <a:pt x="12971" y="9681"/>
                    <a:pt x="12974" y="9702"/>
                    <a:pt x="12963" y="9716"/>
                  </a:cubicBezTo>
                  <a:cubicBezTo>
                    <a:pt x="12952" y="9731"/>
                    <a:pt x="12931" y="9734"/>
                    <a:pt x="12916" y="9723"/>
                  </a:cubicBezTo>
                  <a:close/>
                  <a:moveTo>
                    <a:pt x="201" y="400"/>
                  </a:moveTo>
                  <a:lnTo>
                    <a:pt x="0" y="0"/>
                  </a:lnTo>
                  <a:lnTo>
                    <a:pt x="440" y="80"/>
                  </a:lnTo>
                  <a:lnTo>
                    <a:pt x="201" y="40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7" name="Freeform 2309"/>
            <p:cNvSpPr>
              <a:spLocks noEditPoints="1"/>
            </p:cNvSpPr>
            <p:nvPr/>
          </p:nvSpPr>
          <p:spPr bwMode="auto">
            <a:xfrm>
              <a:off x="31191" y="6648"/>
              <a:ext cx="21291" cy="20098"/>
            </a:xfrm>
            <a:custGeom>
              <a:avLst/>
              <a:gdLst>
                <a:gd name="T0" fmla="*/ 15644323 w 12917"/>
                <a:gd name="T1" fmla="*/ 14919010 h 12173"/>
                <a:gd name="T2" fmla="*/ 267671 w 12917"/>
                <a:gd name="T3" fmla="*/ 310379 h 12173"/>
                <a:gd name="T4" fmla="*/ 266463 w 12917"/>
                <a:gd name="T5" fmla="*/ 252718 h 12173"/>
                <a:gd name="T6" fmla="*/ 323644 w 12917"/>
                <a:gd name="T7" fmla="*/ 251495 h 12173"/>
                <a:gd name="T8" fmla="*/ 15699067 w 12917"/>
                <a:gd name="T9" fmla="*/ 14858896 h 12173"/>
                <a:gd name="T10" fmla="*/ 15701503 w 12917"/>
                <a:gd name="T11" fmla="*/ 14916556 h 12173"/>
                <a:gd name="T12" fmla="*/ 15644323 w 12917"/>
                <a:gd name="T13" fmla="*/ 14919010 h 12173"/>
                <a:gd name="T14" fmla="*/ 187370 w 12917"/>
                <a:gd name="T15" fmla="*/ 515250 h 12173"/>
                <a:gd name="T16" fmla="*/ 0 w 12917"/>
                <a:gd name="T17" fmla="*/ 0 h 12173"/>
                <a:gd name="T18" fmla="*/ 521965 w 12917"/>
                <a:gd name="T19" fmla="*/ 158258 h 12173"/>
                <a:gd name="T20" fmla="*/ 187370 w 12917"/>
                <a:gd name="T21" fmla="*/ 515250 h 1217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917" h="12173">
                  <a:moveTo>
                    <a:pt x="12858" y="12161"/>
                  </a:moveTo>
                  <a:lnTo>
                    <a:pt x="220" y="253"/>
                  </a:lnTo>
                  <a:cubicBezTo>
                    <a:pt x="207" y="241"/>
                    <a:pt x="206" y="220"/>
                    <a:pt x="219" y="206"/>
                  </a:cubicBezTo>
                  <a:cubicBezTo>
                    <a:pt x="231" y="193"/>
                    <a:pt x="253" y="192"/>
                    <a:pt x="266" y="205"/>
                  </a:cubicBezTo>
                  <a:lnTo>
                    <a:pt x="12903" y="12112"/>
                  </a:lnTo>
                  <a:cubicBezTo>
                    <a:pt x="12917" y="12125"/>
                    <a:pt x="12917" y="12146"/>
                    <a:pt x="12905" y="12159"/>
                  </a:cubicBezTo>
                  <a:cubicBezTo>
                    <a:pt x="12892" y="12173"/>
                    <a:pt x="12871" y="12173"/>
                    <a:pt x="12858" y="12161"/>
                  </a:cubicBezTo>
                  <a:close/>
                  <a:moveTo>
                    <a:pt x="154" y="420"/>
                  </a:moveTo>
                  <a:lnTo>
                    <a:pt x="0" y="0"/>
                  </a:lnTo>
                  <a:lnTo>
                    <a:pt x="429" y="129"/>
                  </a:lnTo>
                  <a:lnTo>
                    <a:pt x="154" y="420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8" name="Freeform 2310"/>
            <p:cNvSpPr>
              <a:spLocks noEditPoints="1"/>
            </p:cNvSpPr>
            <p:nvPr/>
          </p:nvSpPr>
          <p:spPr bwMode="auto">
            <a:xfrm>
              <a:off x="7219" y="6731"/>
              <a:ext cx="10033" cy="19939"/>
            </a:xfrm>
            <a:custGeom>
              <a:avLst/>
              <a:gdLst>
                <a:gd name="T0" fmla="*/ 10958 w 6086"/>
                <a:gd name="T1" fmla="*/ 14739513 h 12079"/>
                <a:gd name="T2" fmla="*/ 7192192 w 6086"/>
                <a:gd name="T3" fmla="*/ 346853 h 12079"/>
                <a:gd name="T4" fmla="*/ 7246988 w 6086"/>
                <a:gd name="T5" fmla="*/ 329693 h 12079"/>
                <a:gd name="T6" fmla="*/ 7265245 w 6086"/>
                <a:gd name="T7" fmla="*/ 383623 h 12079"/>
                <a:gd name="T8" fmla="*/ 82795 w 6086"/>
                <a:gd name="T9" fmla="*/ 14775057 h 12079"/>
                <a:gd name="T10" fmla="*/ 29220 w 6086"/>
                <a:gd name="T11" fmla="*/ 14793441 h 12079"/>
                <a:gd name="T12" fmla="*/ 10958 w 6086"/>
                <a:gd name="T13" fmla="*/ 14739513 h 12079"/>
                <a:gd name="T14" fmla="*/ 6974242 w 6086"/>
                <a:gd name="T15" fmla="*/ 328469 h 12079"/>
                <a:gd name="T16" fmla="*/ 7410139 w 6086"/>
                <a:gd name="T17" fmla="*/ 0 h 12079"/>
                <a:gd name="T18" fmla="*/ 7410139 w 6086"/>
                <a:gd name="T19" fmla="*/ 549088 h 12079"/>
                <a:gd name="T20" fmla="*/ 6974242 w 6086"/>
                <a:gd name="T21" fmla="*/ 328469 h 120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86" h="12079">
                  <a:moveTo>
                    <a:pt x="9" y="12026"/>
                  </a:moveTo>
                  <a:lnTo>
                    <a:pt x="5907" y="283"/>
                  </a:lnTo>
                  <a:cubicBezTo>
                    <a:pt x="5915" y="267"/>
                    <a:pt x="5935" y="260"/>
                    <a:pt x="5952" y="269"/>
                  </a:cubicBezTo>
                  <a:cubicBezTo>
                    <a:pt x="5968" y="277"/>
                    <a:pt x="5975" y="297"/>
                    <a:pt x="5967" y="313"/>
                  </a:cubicBezTo>
                  <a:lnTo>
                    <a:pt x="68" y="12055"/>
                  </a:lnTo>
                  <a:cubicBezTo>
                    <a:pt x="60" y="12072"/>
                    <a:pt x="40" y="12079"/>
                    <a:pt x="24" y="12070"/>
                  </a:cubicBezTo>
                  <a:cubicBezTo>
                    <a:pt x="7" y="12062"/>
                    <a:pt x="0" y="12042"/>
                    <a:pt x="9" y="12026"/>
                  </a:cubicBezTo>
                  <a:close/>
                  <a:moveTo>
                    <a:pt x="5728" y="268"/>
                  </a:moveTo>
                  <a:lnTo>
                    <a:pt x="6086" y="0"/>
                  </a:lnTo>
                  <a:lnTo>
                    <a:pt x="6086" y="448"/>
                  </a:lnTo>
                  <a:lnTo>
                    <a:pt x="5728" y="268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19" name="Freeform 2311"/>
            <p:cNvSpPr>
              <a:spLocks noEditPoints="1"/>
            </p:cNvSpPr>
            <p:nvPr/>
          </p:nvSpPr>
          <p:spPr bwMode="auto">
            <a:xfrm>
              <a:off x="7219" y="11417"/>
              <a:ext cx="9849" cy="15253"/>
            </a:xfrm>
            <a:custGeom>
              <a:avLst/>
              <a:gdLst>
                <a:gd name="T0" fmla="*/ 12185 w 5974"/>
                <a:gd name="T1" fmla="*/ 11267182 h 9238"/>
                <a:gd name="T2" fmla="*/ 7022677 w 5974"/>
                <a:gd name="T3" fmla="*/ 321495 h 9238"/>
                <a:gd name="T4" fmla="*/ 7078701 w 5974"/>
                <a:gd name="T5" fmla="*/ 310449 h 9238"/>
                <a:gd name="T6" fmla="*/ 7090879 w 5974"/>
                <a:gd name="T7" fmla="*/ 366901 h 9238"/>
                <a:gd name="T8" fmla="*/ 80386 w 5974"/>
                <a:gd name="T9" fmla="*/ 11312586 h 9238"/>
                <a:gd name="T10" fmla="*/ 24359 w 5974"/>
                <a:gd name="T11" fmla="*/ 11323627 h 9238"/>
                <a:gd name="T12" fmla="*/ 12185 w 5974"/>
                <a:gd name="T13" fmla="*/ 11267182 h 9238"/>
                <a:gd name="T14" fmla="*/ 6808317 w 5974"/>
                <a:gd name="T15" fmla="*/ 279780 h 9238"/>
                <a:gd name="T16" fmla="*/ 7276011 w 5974"/>
                <a:gd name="T17" fmla="*/ 0 h 9238"/>
                <a:gd name="T18" fmla="*/ 7217548 w 5974"/>
                <a:gd name="T19" fmla="*/ 546053 h 9238"/>
                <a:gd name="T20" fmla="*/ 6808317 w 5974"/>
                <a:gd name="T21" fmla="*/ 279780 h 92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74" h="9238">
                  <a:moveTo>
                    <a:pt x="10" y="9182"/>
                  </a:moveTo>
                  <a:lnTo>
                    <a:pt x="5766" y="262"/>
                  </a:lnTo>
                  <a:cubicBezTo>
                    <a:pt x="5776" y="247"/>
                    <a:pt x="5796" y="243"/>
                    <a:pt x="5812" y="253"/>
                  </a:cubicBezTo>
                  <a:cubicBezTo>
                    <a:pt x="5827" y="263"/>
                    <a:pt x="5832" y="283"/>
                    <a:pt x="5822" y="299"/>
                  </a:cubicBezTo>
                  <a:lnTo>
                    <a:pt x="66" y="9219"/>
                  </a:lnTo>
                  <a:cubicBezTo>
                    <a:pt x="56" y="9234"/>
                    <a:pt x="36" y="9238"/>
                    <a:pt x="20" y="9228"/>
                  </a:cubicBezTo>
                  <a:cubicBezTo>
                    <a:pt x="5" y="9218"/>
                    <a:pt x="0" y="9198"/>
                    <a:pt x="10" y="9182"/>
                  </a:cubicBezTo>
                  <a:close/>
                  <a:moveTo>
                    <a:pt x="5590" y="228"/>
                  </a:moveTo>
                  <a:lnTo>
                    <a:pt x="5974" y="0"/>
                  </a:lnTo>
                  <a:lnTo>
                    <a:pt x="5926" y="445"/>
                  </a:lnTo>
                  <a:lnTo>
                    <a:pt x="5590" y="228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20" name="Freeform 2312"/>
            <p:cNvSpPr>
              <a:spLocks noEditPoints="1"/>
            </p:cNvSpPr>
            <p:nvPr/>
          </p:nvSpPr>
          <p:spPr bwMode="auto">
            <a:xfrm>
              <a:off x="7315" y="15119"/>
              <a:ext cx="9937" cy="11474"/>
            </a:xfrm>
            <a:custGeom>
              <a:avLst/>
              <a:gdLst>
                <a:gd name="T0" fmla="*/ 14596 w 6029"/>
                <a:gd name="T1" fmla="*/ 8451806 h 6950"/>
                <a:gd name="T2" fmla="*/ 7038195 w 6029"/>
                <a:gd name="T3" fmla="*/ 282095 h 6950"/>
                <a:gd name="T4" fmla="*/ 7095367 w 6029"/>
                <a:gd name="T5" fmla="*/ 278419 h 6950"/>
                <a:gd name="T6" fmla="*/ 7099013 w 6029"/>
                <a:gd name="T7" fmla="*/ 336056 h 6950"/>
                <a:gd name="T8" fmla="*/ 76631 w 6029"/>
                <a:gd name="T9" fmla="*/ 8504544 h 6950"/>
                <a:gd name="T10" fmla="*/ 19459 w 6029"/>
                <a:gd name="T11" fmla="*/ 8509452 h 6950"/>
                <a:gd name="T12" fmla="*/ 14596 w 6029"/>
                <a:gd name="T13" fmla="*/ 8451806 h 6950"/>
                <a:gd name="T14" fmla="*/ 6831398 w 6029"/>
                <a:gd name="T15" fmla="*/ 210958 h 6950"/>
                <a:gd name="T16" fmla="*/ 7333781 w 6029"/>
                <a:gd name="T17" fmla="*/ 0 h 6950"/>
                <a:gd name="T18" fmla="*/ 7199974 w 6029"/>
                <a:gd name="T19" fmla="*/ 532296 h 6950"/>
                <a:gd name="T20" fmla="*/ 6831398 w 6029"/>
                <a:gd name="T21" fmla="*/ 210958 h 6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029" h="6950">
                  <a:moveTo>
                    <a:pt x="12" y="6891"/>
                  </a:moveTo>
                  <a:lnTo>
                    <a:pt x="5786" y="230"/>
                  </a:lnTo>
                  <a:cubicBezTo>
                    <a:pt x="5798" y="217"/>
                    <a:pt x="5819" y="215"/>
                    <a:pt x="5833" y="227"/>
                  </a:cubicBezTo>
                  <a:cubicBezTo>
                    <a:pt x="5847" y="239"/>
                    <a:pt x="5848" y="260"/>
                    <a:pt x="5836" y="274"/>
                  </a:cubicBezTo>
                  <a:lnTo>
                    <a:pt x="63" y="6934"/>
                  </a:lnTo>
                  <a:cubicBezTo>
                    <a:pt x="51" y="6948"/>
                    <a:pt x="30" y="6950"/>
                    <a:pt x="16" y="6938"/>
                  </a:cubicBezTo>
                  <a:cubicBezTo>
                    <a:pt x="2" y="6926"/>
                    <a:pt x="0" y="6905"/>
                    <a:pt x="12" y="6891"/>
                  </a:cubicBezTo>
                  <a:close/>
                  <a:moveTo>
                    <a:pt x="5616" y="172"/>
                  </a:moveTo>
                  <a:lnTo>
                    <a:pt x="6029" y="0"/>
                  </a:lnTo>
                  <a:lnTo>
                    <a:pt x="5919" y="434"/>
                  </a:lnTo>
                  <a:lnTo>
                    <a:pt x="5616" y="172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bevel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83" name="Rectangle 152"/>
          <p:cNvSpPr>
            <a:spLocks noChangeArrowheads="1"/>
          </p:cNvSpPr>
          <p:nvPr/>
        </p:nvSpPr>
        <p:spPr bwMode="auto">
          <a:xfrm>
            <a:off x="0" y="112713"/>
            <a:ext cx="87153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ru-RU" altLang="ru-RU" sz="1800" b="1">
                <a:cs typeface="Times New Roman" panose="02020603050405020304" pitchFamily="18" charset="0"/>
              </a:rPr>
              <a:t>Общее представление СНС как концептуальной основы макроэкономической статистики, включающей счета внешнеэкономической деятельности</a:t>
            </a:r>
            <a:endParaRPr lang="ru-RU" altLang="ru-RU" sz="900"/>
          </a:p>
        </p:txBody>
      </p:sp>
      <p:sp>
        <p:nvSpPr>
          <p:cNvPr id="20484" name="TextBox 141"/>
          <p:cNvSpPr txBox="1">
            <a:spLocks noChangeArrowheads="1"/>
          </p:cNvSpPr>
          <p:nvPr/>
        </p:nvSpPr>
        <p:spPr bwMode="auto">
          <a:xfrm>
            <a:off x="6456363" y="1193800"/>
            <a:ext cx="25082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ru-RU" altLang="ru-RU" sz="1400">
                <a:cs typeface="Times New Roman" panose="02020603050405020304" pitchFamily="18" charset="0"/>
              </a:rPr>
              <a:t>Счета, выделенные </a:t>
            </a:r>
            <a:r>
              <a:rPr lang="ru-RU" altLang="ru-RU" sz="1400" b="1" i="1">
                <a:cs typeface="Times New Roman" panose="02020603050405020304" pitchFamily="18" charset="0"/>
              </a:rPr>
              <a:t>затененным фоном</a:t>
            </a:r>
            <a:r>
              <a:rPr lang="ru-RU" altLang="ru-RU" sz="1400">
                <a:cs typeface="Times New Roman" panose="02020603050405020304" pitchFamily="18" charset="0"/>
              </a:rPr>
              <a:t>, отсутствуют в счетах внешнеэкономической деятельности.</a:t>
            </a:r>
            <a:endParaRPr lang="ru-RU" altLang="ru-RU" sz="400"/>
          </a:p>
          <a:p>
            <a:pPr algn="just"/>
            <a:r>
              <a:rPr lang="ru-RU" altLang="ru-RU" sz="1400" b="1" i="1">
                <a:cs typeface="Times New Roman" panose="02020603050405020304" pitchFamily="18" charset="0"/>
              </a:rPr>
              <a:t>Стрелки</a:t>
            </a:r>
            <a:r>
              <a:rPr lang="ru-RU" altLang="ru-RU" sz="1400">
                <a:cs typeface="Times New Roman" panose="02020603050405020304" pitchFamily="18" charset="0"/>
              </a:rPr>
              <a:t> показывают вклад активов в производство и образование доходов (например, использование нефинансовых активов в качестве производственного ресурса или использование финансовых активов в целях получения процентов и дивидендов).</a:t>
            </a:r>
            <a:endParaRPr lang="ru-RU" altLang="ru-RU" sz="4000"/>
          </a:p>
        </p:txBody>
      </p:sp>
    </p:spTree>
    <p:extLst>
      <p:ext uri="{BB962C8B-B14F-4D97-AF65-F5344CB8AC3E}">
        <p14:creationId xmlns:p14="http://schemas.microsoft.com/office/powerpoint/2010/main" val="12329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 descr="Large confetti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787400"/>
          </a:xfrm>
        </p:spPr>
        <p:txBody>
          <a:bodyPr/>
          <a:lstStyle/>
          <a:p>
            <a:pPr algn="ctr"/>
            <a:r>
              <a:rPr lang="ru-RU" sz="2400" b="1" smtClean="0">
                <a:ea typeface="ＭＳ Ｐゴシック" pitchFamily="1" charset="-128"/>
              </a:rPr>
              <a:t>Динамика внешних обязательств Российской Федерации в 1992–2017 годах, млн долларов США</a:t>
            </a:r>
            <a:endParaRPr lang="ru-RU" sz="2400" smtClean="0">
              <a:ea typeface="ＭＳ Ｐゴシック" pitchFamily="1" charset="-128"/>
            </a:endParaRPr>
          </a:p>
        </p:txBody>
      </p:sp>
      <p:pic>
        <p:nvPicPr>
          <p:cNvPr id="39939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214438"/>
            <a:ext cx="8286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4163"/>
            <a:ext cx="8151840" cy="930259"/>
          </a:xfrm>
        </p:spPr>
        <p:txBody>
          <a:bodyPr/>
          <a:lstStyle/>
          <a:p>
            <a:pPr algn="ctr"/>
            <a:r>
              <a:rPr lang="ru-RU" sz="2800" b="1" dirty="0" smtClean="0"/>
              <a:t>Динамика иностранных активов и обязательств банковского сектора в 2012-2017 гг.</a:t>
            </a:r>
            <a:endParaRPr lang="ru-RU" sz="2800" b="1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33524"/>
            <a:ext cx="8007159" cy="496566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463983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618316" y="902450"/>
            <a:ext cx="8286808" cy="509090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Чистое кредитование </a:t>
            </a:r>
            <a:r>
              <a:rPr lang="ru-RU" sz="1800" dirty="0" smtClean="0"/>
              <a:t>остального мира на возросло двукратно до 21,0 млрд долларов США</a:t>
            </a:r>
          </a:p>
          <a:p>
            <a:pPr marL="0" indent="0">
              <a:buNone/>
            </a:pPr>
            <a:r>
              <a:rPr lang="ru-RU" sz="1800" b="1" dirty="0" smtClean="0"/>
              <a:t>Обязательства</a:t>
            </a:r>
          </a:p>
          <a:p>
            <a:pPr>
              <a:buFont typeface="Wingdings" pitchFamily="2" charset="2"/>
              <a:buChar char="Ø"/>
            </a:pPr>
            <a:r>
              <a:rPr lang="ru-RU" sz="1800" b="1" i="1" dirty="0" smtClean="0"/>
              <a:t>Органы государственного управления </a:t>
            </a:r>
            <a:r>
              <a:rPr lang="ru-RU" sz="1800" dirty="0" smtClean="0"/>
              <a:t>нарастили обязательства на 14,9 млрд долларов США, второе больше чем в 2016 году</a:t>
            </a:r>
          </a:p>
          <a:p>
            <a:pPr>
              <a:buFont typeface="Wingdings" pitchFamily="2" charset="2"/>
              <a:buChar char="Ø"/>
            </a:pPr>
            <a:r>
              <a:rPr lang="ru-RU" sz="1800" i="1" dirty="0"/>
              <a:t>Банковский сектор</a:t>
            </a:r>
            <a:r>
              <a:rPr lang="ru-RU" sz="1800" dirty="0"/>
              <a:t> </a:t>
            </a:r>
            <a:r>
              <a:rPr lang="ru-RU" sz="1800" dirty="0" smtClean="0"/>
              <a:t>погасил внешние обязательства в </a:t>
            </a:r>
            <a:r>
              <a:rPr lang="ru-RU" sz="1800" dirty="0"/>
              <a:t>2017 году </a:t>
            </a:r>
            <a:r>
              <a:rPr lang="ru-RU" sz="1800" dirty="0" smtClean="0"/>
              <a:t>на 31,4 </a:t>
            </a:r>
            <a:r>
              <a:rPr lang="ru-RU" sz="1800" dirty="0"/>
              <a:t>млрд долларов США (27,1 млрд долларов США годом ранее), пик вывода ресурсов нерезидентами пришелся на </a:t>
            </a:r>
            <a:r>
              <a:rPr lang="en-US" sz="1800" dirty="0"/>
              <a:t>II</a:t>
            </a:r>
            <a:r>
              <a:rPr lang="ru-RU" sz="1800" dirty="0"/>
              <a:t> квартал.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Значительная часть привлечения внешних ресурсов в пользу </a:t>
            </a:r>
            <a:r>
              <a:rPr lang="ru-RU" sz="1800" i="1" dirty="0" smtClean="0"/>
              <a:t>нефинансовых предприятий </a:t>
            </a:r>
            <a:r>
              <a:rPr lang="ru-RU" sz="1800" dirty="0" smtClean="0"/>
              <a:t>сформирована поступлением </a:t>
            </a:r>
            <a:r>
              <a:rPr lang="ru-RU" sz="1800" dirty="0"/>
              <a:t>ресурсов от размещения </a:t>
            </a:r>
            <a:r>
              <a:rPr lang="ru-RU" sz="1800" dirty="0" err="1"/>
              <a:t>еврооблигационных</a:t>
            </a:r>
            <a:r>
              <a:rPr lang="ru-RU" sz="1800" dirty="0"/>
              <a:t> займов в интересах российских </a:t>
            </a:r>
            <a:r>
              <a:rPr lang="ru-RU" sz="1800" dirty="0" smtClean="0"/>
              <a:t>компаний</a:t>
            </a:r>
          </a:p>
          <a:p>
            <a:pPr marL="0" indent="0">
              <a:buNone/>
            </a:pPr>
            <a:r>
              <a:rPr lang="ru-RU" sz="1800" b="1" dirty="0" smtClean="0"/>
              <a:t>Активы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Спрос </a:t>
            </a:r>
            <a:r>
              <a:rPr lang="ru-RU" sz="1800" i="1" dirty="0" smtClean="0"/>
              <a:t>банков </a:t>
            </a:r>
            <a:r>
              <a:rPr lang="ru-RU" sz="1800" dirty="0" smtClean="0"/>
              <a:t>на иностранные активы вырос до 19,4 млрд долларов США (5,7 млрд долларов США годом ранее): важную роль сыграло зачисление средств на счета клиентов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У </a:t>
            </a:r>
            <a:r>
              <a:rPr lang="ru-RU" sz="1800" i="1" dirty="0" smtClean="0"/>
              <a:t>прочих секторов </a:t>
            </a:r>
            <a:r>
              <a:rPr lang="ru-RU" sz="1800" dirty="0" smtClean="0"/>
              <a:t>увеличение зарубежных прямых вложений в полтора раза было частично скомпенсировано изъятием прочих активов в форме погашения кредита, ранее предоставленного в рамках крупной разовой приватизационной сделки</a:t>
            </a:r>
          </a:p>
          <a:p>
            <a:pPr lvl="1">
              <a:buFont typeface="Wingdings" pitchFamily="2" charset="2"/>
              <a:buChar char="Ø"/>
            </a:pPr>
            <a:endParaRPr lang="ru-RU" sz="1800" dirty="0" smtClean="0"/>
          </a:p>
          <a:p>
            <a:pPr lvl="1"/>
            <a:endParaRPr lang="ru-RU" sz="1800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97248" y="116632"/>
            <a:ext cx="8178132" cy="78581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Финансовый счет </a:t>
            </a:r>
            <a:r>
              <a:rPr lang="ru-RU" sz="2800" b="1" dirty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Российской Федерации </a:t>
            </a:r>
            <a:r>
              <a:rPr lang="ru-RU" sz="2800" b="1" dirty="0" smtClean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в </a:t>
            </a:r>
            <a:r>
              <a:rPr lang="ru-RU" sz="2800" b="1" dirty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2017 году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772400" cy="50163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Чистый вывоз капитала частным сектором Российской Федерации в 2017 году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484784"/>
            <a:ext cx="8278688" cy="504056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Составил </a:t>
            </a:r>
            <a:r>
              <a:rPr lang="ru-RU" sz="2800" b="1" i="1" dirty="0" smtClean="0"/>
              <a:t>31,3 млрд долларов США</a:t>
            </a:r>
            <a:r>
              <a:rPr lang="ru-RU" sz="2800" dirty="0" smtClean="0"/>
              <a:t> (19,8 млрд долларов США годом ранее)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Пришелся </a:t>
            </a:r>
            <a:r>
              <a:rPr lang="ru-RU" sz="2800" dirty="0"/>
              <a:t>в основном на </a:t>
            </a:r>
            <a:r>
              <a:rPr lang="en-US" sz="2800" dirty="0"/>
              <a:t>I</a:t>
            </a:r>
            <a:r>
              <a:rPr lang="ru-RU" sz="2800" dirty="0"/>
              <a:t>-</a:t>
            </a:r>
            <a:r>
              <a:rPr lang="ru-RU" sz="2800" dirty="0" err="1"/>
              <a:t>ый</a:t>
            </a:r>
            <a:r>
              <a:rPr lang="ru-RU" sz="2800" dirty="0"/>
              <a:t> и  </a:t>
            </a:r>
            <a:r>
              <a:rPr lang="en-US" sz="2800" dirty="0"/>
              <a:t>IV</a:t>
            </a:r>
            <a:r>
              <a:rPr lang="ru-RU" sz="2800" dirty="0"/>
              <a:t>-</a:t>
            </a:r>
            <a:r>
              <a:rPr lang="ru-RU" sz="2800" dirty="0" err="1"/>
              <a:t>ый</a:t>
            </a:r>
            <a:r>
              <a:rPr lang="ru-RU" sz="2800" dirty="0"/>
              <a:t> кварталы 2017 года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Сформирован операциями </a:t>
            </a:r>
            <a:r>
              <a:rPr lang="ru-RU" sz="2800" b="1" i="1" dirty="0" smtClean="0"/>
              <a:t>по погашению внешних обязательств, а не ростом спроса на внешние активы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/>
              <a:t>В экспорте капитала доминировали </a:t>
            </a:r>
            <a:r>
              <a:rPr lang="ru-RU" sz="2800" b="1" i="1" dirty="0"/>
              <a:t>банки</a:t>
            </a:r>
            <a:r>
              <a:rPr lang="ru-RU" sz="2800" dirty="0"/>
              <a:t>, вклад операций прочих секторов был </a:t>
            </a:r>
            <a:r>
              <a:rPr lang="ru-RU" sz="2800" dirty="0" smtClean="0"/>
              <a:t>незначительным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i="1" dirty="0" smtClean="0"/>
              <a:t> </a:t>
            </a:r>
            <a:r>
              <a:rPr lang="ru-RU" sz="2800" dirty="0" smtClean="0"/>
              <a:t>Банковский сектор </a:t>
            </a:r>
            <a:r>
              <a:rPr lang="ru-RU" sz="2800" b="1" i="1" dirty="0" smtClean="0"/>
              <a:t>погашал внешний долг </a:t>
            </a:r>
            <a:r>
              <a:rPr lang="ru-RU" sz="2800" dirty="0" smtClean="0"/>
              <a:t>без адекватного снижения иностранных активов</a:t>
            </a:r>
          </a:p>
          <a:p>
            <a:pPr algn="just">
              <a:buFont typeface="Wingdings" pitchFamily="2" charset="2"/>
              <a:buChar char="Ø"/>
            </a:pPr>
            <a:endParaRPr lang="ru-RU" sz="2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 descr="Large confetti"/>
          <p:cNvSpPr>
            <a:spLocks noGrp="1"/>
          </p:cNvSpPr>
          <p:nvPr>
            <p:ph type="title"/>
          </p:nvPr>
        </p:nvSpPr>
        <p:spPr>
          <a:xfrm>
            <a:off x="611188" y="115888"/>
            <a:ext cx="7678737" cy="7699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Тенденции международной </a:t>
            </a:r>
            <a:r>
              <a:rPr lang="ru-RU" sz="2800" b="1" dirty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инвестиционной позиции </a:t>
            </a:r>
            <a:r>
              <a:rPr lang="ru-RU" sz="2800" b="1" dirty="0" smtClean="0">
                <a:solidFill>
                  <a:schemeClr val="tx1"/>
                </a:solidFill>
                <a:ea typeface="ＭＳ Ｐゴシック" pitchFamily="1" charset="-128"/>
                <a:cs typeface="Times New Roman" pitchFamily="18" charset="0"/>
              </a:rPr>
              <a:t>Российской Федерации</a:t>
            </a:r>
            <a:endParaRPr lang="ru-RU" sz="2800" b="1" dirty="0">
              <a:solidFill>
                <a:schemeClr val="tx1"/>
              </a:solidFill>
              <a:ea typeface="ＭＳ Ｐゴシック" pitchFamily="1" charset="-128"/>
              <a:cs typeface="Times New Roman" pitchFamily="18" charset="0"/>
            </a:endParaRPr>
          </a:p>
        </p:txBody>
      </p:sp>
      <p:sp>
        <p:nvSpPr>
          <p:cNvPr id="45059" name="Объект 2"/>
          <p:cNvSpPr>
            <a:spLocks noGrp="1"/>
          </p:cNvSpPr>
          <p:nvPr>
            <p:ph idx="1"/>
          </p:nvPr>
        </p:nvSpPr>
        <p:spPr>
          <a:xfrm>
            <a:off x="323850" y="1268760"/>
            <a:ext cx="8640763" cy="5400328"/>
          </a:xfrm>
        </p:spPr>
        <p:txBody>
          <a:bodyPr/>
          <a:lstStyle/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dirty="0" smtClean="0">
                <a:ea typeface="ＭＳ Ｐゴシック" pitchFamily="1" charset="-128"/>
                <a:cs typeface="Times New Roman" pitchFamily="18" charset="0"/>
              </a:rPr>
              <a:t>На 1 января 2018 года объем </a:t>
            </a:r>
            <a:r>
              <a:rPr lang="ru-RU" sz="2000" b="1" i="1" dirty="0" smtClean="0">
                <a:ea typeface="ＭＳ Ｐゴシック" pitchFamily="1" charset="-128"/>
                <a:cs typeface="Times New Roman" pitchFamily="18" charset="0"/>
              </a:rPr>
              <a:t>иностранных активов – </a:t>
            </a:r>
            <a:r>
              <a:rPr lang="ru-RU" sz="2000" dirty="0" smtClean="0">
                <a:ea typeface="ＭＳ Ｐゴシック" pitchFamily="1" charset="-128"/>
                <a:cs typeface="Times New Roman" pitchFamily="18" charset="0"/>
              </a:rPr>
              <a:t>1341,2 млрд долларов США (рост на 8,8%),</a:t>
            </a:r>
            <a:r>
              <a:rPr lang="ru-RU" sz="2000" b="1" i="1" dirty="0" smtClean="0">
                <a:ea typeface="ＭＳ Ｐゴシック" pitchFamily="1" charset="-128"/>
                <a:cs typeface="Times New Roman" pitchFamily="18" charset="0"/>
              </a:rPr>
              <a:t> иностранных обязательств </a:t>
            </a:r>
            <a:r>
              <a:rPr lang="ru-RU" sz="2000" dirty="0" smtClean="0">
                <a:ea typeface="ＭＳ Ｐゴシック" pitchFamily="1" charset="-128"/>
                <a:cs typeface="Times New Roman" pitchFamily="18" charset="0"/>
              </a:rPr>
              <a:t>– </a:t>
            </a:r>
            <a:r>
              <a:rPr lang="en-US" sz="2000" dirty="0" smtClean="0">
                <a:ea typeface="ＭＳ Ｐゴシック" pitchFamily="1" charset="-128"/>
                <a:cs typeface="Times New Roman" pitchFamily="18" charset="0"/>
              </a:rPr>
              <a:t>10</a:t>
            </a:r>
            <a:r>
              <a:rPr lang="ru-RU" sz="2000" dirty="0" smtClean="0">
                <a:ea typeface="ＭＳ Ｐゴシック" pitchFamily="1" charset="-128"/>
                <a:cs typeface="Times New Roman" pitchFamily="18" charset="0"/>
              </a:rPr>
              <a:t>73,4 млрд долларов США (рост на 5,1%)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dirty="0" smtClean="0">
                <a:ea typeface="ＭＳ Ｐゴシック" pitchFamily="1" charset="-128"/>
                <a:cs typeface="Times New Roman" pitchFamily="18" charset="0"/>
              </a:rPr>
              <a:t>Россия, являясь чистым кредитором остального мира обладает </a:t>
            </a:r>
            <a:r>
              <a:rPr lang="ru-RU" sz="2000" b="1" i="1" dirty="0" smtClean="0">
                <a:ea typeface="ＭＳ Ｐゴシック" pitchFamily="1" charset="-128"/>
                <a:cs typeface="Times New Roman" pitchFamily="18" charset="0"/>
              </a:rPr>
              <a:t>положительной чистой международной инвестиционной позицией</a:t>
            </a:r>
            <a:r>
              <a:rPr lang="ru-RU" sz="2000" dirty="0" smtClean="0">
                <a:ea typeface="ＭＳ Ｐゴシック" pitchFamily="1" charset="-128"/>
                <a:cs typeface="Times New Roman" pitchFamily="18" charset="0"/>
              </a:rPr>
              <a:t> в сумме </a:t>
            </a:r>
            <a:r>
              <a:rPr lang="en-US" sz="2000" b="1" i="1" dirty="0" smtClean="0">
                <a:ea typeface="ＭＳ Ｐゴシック" pitchFamily="1" charset="-128"/>
                <a:cs typeface="Times New Roman" pitchFamily="18" charset="0"/>
              </a:rPr>
              <a:t>2</a:t>
            </a:r>
            <a:r>
              <a:rPr lang="ru-RU" sz="2000" b="1" i="1" dirty="0" smtClean="0">
                <a:ea typeface="ＭＳ Ｐゴシック" pitchFamily="1" charset="-128"/>
                <a:cs typeface="Times New Roman" pitchFamily="18" charset="0"/>
              </a:rPr>
              <a:t>67,8 млрд долларов США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dirty="0"/>
              <a:t>Изменения </a:t>
            </a:r>
            <a:r>
              <a:rPr lang="ru-RU" sz="2000" dirty="0" smtClean="0"/>
              <a:t>активов в 2018 году определялись </a:t>
            </a:r>
            <a:r>
              <a:rPr lang="ru-RU" sz="2000" dirty="0"/>
              <a:t>в значительной степени </a:t>
            </a:r>
            <a:r>
              <a:rPr lang="ru-RU" sz="2000" i="1" dirty="0"/>
              <a:t>положительной переоценкой</a:t>
            </a:r>
            <a:r>
              <a:rPr lang="ru-RU" sz="2000" dirty="0"/>
              <a:t> в размере </a:t>
            </a:r>
            <a:r>
              <a:rPr lang="ru-RU" sz="2000" dirty="0" smtClean="0"/>
              <a:t>53,0 </a:t>
            </a:r>
            <a:r>
              <a:rPr lang="ru-RU" sz="2000" dirty="0"/>
              <a:t>млрд долларов США на фоне ослабления курса доллара США к прочим </a:t>
            </a:r>
            <a:r>
              <a:rPr lang="ru-RU" sz="2000" dirty="0" smtClean="0"/>
              <a:t>валютам, основной вклад внесен наращиванием резервных активов и прямых инвестиций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ru-RU" sz="2000" i="1" dirty="0"/>
              <a:t>Внешние обязательства</a:t>
            </a:r>
            <a:r>
              <a:rPr lang="ru-RU" sz="2000" dirty="0"/>
              <a:t> </a:t>
            </a:r>
            <a:r>
              <a:rPr lang="ru-RU" sz="2000" dirty="0" smtClean="0"/>
              <a:t>выросли также преимущественно за </a:t>
            </a:r>
            <a:r>
              <a:rPr lang="ru-RU" sz="2000" dirty="0"/>
              <a:t>счет положительной </a:t>
            </a:r>
            <a:r>
              <a:rPr lang="ru-RU" sz="2000" dirty="0" smtClean="0"/>
              <a:t>переоценки, основной вклад внесло привлечение прямых инвестиций</a:t>
            </a:r>
            <a:endParaRPr lang="ru-RU" sz="2000" dirty="0" smtClean="0">
              <a:ea typeface="ＭＳ Ｐゴシック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41" y="123"/>
            <a:ext cx="9152041" cy="68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374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8856984" cy="637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1"/>
            <a:ext cx="7772400" cy="504056"/>
          </a:xfrm>
        </p:spPr>
        <p:txBody>
          <a:bodyPr/>
          <a:lstStyle/>
          <a:p>
            <a:pPr algn="ctr"/>
            <a:r>
              <a:rPr lang="ru-RU" sz="4000" dirty="0" smtClean="0"/>
              <a:t>Валютная структура МИП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970" y="836712"/>
            <a:ext cx="6107318" cy="611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50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749"/>
            <a:ext cx="9036496" cy="6785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451972"/>
            <a:ext cx="8892481" cy="595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4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268760"/>
            <a:ext cx="7772400" cy="5400328"/>
          </a:xfrm>
        </p:spPr>
        <p:txBody>
          <a:bodyPr lIns="92075" tIns="46038" rIns="92075" bIns="46038"/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ru-RU" sz="2000" dirty="0" smtClean="0">
                <a:ea typeface="ＭＳ Ｐゴシック" pitchFamily="1" charset="-128"/>
              </a:rPr>
              <a:t>Сальдо счета текущих операций </a:t>
            </a:r>
            <a:r>
              <a:rPr lang="ru-RU" sz="2000" b="1" dirty="0" smtClean="0">
                <a:ea typeface="ＭＳ Ｐゴシック" pitchFamily="1" charset="-128"/>
              </a:rPr>
              <a:t>(CAB)</a:t>
            </a:r>
            <a:r>
              <a:rPr lang="ru-RU" sz="2000" dirty="0" smtClean="0">
                <a:ea typeface="ＭＳ Ｐゴシック" pitchFamily="1" charset="-128"/>
              </a:rPr>
              <a:t> отражает разность между национальными сбережениями </a:t>
            </a:r>
            <a:r>
              <a:rPr lang="ru-RU" sz="2000" b="1" dirty="0" smtClean="0">
                <a:ea typeface="ＭＳ Ｐゴシック" pitchFamily="1" charset="-128"/>
              </a:rPr>
              <a:t>(NS)</a:t>
            </a:r>
            <a:r>
              <a:rPr lang="ru-RU" sz="2000" dirty="0" smtClean="0">
                <a:ea typeface="ＭＳ Ｐゴシック" pitchFamily="1" charset="-128"/>
              </a:rPr>
              <a:t> и национальными инвестициями </a:t>
            </a:r>
            <a:r>
              <a:rPr lang="ru-RU" sz="2000" b="1" dirty="0" smtClean="0">
                <a:ea typeface="ＭＳ Ｐゴシック" pitchFamily="1" charset="-128"/>
              </a:rPr>
              <a:t>(I).</a:t>
            </a:r>
            <a:endParaRPr lang="ru-RU" sz="2000" dirty="0" smtClean="0">
              <a:ea typeface="ＭＳ Ｐゴシック" pitchFamily="1" charset="-128"/>
            </a:endParaRPr>
          </a:p>
          <a:p>
            <a:pPr marL="0" indent="0" eaLnBrk="1" hangingPunct="1">
              <a:buFontTx/>
              <a:buNone/>
            </a:pPr>
            <a:r>
              <a:rPr lang="ru-RU" sz="2000" b="1" dirty="0" smtClean="0">
                <a:ea typeface="ＭＳ Ｐゴシック" pitchFamily="1" charset="-128"/>
              </a:rPr>
              <a:t>                </a:t>
            </a:r>
            <a:r>
              <a:rPr lang="en-US" sz="2000" b="1" dirty="0" smtClean="0">
                <a:ea typeface="ＭＳ Ｐゴシック" pitchFamily="1" charset="-128"/>
              </a:rPr>
              <a:t>NS = I + CAB</a:t>
            </a:r>
            <a:r>
              <a:rPr lang="en-US" sz="2000" dirty="0" smtClean="0">
                <a:ea typeface="ＭＳ Ｐゴシック" pitchFamily="1" charset="-128"/>
              </a:rPr>
              <a:t>, </a:t>
            </a:r>
            <a:r>
              <a:rPr lang="ru-RU" sz="2000" dirty="0" smtClean="0">
                <a:ea typeface="ＭＳ Ｐゴシック" pitchFamily="1" charset="-128"/>
              </a:rPr>
              <a:t>или </a:t>
            </a:r>
            <a:r>
              <a:rPr lang="en-US" sz="2000" b="1" dirty="0" smtClean="0">
                <a:ea typeface="ＭＳ Ｐゴシック" pitchFamily="1" charset="-128"/>
              </a:rPr>
              <a:t>CAB = NS - I</a:t>
            </a:r>
            <a:endParaRPr lang="ru-RU" sz="2000" dirty="0" smtClean="0">
              <a:ea typeface="ＭＳ Ｐゴシック" pitchFamily="1" charset="-128"/>
            </a:endParaRPr>
          </a:p>
          <a:p>
            <a:pPr indent="9525" algn="just" eaLnBrk="1" hangingPunct="1">
              <a:buFont typeface="Wingdings" panose="05000000000000000000" pitchFamily="2" charset="2"/>
              <a:buChar char="ü"/>
            </a:pPr>
            <a:r>
              <a:rPr lang="en-US" sz="2000" dirty="0" smtClean="0">
                <a:ea typeface="ＭＳ Ｐゴシック" pitchFamily="1" charset="-128"/>
              </a:rPr>
              <a:t>	</a:t>
            </a:r>
            <a:r>
              <a:rPr lang="ru-RU" sz="2000" b="1" dirty="0" smtClean="0">
                <a:ea typeface="ＭＳ Ｐゴシック" pitchFamily="1" charset="-128"/>
              </a:rPr>
              <a:t>CAB &gt; 0 - </a:t>
            </a:r>
            <a:r>
              <a:rPr lang="ru-RU" sz="2400" dirty="0" smtClean="0">
                <a:ea typeface="ＭＳ Ｐゴシック" pitchFamily="1" charset="-128"/>
              </a:rPr>
              <a:t>сбережения</a:t>
            </a:r>
            <a:r>
              <a:rPr lang="ru-RU" sz="2000" dirty="0" smtClean="0">
                <a:ea typeface="ＭＳ Ｐゴシック" pitchFamily="1" charset="-128"/>
              </a:rPr>
              <a:t> превышают инвестиции, часть капитала не инвестируется внутри страны, а направляется на прирост иностранных активов, страна - </a:t>
            </a:r>
            <a:r>
              <a:rPr lang="ru-RU" sz="2000" b="1" dirty="0" smtClean="0">
                <a:ea typeface="ＭＳ Ｐゴシック" pitchFamily="1" charset="-128"/>
              </a:rPr>
              <a:t>«чистый кредитор остального мира»</a:t>
            </a:r>
          </a:p>
          <a:p>
            <a:pPr indent="9525" algn="just" eaLnBrk="1" hangingPunct="1">
              <a:buFont typeface="Wingdings" panose="05000000000000000000" pitchFamily="2" charset="2"/>
              <a:buChar char="ü"/>
            </a:pPr>
            <a:r>
              <a:rPr lang="ru-RU" sz="2000" b="1" dirty="0" smtClean="0">
                <a:ea typeface="ＭＳ Ｐゴシック" pitchFamily="1" charset="-128"/>
              </a:rPr>
              <a:t>	CAB &lt; 0 - </a:t>
            </a:r>
            <a:r>
              <a:rPr lang="ru-RU" sz="2000" dirty="0" smtClean="0">
                <a:ea typeface="ＭＳ Ｐゴシック" pitchFamily="1" charset="-128"/>
              </a:rPr>
              <a:t>внутренние инвестиции превышают сбережения, наблюдается дефицит текущих операций, который финансируется за счет внешних  ресурсов либо за счет накопленных международных резервов, страна - </a:t>
            </a:r>
            <a:r>
              <a:rPr lang="ru-RU" sz="2000" b="1" dirty="0" smtClean="0">
                <a:ea typeface="ＭＳ Ｐゴシック" pitchFamily="1" charset="-128"/>
              </a:rPr>
              <a:t>«чистый заемщик остального мира» </a:t>
            </a:r>
            <a:endParaRPr lang="ru-RU" sz="2000" dirty="0" smtClean="0">
              <a:ea typeface="ＭＳ Ｐゴシック" pitchFamily="1" charset="-128"/>
            </a:endParaRPr>
          </a:p>
        </p:txBody>
      </p:sp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142875" y="214313"/>
            <a:ext cx="8229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6038" rIns="0" bIns="46038"/>
          <a:lstStyle/>
          <a:p>
            <a:pPr marL="457200" indent="-457200" algn="ctr"/>
            <a:r>
              <a:rPr lang="ru-RU" b="1" dirty="0" smtClean="0"/>
              <a:t>Роль статистики внешнего сектора в описании структуры внешнеэкономических связей страны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7511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 descr="Large confetti"/>
          <p:cNvSpPr>
            <a:spLocks noGrp="1"/>
          </p:cNvSpPr>
          <p:nvPr>
            <p:ph type="title"/>
          </p:nvPr>
        </p:nvSpPr>
        <p:spPr>
          <a:xfrm>
            <a:off x="468313" y="548680"/>
            <a:ext cx="8229600" cy="4905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ea typeface="ＭＳ Ｐゴシック" pitchFamily="1" charset="-128"/>
              </a:rPr>
              <a:t>Тенденции внешнего долга Российской Федерации </a:t>
            </a:r>
            <a:r>
              <a:rPr lang="ru-RU" sz="2800" b="1" dirty="0">
                <a:ea typeface="ＭＳ Ｐゴシック" pitchFamily="1" charset="-128"/>
              </a:rPr>
              <a:t>в 2010-2017 гг.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>
          <a:xfrm>
            <a:off x="468313" y="1340768"/>
            <a:ext cx="8229600" cy="5256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ea typeface="ＭＳ Ｐゴシック" pitchFamily="1" charset="-128"/>
              </a:rPr>
              <a:t>Ускоренный рост в 2012-2013 гг., сжатие в 2015 году, стабилизация и умеренный рост в 2016</a:t>
            </a:r>
            <a:r>
              <a:rPr lang="en-US" sz="2400" dirty="0" smtClean="0">
                <a:ea typeface="ＭＳ Ｐゴシック" pitchFamily="1" charset="-128"/>
              </a:rPr>
              <a:t>-2017</a:t>
            </a:r>
            <a:r>
              <a:rPr lang="ru-RU" sz="2400" dirty="0" smtClean="0">
                <a:ea typeface="ＭＳ Ｐゴシック" pitchFamily="1" charset="-128"/>
              </a:rPr>
              <a:t> </a:t>
            </a:r>
            <a:r>
              <a:rPr lang="ru-RU" sz="2400" dirty="0" err="1" smtClean="0">
                <a:ea typeface="ＭＳ Ｐゴシック" pitchFamily="1" charset="-128"/>
              </a:rPr>
              <a:t>гг</a:t>
            </a:r>
            <a:endParaRPr lang="ru-RU" sz="2400" dirty="0" smtClean="0">
              <a:ea typeface="ＭＳ Ｐゴシック" pitchFamily="1" charset="-128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smtClean="0">
                <a:ea typeface="ＭＳ Ｐゴシック" pitchFamily="1" charset="-128"/>
              </a:rPr>
              <a:t>Рост задолженности частного сектора, в настоящее время  - 2/3 совокупного долга у прочих секторов, 20</a:t>
            </a:r>
            <a:r>
              <a:rPr lang="en-US" sz="2400" dirty="0" smtClean="0">
                <a:ea typeface="ＭＳ Ｐゴシック" pitchFamily="1" charset="-128"/>
              </a:rPr>
              <a:t>%</a:t>
            </a:r>
            <a:r>
              <a:rPr lang="ru-RU" sz="2400" dirty="0" smtClean="0">
                <a:ea typeface="ＭＳ Ｐゴシック" pitchFamily="1" charset="-128"/>
              </a:rPr>
              <a:t> - у банков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i="1" dirty="0" smtClean="0">
                <a:ea typeface="ＭＳ Ｐゴシック" pitchFamily="1" charset="-128"/>
              </a:rPr>
              <a:t>В структуре финансовых инструментов </a:t>
            </a:r>
            <a:r>
              <a:rPr lang="ru-RU" sz="2400" dirty="0" smtClean="0">
                <a:ea typeface="ＭＳ Ｐゴシック" pitchFamily="1" charset="-128"/>
              </a:rPr>
              <a:t>доминирует ссудная задолженность, выросла доля долга, сформированного в результате размещения </a:t>
            </a:r>
            <a:r>
              <a:rPr lang="ru-RU" sz="2400" dirty="0" err="1" smtClean="0">
                <a:ea typeface="ＭＳ Ｐゴシック" pitchFamily="1" charset="-128"/>
              </a:rPr>
              <a:t>еврооблигационных</a:t>
            </a:r>
            <a:r>
              <a:rPr lang="ru-RU" sz="2400" dirty="0" smtClean="0">
                <a:ea typeface="ＭＳ Ｐゴシック" pitchFamily="1" charset="-128"/>
              </a:rPr>
              <a:t> займов (около четверти всей задолженности – 110 млрд долларов США)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i="1" dirty="0" smtClean="0">
                <a:ea typeface="ＭＳ Ｐゴシック" pitchFamily="1" charset="-128"/>
              </a:rPr>
              <a:t>В валютной структуре </a:t>
            </a:r>
            <a:r>
              <a:rPr lang="ru-RU" sz="2400" dirty="0" smtClean="0">
                <a:ea typeface="ＭＳ Ｐゴシック" pitchFamily="1" charset="-128"/>
              </a:rPr>
              <a:t>долга устойчиво доминируют доллары США, на них приходится порядка 2/3 всех займов, устойчиво растет доля рублевой задолженности, в </a:t>
            </a:r>
            <a:r>
              <a:rPr lang="ru-RU" sz="2400" dirty="0" err="1" smtClean="0">
                <a:ea typeface="ＭＳ Ｐゴシック" pitchFamily="1" charset="-128"/>
              </a:rPr>
              <a:t>н.в</a:t>
            </a:r>
            <a:r>
              <a:rPr lang="ru-RU" sz="2400" dirty="0" smtClean="0">
                <a:ea typeface="ＭＳ Ｐゴシック" pitchFamily="1" charset="-128"/>
              </a:rPr>
              <a:t>. она составляет около 20%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i="1" dirty="0" smtClean="0">
                <a:ea typeface="ＭＳ Ｐゴシック" pitchFamily="1" charset="-128"/>
              </a:rPr>
              <a:t>В срочной структуре </a:t>
            </a:r>
            <a:r>
              <a:rPr lang="ru-RU" sz="2400" dirty="0" smtClean="0">
                <a:ea typeface="ＭＳ Ｐゴシック" pitchFamily="1" charset="-128"/>
              </a:rPr>
              <a:t>абсолютно доминируют долгосрочные обязательства (около 85%)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dirty="0" err="1" smtClean="0">
                <a:ea typeface="ＭＳ Ｐゴシック" pitchFamily="1" charset="-128"/>
              </a:rPr>
              <a:t>Внешнедолговая</a:t>
            </a:r>
            <a:r>
              <a:rPr lang="ru-RU" sz="2400" dirty="0" smtClean="0">
                <a:ea typeface="ＭＳ Ｐゴシック" pitchFamily="1" charset="-128"/>
              </a:rPr>
              <a:t> нагрузка на экономику остается умеренной по международным критериям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57252" y="857232"/>
            <a:ext cx="7772400" cy="481014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/>
              <a:t>Объем </a:t>
            </a:r>
            <a:r>
              <a:rPr lang="ru-RU" sz="2000" i="1" dirty="0"/>
              <a:t>внешнего долга </a:t>
            </a:r>
            <a:r>
              <a:rPr lang="ru-RU" sz="2000" dirty="0" smtClean="0"/>
              <a:t>по </a:t>
            </a:r>
            <a:r>
              <a:rPr lang="ru-RU" sz="2000" dirty="0"/>
              <a:t>состоянию на 1 января 2018 года, по оценке, составил 529,1 млрд долларов США, </a:t>
            </a:r>
            <a:r>
              <a:rPr lang="ru-RU" sz="2000" dirty="0" smtClean="0"/>
              <a:t>за год вырос на </a:t>
            </a:r>
            <a:r>
              <a:rPr lang="ru-RU" sz="2000" dirty="0"/>
              <a:t>15,0 млрд долларов США, или на 2,9</a:t>
            </a:r>
            <a:r>
              <a:rPr lang="ru-RU" sz="2000" dirty="0" smtClean="0"/>
              <a:t>%, в том числе, из-за положительной переоценки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Наращивание внешних обязательств </a:t>
            </a:r>
            <a:r>
              <a:rPr lang="ru-RU" sz="2000" i="1" dirty="0" smtClean="0"/>
              <a:t>органами государственного управления</a:t>
            </a:r>
            <a:r>
              <a:rPr lang="ru-RU" sz="2000" dirty="0" smtClean="0"/>
              <a:t> </a:t>
            </a:r>
            <a:r>
              <a:rPr lang="ru-RU" sz="2000" dirty="0"/>
              <a:t>на 16,5 млрд долларов США до 55,6 млрд долларов </a:t>
            </a:r>
            <a:r>
              <a:rPr lang="ru-RU" sz="2000" dirty="0" smtClean="0"/>
              <a:t>США обусловлено приобретением нерезидентами ОФЗ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Обязательства </a:t>
            </a:r>
            <a:r>
              <a:rPr lang="ru-RU" sz="2000" i="1" dirty="0"/>
              <a:t>центрального банка </a:t>
            </a:r>
            <a:r>
              <a:rPr lang="ru-RU" sz="2000" dirty="0" smtClean="0"/>
              <a:t>выросли </a:t>
            </a:r>
            <a:r>
              <a:rPr lang="ru-RU" sz="2000" dirty="0"/>
              <a:t>на 2,6 млрд долларов </a:t>
            </a:r>
            <a:r>
              <a:rPr lang="ru-RU" sz="2000" dirty="0" smtClean="0"/>
              <a:t>США за </a:t>
            </a:r>
            <a:r>
              <a:rPr lang="ru-RU" sz="2000" dirty="0"/>
              <a:t>счет увеличения задолженности по операциям РЕПО</a:t>
            </a:r>
            <a:endParaRPr lang="ru-RU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/>
              <a:t>Внешние заимствования </a:t>
            </a:r>
            <a:r>
              <a:rPr lang="ru-RU" sz="2000" i="1" dirty="0"/>
              <a:t>прочих секторов </a:t>
            </a:r>
            <a:r>
              <a:rPr lang="ru-RU" sz="2000" dirty="0" smtClean="0"/>
              <a:t>увеличившись </a:t>
            </a:r>
            <a:r>
              <a:rPr lang="ru-RU" sz="2000" dirty="0"/>
              <a:t>на 10,7 млрд долларов </a:t>
            </a:r>
            <a:r>
              <a:rPr lang="ru-RU" sz="2000" dirty="0" smtClean="0"/>
              <a:t>США за </a:t>
            </a:r>
            <a:r>
              <a:rPr lang="ru-RU" sz="2000" dirty="0"/>
              <a:t>счет поступления средств от </a:t>
            </a:r>
            <a:r>
              <a:rPr lang="ru-RU" sz="2000" dirty="0" smtClean="0"/>
              <a:t>размещения </a:t>
            </a:r>
            <a:r>
              <a:rPr lang="ru-RU" sz="2000" dirty="0" err="1"/>
              <a:t>еврооблигационных</a:t>
            </a:r>
            <a:r>
              <a:rPr lang="ru-RU" sz="2000" dirty="0"/>
              <a:t> </a:t>
            </a:r>
            <a:r>
              <a:rPr lang="ru-RU" sz="2000" dirty="0" smtClean="0"/>
              <a:t>займов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Погашение долговых обязательств </a:t>
            </a:r>
            <a:r>
              <a:rPr lang="ru-RU" sz="2000" i="1" dirty="0" smtClean="0"/>
              <a:t>банками</a:t>
            </a:r>
            <a:r>
              <a:rPr lang="ru-RU" sz="2000" dirty="0" smtClean="0"/>
              <a:t> на 14,9 млрд долларов США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Удельный </a:t>
            </a:r>
            <a:r>
              <a:rPr lang="ru-RU" sz="2000" dirty="0"/>
              <a:t>вес </a:t>
            </a:r>
            <a:r>
              <a:rPr lang="ru-RU" sz="2000" i="1" dirty="0"/>
              <a:t>национальной валюты </a:t>
            </a:r>
            <a:r>
              <a:rPr lang="ru-RU" sz="2000" dirty="0"/>
              <a:t>в общем объеме внешней задолженности вырос до </a:t>
            </a:r>
            <a:r>
              <a:rPr lang="ru-RU" sz="2000" dirty="0" smtClean="0"/>
              <a:t>четверти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Незначительно выросла доля </a:t>
            </a:r>
            <a:r>
              <a:rPr lang="ru-RU" sz="2000" i="1" dirty="0" smtClean="0"/>
              <a:t>долгосрочных обязательств </a:t>
            </a:r>
            <a:endParaRPr lang="ru-RU" sz="2000" i="1" strike="sngStrike" dirty="0" smtClean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15616" y="427039"/>
            <a:ext cx="7772400" cy="43019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800" b="1" dirty="0">
                <a:ea typeface="ＭＳ Ｐゴシック" pitchFamily="1" charset="-128"/>
              </a:rPr>
              <a:t>Внешний долг </a:t>
            </a:r>
            <a:r>
              <a:rPr lang="ru-RU" sz="2800" b="1" dirty="0" smtClean="0">
                <a:ea typeface="ＭＳ Ｐゴシック" pitchFamily="1" charset="-128"/>
              </a:rPr>
              <a:t>Российской Федерации в </a:t>
            </a:r>
            <a:r>
              <a:rPr lang="ru-RU" sz="2800" b="1" dirty="0">
                <a:ea typeface="ＭＳ Ｐゴシック" pitchFamily="1" charset="-128"/>
              </a:rPr>
              <a:t>2017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2" y="301102"/>
            <a:ext cx="9071696" cy="6255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22338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Внешний долг государственного сектора в расширенном определении охватывает </a:t>
            </a:r>
            <a:r>
              <a:rPr lang="ru-RU" sz="2000" dirty="0" smtClean="0"/>
              <a:t>задолженность органов </a:t>
            </a:r>
            <a:r>
              <a:rPr lang="ru-RU" sz="2000" dirty="0"/>
              <a:t>государственного управления, центрального банка, а также тех банков и небанковских корпораций, в которых органы государственного управления и центральный банк </a:t>
            </a:r>
            <a:r>
              <a:rPr lang="ru-RU" sz="1800" dirty="0"/>
              <a:t>напрямую</a:t>
            </a:r>
            <a:r>
              <a:rPr lang="ru-RU" sz="2000" dirty="0"/>
              <a:t> или опосредованно владеют 50 и более процентами участия в капитале или контролируют их иным </a:t>
            </a:r>
            <a:r>
              <a:rPr lang="ru-RU" sz="2000" dirty="0" smtClean="0"/>
              <a:t>способом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" y="0"/>
            <a:ext cx="9127993" cy="522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83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7295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6967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65"/>
            <a:ext cx="9304851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996952"/>
            <a:ext cx="3734235" cy="323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00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6693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276872"/>
            <a:ext cx="3666471" cy="372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70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12471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2420888"/>
            <a:ext cx="3717714" cy="318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353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1"/>
          <p:cNvSpPr txBox="1">
            <a:spLocks noChangeArrowheads="1"/>
          </p:cNvSpPr>
          <p:nvPr/>
        </p:nvSpPr>
        <p:spPr bwMode="auto">
          <a:xfrm>
            <a:off x="1258888" y="260350"/>
            <a:ext cx="66262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Тенденции международных </a:t>
            </a:r>
            <a:r>
              <a:rPr lang="ru-RU" b="1" dirty="0"/>
              <a:t>резервов Российской Федерации</a:t>
            </a: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395288" y="1341438"/>
            <a:ext cx="8208962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dirty="0"/>
              <a:t>Динамика международных резервов отражает состояние конъюнктуры внутреннего валютного рынка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/>
              <a:t>Периоды интенсивного накопления в условиях благоприятной конъюнктуры-периоды расходования для поддержания конъюнктуры внутреннего валютного рынка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/>
              <a:t>Устойчивый рост в 2005-2008 и в 2009-2013 гг., в </a:t>
            </a:r>
            <a:r>
              <a:rPr lang="en-US" dirty="0"/>
              <a:t>2015-201</a:t>
            </a:r>
            <a:r>
              <a:rPr lang="ru-RU" dirty="0"/>
              <a:t>7</a:t>
            </a:r>
            <a:r>
              <a:rPr lang="en-US" dirty="0"/>
              <a:t> </a:t>
            </a:r>
            <a:r>
              <a:rPr lang="ru-RU" dirty="0"/>
              <a:t>гг. восходящий тренд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/>
              <a:t>С конца 2014 года Банк России проводит </a:t>
            </a:r>
            <a:r>
              <a:rPr lang="ru-RU" b="1" i="1" dirty="0"/>
              <a:t>гибкую политику </a:t>
            </a:r>
            <a:r>
              <a:rPr lang="ru-RU" b="1" i="1" dirty="0" err="1"/>
              <a:t>курсобразования</a:t>
            </a:r>
            <a:endParaRPr lang="ru-RU" b="1" i="1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/>
              <a:t>Устойчиво растёт </a:t>
            </a:r>
            <a:r>
              <a:rPr lang="ru-RU" b="1" i="1" dirty="0"/>
              <a:t>компонент монетарного золота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dirty="0"/>
              <a:t>Объём резервов отвечает всем международным критериям достаточности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056605"/>
          </a:xfrm>
        </p:spPr>
        <p:txBody>
          <a:bodyPr/>
          <a:lstStyle/>
          <a:p>
            <a:pPr algn="ctr"/>
            <a:r>
              <a:rPr lang="ru-RU" sz="2800" b="1" dirty="0" smtClean="0"/>
              <a:t>История составления статистики внешнего сектора в Российской Федерации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70652" cy="44070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В СССР с 1924 по 1991 годы составлялся «валютный план», за его составление отвечал Внешторгбанк СССР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1992-1994 гг. – за составление статистики внешнего сектора отвечал Росстат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С 1994 г. полномочия по составлению статистики внешнего сектора перешли к Банку России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С 2000 г. создан профильный Департамент платежного баланса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dirty="0" smtClean="0"/>
              <a:t>С 2013 г. функции по составлению статистики внешнего сектора закреплены за </a:t>
            </a:r>
            <a:r>
              <a:rPr lang="ru-RU" sz="2800" dirty="0" err="1" smtClean="0"/>
              <a:t>ДСиУД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37115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00108"/>
            <a:ext cx="8748464" cy="436099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На </a:t>
            </a:r>
            <a:r>
              <a:rPr lang="ru-RU" sz="2400" dirty="0"/>
              <a:t>1 января 2018 </a:t>
            </a:r>
            <a:r>
              <a:rPr lang="ru-RU" sz="2000" dirty="0"/>
              <a:t>года</a:t>
            </a:r>
            <a:r>
              <a:rPr lang="ru-RU" sz="2400" dirty="0"/>
              <a:t> составили </a:t>
            </a:r>
            <a:r>
              <a:rPr lang="ru-RU" sz="2400" b="1" i="1" dirty="0"/>
              <a:t>432,7 млрд долларов </a:t>
            </a:r>
            <a:r>
              <a:rPr lang="ru-RU" sz="2400" b="1" i="1" dirty="0" smtClean="0"/>
              <a:t>США (</a:t>
            </a:r>
            <a:r>
              <a:rPr lang="ru-RU" sz="2400" dirty="0" smtClean="0"/>
              <a:t>рост </a:t>
            </a:r>
            <a:r>
              <a:rPr lang="ru-RU" sz="2400" dirty="0"/>
              <a:t>интенсифицировался почти шестикратно до 55,0 млрд долларов </a:t>
            </a:r>
            <a:r>
              <a:rPr lang="ru-RU" sz="2400" dirty="0" smtClean="0"/>
              <a:t>США)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Позитивную </a:t>
            </a:r>
            <a:r>
              <a:rPr lang="ru-RU" sz="2400" dirty="0"/>
              <a:t>роль сыграло </a:t>
            </a:r>
            <a:r>
              <a:rPr lang="ru-RU" sz="2400" dirty="0" smtClean="0"/>
              <a:t>увеличение </a:t>
            </a:r>
            <a:r>
              <a:rPr lang="ru-RU" sz="2400" dirty="0"/>
              <a:t>положительного сальдо операций </a:t>
            </a:r>
            <a:r>
              <a:rPr lang="ru-RU" sz="2400" dirty="0" smtClean="0"/>
              <a:t>до 22,6 млрд долларов США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800" dirty="0"/>
              <a:t>возобновление приобретения иностранной валюты на внутреннем </a:t>
            </a:r>
            <a:r>
              <a:rPr lang="ru-RU" sz="1800" dirty="0" smtClean="0"/>
              <a:t>рынке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sz="1800" dirty="0"/>
              <a:t>продолжившееся погашение задолженности российскими кредитными организациями по ранее предоставленным Банком России валютным </a:t>
            </a:r>
            <a:r>
              <a:rPr lang="ru-RU" sz="1800" dirty="0" smtClean="0"/>
              <a:t>кредитам</a:t>
            </a:r>
          </a:p>
          <a:p>
            <a:pPr marL="0" lvl="1" indent="0" algn="just">
              <a:buFont typeface="Wingdings" pitchFamily="2" charset="2"/>
              <a:buChar char="Ø"/>
            </a:pPr>
            <a:r>
              <a:rPr lang="ru-RU" sz="2000" dirty="0"/>
              <a:t> </a:t>
            </a:r>
            <a:r>
              <a:rPr lang="ru-RU" sz="2000" dirty="0" smtClean="0"/>
              <a:t>Положительные курсовая </a:t>
            </a:r>
            <a:r>
              <a:rPr lang="ru-RU" sz="2000" dirty="0"/>
              <a:t>и рыночная </a:t>
            </a:r>
            <a:r>
              <a:rPr lang="ru-RU" sz="2000" dirty="0" smtClean="0"/>
              <a:t>переоценки на 24,8 </a:t>
            </a:r>
            <a:r>
              <a:rPr lang="ru-RU" sz="2000" dirty="0"/>
              <a:t>млрд долларов США (годом ранее рыночная стоимость резервных активов </a:t>
            </a:r>
            <a:r>
              <a:rPr lang="ru-RU" sz="2000" dirty="0" smtClean="0"/>
              <a:t>снизилась </a:t>
            </a:r>
            <a:r>
              <a:rPr lang="ru-RU" sz="2000" dirty="0"/>
              <a:t>на 6,6 млрд долларов США</a:t>
            </a:r>
            <a:r>
              <a:rPr lang="ru-RU" sz="2000" dirty="0" smtClean="0"/>
              <a:t>)</a:t>
            </a:r>
          </a:p>
          <a:p>
            <a:pPr marL="452438" lvl="2" indent="266700" algn="just">
              <a:buFont typeface="Wingdings" pitchFamily="2" charset="2"/>
              <a:buChar char="Ø"/>
            </a:pPr>
            <a:r>
              <a:rPr lang="ru-RU" sz="1800" dirty="0" smtClean="0"/>
              <a:t> ослабление </a:t>
            </a:r>
            <a:r>
              <a:rPr lang="ru-RU" sz="1800" dirty="0"/>
              <a:t>доллара США </a:t>
            </a:r>
            <a:endParaRPr lang="ru-RU" sz="1800" dirty="0" smtClean="0"/>
          </a:p>
          <a:p>
            <a:pPr marL="452438" lvl="2" indent="266700" algn="just">
              <a:buFont typeface="Wingdings" pitchFamily="2" charset="2"/>
              <a:buChar char="Ø"/>
            </a:pPr>
            <a:r>
              <a:rPr lang="ru-RU" sz="1800" dirty="0" smtClean="0"/>
              <a:t> укрепление </a:t>
            </a:r>
            <a:r>
              <a:rPr lang="ru-RU" sz="1800" dirty="0"/>
              <a:t>позиций монетарного </a:t>
            </a:r>
            <a:r>
              <a:rPr lang="ru-RU" sz="1800" dirty="0" smtClean="0"/>
              <a:t>золота</a:t>
            </a:r>
          </a:p>
          <a:p>
            <a:pPr marL="0" lvl="1" indent="0" algn="just"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 smtClean="0"/>
              <a:t>Беспрецедентное увеличение </a:t>
            </a:r>
            <a:r>
              <a:rPr lang="ru-RU" sz="2400" dirty="0"/>
              <a:t>золотого </a:t>
            </a:r>
            <a:r>
              <a:rPr lang="ru-RU" sz="2400" dirty="0" smtClean="0"/>
              <a:t>запаса: на </a:t>
            </a:r>
            <a:r>
              <a:rPr lang="ru-RU" sz="2400" dirty="0"/>
              <a:t>16,5 млрд долларов США, или на 27,3</a:t>
            </a:r>
            <a:r>
              <a:rPr lang="ru-RU" sz="2400" dirty="0" smtClean="0"/>
              <a:t>%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3788" y="169111"/>
            <a:ext cx="7772400" cy="830997"/>
          </a:xfr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kern="1200" dirty="0">
                <a:solidFill>
                  <a:schemeClr val="tx1"/>
                </a:solidFill>
                <a:latin typeface="Times New Roman" pitchFamily="18" charset="0"/>
                <a:ea typeface="ＭＳ Ｐゴシック" pitchFamily="1" charset="-128"/>
                <a:cs typeface="+mn-cs"/>
              </a:rPr>
              <a:t>Международные резервы Российской Федерации в 2017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76672"/>
            <a:ext cx="9036497" cy="591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117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29875"/>
            <a:ext cx="8784976" cy="599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6089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01" y="260649"/>
            <a:ext cx="900159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626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836680" cy="6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5937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7478"/>
            <a:ext cx="8532561" cy="652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8433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97784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1148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1" y="332657"/>
            <a:ext cx="9044839" cy="637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6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840582"/>
          </a:xfrm>
        </p:spPr>
        <p:txBody>
          <a:bodyPr/>
          <a:lstStyle/>
          <a:p>
            <a:pPr algn="ctr"/>
            <a:r>
              <a:rPr lang="ru-RU" sz="3200" dirty="0" smtClean="0"/>
              <a:t>Операции центральных банков на рынке золота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363089" cy="54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94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 descr="Large confetti"/>
          <p:cNvSpPr>
            <a:spLocks noGrp="1"/>
          </p:cNvSpPr>
          <p:nvPr>
            <p:ph type="title"/>
          </p:nvPr>
        </p:nvSpPr>
        <p:spPr>
          <a:xfrm>
            <a:off x="900113" y="333375"/>
            <a:ext cx="7772400" cy="6953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Основные принципы разработки статистики внешнего сектора</a:t>
            </a:r>
          </a:p>
        </p:txBody>
      </p:sp>
      <p:sp>
        <p:nvSpPr>
          <p:cNvPr id="26626" name="Объект 2"/>
          <p:cNvSpPr>
            <a:spLocks noGrp="1"/>
          </p:cNvSpPr>
          <p:nvPr>
            <p:ph idx="1"/>
          </p:nvPr>
        </p:nvSpPr>
        <p:spPr>
          <a:xfrm>
            <a:off x="357188" y="1196975"/>
            <a:ext cx="8572500" cy="5256213"/>
          </a:xfrm>
        </p:spPr>
        <p:txBody>
          <a:bodyPr/>
          <a:lstStyle/>
          <a:p>
            <a:pPr>
              <a:buFont typeface="Wingdings" charset="0"/>
              <a:buChar char="Ø"/>
            </a:pPr>
            <a:r>
              <a:rPr lang="ru-RU" sz="2500" dirty="0">
                <a:latin typeface="Times New Roman" charset="0"/>
                <a:cs typeface="ＭＳ Ｐゴシック" charset="0"/>
              </a:rPr>
              <a:t>Максимальная открытость</a:t>
            </a:r>
          </a:p>
          <a:p>
            <a:pPr>
              <a:buFont typeface="Wingdings" charset="0"/>
              <a:buChar char="Ø"/>
            </a:pPr>
            <a:r>
              <a:rPr lang="ru-RU" sz="2500" dirty="0">
                <a:latin typeface="Times New Roman" charset="0"/>
                <a:cs typeface="ＭＳ Ｐゴシック" charset="0"/>
              </a:rPr>
              <a:t>Точность и оперативность представляемой информации</a:t>
            </a:r>
          </a:p>
          <a:p>
            <a:pPr>
              <a:buFont typeface="Wingdings" charset="0"/>
              <a:buChar char="Ø"/>
            </a:pPr>
            <a:r>
              <a:rPr lang="ru-RU" sz="2500" dirty="0">
                <a:latin typeface="Times New Roman" charset="0"/>
                <a:cs typeface="ＭＳ Ｐゴシック" charset="0"/>
              </a:rPr>
              <a:t>Высокие требования к качеству статистических материалов</a:t>
            </a:r>
          </a:p>
          <a:p>
            <a:pPr>
              <a:buFont typeface="Wingdings" charset="0"/>
              <a:buChar char="Ø"/>
            </a:pPr>
            <a:r>
              <a:rPr lang="ru-RU" sz="2500" dirty="0">
                <a:latin typeface="Times New Roman" charset="0"/>
                <a:cs typeface="ＭＳ Ｐゴシック" charset="0"/>
              </a:rPr>
              <a:t>Тесное взаимодействие с поставщиками и потребителями информации</a:t>
            </a:r>
          </a:p>
          <a:p>
            <a:pPr>
              <a:buFont typeface="Wingdings" charset="0"/>
              <a:buChar char="Ø"/>
            </a:pPr>
            <a:r>
              <a:rPr lang="ru-RU" sz="2500" dirty="0">
                <a:latin typeface="Times New Roman" charset="0"/>
                <a:cs typeface="ＭＳ Ｐゴシック" charset="0"/>
              </a:rPr>
              <a:t>Взаимосвязь между отдельными видами статистики  </a:t>
            </a:r>
          </a:p>
          <a:p>
            <a:pPr>
              <a:buFont typeface="Wingdings" charset="0"/>
              <a:buChar char="Ø"/>
            </a:pPr>
            <a:r>
              <a:rPr lang="ru-RU" sz="2500" dirty="0">
                <a:latin typeface="Times New Roman" charset="0"/>
                <a:cs typeface="ＭＳ Ｐゴシック" charset="0"/>
              </a:rPr>
              <a:t>Гармонизация с другими статистическими системами</a:t>
            </a:r>
          </a:p>
          <a:p>
            <a:pPr>
              <a:buFont typeface="Wingdings" charset="0"/>
              <a:buChar char="Ø"/>
            </a:pPr>
            <a:r>
              <a:rPr lang="ru-RU" sz="2500" dirty="0" smtClean="0">
                <a:latin typeface="Times New Roman" charset="0"/>
                <a:cs typeface="ＭＳ Ｐゴシック" charset="0"/>
              </a:rPr>
              <a:t>Осуществление </a:t>
            </a:r>
            <a:r>
              <a:rPr lang="ru-RU" sz="2500" dirty="0">
                <a:latin typeface="Times New Roman" charset="0"/>
                <a:cs typeface="ＭＳ Ｐゴシック" charset="0"/>
              </a:rPr>
              <a:t>международных сопоставлений</a:t>
            </a:r>
          </a:p>
        </p:txBody>
      </p:sp>
    </p:spTree>
    <p:extLst>
      <p:ext uri="{BB962C8B-B14F-4D97-AF65-F5344CB8AC3E}">
        <p14:creationId xmlns:p14="http://schemas.microsoft.com/office/powerpoint/2010/main" val="327116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6269" y="908720"/>
            <a:ext cx="7891462" cy="4500563"/>
          </a:xfrm>
        </p:spPr>
        <p:txBody>
          <a:bodyPr lIns="92075" tIns="46038" rIns="92075" bIns="46038"/>
          <a:lstStyle/>
          <a:p>
            <a:pPr marL="457200" indent="-457200" eaLnBrk="1" hangingPunct="1">
              <a:buFont typeface="Wingdings" charset="0"/>
              <a:buChar char="Ø"/>
            </a:pPr>
            <a:r>
              <a:rPr lang="ru-RU" sz="2400" b="1" i="1" dirty="0">
                <a:latin typeface="Times New Roman" charset="0"/>
                <a:cs typeface="ＭＳ Ｐゴシック" charset="0"/>
              </a:rPr>
              <a:t>Административная статистика</a:t>
            </a:r>
            <a:endParaRPr lang="en-US" sz="2400" b="1" i="1" dirty="0">
              <a:latin typeface="Times New Roman" charset="0"/>
              <a:cs typeface="ＭＳ Ｐゴシック" charset="0"/>
            </a:endParaRPr>
          </a:p>
          <a:p>
            <a:pPr marL="857250" lvl="1" indent="-457200" eaLnBrk="1" hangingPunct="1">
              <a:buFont typeface="Wingdings" charset="0"/>
              <a:buChar char="Ø"/>
            </a:pPr>
            <a:r>
              <a:rPr lang="ru-RU" sz="1800" b="1" dirty="0">
                <a:latin typeface="Times New Roman" charset="0"/>
              </a:rPr>
              <a:t>Данные ФТС России</a:t>
            </a:r>
            <a:r>
              <a:rPr lang="ru-RU" sz="2400" dirty="0">
                <a:latin typeface="Times New Roman" charset="0"/>
              </a:rPr>
              <a:t>: </a:t>
            </a:r>
            <a:r>
              <a:rPr lang="ru-RU" sz="1600" dirty="0">
                <a:latin typeface="Times New Roman" charset="0"/>
              </a:rPr>
              <a:t>экспорт ФОБ  /импорт товаров СИФ</a:t>
            </a:r>
          </a:p>
          <a:p>
            <a:pPr marL="857250" lvl="1" indent="-457200" eaLnBrk="1" hangingPunct="1">
              <a:buFont typeface="Wingdings" charset="0"/>
              <a:buChar char="Ø"/>
            </a:pPr>
            <a:r>
              <a:rPr lang="ru-RU" sz="1600" b="1" dirty="0">
                <a:latin typeface="Times New Roman" charset="0"/>
              </a:rPr>
              <a:t>Данные Минфина России, Росстата, министерств и ведомств</a:t>
            </a:r>
            <a:r>
              <a:rPr lang="ru-RU" sz="1800" dirty="0">
                <a:latin typeface="Times New Roman" charset="0"/>
              </a:rPr>
              <a:t>:</a:t>
            </a:r>
            <a:r>
              <a:rPr lang="ru-RU" sz="1800" b="1" dirty="0">
                <a:latin typeface="Times New Roman" charset="0"/>
              </a:rPr>
              <a:t> </a:t>
            </a:r>
            <a:r>
              <a:rPr lang="ru-RU" sz="1400" dirty="0">
                <a:latin typeface="Times New Roman" charset="0"/>
              </a:rPr>
              <a:t>информация о внешнем долге Правительства Российской Федерации, миграционная, отраслевая статистика и др.</a:t>
            </a:r>
            <a:endParaRPr lang="ru-RU" sz="2400" b="1" dirty="0">
              <a:latin typeface="Times New Roman" charset="0"/>
            </a:endParaRPr>
          </a:p>
          <a:p>
            <a:pPr marL="457200" indent="-457200" eaLnBrk="1" hangingPunct="1">
              <a:spcBef>
                <a:spcPts val="0"/>
              </a:spcBef>
              <a:buFont typeface="Wingdings" charset="0"/>
              <a:buChar char="Ø"/>
            </a:pPr>
            <a:r>
              <a:rPr lang="ru-RU" sz="2400" b="1" i="1" dirty="0">
                <a:latin typeface="Times New Roman" charset="0"/>
                <a:cs typeface="ＭＳ Ｐゴシック" charset="0"/>
              </a:rPr>
              <a:t>Данные Банка России</a:t>
            </a:r>
            <a:r>
              <a:rPr lang="ru-RU" sz="2800" i="1" dirty="0">
                <a:latin typeface="Times New Roman" charset="0"/>
                <a:cs typeface="ＭＳ Ｐゴシック" charset="0"/>
              </a:rPr>
              <a:t>:</a:t>
            </a:r>
            <a:r>
              <a:rPr lang="ru-RU" sz="2800" b="1" dirty="0">
                <a:latin typeface="Times New Roman" charset="0"/>
                <a:cs typeface="ＭＳ Ｐゴシック" charset="0"/>
              </a:rPr>
              <a:t> </a:t>
            </a:r>
            <a:r>
              <a:rPr lang="ru-RU" sz="2000" dirty="0">
                <a:latin typeface="Times New Roman" charset="0"/>
                <a:cs typeface="ＭＳ Ｐゴシック" charset="0"/>
              </a:rPr>
              <a:t>формы банковской отчетности (№401,402, 404, 405, 406, </a:t>
            </a:r>
            <a:r>
              <a:rPr lang="ru-RU" sz="2000" dirty="0" smtClean="0">
                <a:latin typeface="Times New Roman" charset="0"/>
                <a:cs typeface="ＭＳ Ｐゴシック" charset="0"/>
              </a:rPr>
              <a:t>407), форма статистического наблюдения №1-ПИ, </a:t>
            </a:r>
            <a:r>
              <a:rPr lang="ru-RU" sz="2000" dirty="0">
                <a:latin typeface="Times New Roman" charset="0"/>
                <a:cs typeface="ＭＳ Ｐゴシック" charset="0"/>
              </a:rPr>
              <a:t>валютные резервы, </a:t>
            </a:r>
            <a:r>
              <a:rPr lang="ru-RU" sz="2000" dirty="0" smtClean="0">
                <a:latin typeface="Times New Roman" charset="0"/>
                <a:cs typeface="ＭＳ Ｐゴシック" charset="0"/>
              </a:rPr>
              <a:t>формы отчетности НФО №416 (вложения в иностранные ценные бумаги), №415 (депозитарии НКО), иные данные</a:t>
            </a:r>
          </a:p>
          <a:p>
            <a:pPr marL="457200" indent="-457200" eaLnBrk="1" hangingPunct="1">
              <a:buFont typeface="Wingdings" charset="0"/>
              <a:buChar char="Ø"/>
            </a:pPr>
            <a:r>
              <a:rPr lang="ru-RU" sz="2000" b="1" i="1" dirty="0" smtClean="0">
                <a:latin typeface="Times New Roman" charset="0"/>
                <a:cs typeface="ＭＳ Ｐゴシック" charset="0"/>
              </a:rPr>
              <a:t>Данные стран-партнеров</a:t>
            </a:r>
            <a:endParaRPr lang="ru-RU" sz="2400" b="1" i="1" dirty="0">
              <a:latin typeface="Times New Roman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Char char="Ø"/>
            </a:pPr>
            <a:r>
              <a:rPr lang="ru-RU" sz="2400" b="1" i="1" dirty="0" smtClean="0">
                <a:latin typeface="Times New Roman" charset="0"/>
                <a:cs typeface="ＭＳ Ｐゴシック" charset="0"/>
              </a:rPr>
              <a:t>Расчеты, оценки </a:t>
            </a:r>
            <a:r>
              <a:rPr lang="ru-RU" sz="2400" b="1" i="1" dirty="0">
                <a:latin typeface="Times New Roman" charset="0"/>
                <a:cs typeface="ＭＳ Ｐゴシック" charset="0"/>
              </a:rPr>
              <a:t>и </a:t>
            </a:r>
            <a:r>
              <a:rPr lang="ru-RU" sz="2400" b="1" i="1" dirty="0" err="1">
                <a:latin typeface="Times New Roman" charset="0"/>
                <a:cs typeface="ＭＳ Ｐゴシック" charset="0"/>
              </a:rPr>
              <a:t>досчеты</a:t>
            </a:r>
            <a:r>
              <a:rPr lang="ru-RU" sz="2400" b="1" i="1" dirty="0">
                <a:latin typeface="Times New Roman" charset="0"/>
                <a:cs typeface="ＭＳ Ｐゴシック" charset="0"/>
              </a:rPr>
              <a:t> Банка России</a:t>
            </a:r>
            <a:r>
              <a:rPr lang="ru-RU" sz="2800" b="1" i="1" dirty="0">
                <a:latin typeface="Times New Roman" charset="0"/>
                <a:cs typeface="ＭＳ Ｐゴシック" charset="0"/>
              </a:rPr>
              <a:t>:</a:t>
            </a:r>
            <a:r>
              <a:rPr lang="ru-RU" sz="2800" b="1" dirty="0">
                <a:latin typeface="Times New Roman" charset="0"/>
                <a:cs typeface="ＭＳ Ｐゴシック" charset="0"/>
              </a:rPr>
              <a:t> </a:t>
            </a:r>
            <a:r>
              <a:rPr lang="ru-RU" sz="2000" dirty="0">
                <a:latin typeface="Times New Roman" charset="0"/>
                <a:cs typeface="ＭＳ Ｐゴシック" charset="0"/>
              </a:rPr>
              <a:t>нерегистрируемый импорт, корректировка СИФ/ФОБ, услуги по статье «Поездки», оплата труда, текущие </a:t>
            </a:r>
            <a:r>
              <a:rPr lang="ru-RU" sz="2000" dirty="0" smtClean="0">
                <a:latin typeface="Times New Roman" charset="0"/>
                <a:cs typeface="ＭＳ Ｐゴシック" charset="0"/>
              </a:rPr>
              <a:t>трансферты, реинвестированные </a:t>
            </a:r>
            <a:r>
              <a:rPr lang="ru-RU" sz="2000" dirty="0">
                <a:latin typeface="Times New Roman" charset="0"/>
                <a:cs typeface="ＭＳ Ｐゴシック" charset="0"/>
              </a:rPr>
              <a:t>доходы </a:t>
            </a:r>
            <a:endParaRPr lang="en-US" sz="2000" dirty="0">
              <a:latin typeface="Times New Roman" charset="0"/>
              <a:cs typeface="ＭＳ Ｐゴシック" charset="0"/>
            </a:endParaRPr>
          </a:p>
          <a:p>
            <a:pPr marL="457200" indent="-457200" eaLnBrk="1" hangingPunct="1">
              <a:buFont typeface="Wingdings" charset="0"/>
              <a:buChar char="Ø"/>
            </a:pPr>
            <a:r>
              <a:rPr lang="ru-RU" sz="2400" b="1" i="1" dirty="0">
                <a:latin typeface="Times New Roman" charset="0"/>
                <a:cs typeface="ＭＳ Ｐゴシック" charset="0"/>
              </a:rPr>
              <a:t>Регулярные обследования Банка </a:t>
            </a:r>
            <a:r>
              <a:rPr lang="ru-RU" sz="2400" b="1" i="1" dirty="0" smtClean="0">
                <a:latin typeface="Times New Roman" charset="0"/>
                <a:cs typeface="ＭＳ Ｐゴシック" charset="0"/>
              </a:rPr>
              <a:t>России, </a:t>
            </a:r>
            <a:r>
              <a:rPr lang="ru-RU" sz="2400" dirty="0" smtClean="0">
                <a:latin typeface="Times New Roman" charset="0"/>
                <a:cs typeface="ＭＳ Ｐゴシック" charset="0"/>
              </a:rPr>
              <a:t>проводимые в целях составления обзоров </a:t>
            </a:r>
            <a:r>
              <a:rPr lang="ru-RU" sz="2400" dirty="0">
                <a:latin typeface="Times New Roman" charset="0"/>
                <a:cs typeface="ＭＳ Ｐゴシック" charset="0"/>
              </a:rPr>
              <a:t>МВФ  (С</a:t>
            </a:r>
            <a:r>
              <a:rPr lang="en-US" sz="2400" dirty="0">
                <a:latin typeface="Times New Roman" charset="0"/>
                <a:cs typeface="ＭＳ Ｐゴシック" charset="0"/>
              </a:rPr>
              <a:t>DIS, </a:t>
            </a:r>
            <a:r>
              <a:rPr lang="ru-RU" sz="2400" dirty="0">
                <a:latin typeface="Times New Roman" charset="0"/>
                <a:cs typeface="ＭＳ Ｐゴシック" charset="0"/>
              </a:rPr>
              <a:t>С</a:t>
            </a:r>
            <a:r>
              <a:rPr lang="en-US" sz="2400" dirty="0">
                <a:latin typeface="Times New Roman" charset="0"/>
                <a:cs typeface="ＭＳ Ｐゴシック" charset="0"/>
              </a:rPr>
              <a:t>PIS)</a:t>
            </a:r>
            <a:endParaRPr lang="ru-RU" sz="2400" dirty="0">
              <a:latin typeface="Times New Roman" charset="0"/>
              <a:cs typeface="ＭＳ Ｐゴシック" charset="0"/>
            </a:endParaRPr>
          </a:p>
        </p:txBody>
      </p:sp>
      <p:sp>
        <p:nvSpPr>
          <p:cNvPr id="3072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315913"/>
          </a:xfrm>
          <a:noFill/>
        </p:spPr>
        <p:txBody>
          <a:bodyPr lIns="92075" tIns="46038" rIns="92075" bIns="46038" anchor="ctr"/>
          <a:lstStyle/>
          <a:p>
            <a:pPr algn="ctr"/>
            <a:r>
              <a:rPr lang="ru-RU" sz="2400" b="1">
                <a:latin typeface="Times New Roman" charset="0"/>
                <a:cs typeface="ＭＳ Ｐゴシック" charset="0"/>
              </a:rPr>
              <a:t>Информационная база составления статистики внешнего сектора</a:t>
            </a:r>
          </a:p>
        </p:txBody>
      </p:sp>
    </p:spTree>
    <p:extLst>
      <p:ext uri="{BB962C8B-B14F-4D97-AF65-F5344CB8AC3E}">
        <p14:creationId xmlns:p14="http://schemas.microsoft.com/office/powerpoint/2010/main" val="139159001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 descr="Large confetti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288925"/>
          </a:xfrm>
        </p:spPr>
        <p:txBody>
          <a:bodyPr/>
          <a:lstStyle/>
          <a:p>
            <a:pPr algn="ctr"/>
            <a:r>
              <a:rPr lang="ru-RU" sz="2800" b="1" smtClean="0">
                <a:ea typeface="ＭＳ Ｐゴシック" pitchFamily="1" charset="-128"/>
              </a:rPr>
              <a:t>Вид раздела «Статистика внешнего сектора»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" y="620688"/>
            <a:ext cx="9140222" cy="6237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исовая бумага">
  <a:themeElements>
    <a:clrScheme name="Рисовая бумага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Рисовая бумага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Рисовая бумага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исовая бумага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исовая бумага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Рисовая бумага 2">
    <a:dk1>
      <a:srgbClr val="00264C"/>
    </a:dk1>
    <a:lt1>
      <a:srgbClr val="FFFFE9"/>
    </a:lt1>
    <a:dk2>
      <a:srgbClr val="333333"/>
    </a:dk2>
    <a:lt2>
      <a:srgbClr val="333333"/>
    </a:lt2>
    <a:accent1>
      <a:srgbClr val="78C0B2"/>
    </a:accent1>
    <a:accent2>
      <a:srgbClr val="262D4C"/>
    </a:accent2>
    <a:accent3>
      <a:srgbClr val="FFFFF2"/>
    </a:accent3>
    <a:accent4>
      <a:srgbClr val="001F40"/>
    </a:accent4>
    <a:accent5>
      <a:srgbClr val="BEDCD5"/>
    </a:accent5>
    <a:accent6>
      <a:srgbClr val="212844"/>
    </a:accent6>
    <a:hlink>
      <a:srgbClr val="598BBD"/>
    </a:hlink>
    <a:folHlink>
      <a:srgbClr val="4D4D4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4215554413</TotalTime>
  <Words>3523</Words>
  <Application>Microsoft Office PowerPoint</Application>
  <PresentationFormat>Экран (4:3)</PresentationFormat>
  <Paragraphs>495</Paragraphs>
  <Slides>68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68</vt:i4>
      </vt:variant>
    </vt:vector>
  </HeadingPairs>
  <TitlesOfParts>
    <vt:vector size="76" baseType="lpstr">
      <vt:lpstr>ＭＳ Ｐゴシック</vt:lpstr>
      <vt:lpstr>Arial</vt:lpstr>
      <vt:lpstr>Arial Unicode MS</vt:lpstr>
      <vt:lpstr>Calibri</vt:lpstr>
      <vt:lpstr>Times New Roman</vt:lpstr>
      <vt:lpstr>Verdana</vt:lpstr>
      <vt:lpstr>Wingdings</vt:lpstr>
      <vt:lpstr>Рисовая бумага</vt:lpstr>
      <vt:lpstr>Презентация PowerPoint</vt:lpstr>
      <vt:lpstr>История вопроса</vt:lpstr>
      <vt:lpstr>Разработка Руководства МВФ по платежному балансу и международной инвестиционной позиции (РПБ6)</vt:lpstr>
      <vt:lpstr>Презентация PowerPoint</vt:lpstr>
      <vt:lpstr>Презентация PowerPoint</vt:lpstr>
      <vt:lpstr>История составления статистики внешнего сектора в Российской Федерации</vt:lpstr>
      <vt:lpstr>Основные принципы разработки статистики внешнего сектора</vt:lpstr>
      <vt:lpstr>Информационная база составления статистики внешнего сектора</vt:lpstr>
      <vt:lpstr>Вид раздела «Статистика внешнего сектора»</vt:lpstr>
      <vt:lpstr>Представление статистики внешнего сектора</vt:lpstr>
      <vt:lpstr>Основные виды публикуемой информации по внешнему сектору</vt:lpstr>
      <vt:lpstr>Основные формы публикаций</vt:lpstr>
      <vt:lpstr>Презентация PowerPoint</vt:lpstr>
      <vt:lpstr>Методологическая основа статистики внешнего сектора</vt:lpstr>
      <vt:lpstr>Понятийно-категориальный аппарат</vt:lpstr>
      <vt:lpstr>Международная инвестиционная позиция (категория запаса)</vt:lpstr>
      <vt:lpstr>Внешний долг (категория запаса)</vt:lpstr>
      <vt:lpstr>Презентация PowerPoint</vt:lpstr>
      <vt:lpstr>Основные группировки статистики внешнего сектора</vt:lpstr>
      <vt:lpstr>Институциональные секторы</vt:lpstr>
      <vt:lpstr>Взаимосвязь счетов внешнеэкономической деятельности</vt:lpstr>
      <vt:lpstr>Функциональное взаимодействие подсистем статистики внешнего сектора</vt:lpstr>
      <vt:lpstr>Структура платежного баланса</vt:lpstr>
      <vt:lpstr>Текущий счет платежного баланса</vt:lpstr>
      <vt:lpstr>Счет операций с капиталом платежного баланса</vt:lpstr>
      <vt:lpstr>Финансовый счет платежного баланса</vt:lpstr>
      <vt:lpstr>Прямые инвестиции</vt:lpstr>
      <vt:lpstr>Чистый вывоз капитала частным сектором</vt:lpstr>
      <vt:lpstr>Презентация PowerPoint</vt:lpstr>
      <vt:lpstr>Крупнейшие чистые кредиторы и чистые заемщики в 2000 году</vt:lpstr>
      <vt:lpstr>Крупнейшие чистые кредиторы и чистые заемщики в 2008 году</vt:lpstr>
      <vt:lpstr>Крупнейшие чистые кредиторы и чистые заемщики в 2017 году</vt:lpstr>
      <vt:lpstr>Тенденции текущего счета Российской Федерации</vt:lpstr>
      <vt:lpstr>Тенденции текущего счета Российской Федерации (продолжение)</vt:lpstr>
      <vt:lpstr>Текущий счет Российской Федерации в 2017 году</vt:lpstr>
      <vt:lpstr>Презентация PowerPoint</vt:lpstr>
      <vt:lpstr>Презентация PowerPoint</vt:lpstr>
      <vt:lpstr>Тенденции финансового счета Российской Федерации</vt:lpstr>
      <vt:lpstr>Презентация PowerPoint</vt:lpstr>
      <vt:lpstr>Динамика внешних обязательств Российской Федерации в 1992–2017 годах, млн долларов США</vt:lpstr>
      <vt:lpstr>Динамика иностранных активов и обязательств банковского сектора в 2012-2017 гг.</vt:lpstr>
      <vt:lpstr>Финансовый счет Российской Федерации в 2017 году</vt:lpstr>
      <vt:lpstr>Чистый вывоз капитала частным сектором Российской Федерации в 2017 году</vt:lpstr>
      <vt:lpstr>Тенденции международной инвестиционной позиции Российской Федерации</vt:lpstr>
      <vt:lpstr>Презентация PowerPoint</vt:lpstr>
      <vt:lpstr>Презентация PowerPoint</vt:lpstr>
      <vt:lpstr>Валютная структура МИП</vt:lpstr>
      <vt:lpstr>Презентация PowerPoint</vt:lpstr>
      <vt:lpstr>Презентация PowerPoint</vt:lpstr>
      <vt:lpstr>Тенденции внешнего долга Российской Федерации в 2010-2017 гг.</vt:lpstr>
      <vt:lpstr>Внешний долг Российской Федерации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Международные резервы Российской Федерации в 2017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Операции центральных банков на рынке золота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тенденции в динамике платежного баланса России</dc:title>
  <dc:creator>user</dc:creator>
  <cp:lastModifiedBy>Торопова Наталья Валентиновна</cp:lastModifiedBy>
  <cp:revision>507</cp:revision>
  <cp:lastPrinted>2016-04-21T09:11:42Z</cp:lastPrinted>
  <dcterms:modified xsi:type="dcterms:W3CDTF">2018-10-15T12:38:48Z</dcterms:modified>
</cp:coreProperties>
</file>