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E80D-1A37-43C9-B9E7-1BF900095A18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E21C-0B9B-462C-BF1E-6C9033EC0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E80D-1A37-43C9-B9E7-1BF900095A18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E21C-0B9B-462C-BF1E-6C9033EC0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E80D-1A37-43C9-B9E7-1BF900095A18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E21C-0B9B-462C-BF1E-6C9033EC0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E80D-1A37-43C9-B9E7-1BF900095A18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E21C-0B9B-462C-BF1E-6C9033EC0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E80D-1A37-43C9-B9E7-1BF900095A18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E21C-0B9B-462C-BF1E-6C9033EC0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E80D-1A37-43C9-B9E7-1BF900095A18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E21C-0B9B-462C-BF1E-6C9033EC05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E80D-1A37-43C9-B9E7-1BF900095A18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E21C-0B9B-462C-BF1E-6C9033EC0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E80D-1A37-43C9-B9E7-1BF900095A18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E21C-0B9B-462C-BF1E-6C9033EC0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E80D-1A37-43C9-B9E7-1BF900095A18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E21C-0B9B-462C-BF1E-6C9033EC0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E80D-1A37-43C9-B9E7-1BF900095A18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02E21C-0B9B-462C-BF1E-6C9033EC0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E80D-1A37-43C9-B9E7-1BF900095A18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E21C-0B9B-462C-BF1E-6C9033EC0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B6E80D-1A37-43C9-B9E7-1BF900095A18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A02E21C-0B9B-462C-BF1E-6C9033EC05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936104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/>
              <a:t>Всероссийская межвузовская научная конференция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i="1" dirty="0" smtClean="0"/>
              <a:t>«МИРОВАЯ ЭКОНОМИКА И МИРОВЫЕ ФИНАНСЫ В ХХ</a:t>
            </a:r>
            <a:r>
              <a:rPr lang="en-US" sz="1800" b="1" i="1" dirty="0" smtClean="0"/>
              <a:t>I</a:t>
            </a:r>
            <a:r>
              <a:rPr lang="ru-RU" sz="1800" b="1" i="1" dirty="0" smtClean="0"/>
              <a:t> веке»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i="1" dirty="0" smtClean="0"/>
              <a:t>Финансового университета при Правительстве Российской Федерации</a:t>
            </a:r>
            <a:endParaRPr lang="ru-RU" sz="18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640960" cy="4896544"/>
          </a:xfrm>
        </p:spPr>
        <p:txBody>
          <a:bodyPr>
            <a:normAutofit fontScale="85000" lnSpcReduction="20000"/>
          </a:bodyPr>
          <a:lstStyle/>
          <a:p>
            <a:endParaRPr lang="ru-RU" b="1" dirty="0"/>
          </a:p>
          <a:p>
            <a:pPr algn="ctr"/>
            <a:r>
              <a:rPr lang="ru-RU" sz="2000" b="1" i="1" dirty="0"/>
              <a:t> </a:t>
            </a:r>
            <a:r>
              <a:rPr lang="ru-RU" sz="2000" b="1" i="1" dirty="0" smtClean="0"/>
              <a:t>ДОКЛАД</a:t>
            </a:r>
            <a:endParaRPr lang="ru-RU" sz="2000" b="1" dirty="0"/>
          </a:p>
          <a:p>
            <a:pPr algn="ctr"/>
            <a:r>
              <a:rPr lang="ru-RU" sz="2800" b="1" i="1" dirty="0"/>
              <a:t>«Парадоксы современной реформы мировой валютной системы:</a:t>
            </a:r>
            <a:endParaRPr lang="ru-RU" sz="2800" b="1" dirty="0"/>
          </a:p>
          <a:p>
            <a:pPr algn="ctr"/>
            <a:r>
              <a:rPr lang="ru-RU" sz="2800" b="1" i="1" dirty="0"/>
              <a:t>анализ на основе обновления научной школы международных валютных, кредитных, финансовых отношений»</a:t>
            </a:r>
            <a:endParaRPr lang="ru-RU" sz="2800" b="1" dirty="0"/>
          </a:p>
          <a:p>
            <a:pPr algn="ctr"/>
            <a:r>
              <a:rPr lang="ru-RU" sz="2000" b="1" i="1" dirty="0"/>
              <a:t> </a:t>
            </a:r>
            <a:endParaRPr lang="ru-RU" sz="2000" b="1" dirty="0"/>
          </a:p>
          <a:p>
            <a:pPr algn="ctr"/>
            <a:r>
              <a:rPr lang="ru-RU" sz="2000" b="1" i="1" dirty="0"/>
              <a:t> </a:t>
            </a:r>
            <a:endParaRPr lang="ru-RU" sz="2000" b="1" dirty="0"/>
          </a:p>
          <a:p>
            <a:pPr algn="ctr"/>
            <a:r>
              <a:rPr lang="ru-RU" sz="1800" b="1" i="1" dirty="0"/>
              <a:t>Красавина Л.Н., д.э.н., профессор, заслуженный деятель науки РФ, научный руководитель Института исследований международных экономических отношений </a:t>
            </a:r>
            <a:br>
              <a:rPr lang="ru-RU" sz="1800" b="1" i="1" dirty="0"/>
            </a:br>
            <a:r>
              <a:rPr lang="ru-RU" sz="1800" b="1" i="1" dirty="0"/>
              <a:t>Департамента мировой экономики и мировых </a:t>
            </a:r>
            <a:r>
              <a:rPr lang="ru-RU" sz="1800" b="1" i="1" dirty="0" smtClean="0"/>
              <a:t>финансов</a:t>
            </a:r>
            <a:endParaRPr lang="ru-RU" sz="1800" b="1" dirty="0"/>
          </a:p>
          <a:p>
            <a:pPr algn="ctr"/>
            <a:r>
              <a:rPr lang="ru-RU" sz="2000" b="1" i="1" dirty="0"/>
              <a:t> </a:t>
            </a:r>
            <a:endParaRPr lang="ru-RU" sz="2000" b="1" dirty="0"/>
          </a:p>
          <a:p>
            <a:pPr algn="ctr"/>
            <a:r>
              <a:rPr lang="ru-RU" sz="1600" b="1" i="1" dirty="0"/>
              <a:t>Москва</a:t>
            </a:r>
            <a:endParaRPr lang="ru-RU" sz="1600" b="1" dirty="0"/>
          </a:p>
          <a:p>
            <a:pPr algn="ctr"/>
            <a:r>
              <a:rPr lang="ru-RU" sz="1600" b="1" i="1" dirty="0"/>
              <a:t>27 апреля 2017 г.</a:t>
            </a:r>
            <a:endParaRPr lang="ru-RU" sz="16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532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29600" cy="977280"/>
          </a:xfrm>
        </p:spPr>
        <p:txBody>
          <a:bodyPr>
            <a:normAutofit/>
          </a:bodyPr>
          <a:lstStyle/>
          <a:p>
            <a:r>
              <a:rPr lang="ru-RU" sz="3600" dirty="0"/>
              <a:t>План </a:t>
            </a:r>
            <a:r>
              <a:rPr lang="ru-RU" sz="3600" dirty="0" smtClean="0"/>
              <a:t>доклада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568952" cy="4176464"/>
          </a:xfrm>
        </p:spPr>
        <p:txBody>
          <a:bodyPr>
            <a:normAutofit/>
          </a:bodyPr>
          <a:lstStyle/>
          <a:p>
            <a:r>
              <a:rPr lang="ru-RU" b="1" i="1" dirty="0"/>
              <a:t> </a:t>
            </a:r>
            <a:endParaRPr lang="ru-RU" dirty="0"/>
          </a:p>
          <a:p>
            <a:pPr marL="342900" lvl="0" indent="-342900" algn="l">
              <a:buAutoNum type="arabicPeriod"/>
            </a:pPr>
            <a:r>
              <a:rPr lang="ru-RU" sz="1800" b="1" dirty="0" smtClean="0"/>
              <a:t>Причины </a:t>
            </a:r>
            <a:r>
              <a:rPr lang="ru-RU" sz="1800" b="1" dirty="0"/>
              <a:t>и цели современной реформы мировой валютной системы (МВС), парадоксы их оценки</a:t>
            </a:r>
            <a:r>
              <a:rPr lang="ru-RU" sz="1800" b="1" dirty="0" smtClean="0"/>
              <a:t>.</a:t>
            </a:r>
            <a:r>
              <a:rPr lang="ru-RU" sz="1800" b="1" dirty="0"/>
              <a:t> </a:t>
            </a:r>
            <a:endParaRPr lang="ru-RU" sz="1800" b="1" dirty="0" smtClean="0"/>
          </a:p>
          <a:p>
            <a:pPr marL="342900" lvl="0" indent="-342900" algn="l">
              <a:buAutoNum type="arabicPeriod"/>
            </a:pPr>
            <a:endParaRPr lang="ru-RU" sz="1800" b="1" dirty="0"/>
          </a:p>
          <a:p>
            <a:pPr lvl="0" algn="l"/>
            <a:r>
              <a:rPr lang="ru-RU" sz="1800" b="1" dirty="0" smtClean="0"/>
              <a:t>2. Парадоксы </a:t>
            </a:r>
            <a:r>
              <a:rPr lang="ru-RU" sz="1800" b="1" dirty="0"/>
              <a:t>организации проведения реформы Ямайской МВС</a:t>
            </a:r>
            <a:r>
              <a:rPr lang="ru-RU" sz="1800" b="1" dirty="0" smtClean="0"/>
              <a:t>.</a:t>
            </a:r>
            <a:r>
              <a:rPr lang="ru-RU" sz="1800" b="1" dirty="0"/>
              <a:t> </a:t>
            </a:r>
            <a:endParaRPr lang="ru-RU" sz="1800" b="1" dirty="0" smtClean="0"/>
          </a:p>
          <a:p>
            <a:pPr lvl="0" algn="l"/>
            <a:endParaRPr lang="ru-RU" sz="1800" b="1" dirty="0"/>
          </a:p>
          <a:p>
            <a:pPr lvl="0" algn="l"/>
            <a:r>
              <a:rPr lang="ru-RU" sz="1800" b="1" dirty="0" smtClean="0"/>
              <a:t>3. Парадоксы </a:t>
            </a:r>
            <a:r>
              <a:rPr lang="ru-RU" sz="1800" b="1" dirty="0"/>
              <a:t>содержания реформы принципов МВС: реальные меры и их результативность</a:t>
            </a:r>
            <a:r>
              <a:rPr lang="ru-RU" sz="1800" b="1" dirty="0" smtClean="0"/>
              <a:t>.</a:t>
            </a:r>
            <a:r>
              <a:rPr lang="ru-RU" sz="1800" b="1" dirty="0"/>
              <a:t> </a:t>
            </a:r>
            <a:endParaRPr lang="ru-RU" sz="1800" b="1" dirty="0" smtClean="0"/>
          </a:p>
          <a:p>
            <a:pPr lvl="0" algn="l"/>
            <a:endParaRPr lang="ru-RU" sz="1800" b="1" dirty="0"/>
          </a:p>
          <a:p>
            <a:pPr lvl="0" algn="l"/>
            <a:r>
              <a:rPr lang="ru-RU" sz="1800" b="1" dirty="0" smtClean="0"/>
              <a:t>4. Парадоксальные </a:t>
            </a:r>
            <a:r>
              <a:rPr lang="ru-RU" sz="1800" b="1" dirty="0"/>
              <a:t>перспективы современной реформы МВС</a:t>
            </a:r>
            <a:r>
              <a:rPr lang="ru-RU" sz="1800" b="1" dirty="0" smtClean="0"/>
              <a:t>.</a:t>
            </a:r>
            <a:r>
              <a:rPr lang="ru-RU" sz="1800" b="1" dirty="0"/>
              <a:t> </a:t>
            </a:r>
          </a:p>
          <a:p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61485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effectLst/>
              </a:rPr>
              <a:t>Особенности современной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Ямайской </a:t>
            </a:r>
            <a:r>
              <a:rPr lang="ru-RU" sz="2400" b="1" dirty="0">
                <a:effectLst/>
              </a:rPr>
              <a:t>мировой валютной системы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в </a:t>
            </a:r>
            <a:r>
              <a:rPr lang="ru-RU" sz="2400" b="1" dirty="0">
                <a:effectLst/>
              </a:rPr>
              <a:t>сравнении с </a:t>
            </a:r>
            <a:r>
              <a:rPr lang="ru-RU" sz="2400" b="1" dirty="0" err="1" smtClean="0">
                <a:effectLst/>
              </a:rPr>
              <a:t>Бреттон-Вудской</a:t>
            </a:r>
            <a:endParaRPr lang="ru-RU" sz="2400" b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438797"/>
              </p:ext>
            </p:extLst>
          </p:nvPr>
        </p:nvGraphicFramePr>
        <p:xfrm>
          <a:off x="107504" y="1412776"/>
          <a:ext cx="8809654" cy="5426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Документ" r:id="rId3" imgW="9297716" imgH="4154668" progId="Word.Document.12">
                  <p:embed/>
                </p:oleObj>
              </mc:Choice>
              <mc:Fallback>
                <p:oleObj name="Документ" r:id="rId3" imgW="9297716" imgH="415466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1412776"/>
                        <a:ext cx="8809654" cy="54260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105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>
                <a:effectLst/>
              </a:rPr>
              <a:t>Доли валют в корзине СДР, в </a:t>
            </a:r>
            <a:r>
              <a:rPr lang="ru-RU" sz="2800" dirty="0" smtClean="0">
                <a:effectLst/>
              </a:rPr>
              <a:t>процентах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490553"/>
              </p:ext>
            </p:extLst>
          </p:nvPr>
        </p:nvGraphicFramePr>
        <p:xfrm>
          <a:off x="467544" y="1340768"/>
          <a:ext cx="8229599" cy="4032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259"/>
                <a:gridCol w="2057259"/>
                <a:gridCol w="2057259"/>
                <a:gridCol w="2057822"/>
              </a:tblGrid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Валюты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2001 – 2005 гг.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2011 – 2015 гг.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2016 – 2020 гг.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Доллар США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41,9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41,73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Евро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37,4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30,93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Фунт стерлингов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8,09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Иена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8,33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Юань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10,92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39" marR="607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66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660332" cy="903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sz="2000" b="1" dirty="0"/>
              <a:t>Реальные меры по реформе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современной мировой валютной системы и их результативность: </a:t>
            </a:r>
            <a:r>
              <a:rPr lang="ru-RU" sz="2000" b="1" dirty="0" smtClean="0"/>
              <a:t>парадоксы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915587"/>
              </p:ext>
            </p:extLst>
          </p:nvPr>
        </p:nvGraphicFramePr>
        <p:xfrm>
          <a:off x="107504" y="1196752"/>
          <a:ext cx="8766600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Документ" r:id="rId3" imgW="9297716" imgH="4801086" progId="Word.Document.12">
                  <p:embed/>
                </p:oleObj>
              </mc:Choice>
              <mc:Fallback>
                <p:oleObj name="Документ" r:id="rId3" imgW="9297716" imgH="48010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1196752"/>
                        <a:ext cx="8766600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59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76356" cy="93610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sz="2000" b="1" dirty="0"/>
              <a:t>Реальные меры по реформе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современной мировой валютной системы и их результативность: </a:t>
            </a:r>
            <a:r>
              <a:rPr lang="ru-RU" sz="2000" b="1" dirty="0" smtClean="0"/>
              <a:t>парадоксы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109187"/>
              </p:ext>
            </p:extLst>
          </p:nvPr>
        </p:nvGraphicFramePr>
        <p:xfrm>
          <a:off x="328613" y="1195388"/>
          <a:ext cx="8462962" cy="5545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Документ" r:id="rId3" imgW="9297716" imgH="5682727" progId="Word.Document.12">
                  <p:embed/>
                </p:oleObj>
              </mc:Choice>
              <mc:Fallback>
                <p:oleObj name="Документ" r:id="rId3" imgW="9297716" imgH="568272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8613" y="1195388"/>
                        <a:ext cx="8462962" cy="5545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406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48364" cy="111902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sz="2000" b="1" dirty="0"/>
              <a:t>Реальные меры по реформе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современной мировой валютной системы и их результативность: </a:t>
            </a:r>
            <a:r>
              <a:rPr lang="ru-RU" sz="2000" b="1" dirty="0" smtClean="0"/>
              <a:t>парадоксы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241293"/>
              </p:ext>
            </p:extLst>
          </p:nvPr>
        </p:nvGraphicFramePr>
        <p:xfrm>
          <a:off x="328613" y="1454150"/>
          <a:ext cx="8491859" cy="540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Документ" r:id="rId3" imgW="9297716" imgH="5537283" progId="Word.Document.12">
                  <p:embed/>
                </p:oleObj>
              </mc:Choice>
              <mc:Fallback>
                <p:oleObj name="Документ" r:id="rId3" imgW="9297716" imgH="553728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8613" y="1454150"/>
                        <a:ext cx="8491859" cy="540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204864"/>
            <a:ext cx="7520940" cy="548640"/>
          </a:xfrm>
        </p:spPr>
        <p:txBody>
          <a:bodyPr/>
          <a:lstStyle/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6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BE81DA-ADB6-40F6-8744-E256F1F325A8}"/>
</file>

<file path=customXml/itemProps2.xml><?xml version="1.0" encoding="utf-8"?>
<ds:datastoreItem xmlns:ds="http://schemas.openxmlformats.org/officeDocument/2006/customXml" ds:itemID="{118630F8-31FC-4A3E-891B-25329FE4FB86}"/>
</file>

<file path=customXml/itemProps3.xml><?xml version="1.0" encoding="utf-8"?>
<ds:datastoreItem xmlns:ds="http://schemas.openxmlformats.org/officeDocument/2006/customXml" ds:itemID="{039A376E-B80B-4A98-9330-8E6C9E2C135B}"/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82</TotalTime>
  <Words>70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Углы</vt:lpstr>
      <vt:lpstr>Microsoft Word Document</vt:lpstr>
      <vt:lpstr>Всероссийская межвузовская научная конференция «МИРОВАЯ ЭКОНОМИКА И МИРОВЫЕ ФИНАНСЫ В ХХI веке» Финансового университета при Правительстве Российской Федерации</vt:lpstr>
      <vt:lpstr>План доклада</vt:lpstr>
      <vt:lpstr>Особенности современной  Ямайской мировой валютной системы  в сравнении с Бреттон-Вудской</vt:lpstr>
      <vt:lpstr>Доли валют в корзине СДР, в процентах</vt:lpstr>
      <vt:lpstr>Реальные меры по реформе современной мировой валютной системы и их результативность: парадоксы</vt:lpstr>
      <vt:lpstr>Реальные меры по реформе современной мировой валютной системы и их результативность: парадоксы</vt:lpstr>
      <vt:lpstr>Реальные меры по реформе современной мировой валютной системы и их результативность: парадоксы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межвузовская научная конференция «МИРОВАЯ ЭКОНОМИКА И МИРОВЫЕ ФИНАНСЫ В ХХI веке» Финансового университета при Правительстве Российской Федерации</dc:title>
  <dc:creator>Сергеева Наталья Владимировна</dc:creator>
  <cp:lastModifiedBy>Сергеева Наталья Владимировна</cp:lastModifiedBy>
  <cp:revision>13</cp:revision>
  <dcterms:created xsi:type="dcterms:W3CDTF">2017-04-26T10:55:52Z</dcterms:created>
  <dcterms:modified xsi:type="dcterms:W3CDTF">2017-04-26T12:43:25Z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