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8" r:id="rId6"/>
    <p:sldId id="293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441" autoAdjust="0"/>
  </p:normalViewPr>
  <p:slideViewPr>
    <p:cSldViewPr snapToGrid="0">
      <p:cViewPr varScale="1">
        <p:scale>
          <a:sx n="92" d="100"/>
          <a:sy n="92" d="100"/>
        </p:scale>
        <p:origin x="19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K:\&#1060;&#1080;&#1085;&#1072;&#1085;&#1089;&#1086;&#1074;&#1099;&#1081;%20&#1091;&#1085;&#1080;&#1074;&#1077;&#1088;&#1089;&#1080;&#1090;&#1077;&#1090;\&#1048;&#1085;&#1074;&#1077;&#1089;&#1090;&#1080;&#1094;&#1080;&#1086;&#1085;&#1085;&#1099;&#1077;%20&#1092;&#1086;&#1088;&#1091;&#1084;&#1099;%20&#1080;%20&#1040;&#1056;&#1056;\&#1056;&#1077;&#1081;&#1090;&#1080;&#1085;&#1075;%20&#1080;&#1085;&#1092;&#1086;&#1088;&#1084;&#1072;&#1094;&#1080;&#1086;&#1085;&#1085;&#1086;&#1081;%20&#1086;&#1090;&#1082;&#1088;&#1099;&#1090;&#1086;&#1089;&#1090;&#1080;\&#1056;&#1077;&#1081;&#1090;&#1080;&#1085;&#1075;%20&#1080;&#1085;&#1092;&#1086;&#1088;&#1084;&#1072;&#1094;&#1080;&#1086;&#1085;&#1085;&#1086;&#1081;%20&#1086;&#1090;&#1082;&#1088;&#1099;&#1090;&#1086;&#1089;&#1090;&#1080;%20&#1056;&#1050;&#1056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K:\&#1060;&#1080;&#1085;&#1072;&#1085;&#1089;&#1086;&#1074;&#1099;&#1081;%20&#1091;&#1085;&#1080;&#1074;&#1077;&#1088;&#1089;&#1080;&#1090;&#1077;&#1090;\&#1048;&#1085;&#1074;&#1077;&#1089;&#1090;&#1080;&#1094;&#1080;&#1086;&#1085;&#1085;&#1099;&#1077;%20&#1092;&#1086;&#1088;&#1091;&#1084;&#1099;%20&#1080;%20&#1040;&#1056;&#1056;\&#1056;&#1077;&#1081;&#1090;&#1080;&#1085;&#1075;%20&#1080;&#1085;&#1092;&#1086;&#1088;&#1084;&#1072;&#1094;&#1080;&#1086;&#1085;&#1085;&#1086;&#1081;%20&#1086;&#1090;&#1082;&#1088;&#1099;&#1090;&#1086;&#1089;&#1090;&#1080;\&#1056;&#1077;&#1081;&#1090;&#1080;&#1085;&#1075;%20&#1080;&#1085;&#1092;&#1086;&#1088;&#1084;&#1072;&#1094;&#1080;&#1086;&#1085;&#1085;&#1086;&#1081;%20&#1086;&#1090;&#1082;&#1088;&#1099;&#1090;&#1086;&#1089;&#1090;&#1080;%20&#1056;&#1050;&#1056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K:\&#1060;&#1080;&#1085;&#1072;&#1085;&#1089;&#1086;&#1074;&#1099;&#1081;%20&#1091;&#1085;&#1080;&#1074;&#1077;&#1088;&#1089;&#1080;&#1090;&#1077;&#1090;\&#1048;&#1085;&#1074;&#1077;&#1089;&#1090;&#1080;&#1094;&#1080;&#1086;&#1085;&#1085;&#1099;&#1077;%20&#1092;&#1086;&#1088;&#1091;&#1084;&#1099;%20&#1080;%20&#1040;&#1056;&#1056;\&#1056;&#1077;&#1081;&#1090;&#1080;&#1085;&#1075;%20&#1080;&#1085;&#1092;&#1086;&#1088;&#1084;&#1072;&#1094;&#1080;&#1086;&#1085;&#1085;&#1086;&#1081;%20&#1086;&#1090;&#1082;&#1088;&#1099;&#1090;&#1086;&#1089;&#1090;&#1080;\&#1056;&#1077;&#1081;&#1090;&#1080;&#1085;&#1075;%20&#1080;&#1085;&#1092;&#1086;&#1088;&#1084;&#1072;&#1094;&#1080;&#1086;&#1085;&#1085;&#1086;&#1081;%20&#1086;&#1090;&#1082;&#1088;&#1099;&#1090;&#1086;&#1089;&#1090;&#1080;%20&#1056;&#1050;&#1056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/>
              <a:t>Количество созданных КРК по годам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Количество созданных и действующих в настоящее время корпораций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'Количество корпораций 2020'!$A$3:$A$18</c:f>
              <c:numCache>
                <c:formatCode>General</c:formatCode>
                <c:ptCount val="1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'Количество корпораций 2020'!$B$3:$B$18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6</c:v>
                </c:pt>
                <c:pt idx="8">
                  <c:v>4</c:v>
                </c:pt>
                <c:pt idx="9">
                  <c:v>9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84-4BE9-ADF2-E629D22B7AB7}"/>
            </c:ext>
          </c:extLst>
        </c:ser>
        <c:ser>
          <c:idx val="1"/>
          <c:order val="1"/>
          <c:tx>
            <c:v>Количество созданных корпораций, которые впоследствии были ликвидированы или реорганизованы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'Количество корпораций 2020'!$A$3:$A$18</c:f>
              <c:numCache>
                <c:formatCode>General</c:formatCode>
                <c:ptCount val="16"/>
                <c:pt idx="0">
                  <c:v>2002</c:v>
                </c:pt>
                <c:pt idx="1">
                  <c:v>2004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'Количество корпораций 2020'!$C$3:$C$18</c:f>
              <c:numCache>
                <c:formatCode>General</c:formatCode>
                <c:ptCount val="16"/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84-4BE9-ADF2-E629D22B7A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8326000"/>
        <c:axId val="139556544"/>
      </c:barChart>
      <c:catAx>
        <c:axId val="10832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9556544"/>
        <c:crosses val="autoZero"/>
        <c:auto val="1"/>
        <c:lblAlgn val="ctr"/>
        <c:lblOffset val="100"/>
        <c:noMultiLvlLbl val="0"/>
      </c:catAx>
      <c:valAx>
        <c:axId val="13955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8326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'Рейтинг - график 2016'!$C$5:$C$47</c:f>
              <c:strCache>
                <c:ptCount val="43"/>
                <c:pt idx="0">
                  <c:v>АО «Корпорация развития Калининградской области» </c:v>
                </c:pt>
                <c:pt idx="1">
                  <c:v>ОАО «Корпорация развития Республики Башкортостан»</c:v>
                </c:pt>
                <c:pt idx="2">
                  <c:v>АО «Корпорация развития Вологодской области»</c:v>
                </c:pt>
                <c:pt idx="3">
                  <c:v>ОАО «Корпорация развития Омской области»</c:v>
                </c:pt>
                <c:pt idx="4">
                  <c:v>АО «Корпорация развития Ульяновской области»</c:v>
                </c:pt>
                <c:pt idx="5">
                  <c:v>АО «Корпорация развития Архангельской области» </c:v>
                </c:pt>
                <c:pt idx="6">
                  <c:v>АО «Корпорация развития Камчатки»</c:v>
                </c:pt>
                <c:pt idx="7">
                  <c:v>АО «Корпорация развития Мурманской области»</c:v>
                </c:pt>
                <c:pt idx="8">
                  <c:v>ОАО «Корпорация развития Самарской области»</c:v>
                </c:pt>
                <c:pt idx="9">
                  <c:v>ОАО «Корпорация развития Республики Карелия»</c:v>
                </c:pt>
                <c:pt idx="10">
                  <c:v>АО «Корпорация развития Пензенской области»</c:v>
                </c:pt>
                <c:pt idx="11">
                  <c:v>ОАО «Корпорация развития Южной Якутии»</c:v>
                </c:pt>
                <c:pt idx="12">
                  <c:v>АО «Корпорация развития»</c:v>
                </c:pt>
                <c:pt idx="13">
                  <c:v>АО «Корпорация «Развитие»</c:v>
                </c:pt>
                <c:pt idx="14">
                  <c:v>АО «Корпорация развития Зауралья»</c:v>
                </c:pt>
                <c:pt idx="15">
                  <c:v>ОАО «Корпорация развития Дагестана»</c:v>
                </c:pt>
                <c:pt idx="16">
                  <c:v>АО «Корпорация развития Рязанской области»</c:v>
                </c:pt>
                <c:pt idx="17">
                  <c:v>ОАО «Корпорации развития Кировской области»</c:v>
                </c:pt>
                <c:pt idx="18">
                  <c:v>ОАО «Корпорация развития Красноярского края»</c:v>
                </c:pt>
                <c:pt idx="19">
                  <c:v>АО «Корпорация развития Томской области»</c:v>
                </c:pt>
                <c:pt idx="20">
                  <c:v>АО «Корпорация развития Северного Кавказа»</c:v>
                </c:pt>
                <c:pt idx="21">
                  <c:v>АО «Корпорация развития Владимирской области»</c:v>
                </c:pt>
                <c:pt idx="22">
                  <c:v>АО «Корпорация развития Калужской области»</c:v>
                </c:pt>
                <c:pt idx="23">
                  <c:v>ООО «Корпорация развития Республики Мордовия»</c:v>
                </c:pt>
                <c:pt idx="24">
                  <c:v>АО «Корпорация развития Орловской области»</c:v>
                </c:pt>
                <c:pt idx="25">
                  <c:v>АО «Корпорация развития Пермского края»</c:v>
                </c:pt>
                <c:pt idx="26">
                  <c:v>ПАО «Корпорация развития Чувашской Республики»</c:v>
                </c:pt>
                <c:pt idx="27">
                  <c:v>АО «Корпорация развития Московской области»</c:v>
                </c:pt>
                <c:pt idx="28">
                  <c:v>АО «Корпорация развития Тамбовской области»</c:v>
                </c:pt>
                <c:pt idx="29">
                  <c:v>АО «Корпорация развития Дальнего Востока»</c:v>
                </c:pt>
                <c:pt idx="30">
                  <c:v>АО «Корпорации развития Республики Саха (Якутия)»</c:v>
                </c:pt>
                <c:pt idx="31">
                  <c:v>ГУП «Корпорация развития Ставропольского края»</c:v>
                </c:pt>
                <c:pt idx="32">
                  <c:v>ОАО «Корпорация Развития Липецкой области»</c:v>
                </c:pt>
                <c:pt idx="33">
                  <c:v>АО «Корпорация развития Тульской области»</c:v>
                </c:pt>
                <c:pt idx="34">
                  <c:v>ОАО «Корпорация развития Республики Татарстан»</c:v>
                </c:pt>
                <c:pt idx="35">
                  <c:v>АО «Корпорация развития Волгоградской области»</c:v>
                </c:pt>
                <c:pt idx="36">
                  <c:v>ОАО «Корпорация развития Среднего Урала»</c:v>
                </c:pt>
                <c:pt idx="37">
                  <c:v>АО «Корпорация развития Иркутской области»</c:v>
                </c:pt>
                <c:pt idx="38">
                  <c:v>ООО «Корпорация инвест. развития Смоленской области»</c:v>
                </c:pt>
                <c:pt idx="39">
                  <c:v>АО «Корпорация развития Курской области»</c:v>
                </c:pt>
                <c:pt idx="40">
                  <c:v>ОАО «Корпорация развития Республики Адыгея»</c:v>
                </c:pt>
                <c:pt idx="41">
                  <c:v>ОАО «Корпорация развития Брянской области»</c:v>
                </c:pt>
                <c:pt idx="42">
                  <c:v>ГУП «Корпорация развития» Забайкальского края</c:v>
                </c:pt>
              </c:strCache>
            </c:strRef>
          </c:cat>
          <c:val>
            <c:numRef>
              <c:f>'Рейтинг - график 2016'!$D$5:$D$47</c:f>
              <c:numCache>
                <c:formatCode>0.00</c:formatCode>
                <c:ptCount val="43"/>
                <c:pt idx="0">
                  <c:v>100</c:v>
                </c:pt>
                <c:pt idx="1">
                  <c:v>97.297297297297291</c:v>
                </c:pt>
                <c:pt idx="2">
                  <c:v>97.297297297297291</c:v>
                </c:pt>
                <c:pt idx="3">
                  <c:v>91.891891891891902</c:v>
                </c:pt>
                <c:pt idx="4">
                  <c:v>89.189189189189193</c:v>
                </c:pt>
                <c:pt idx="5">
                  <c:v>86.486486486486484</c:v>
                </c:pt>
                <c:pt idx="6">
                  <c:v>86.486486486486484</c:v>
                </c:pt>
                <c:pt idx="7">
                  <c:v>83.78378378378379</c:v>
                </c:pt>
                <c:pt idx="8">
                  <c:v>83.78378378378379</c:v>
                </c:pt>
                <c:pt idx="9">
                  <c:v>78.378378378378386</c:v>
                </c:pt>
                <c:pt idx="10">
                  <c:v>78.378378378378386</c:v>
                </c:pt>
                <c:pt idx="11">
                  <c:v>78.378378378378386</c:v>
                </c:pt>
                <c:pt idx="12">
                  <c:v>78.378378378378386</c:v>
                </c:pt>
                <c:pt idx="13">
                  <c:v>70.270270270270274</c:v>
                </c:pt>
                <c:pt idx="14">
                  <c:v>70.270270270270274</c:v>
                </c:pt>
                <c:pt idx="15">
                  <c:v>67.567567567567565</c:v>
                </c:pt>
                <c:pt idx="16">
                  <c:v>67.567567567567565</c:v>
                </c:pt>
                <c:pt idx="17">
                  <c:v>64.86486486486487</c:v>
                </c:pt>
                <c:pt idx="18">
                  <c:v>62.162162162162168</c:v>
                </c:pt>
                <c:pt idx="19">
                  <c:v>62.162162162162168</c:v>
                </c:pt>
                <c:pt idx="20">
                  <c:v>62.162162162162168</c:v>
                </c:pt>
                <c:pt idx="21">
                  <c:v>56.756756756756758</c:v>
                </c:pt>
                <c:pt idx="22">
                  <c:v>56.756756756756758</c:v>
                </c:pt>
                <c:pt idx="23">
                  <c:v>54.054054054054049</c:v>
                </c:pt>
                <c:pt idx="24">
                  <c:v>54.054054054054049</c:v>
                </c:pt>
                <c:pt idx="25">
                  <c:v>54.054054054054049</c:v>
                </c:pt>
                <c:pt idx="26">
                  <c:v>54.054054054054049</c:v>
                </c:pt>
                <c:pt idx="27">
                  <c:v>51.351351351351347</c:v>
                </c:pt>
                <c:pt idx="28">
                  <c:v>51.351351351351347</c:v>
                </c:pt>
                <c:pt idx="29">
                  <c:v>51.351351351351347</c:v>
                </c:pt>
                <c:pt idx="30">
                  <c:v>48.648648648648646</c:v>
                </c:pt>
                <c:pt idx="31">
                  <c:v>48.648648648648646</c:v>
                </c:pt>
                <c:pt idx="32">
                  <c:v>48.648648648648646</c:v>
                </c:pt>
                <c:pt idx="33">
                  <c:v>45.945945945945951</c:v>
                </c:pt>
                <c:pt idx="34">
                  <c:v>43.243243243243242</c:v>
                </c:pt>
                <c:pt idx="35">
                  <c:v>40.54054054054054</c:v>
                </c:pt>
                <c:pt idx="36">
                  <c:v>35.135135135135137</c:v>
                </c:pt>
                <c:pt idx="37">
                  <c:v>32.432432432432435</c:v>
                </c:pt>
                <c:pt idx="38">
                  <c:v>29.72972972972973</c:v>
                </c:pt>
                <c:pt idx="39">
                  <c:v>24.324324324324323</c:v>
                </c:pt>
                <c:pt idx="40">
                  <c:v>5.4054054054054053</c:v>
                </c:pt>
                <c:pt idx="41">
                  <c:v>2.7027027027027026</c:v>
                </c:pt>
                <c:pt idx="42">
                  <c:v>2.7027027027027026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79-4017-A1EC-5B2CFA359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2513640"/>
        <c:axId val="99975432"/>
      </c:barChart>
      <c:catAx>
        <c:axId val="1425136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9975432"/>
        <c:crosses val="autoZero"/>
        <c:auto val="1"/>
        <c:lblAlgn val="ctr"/>
        <c:lblOffset val="100"/>
        <c:tickLblSkip val="1"/>
        <c:noMultiLvlLbl val="0"/>
      </c:catAx>
      <c:valAx>
        <c:axId val="9997543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251364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'Рейтинг - график 2020'!$C$8:$C$53</c:f>
              <c:strCache>
                <c:ptCount val="46"/>
                <c:pt idx="0">
                  <c:v>АО «Корпорация развития Владимирской области»</c:v>
                </c:pt>
                <c:pt idx="1">
                  <c:v>АО «Корпорация развития Дагестана»</c:v>
                </c:pt>
                <c:pt idx="2">
                  <c:v>АО "Корпорация развития КЧР"</c:v>
                </c:pt>
                <c:pt idx="3">
                  <c:v>АО «Корпорация развития Забайкальского края»</c:v>
                </c:pt>
                <c:pt idx="4">
                  <c:v>Автономное учреждение Курской области «Корпорация развития Курской области»
(АУ "КРКО")</c:v>
                </c:pt>
                <c:pt idx="5">
                  <c:v>ГУП СК «Корпорация развития Ставропольского края»</c:v>
                </c:pt>
                <c:pt idx="6">
                  <c:v>Акционерное общество «Корпорация развития Республики Ингушетия» 
(АО «КРРИ»)</c:v>
                </c:pt>
                <c:pt idx="7">
                  <c:v>АО «Корпорация развития Орловской области»</c:v>
                </c:pt>
                <c:pt idx="8">
                  <c:v>АО «Корпорация развития Рязанской области»</c:v>
                </c:pt>
                <c:pt idx="9">
                  <c:v>Акционерное общество "Корпорация развития Севастополя" 
(АО "КРС")</c:v>
                </c:pt>
                <c:pt idx="10">
                  <c:v>АНО АО «Агентство регионального развития» </c:v>
                </c:pt>
                <c:pt idx="11">
                  <c:v>Акционерное общество «Корпорации развития Кировской области» 
(АО "КР КО")</c:v>
                </c:pt>
                <c:pt idx="12">
                  <c:v>Акционерное общество «Корпорация развития Иркутской области» 
(АО «КРИО»)</c:v>
                </c:pt>
                <c:pt idx="13">
                  <c:v>Акционерное общество «Корпорация развития Волгоградской области»
(АО «Корпорация развития»)</c:v>
                </c:pt>
                <c:pt idx="14">
                  <c:v>Акционерное общество "Корпорация развития Саратовской области" 
(АО "КРСО")</c:v>
                </c:pt>
                <c:pt idx="15">
                  <c:v>Акционерное общество "Корпорация развития Кабардино-Балкарской Республики" 
(АО "КР КБР")</c:v>
                </c:pt>
                <c:pt idx="16">
                  <c:v>Акционерное общество «Корпорация развития Среднего Урала»
(АО "КРСУ")</c:v>
                </c:pt>
                <c:pt idx="17">
                  <c:v>АО «Корпорация развития Тамбовской области»</c:v>
                </c:pt>
                <c:pt idx="18">
                  <c:v>ОАО «Корпорация развития Самарской области»</c:v>
                </c:pt>
                <c:pt idx="19">
                  <c:v>АО «Корпорация развития Тульской области»</c:v>
                </c:pt>
                <c:pt idx="20">
                  <c:v>Акционерное общество «Корпорация развития Приморского края»
(АО "КРПК")</c:v>
                </c:pt>
                <c:pt idx="21">
                  <c:v>АО «Корпорация развития Вологодской области»</c:v>
                </c:pt>
                <c:pt idx="22">
                  <c:v>Акционерное общество «Корпорации по развитию Республики Коми»
(АО "КР РК") </c:v>
                </c:pt>
                <c:pt idx="23">
                  <c:v>Акционерное общество «Корпорации развития Республики Саха (Якутия)»
(АО "Корпорация развития РС (Я)")</c:v>
                </c:pt>
                <c:pt idx="24">
                  <c:v>Акционерное общество "Региональная корпорация развития" 
(АО "РКР")</c:v>
                </c:pt>
                <c:pt idx="25">
                  <c:v>АО «Корпорация развития Калужской области»</c:v>
                </c:pt>
                <c:pt idx="26">
                  <c:v>Акционерное общество «Корпорация развития Калининградской области» 
(АО "КРКО")</c:v>
                </c:pt>
                <c:pt idx="27">
                  <c:v>АО "Корпорация развития Нижегородской области"</c:v>
                </c:pt>
                <c:pt idx="28">
                  <c:v>Акционерное общество «Корпорация развития Республики Крым»
(АО "КРРК")</c:v>
                </c:pt>
                <c:pt idx="29">
                  <c:v>АО "Корпорация развития Чеченской Республики"</c:v>
                </c:pt>
                <c:pt idx="30">
                  <c:v>Акционерное общество «Корпорация развития Пермского края»
(АО "КРПК")</c:v>
                </c:pt>
                <c:pt idx="31">
                  <c:v>АО «Корпорация развития Московской области»</c:v>
                </c:pt>
                <c:pt idx="32">
                  <c:v>АО "Корпорация развития Сахалинской области"</c:v>
                </c:pt>
                <c:pt idx="33">
                  <c:v>ГОУП "Агентство развития Новгородской области"</c:v>
                </c:pt>
                <c:pt idx="34">
                  <c:v>Акционерное общество «Корпорация развития Оренбургской области» 
(КРОО (АО))</c:v>
                </c:pt>
                <c:pt idx="35">
                  <c:v>АО «Корпорация «Развитие»</c:v>
                </c:pt>
                <c:pt idx="36">
                  <c:v>Акционерное общество «Корпорация развития Республики Карелия»
(АО "КРРК")</c:v>
                </c:pt>
                <c:pt idx="37">
                  <c:v>Акционерное общество "Корпорация развития Ярославской области"
(АО "КРЯО")</c:v>
                </c:pt>
                <c:pt idx="38">
                  <c:v>АО «Корпорация развития Ульяновской области»</c:v>
                </c:pt>
                <c:pt idx="39">
                  <c:v>АО «Корпорация развития Мурманской области»</c:v>
                </c:pt>
                <c:pt idx="40">
                  <c:v>ООО «Корпорация развития Республики Мордовия»</c:v>
                </c:pt>
                <c:pt idx="41">
                  <c:v>АО «Корпорация развития Камчатки»</c:v>
                </c:pt>
                <c:pt idx="42">
                  <c:v>АО "Корпорация развития Удмуртской Республики"</c:v>
                </c:pt>
                <c:pt idx="43">
                  <c:v>АО «Корпорация развития Пензенской области»</c:v>
                </c:pt>
                <c:pt idx="44">
                  <c:v>ПАО "Корпорация развития Чувашской Республики"</c:v>
                </c:pt>
                <c:pt idx="45">
                  <c:v>АО «Корпорация развития Республики Башкортостан»</c:v>
                </c:pt>
              </c:strCache>
            </c:strRef>
          </c:cat>
          <c:val>
            <c:numRef>
              <c:f>'Рейтинг - график 2020'!$D$8:$D$53</c:f>
              <c:numCache>
                <c:formatCode>0.00</c:formatCode>
                <c:ptCount val="46"/>
                <c:pt idx="0">
                  <c:v>25.183973834832372</c:v>
                </c:pt>
                <c:pt idx="1">
                  <c:v>28.904333605887167</c:v>
                </c:pt>
                <c:pt idx="2">
                  <c:v>33.401471790678649</c:v>
                </c:pt>
                <c:pt idx="3">
                  <c:v>34.341782502044147</c:v>
                </c:pt>
                <c:pt idx="4">
                  <c:v>35.159443990188052</c:v>
                </c:pt>
                <c:pt idx="5">
                  <c:v>44.317252657399834</c:v>
                </c:pt>
                <c:pt idx="6">
                  <c:v>51.349141455437454</c:v>
                </c:pt>
                <c:pt idx="7">
                  <c:v>51.430907604251829</c:v>
                </c:pt>
                <c:pt idx="8">
                  <c:v>52.902698282910876</c:v>
                </c:pt>
                <c:pt idx="9">
                  <c:v>53.147996729354041</c:v>
                </c:pt>
                <c:pt idx="10">
                  <c:v>53.475061324611616</c:v>
                </c:pt>
                <c:pt idx="11">
                  <c:v>54.619787408013075</c:v>
                </c:pt>
                <c:pt idx="12">
                  <c:v>55.192150449713814</c:v>
                </c:pt>
                <c:pt idx="13">
                  <c:v>56.868356500408822</c:v>
                </c:pt>
                <c:pt idx="14">
                  <c:v>58.299264104660665</c:v>
                </c:pt>
                <c:pt idx="15">
                  <c:v>58.626328699918226</c:v>
                </c:pt>
                <c:pt idx="16">
                  <c:v>60.098119378577266</c:v>
                </c:pt>
                <c:pt idx="17">
                  <c:v>62.060506950122644</c:v>
                </c:pt>
                <c:pt idx="18">
                  <c:v>65.739983646770227</c:v>
                </c:pt>
                <c:pt idx="19">
                  <c:v>65.739983646770227</c:v>
                </c:pt>
                <c:pt idx="20">
                  <c:v>66.884709730171707</c:v>
                </c:pt>
                <c:pt idx="21">
                  <c:v>67.17089125102207</c:v>
                </c:pt>
                <c:pt idx="22">
                  <c:v>68.601798855273913</c:v>
                </c:pt>
                <c:pt idx="23">
                  <c:v>69.174161896974638</c:v>
                </c:pt>
                <c:pt idx="24">
                  <c:v>69.746524938675378</c:v>
                </c:pt>
                <c:pt idx="25">
                  <c:v>70.318887980376104</c:v>
                </c:pt>
                <c:pt idx="26">
                  <c:v>72.608340147179064</c:v>
                </c:pt>
                <c:pt idx="27">
                  <c:v>74.243663123466888</c:v>
                </c:pt>
                <c:pt idx="28">
                  <c:v>78.90433360588716</c:v>
                </c:pt>
                <c:pt idx="29">
                  <c:v>79.681112019623868</c:v>
                </c:pt>
                <c:pt idx="30">
                  <c:v>80.294358135731798</c:v>
                </c:pt>
                <c:pt idx="31">
                  <c:v>80.907604251839743</c:v>
                </c:pt>
                <c:pt idx="32">
                  <c:v>82.256745707277176</c:v>
                </c:pt>
                <c:pt idx="33">
                  <c:v>84.260016353229759</c:v>
                </c:pt>
                <c:pt idx="34">
                  <c:v>84.300899427636963</c:v>
                </c:pt>
                <c:pt idx="35">
                  <c:v>84.546197874080121</c:v>
                </c:pt>
                <c:pt idx="36">
                  <c:v>86.263286999182327</c:v>
                </c:pt>
                <c:pt idx="37">
                  <c:v>87.980376124284561</c:v>
                </c:pt>
                <c:pt idx="38">
                  <c:v>89.452166802943566</c:v>
                </c:pt>
                <c:pt idx="39">
                  <c:v>90.556009811937841</c:v>
                </c:pt>
                <c:pt idx="40">
                  <c:v>95.707277187244472</c:v>
                </c:pt>
                <c:pt idx="41">
                  <c:v>97.465249386753882</c:v>
                </c:pt>
                <c:pt idx="42">
                  <c:v>97.996729354047432</c:v>
                </c:pt>
                <c:pt idx="43">
                  <c:v>98.282910874897794</c:v>
                </c:pt>
                <c:pt idx="44">
                  <c:v>98.282910874897794</c:v>
                </c:pt>
                <c:pt idx="45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27-47D0-85D9-51795ECC2C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02559768"/>
        <c:axId val="202560152"/>
      </c:barChart>
      <c:catAx>
        <c:axId val="202559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2560152"/>
        <c:crosses val="autoZero"/>
        <c:auto val="1"/>
        <c:lblAlgn val="l"/>
        <c:lblOffset val="100"/>
        <c:noMultiLvlLbl val="0"/>
      </c:catAx>
      <c:valAx>
        <c:axId val="20256015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2559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-disclosure.azipi.ru/" TargetMode="External"/><Relationship Id="rId2" Type="http://schemas.openxmlformats.org/officeDocument/2006/relationships/hyperlink" Target="http://www.e-disclosure.ru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onerg-econ.ru/cat/20/71/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://nonerg-econ.ru/cat/20/71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75110" y="0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1726" y="2710221"/>
            <a:ext cx="81851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FFC000"/>
                </a:solidFill>
                <a:latin typeface="Book Antiqua" panose="02040602050305030304" pitchFamily="18" charset="0"/>
              </a:rPr>
              <a:t>Информационная открытость </a:t>
            </a:r>
          </a:p>
          <a:p>
            <a:r>
              <a:rPr lang="ru-RU" sz="3000" b="1" dirty="0">
                <a:solidFill>
                  <a:srgbClr val="FFC000"/>
                </a:solidFill>
                <a:latin typeface="Book Antiqua" panose="02040602050305030304" pitchFamily="18" charset="0"/>
              </a:rPr>
              <a:t>региональных корпораций развития в России: тренды и прогнозы</a:t>
            </a:r>
          </a:p>
          <a:p>
            <a:endParaRPr lang="ru-RU" sz="3000" b="1" dirty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r>
              <a:rPr lang="ru-RU" sz="2000" b="1" i="1" dirty="0">
                <a:solidFill>
                  <a:srgbClr val="FFC000"/>
                </a:solidFill>
                <a:latin typeface="Book Antiqua" panose="02040602050305030304" pitchFamily="18" charset="0"/>
              </a:rPr>
              <a:t>Доклад подготовлен в рамках проекта Российского</a:t>
            </a:r>
          </a:p>
          <a:p>
            <a:r>
              <a:rPr lang="ru-RU" sz="2000" b="1" i="1" dirty="0">
                <a:solidFill>
                  <a:srgbClr val="FFC000"/>
                </a:solidFill>
                <a:latin typeface="Book Antiqua" panose="02040602050305030304" pitchFamily="18" charset="0"/>
              </a:rPr>
              <a:t>фонда фундаментальных исследований </a:t>
            </a:r>
          </a:p>
          <a:p>
            <a:r>
              <a:rPr lang="ru-RU" sz="2000" b="1" i="1" dirty="0">
                <a:solidFill>
                  <a:srgbClr val="FFC000"/>
                </a:solidFill>
                <a:latin typeface="Book Antiqua" panose="02040602050305030304" pitchFamily="18" charset="0"/>
              </a:rPr>
              <a:t>(проект №</a:t>
            </a:r>
            <a:r>
              <a:rPr lang="ru-RU" sz="2000" b="1" i="1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20-010-00712-А)</a:t>
            </a:r>
            <a:endParaRPr lang="ru-RU" sz="2000" i="1" dirty="0">
              <a:solidFill>
                <a:srgbClr val="FFC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19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53033" y="2533479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01726" y="1341167"/>
            <a:ext cx="621672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Балацкий Евгений Всеволодович</a:t>
            </a:r>
          </a:p>
          <a:p>
            <a:pPr algn="ctr">
              <a:spcAft>
                <a:spcPts val="1200"/>
              </a:spcAft>
            </a:pPr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Екимова Наталья Александровна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49DE941-C76B-4A0C-8ACF-888ED3ED456E}"/>
              </a:ext>
            </a:extLst>
          </p:cNvPr>
          <p:cNvSpPr txBox="1"/>
          <p:nvPr/>
        </p:nvSpPr>
        <p:spPr>
          <a:xfrm>
            <a:off x="0" y="5984439"/>
            <a:ext cx="4448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Москва, ГУУ, 20.10.2020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5628516B-0F81-4FE7-ADF4-52801D3CB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532" y="55653"/>
            <a:ext cx="2458017" cy="103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9723"/>
            <a:ext cx="8264769" cy="83099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4638" y="240033"/>
            <a:ext cx="7390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7. Сегменты информационной открытости РКР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5674A99-21A4-435E-9084-265BBD40A227}"/>
              </a:ext>
            </a:extLst>
          </p:cNvPr>
          <p:cNvSpPr txBox="1"/>
          <p:nvPr/>
        </p:nvSpPr>
        <p:spPr>
          <a:xfrm>
            <a:off x="105507" y="950720"/>
            <a:ext cx="8704385" cy="1289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Контрольный показатель – доля корпораций, которые имели балл выше 1, что при переводе в качественную терминологию можно трактовать как «не так плохо».	</a:t>
            </a:r>
          </a:p>
          <a:p>
            <a:pPr algn="ctr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Доля корпораций с рейтинговым баллом выше 1, %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386CCC42-3E5A-48A4-9436-7F5F4492EC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34570"/>
              </p:ext>
            </p:extLst>
          </p:nvPr>
        </p:nvGraphicFramePr>
        <p:xfrm>
          <a:off x="219807" y="2375066"/>
          <a:ext cx="8704385" cy="1950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18347">
                  <a:extLst>
                    <a:ext uri="{9D8B030D-6E8A-4147-A177-3AD203B41FA5}">
                      <a16:colId xmlns:a16="http://schemas.microsoft.com/office/drawing/2014/main" xmlns="" val="1760287634"/>
                    </a:ext>
                  </a:extLst>
                </a:gridCol>
                <a:gridCol w="2043019">
                  <a:extLst>
                    <a:ext uri="{9D8B030D-6E8A-4147-A177-3AD203B41FA5}">
                      <a16:colId xmlns:a16="http://schemas.microsoft.com/office/drawing/2014/main" xmlns="" val="380804179"/>
                    </a:ext>
                  </a:extLst>
                </a:gridCol>
                <a:gridCol w="2043019">
                  <a:extLst>
                    <a:ext uri="{9D8B030D-6E8A-4147-A177-3AD203B41FA5}">
                      <a16:colId xmlns:a16="http://schemas.microsoft.com/office/drawing/2014/main" xmlns="" val="4216452854"/>
                    </a:ext>
                  </a:extLst>
                </a:gridCol>
              </a:tblGrid>
              <a:tr h="239589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информационной открытости РКР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219220"/>
                  </a:ext>
                </a:extLst>
              </a:tr>
              <a:tr h="2395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48445282"/>
                  </a:ext>
                </a:extLst>
              </a:tr>
              <a:tr h="239589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сайта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78,57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84,78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56167071"/>
                  </a:ext>
                </a:extLst>
              </a:tr>
              <a:tr h="239589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о корпорации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49069631"/>
                  </a:ext>
                </a:extLst>
              </a:tr>
              <a:tr h="239589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об инвестиционных проектах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39,13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21731661"/>
                  </a:ext>
                </a:extLst>
              </a:tr>
              <a:tr h="239589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Корпоративная отчетность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27980046"/>
                  </a:ext>
                </a:extLst>
              </a:tr>
              <a:tr h="239589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Международная открытость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36523730"/>
                  </a:ext>
                </a:extLst>
              </a:tr>
              <a:tr h="239589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5357371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9A0A558-A9E4-4582-9886-CD6C9A4FBCD6}"/>
              </a:ext>
            </a:extLst>
          </p:cNvPr>
          <p:cNvSpPr txBox="1"/>
          <p:nvPr/>
        </p:nvSpPr>
        <p:spPr>
          <a:xfrm>
            <a:off x="184638" y="4461061"/>
            <a:ext cx="8625252" cy="2120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Остается незначительной открытость относительно информации о корпорациях и их инвестиционных проектах.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2. Заметное ухудшение состояния с корпоративной отчетностью. Складывается впечатление, что большая группа РКР старается не афишировать свои финансовые балансы, затраты и доходы.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959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9723"/>
            <a:ext cx="8264769" cy="83099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4638" y="240033"/>
            <a:ext cx="5808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8. Итоги с учетом зарубежного опыта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5674A99-21A4-435E-9084-265BBD40A227}"/>
              </a:ext>
            </a:extLst>
          </p:cNvPr>
          <p:cNvSpPr txBox="1"/>
          <p:nvPr/>
        </p:nvSpPr>
        <p:spPr>
          <a:xfrm>
            <a:off x="184638" y="1363958"/>
            <a:ext cx="8704385" cy="4662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Институт РКР в России продолжает развиваться, однако крайне медленно. Для сравнения: в Австралии действует 52 АРР, а в России – 46 РКР. Если бы Россия была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покрыта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сетью РКР плотностью территориального покрытия на уровне Австралии, то у нее должно было быть 116 корпораций.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достижения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Россией австралийского «стандарта» ей необходимо расширить имеющийся рынок РКР в 2,5 раза.</a:t>
            </a:r>
          </a:p>
          <a:p>
            <a:pPr indent="450215" algn="just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50215" algn="just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Информационная открытость российских РКР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растет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неравномерно. В настоящий момент необходимо усиливать работу по открытию информации о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корпоративной отчетности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также совершенствовать формы презентации завершенных, проектируемых и текущих проектов.</a:t>
            </a:r>
          </a:p>
          <a:p>
            <a:pPr indent="450215" algn="just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22519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9723"/>
            <a:ext cx="8264769" cy="83099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4638" y="240033"/>
            <a:ext cx="5808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8. Итоги с учетом зарубежного опыта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5674A99-21A4-435E-9084-265BBD40A227}"/>
              </a:ext>
            </a:extLst>
          </p:cNvPr>
          <p:cNvSpPr txBox="1"/>
          <p:nvPr/>
        </p:nvSpPr>
        <p:spPr>
          <a:xfrm>
            <a:off x="123092" y="1071030"/>
            <a:ext cx="8897816" cy="5539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В России отсутствует «центр согласования» работы РКР, тогда как опыт Канады и Австралии говорит о необходимости такового. Это позволило бы создать некий </a:t>
            </a:r>
            <a:r>
              <a:rPr lang="ru-RU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информационный стандарт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всех РКР и размещать все данные о работе корпораций на едином Интернет-портале, а также создать ассоциацию РКР для оперативного обмена информацией и передовыми методами управления.</a:t>
            </a:r>
          </a:p>
          <a:p>
            <a:pPr indent="450215" algn="just">
              <a:lnSpc>
                <a:spcPct val="150000"/>
              </a:lnSpc>
            </a:pP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4. Сегодня отечественные РКР осуществляют спорадическую деятельность по поиску и реализации бизнес-проектов на своей территории, исходя из принципа «по мере возможности». Опыт Австралии и Канады говорит о том, что подобные структуры должны выполнять функцию </a:t>
            </a:r>
            <a:r>
              <a:rPr lang="ru-RU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разработки специфической модели развития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экономики региона и формирования на этой основе образа будущего территории. Одним регионам желательно активно проводить модернизацию уже имеющихся традиционных производств, другим – осуществлять отраслевую диверсификацию экономики с созданием не типичных для данной местности предприятий и отраслей, третьим – фокусировать усилия на создании самых передовых и высокотехнологичных компаний.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995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878657" y="2620652"/>
            <a:ext cx="6970337" cy="1387883"/>
          </a:xfrm>
          <a:prstGeom prst="homePlate">
            <a:avLst>
              <a:gd name="adj" fmla="val 0"/>
            </a:avLst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26724" y="2991427"/>
            <a:ext cx="5274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Book Antiqua" panose="02040602050305030304" pitchFamily="18" charset="0"/>
              </a:rPr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28828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8324"/>
            <a:ext cx="8273562" cy="116787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0938" y="182568"/>
            <a:ext cx="54777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Рынок региональных корпораций 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развития (РКР): динамика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62EF0AB-0407-4A93-BE08-C6ED4B553906}"/>
              </a:ext>
            </a:extLst>
          </p:cNvPr>
          <p:cNvSpPr/>
          <p:nvPr/>
        </p:nvSpPr>
        <p:spPr>
          <a:xfrm>
            <a:off x="278680" y="5387869"/>
            <a:ext cx="8654479" cy="128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 1. Динамика российских РКР </a:t>
            </a:r>
          </a:p>
          <a:p>
            <a:pPr algn="ctr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2016 г. – 42 РКР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2020 г. – 46 РКР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70195B9B-A692-4160-952B-F3501A4C18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9280051"/>
              </p:ext>
            </p:extLst>
          </p:nvPr>
        </p:nvGraphicFramePr>
        <p:xfrm>
          <a:off x="2079889" y="1558838"/>
          <a:ext cx="5052060" cy="3955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911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9723"/>
            <a:ext cx="8264769" cy="1200329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7923" y="119722"/>
            <a:ext cx="72010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2. Рейтинг информационной открытости РКР: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идеология составления и информационное 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обеспечение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CD22E46-7FB1-4E0C-BBF7-757591CA11A0}"/>
              </a:ext>
            </a:extLst>
          </p:cNvPr>
          <p:cNvSpPr/>
          <p:nvPr/>
        </p:nvSpPr>
        <p:spPr>
          <a:xfrm>
            <a:off x="244760" y="1689233"/>
            <a:ext cx="8654479" cy="4197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Основой представлений о работе отечественных РКР является их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информационная открытость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официальная информация, которая доступна об РКР в свободном доступе.</a:t>
            </a:r>
          </a:p>
          <a:p>
            <a:pPr indent="450215" algn="just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2. Для оценки информационной открытости РКР рассматривалось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информационных блоков, каждый из которых оценивался по трехбалльной шкале: 0 – признак отсутствует; 1 – признак присутствует частично; 2 – признак присутствует. При этом пять блоков предполагали дополнительную разбивку на несколько элементов. В дальнейшем все признаки агрегировались и усреднялись, после чего окончательные данные по каждой РКР нормировались в процентном отношении к корпорации-лидеру и ранжировались.</a:t>
            </a:r>
          </a:p>
        </p:txBody>
      </p:sp>
    </p:spTree>
    <p:extLst>
      <p:ext uri="{BB962C8B-B14F-4D97-AF65-F5344CB8AC3E}">
        <p14:creationId xmlns:p14="http://schemas.microsoft.com/office/powerpoint/2010/main" val="343550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9723"/>
            <a:ext cx="8264769" cy="1200329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7923" y="119722"/>
            <a:ext cx="72010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2. Рейтинг информационной открытости РКР: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идеология составления и информационное 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обеспечение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CD22E46-7FB1-4E0C-BBF7-757591CA11A0}"/>
              </a:ext>
            </a:extLst>
          </p:cNvPr>
          <p:cNvSpPr/>
          <p:nvPr/>
        </p:nvSpPr>
        <p:spPr>
          <a:xfrm>
            <a:off x="244760" y="1724402"/>
            <a:ext cx="8654479" cy="3782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В качестве информационных источников для построения Рейтинга информационной открытости РКР России выступали сайты действующих корпораций, инвестиционные порталы регионов России, а также специальные сайты Центра раскрытия корпоративной информации Интерфакса (</a:t>
            </a: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http://www.e-disclosure.ru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и Ассоциации защиты информационных прав инвесторов (</a:t>
            </a: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https://e-disclosure.azipi.ru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	 4. Использование качественной шкалы информационных маркеров (0; 1; 2) исключает сильные оценочные девиации и субъективность оценок. Для повышения надежности оценок использовались результаты совместной работы группы экспертов; их оценки были полностью консолидированными и согласованными.</a:t>
            </a:r>
          </a:p>
        </p:txBody>
      </p:sp>
    </p:spTree>
    <p:extLst>
      <p:ext uri="{BB962C8B-B14F-4D97-AF65-F5344CB8AC3E}">
        <p14:creationId xmlns:p14="http://schemas.microsoft.com/office/powerpoint/2010/main" val="414474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9723"/>
            <a:ext cx="8264769" cy="1200329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7923" y="214186"/>
            <a:ext cx="6664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3. Информационные элементы Рейтинга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информационной открытости РКР России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CD22E46-7FB1-4E0C-BBF7-757591CA11A0}"/>
              </a:ext>
            </a:extLst>
          </p:cNvPr>
          <p:cNvSpPr/>
          <p:nvPr/>
        </p:nvSpPr>
        <p:spPr>
          <a:xfrm>
            <a:off x="244760" y="1414515"/>
            <a:ext cx="8654479" cy="5028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Блок 1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наличие у корпорации официального сайта; в данном случае учитывается только один признак, и он является точкой отсчета для остальных параметров.</a:t>
            </a:r>
          </a:p>
          <a:p>
            <a:pPr indent="450215" algn="just">
              <a:lnSpc>
                <a:spcPct val="150000"/>
              </a:lnSpc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Блок 2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информация о корпорации. Данный блок включает три признака: общая информация, включая сведения об учредителях и контакты с компанией; органы управления компанией и контроля; сотрудники компании и возможность связаться с ними.</a:t>
            </a:r>
          </a:p>
          <a:p>
            <a:pPr indent="450215" algn="just">
              <a:lnSpc>
                <a:spcPct val="150000"/>
              </a:lnSpc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Блок 3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корпоративная отчетность. Данный блок включает пять признаков: наличие отчетности на корпоративном сайте; наличие на других сайтах карточки организации, документации и отчетности; полнота ретроспективы отчетов и актуальность представленной информации (2 балла присваивалось за информацию с 2019 года, 1 – за 2018 год, 0 – ранее 2018 г.).</a:t>
            </a:r>
          </a:p>
        </p:txBody>
      </p:sp>
    </p:spTree>
    <p:extLst>
      <p:ext uri="{BB962C8B-B14F-4D97-AF65-F5344CB8AC3E}">
        <p14:creationId xmlns:p14="http://schemas.microsoft.com/office/powerpoint/2010/main" val="272127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9723"/>
            <a:ext cx="8264769" cy="1200329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7923" y="214186"/>
            <a:ext cx="66095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3. Информационные элементы Рейтинга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информационной открытости РКР России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CD22E46-7FB1-4E0C-BBF7-757591CA11A0}"/>
              </a:ext>
            </a:extLst>
          </p:cNvPr>
          <p:cNvSpPr/>
          <p:nvPr/>
        </p:nvSpPr>
        <p:spPr>
          <a:xfrm>
            <a:off x="244760" y="1414515"/>
            <a:ext cx="8654479" cy="5028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Блок 4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международная открытость; этот блок включает два признака: наличие англоязычной версии сайта и наличие версий сайта на других языках (кроме русского и английского).</a:t>
            </a:r>
          </a:p>
          <a:p>
            <a:pPr indent="450215" algn="just">
              <a:lnSpc>
                <a:spcPct val="150000"/>
              </a:lnSpc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Блок 5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медийность сайта. Данный блок включает два признака: широту представленности корпорации в социальных сетях (за основу взята представленность в 4 соцсетях: ВКонтакте,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Facebook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Instagram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YouTube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и информационный блок сайта.</a:t>
            </a:r>
          </a:p>
          <a:p>
            <a:pPr indent="450215" algn="just">
              <a:lnSpc>
                <a:spcPct val="150000"/>
              </a:lnSpc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Блок 6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качество навигации сайта; учитывается только один признак – удобство поиска информации и работы с сайтом.</a:t>
            </a:r>
          </a:p>
          <a:p>
            <a:pPr indent="450215" algn="just">
              <a:lnSpc>
                <a:spcPct val="150000"/>
              </a:lnSpc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Блок 7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информация об инвестиционных проектах; в данном случае учитывается только один признак, но, как было сказано выше, это самая ценная информация.</a:t>
            </a:r>
          </a:p>
        </p:txBody>
      </p:sp>
    </p:spTree>
    <p:extLst>
      <p:ext uri="{BB962C8B-B14F-4D97-AF65-F5344CB8AC3E}">
        <p14:creationId xmlns:p14="http://schemas.microsoft.com/office/powerpoint/2010/main" val="2847404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9724"/>
            <a:ext cx="8264769" cy="92546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7923" y="166955"/>
            <a:ext cx="7201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4. Рейтинг информационной открытости РКР 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России, 2016 год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00000000-0008-0000-0400-000006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1991791"/>
              </p:ext>
            </p:extLst>
          </p:nvPr>
        </p:nvGraphicFramePr>
        <p:xfrm>
          <a:off x="677009" y="905608"/>
          <a:ext cx="5702690" cy="5979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5674A99-21A4-435E-9084-265BBD40A227}"/>
              </a:ext>
            </a:extLst>
          </p:cNvPr>
          <p:cNvSpPr txBox="1"/>
          <p:nvPr/>
        </p:nvSpPr>
        <p:spPr>
          <a:xfrm>
            <a:off x="6759966" y="1942991"/>
            <a:ext cx="195321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Полностью Рейтинги информационной открытости региональных корпораций развития России размещены в свободном доступе по адресу: </a:t>
            </a: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http://nonerg-econ.ru/cat/20/71/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035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9723"/>
            <a:ext cx="8264769" cy="83099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1884" y="96517"/>
            <a:ext cx="7201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5. Рейтинг информационной открытости РКР 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России, 2020 год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5674A99-21A4-435E-9084-265BBD40A227}"/>
              </a:ext>
            </a:extLst>
          </p:cNvPr>
          <p:cNvSpPr txBox="1"/>
          <p:nvPr/>
        </p:nvSpPr>
        <p:spPr>
          <a:xfrm>
            <a:off x="7100668" y="1881445"/>
            <a:ext cx="195321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Полностью Рейтинги информационной открытости региональных корпораций развития России размещены в свободном доступе по адресу: </a:t>
            </a: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http://nonerg-econ.ru/cat/20/71/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8B4AD1AD-8CA5-4EF1-A1AF-7D1D92E837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6053936"/>
              </p:ext>
            </p:extLst>
          </p:nvPr>
        </p:nvGraphicFramePr>
        <p:xfrm>
          <a:off x="90120" y="822007"/>
          <a:ext cx="7010548" cy="6317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0189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9723"/>
            <a:ext cx="8264769" cy="83099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4638" y="240033"/>
            <a:ext cx="5658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6. Выводы на основе рейтингования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5674A99-21A4-435E-9084-265BBD40A227}"/>
              </a:ext>
            </a:extLst>
          </p:cNvPr>
          <p:cNvSpPr txBox="1"/>
          <p:nvPr/>
        </p:nvSpPr>
        <p:spPr>
          <a:xfrm>
            <a:off x="105507" y="950720"/>
            <a:ext cx="8704385" cy="5931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В топ–10 за 2020 по сравнению с 2016 гг. только 6 РКР сохранились в данном шорт-листе, что позволяет оценить </a:t>
            </a:r>
            <a:r>
              <a:rPr lang="ru-RU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 обновления корпораций–лидеров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40%.</a:t>
            </a:r>
          </a:p>
          <a:p>
            <a:pPr indent="450215" algn="just">
              <a:lnSpc>
                <a:spcPct val="150000"/>
              </a:lnSpc>
            </a:pP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Из 4 «новых» компаний топ–10 за 2020 г. 2 являются «новорожденными», т.к. их в 2016 г. еще не существовало и они не рейтинговались. Тем самым можно оценить </a:t>
            </a:r>
            <a:r>
              <a:rPr lang="ru-RU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эффект быстрого старта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вновь созданных РКР в 20%.</a:t>
            </a:r>
          </a:p>
          <a:p>
            <a:pPr indent="450215" algn="just">
              <a:lnSpc>
                <a:spcPct val="150000"/>
              </a:lnSpc>
            </a:pP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Диапазон крайних рейтинговых оценок в топ–10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2016 г. составлял 21,60 п.п., а в 2020 г. – 13,76 п.п. </a:t>
            </a:r>
            <a:r>
              <a:rPr lang="ru-RU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Граница отсечения рейтингового балла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участников топ–10 Рейтинга 2016 г. составляла примерно 75%, тогда 2020 г. – она поднялась до 85%. Это свидетельствует об обострении конкуренции среди лидеров по линии информационной представленности своей деятельности. </a:t>
            </a:r>
          </a:p>
          <a:p>
            <a:pPr indent="450215" algn="just">
              <a:lnSpc>
                <a:spcPct val="150000"/>
              </a:lnSpc>
            </a:pP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Указанная тенденция проявляется и на всем массиве РИОК. Так, </a:t>
            </a:r>
            <a:r>
              <a:rPr lang="ru-RU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Диапазон крайних рейтинговых оценок всего Рейтинга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2016 г. составлял 97,30 п.п., а в 2020 г. – 74,82 п.п. Если в 2016 г. рейтинговый балл замыкающей компании составлял 2,7%, то в 2020 г. – 25,2%. Данное обстоятельство говорит возрастании минимальных требований к информационному порталу РКР.</a:t>
            </a:r>
          </a:p>
        </p:txBody>
      </p:sp>
    </p:spTree>
    <p:extLst>
      <p:ext uri="{BB962C8B-B14F-4D97-AF65-F5344CB8AC3E}">
        <p14:creationId xmlns:p14="http://schemas.microsoft.com/office/powerpoint/2010/main" val="3569845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F78A8B-7EE1-459B-81DE-8E382C3F86C9}">
  <ds:schemaRefs>
    <ds:schemaRef ds:uri="http://purl.org/dc/elements/1.1/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1F834A-76E6-4828-A761-3403309F8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1356</TotalTime>
  <Words>836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Book Antiqua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admin</cp:lastModifiedBy>
  <cp:revision>91</cp:revision>
  <dcterms:created xsi:type="dcterms:W3CDTF">2016-09-22T16:49:19Z</dcterms:created>
  <dcterms:modified xsi:type="dcterms:W3CDTF">2020-10-18T21:48:14Z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