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22" r:id="rId1"/>
    <p:sldMasterId id="2147484034" r:id="rId2"/>
  </p:sldMasterIdLst>
  <p:sldIdLst>
    <p:sldId id="306" r:id="rId3"/>
    <p:sldId id="420" r:id="rId4"/>
    <p:sldId id="350" r:id="rId5"/>
    <p:sldId id="424" r:id="rId6"/>
    <p:sldId id="421" r:id="rId7"/>
    <p:sldId id="422" r:id="rId8"/>
    <p:sldId id="425" r:id="rId9"/>
    <p:sldId id="348" r:id="rId10"/>
    <p:sldId id="427" r:id="rId11"/>
    <p:sldId id="428" r:id="rId12"/>
    <p:sldId id="429" r:id="rId13"/>
    <p:sldId id="426" r:id="rId14"/>
    <p:sldId id="430" r:id="rId15"/>
    <p:sldId id="431" r:id="rId16"/>
    <p:sldId id="432" r:id="rId17"/>
    <p:sldId id="433" r:id="rId18"/>
    <p:sldId id="434" r:id="rId19"/>
    <p:sldId id="435" r:id="rId20"/>
    <p:sldId id="436" r:id="rId21"/>
    <p:sldId id="437" r:id="rId22"/>
    <p:sldId id="438" r:id="rId23"/>
    <p:sldId id="439" r:id="rId24"/>
    <p:sldId id="442" r:id="rId25"/>
    <p:sldId id="440" r:id="rId26"/>
    <p:sldId id="441" r:id="rId27"/>
    <p:sldId id="443" r:id="rId28"/>
    <p:sldId id="444" r:id="rId29"/>
    <p:sldId id="445" r:id="rId30"/>
    <p:sldId id="446" r:id="rId31"/>
    <p:sldId id="447" r:id="rId32"/>
    <p:sldId id="448" r:id="rId33"/>
    <p:sldId id="449" r:id="rId34"/>
    <p:sldId id="450" r:id="rId35"/>
    <p:sldId id="451" r:id="rId36"/>
    <p:sldId id="452" r:id="rId37"/>
    <p:sldId id="453" r:id="rId38"/>
    <p:sldId id="454" r:id="rId39"/>
    <p:sldId id="419" r:id="rId40"/>
    <p:sldId id="457" r:id="rId41"/>
    <p:sldId id="456" r:id="rId42"/>
    <p:sldId id="455" r:id="rId43"/>
  </p:sldIdLst>
  <p:sldSz cx="12192000" cy="6858000"/>
  <p:notesSz cx="6797675" cy="992822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9" autoAdjust="0"/>
    <p:restoredTop sz="94660"/>
  </p:normalViewPr>
  <p:slideViewPr>
    <p:cSldViewPr snapToGrid="0">
      <p:cViewPr varScale="1">
        <p:scale>
          <a:sx n="88" d="100"/>
          <a:sy n="88" d="100"/>
        </p:scale>
        <p:origin x="55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00FC2C9B-8B51-4568-BB3E-94262F999B68}" type="datetimeFigureOut">
              <a:rPr lang="ru-RU"/>
              <a:pPr>
                <a:defRPr/>
              </a:pPr>
              <a:t>16.11.2018</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551A1F6-48D4-4BCB-B71F-E1483B277044}"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6DCE6DF2-0590-4EC4-B9AA-6BC8415E7470}" type="datetimeFigureOut">
              <a:rPr lang="ru-RU"/>
              <a:pPr>
                <a:defRPr/>
              </a:pPr>
              <a:t>16.11.2018</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C21649D-BBF8-44E4-B158-91A6B8D65968}"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320A9299-4F16-4191-82EE-D357637CA0EB}" type="datetimeFigureOut">
              <a:rPr lang="ru-RU"/>
              <a:pPr>
                <a:defRPr/>
              </a:pPr>
              <a:t>16.11.2018</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2C9E68D-CDD5-428A-A683-9D8E56275121}" type="slidenum">
              <a:rPr lang="ru-RU"/>
              <a:pPr>
                <a:defRPr/>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lvl1pPr eaLnBrk="1" fontAlgn="auto" hangingPunct="1">
              <a:spcBef>
                <a:spcPts val="0"/>
              </a:spcBef>
              <a:spcAft>
                <a:spcPts val="0"/>
              </a:spcAft>
              <a:defRPr/>
            </a:lvl1pPr>
          </a:lstStyle>
          <a:p>
            <a:pPr>
              <a:defRPr/>
            </a:pPr>
            <a:fld id="{508DB5D6-A60B-4466-B6CA-C7287ED89215}" type="datetimeFigureOut">
              <a:rPr lang="ru-RU"/>
              <a:pPr>
                <a:defRPr/>
              </a:pPr>
              <a:t>16.11.2018</a:t>
            </a:fld>
            <a:endParaRPr lang="ru-RU"/>
          </a:p>
        </p:txBody>
      </p:sp>
      <p:sp>
        <p:nvSpPr>
          <p:cNvPr id="5" name="Нижний колонтитул 4"/>
          <p:cNvSpPr>
            <a:spLocks noGrp="1"/>
          </p:cNvSpPr>
          <p:nvPr>
            <p:ph type="ftr" sz="quarter" idx="11"/>
          </p:nvPr>
        </p:nvSpPr>
        <p:spPr/>
        <p:txBody>
          <a:bodyPr/>
          <a:lstStyle>
            <a:lvl1pPr eaLnBrk="1" fontAlgn="auto" hangingPunct="1">
              <a:spcBef>
                <a:spcPts val="0"/>
              </a:spcBef>
              <a:spcAft>
                <a:spcPts val="0"/>
              </a:spcAft>
              <a:defRPr/>
            </a:lvl1pPr>
          </a:lstStyle>
          <a:p>
            <a:pPr>
              <a:defRPr/>
            </a:pPr>
            <a:endParaRPr lang="ru-RU"/>
          </a:p>
        </p:txBody>
      </p:sp>
      <p:sp>
        <p:nvSpPr>
          <p:cNvPr id="6" name="Номер слайда 5"/>
          <p:cNvSpPr>
            <a:spLocks noGrp="1"/>
          </p:cNvSpPr>
          <p:nvPr>
            <p:ph type="sldNum" sz="quarter" idx="12"/>
          </p:nvPr>
        </p:nvSpPr>
        <p:spPr/>
        <p:txBody>
          <a:bodyPr/>
          <a:lstStyle>
            <a:lvl1pPr eaLnBrk="1" fontAlgn="auto" hangingPunct="1">
              <a:spcBef>
                <a:spcPts val="0"/>
              </a:spcBef>
              <a:spcAft>
                <a:spcPts val="0"/>
              </a:spcAft>
              <a:defRPr/>
            </a:lvl1pPr>
          </a:lstStyle>
          <a:p>
            <a:pPr>
              <a:defRPr/>
            </a:pPr>
            <a:fld id="{F68FB9A3-934B-44A8-B9E9-C38A0B5F07EB}" type="slidenum">
              <a:rPr lang="ru-RU" altLang="ru-RU"/>
              <a:pPr>
                <a:defRPr/>
              </a:pPr>
              <a:t>‹#›</a:t>
            </a:fld>
            <a:endParaRPr lang="ru-RU" alt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eaLnBrk="1" fontAlgn="auto" hangingPunct="1">
              <a:spcBef>
                <a:spcPts val="0"/>
              </a:spcBef>
              <a:spcAft>
                <a:spcPts val="0"/>
              </a:spcAft>
              <a:defRPr/>
            </a:lvl1pPr>
          </a:lstStyle>
          <a:p>
            <a:pPr>
              <a:defRPr/>
            </a:pPr>
            <a:fld id="{2A55F2AF-DD5D-43E4-ABC6-3D65F74B7454}" type="datetimeFigureOut">
              <a:rPr lang="ru-RU"/>
              <a:pPr>
                <a:defRPr/>
              </a:pPr>
              <a:t>16.11.2018</a:t>
            </a:fld>
            <a:endParaRPr lang="ru-RU"/>
          </a:p>
        </p:txBody>
      </p:sp>
      <p:sp>
        <p:nvSpPr>
          <p:cNvPr id="5" name="Нижний колонтитул 4"/>
          <p:cNvSpPr>
            <a:spLocks noGrp="1"/>
          </p:cNvSpPr>
          <p:nvPr>
            <p:ph type="ftr" sz="quarter" idx="11"/>
          </p:nvPr>
        </p:nvSpPr>
        <p:spPr/>
        <p:txBody>
          <a:bodyPr/>
          <a:lstStyle>
            <a:lvl1pPr eaLnBrk="1" fontAlgn="auto" hangingPunct="1">
              <a:spcBef>
                <a:spcPts val="0"/>
              </a:spcBef>
              <a:spcAft>
                <a:spcPts val="0"/>
              </a:spcAft>
              <a:defRPr/>
            </a:lvl1pPr>
          </a:lstStyle>
          <a:p>
            <a:pPr>
              <a:defRPr/>
            </a:pPr>
            <a:endParaRPr lang="ru-RU"/>
          </a:p>
        </p:txBody>
      </p:sp>
      <p:sp>
        <p:nvSpPr>
          <p:cNvPr id="6" name="Номер слайда 5"/>
          <p:cNvSpPr>
            <a:spLocks noGrp="1"/>
          </p:cNvSpPr>
          <p:nvPr>
            <p:ph type="sldNum" sz="quarter" idx="12"/>
          </p:nvPr>
        </p:nvSpPr>
        <p:spPr/>
        <p:txBody>
          <a:bodyPr/>
          <a:lstStyle>
            <a:lvl1pPr eaLnBrk="1" fontAlgn="auto" hangingPunct="1">
              <a:spcBef>
                <a:spcPts val="0"/>
              </a:spcBef>
              <a:spcAft>
                <a:spcPts val="0"/>
              </a:spcAft>
              <a:defRPr/>
            </a:lvl1pPr>
          </a:lstStyle>
          <a:p>
            <a:pPr>
              <a:defRPr/>
            </a:pPr>
            <a:fld id="{E0C141DC-BC3E-4757-BA6B-187236C7626C}" type="slidenum">
              <a:rPr lang="ru-RU" altLang="ru-RU"/>
              <a:pPr>
                <a:defRPr/>
              </a:pPr>
              <a:t>‹#›</a:t>
            </a:fld>
            <a:endParaRPr lang="ru-RU" alt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eaLnBrk="1" fontAlgn="auto" hangingPunct="1">
              <a:spcBef>
                <a:spcPts val="0"/>
              </a:spcBef>
              <a:spcAft>
                <a:spcPts val="0"/>
              </a:spcAft>
              <a:defRPr/>
            </a:lvl1pPr>
          </a:lstStyle>
          <a:p>
            <a:pPr>
              <a:defRPr/>
            </a:pPr>
            <a:fld id="{EF01F251-D430-4046-9B92-A4137B021369}" type="datetimeFigureOut">
              <a:rPr lang="ru-RU"/>
              <a:pPr>
                <a:defRPr/>
              </a:pPr>
              <a:t>16.11.2018</a:t>
            </a:fld>
            <a:endParaRPr lang="ru-RU"/>
          </a:p>
        </p:txBody>
      </p:sp>
      <p:sp>
        <p:nvSpPr>
          <p:cNvPr id="5" name="Нижний колонтитул 4"/>
          <p:cNvSpPr>
            <a:spLocks noGrp="1"/>
          </p:cNvSpPr>
          <p:nvPr>
            <p:ph type="ftr" sz="quarter" idx="11"/>
          </p:nvPr>
        </p:nvSpPr>
        <p:spPr/>
        <p:txBody>
          <a:bodyPr/>
          <a:lstStyle>
            <a:lvl1pPr eaLnBrk="1" fontAlgn="auto" hangingPunct="1">
              <a:spcBef>
                <a:spcPts val="0"/>
              </a:spcBef>
              <a:spcAft>
                <a:spcPts val="0"/>
              </a:spcAft>
              <a:defRPr/>
            </a:lvl1pPr>
          </a:lstStyle>
          <a:p>
            <a:pPr>
              <a:defRPr/>
            </a:pPr>
            <a:endParaRPr lang="ru-RU"/>
          </a:p>
        </p:txBody>
      </p:sp>
      <p:sp>
        <p:nvSpPr>
          <p:cNvPr id="6" name="Номер слайда 5"/>
          <p:cNvSpPr>
            <a:spLocks noGrp="1"/>
          </p:cNvSpPr>
          <p:nvPr>
            <p:ph type="sldNum" sz="quarter" idx="12"/>
          </p:nvPr>
        </p:nvSpPr>
        <p:spPr/>
        <p:txBody>
          <a:bodyPr/>
          <a:lstStyle>
            <a:lvl1pPr eaLnBrk="1" fontAlgn="auto" hangingPunct="1">
              <a:spcBef>
                <a:spcPts val="0"/>
              </a:spcBef>
              <a:spcAft>
                <a:spcPts val="0"/>
              </a:spcAft>
              <a:defRPr/>
            </a:lvl1pPr>
          </a:lstStyle>
          <a:p>
            <a:pPr>
              <a:defRPr/>
            </a:pPr>
            <a:fld id="{934CB721-63B7-44FB-B56D-35F6F5986953}" type="slidenum">
              <a:rPr lang="ru-RU" altLang="ru-RU"/>
              <a:pPr>
                <a:defRPr/>
              </a:pPr>
              <a:t>‹#›</a:t>
            </a:fld>
            <a:endParaRPr lang="ru-RU" alt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eaLnBrk="1" fontAlgn="auto" hangingPunct="1">
              <a:spcBef>
                <a:spcPts val="0"/>
              </a:spcBef>
              <a:spcAft>
                <a:spcPts val="0"/>
              </a:spcAft>
              <a:defRPr/>
            </a:lvl1pPr>
          </a:lstStyle>
          <a:p>
            <a:pPr>
              <a:defRPr/>
            </a:pPr>
            <a:fld id="{FF6CC3F3-8FB1-4BAA-989F-9D3F15AF9186}" type="datetimeFigureOut">
              <a:rPr lang="ru-RU"/>
              <a:pPr>
                <a:defRPr/>
              </a:pPr>
              <a:t>16.11.2018</a:t>
            </a:fld>
            <a:endParaRPr lang="ru-RU"/>
          </a:p>
        </p:txBody>
      </p:sp>
      <p:sp>
        <p:nvSpPr>
          <p:cNvPr id="6" name="Нижний колонтитул 4"/>
          <p:cNvSpPr>
            <a:spLocks noGrp="1"/>
          </p:cNvSpPr>
          <p:nvPr>
            <p:ph type="ftr" sz="quarter" idx="11"/>
          </p:nvPr>
        </p:nvSpPr>
        <p:spPr/>
        <p:txBody>
          <a:bodyPr/>
          <a:lstStyle>
            <a:lvl1pPr eaLnBrk="1" fontAlgn="auto" hangingPunct="1">
              <a:spcBef>
                <a:spcPts val="0"/>
              </a:spcBef>
              <a:spcAft>
                <a:spcPts val="0"/>
              </a:spcAft>
              <a:defRPr/>
            </a:lvl1pPr>
          </a:lstStyle>
          <a:p>
            <a:pPr>
              <a:defRPr/>
            </a:pPr>
            <a:endParaRPr lang="ru-RU"/>
          </a:p>
        </p:txBody>
      </p:sp>
      <p:sp>
        <p:nvSpPr>
          <p:cNvPr id="7" name="Номер слайда 5"/>
          <p:cNvSpPr>
            <a:spLocks noGrp="1"/>
          </p:cNvSpPr>
          <p:nvPr>
            <p:ph type="sldNum" sz="quarter" idx="12"/>
          </p:nvPr>
        </p:nvSpPr>
        <p:spPr/>
        <p:txBody>
          <a:bodyPr/>
          <a:lstStyle>
            <a:lvl1pPr eaLnBrk="1" fontAlgn="auto" hangingPunct="1">
              <a:spcBef>
                <a:spcPts val="0"/>
              </a:spcBef>
              <a:spcAft>
                <a:spcPts val="0"/>
              </a:spcAft>
              <a:defRPr/>
            </a:lvl1pPr>
          </a:lstStyle>
          <a:p>
            <a:pPr>
              <a:defRPr/>
            </a:pPr>
            <a:fld id="{C457BD5C-7727-452E-9EE0-4362EFF02FCD}" type="slidenum">
              <a:rPr lang="ru-RU" altLang="ru-RU"/>
              <a:pPr>
                <a:defRPr/>
              </a:pPr>
              <a:t>‹#›</a:t>
            </a:fld>
            <a:endParaRPr lang="ru-RU" alt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eaLnBrk="1" fontAlgn="auto" hangingPunct="1">
              <a:spcBef>
                <a:spcPts val="0"/>
              </a:spcBef>
              <a:spcAft>
                <a:spcPts val="0"/>
              </a:spcAft>
              <a:defRPr/>
            </a:lvl1pPr>
          </a:lstStyle>
          <a:p>
            <a:pPr>
              <a:defRPr/>
            </a:pPr>
            <a:fld id="{2A18A7DB-053B-4EA5-BD7B-EB0790041435}" type="datetimeFigureOut">
              <a:rPr lang="ru-RU"/>
              <a:pPr>
                <a:defRPr/>
              </a:pPr>
              <a:t>16.11.2018</a:t>
            </a:fld>
            <a:endParaRPr lang="ru-RU"/>
          </a:p>
        </p:txBody>
      </p:sp>
      <p:sp>
        <p:nvSpPr>
          <p:cNvPr id="8" name="Нижний колонтитул 4"/>
          <p:cNvSpPr>
            <a:spLocks noGrp="1"/>
          </p:cNvSpPr>
          <p:nvPr>
            <p:ph type="ftr" sz="quarter" idx="11"/>
          </p:nvPr>
        </p:nvSpPr>
        <p:spPr/>
        <p:txBody>
          <a:bodyPr/>
          <a:lstStyle>
            <a:lvl1pPr eaLnBrk="1" fontAlgn="auto" hangingPunct="1">
              <a:spcBef>
                <a:spcPts val="0"/>
              </a:spcBef>
              <a:spcAft>
                <a:spcPts val="0"/>
              </a:spcAft>
              <a:defRPr/>
            </a:lvl1pPr>
          </a:lstStyle>
          <a:p>
            <a:pPr>
              <a:defRPr/>
            </a:pPr>
            <a:endParaRPr lang="ru-RU"/>
          </a:p>
        </p:txBody>
      </p:sp>
      <p:sp>
        <p:nvSpPr>
          <p:cNvPr id="9" name="Номер слайда 5"/>
          <p:cNvSpPr>
            <a:spLocks noGrp="1"/>
          </p:cNvSpPr>
          <p:nvPr>
            <p:ph type="sldNum" sz="quarter" idx="12"/>
          </p:nvPr>
        </p:nvSpPr>
        <p:spPr/>
        <p:txBody>
          <a:bodyPr/>
          <a:lstStyle>
            <a:lvl1pPr eaLnBrk="1" fontAlgn="auto" hangingPunct="1">
              <a:spcBef>
                <a:spcPts val="0"/>
              </a:spcBef>
              <a:spcAft>
                <a:spcPts val="0"/>
              </a:spcAft>
              <a:defRPr/>
            </a:lvl1pPr>
          </a:lstStyle>
          <a:p>
            <a:pPr>
              <a:defRPr/>
            </a:pPr>
            <a:fld id="{65C9BABE-2B2F-4A01-8B19-945F5BA8EAAA}" type="slidenum">
              <a:rPr lang="ru-RU" altLang="ru-RU"/>
              <a:pPr>
                <a:defRPr/>
              </a:pPr>
              <a:t>‹#›</a:t>
            </a:fld>
            <a:endParaRPr lang="ru-RU" alt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eaLnBrk="1" fontAlgn="auto" hangingPunct="1">
              <a:spcBef>
                <a:spcPts val="0"/>
              </a:spcBef>
              <a:spcAft>
                <a:spcPts val="0"/>
              </a:spcAft>
              <a:defRPr/>
            </a:lvl1pPr>
          </a:lstStyle>
          <a:p>
            <a:pPr>
              <a:defRPr/>
            </a:pPr>
            <a:fld id="{786B38A0-3407-4EA8-A067-1B1C99B2069F}" type="datetimeFigureOut">
              <a:rPr lang="ru-RU"/>
              <a:pPr>
                <a:defRPr/>
              </a:pPr>
              <a:t>16.11.2018</a:t>
            </a:fld>
            <a:endParaRPr lang="ru-RU"/>
          </a:p>
        </p:txBody>
      </p:sp>
      <p:sp>
        <p:nvSpPr>
          <p:cNvPr id="4" name="Нижний колонтитул 4"/>
          <p:cNvSpPr>
            <a:spLocks noGrp="1"/>
          </p:cNvSpPr>
          <p:nvPr>
            <p:ph type="ftr" sz="quarter" idx="11"/>
          </p:nvPr>
        </p:nvSpPr>
        <p:spPr/>
        <p:txBody>
          <a:bodyPr/>
          <a:lstStyle>
            <a:lvl1pPr eaLnBrk="1" fontAlgn="auto" hangingPunct="1">
              <a:spcBef>
                <a:spcPts val="0"/>
              </a:spcBef>
              <a:spcAft>
                <a:spcPts val="0"/>
              </a:spcAft>
              <a:defRPr/>
            </a:lvl1pPr>
          </a:lstStyle>
          <a:p>
            <a:pPr>
              <a:defRPr/>
            </a:pPr>
            <a:endParaRPr lang="ru-RU"/>
          </a:p>
        </p:txBody>
      </p:sp>
      <p:sp>
        <p:nvSpPr>
          <p:cNvPr id="5" name="Номер слайда 5"/>
          <p:cNvSpPr>
            <a:spLocks noGrp="1"/>
          </p:cNvSpPr>
          <p:nvPr>
            <p:ph type="sldNum" sz="quarter" idx="12"/>
          </p:nvPr>
        </p:nvSpPr>
        <p:spPr/>
        <p:txBody>
          <a:bodyPr/>
          <a:lstStyle>
            <a:lvl1pPr eaLnBrk="1" fontAlgn="auto" hangingPunct="1">
              <a:spcBef>
                <a:spcPts val="0"/>
              </a:spcBef>
              <a:spcAft>
                <a:spcPts val="0"/>
              </a:spcAft>
              <a:defRPr/>
            </a:lvl1pPr>
          </a:lstStyle>
          <a:p>
            <a:pPr>
              <a:defRPr/>
            </a:pPr>
            <a:fld id="{8D3E9D20-580C-410B-AEA1-B471A8923F1B}" type="slidenum">
              <a:rPr lang="ru-RU" altLang="ru-RU"/>
              <a:pPr>
                <a:defRPr/>
              </a:pPr>
              <a:t>‹#›</a:t>
            </a:fld>
            <a:endParaRPr lang="ru-RU" alt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eaLnBrk="1" fontAlgn="auto" hangingPunct="1">
              <a:spcBef>
                <a:spcPts val="0"/>
              </a:spcBef>
              <a:spcAft>
                <a:spcPts val="0"/>
              </a:spcAft>
              <a:defRPr/>
            </a:lvl1pPr>
          </a:lstStyle>
          <a:p>
            <a:pPr>
              <a:defRPr/>
            </a:pPr>
            <a:fld id="{3639BFBD-6770-43C3-8141-2A09934EC2AC}" type="datetimeFigureOut">
              <a:rPr lang="ru-RU"/>
              <a:pPr>
                <a:defRPr/>
              </a:pPr>
              <a:t>16.11.2018</a:t>
            </a:fld>
            <a:endParaRPr lang="ru-RU"/>
          </a:p>
        </p:txBody>
      </p:sp>
      <p:sp>
        <p:nvSpPr>
          <p:cNvPr id="3" name="Нижний колонтитул 4"/>
          <p:cNvSpPr>
            <a:spLocks noGrp="1"/>
          </p:cNvSpPr>
          <p:nvPr>
            <p:ph type="ftr" sz="quarter" idx="11"/>
          </p:nvPr>
        </p:nvSpPr>
        <p:spPr/>
        <p:txBody>
          <a:bodyPr/>
          <a:lstStyle>
            <a:lvl1pPr eaLnBrk="1" fontAlgn="auto" hangingPunct="1">
              <a:spcBef>
                <a:spcPts val="0"/>
              </a:spcBef>
              <a:spcAft>
                <a:spcPts val="0"/>
              </a:spcAft>
              <a:defRPr/>
            </a:lvl1pPr>
          </a:lstStyle>
          <a:p>
            <a:pPr>
              <a:defRPr/>
            </a:pPr>
            <a:endParaRPr lang="ru-RU"/>
          </a:p>
        </p:txBody>
      </p:sp>
      <p:sp>
        <p:nvSpPr>
          <p:cNvPr id="4" name="Номер слайда 5"/>
          <p:cNvSpPr>
            <a:spLocks noGrp="1"/>
          </p:cNvSpPr>
          <p:nvPr>
            <p:ph type="sldNum" sz="quarter" idx="12"/>
          </p:nvPr>
        </p:nvSpPr>
        <p:spPr/>
        <p:txBody>
          <a:bodyPr/>
          <a:lstStyle>
            <a:lvl1pPr eaLnBrk="1" fontAlgn="auto" hangingPunct="1">
              <a:spcBef>
                <a:spcPts val="0"/>
              </a:spcBef>
              <a:spcAft>
                <a:spcPts val="0"/>
              </a:spcAft>
              <a:defRPr/>
            </a:lvl1pPr>
          </a:lstStyle>
          <a:p>
            <a:pPr>
              <a:defRPr/>
            </a:pPr>
            <a:fld id="{2871BC67-D049-4D4E-8CDD-F3AE04E5AA33}" type="slidenum">
              <a:rPr lang="ru-RU" altLang="ru-RU"/>
              <a:pPr>
                <a:defRPr/>
              </a:pPr>
              <a:t>‹#›</a:t>
            </a:fld>
            <a:endParaRPr lang="ru-RU" alt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eaLnBrk="1" fontAlgn="auto" hangingPunct="1">
              <a:spcBef>
                <a:spcPts val="0"/>
              </a:spcBef>
              <a:spcAft>
                <a:spcPts val="0"/>
              </a:spcAft>
              <a:defRPr/>
            </a:lvl1pPr>
          </a:lstStyle>
          <a:p>
            <a:pPr>
              <a:defRPr/>
            </a:pPr>
            <a:fld id="{F79DE16E-7FC8-47B8-8B57-75376E4DFB61}" type="datetimeFigureOut">
              <a:rPr lang="ru-RU"/>
              <a:pPr>
                <a:defRPr/>
              </a:pPr>
              <a:t>16.11.2018</a:t>
            </a:fld>
            <a:endParaRPr lang="ru-RU"/>
          </a:p>
        </p:txBody>
      </p:sp>
      <p:sp>
        <p:nvSpPr>
          <p:cNvPr id="6" name="Нижний колонтитул 4"/>
          <p:cNvSpPr>
            <a:spLocks noGrp="1"/>
          </p:cNvSpPr>
          <p:nvPr>
            <p:ph type="ftr" sz="quarter" idx="11"/>
          </p:nvPr>
        </p:nvSpPr>
        <p:spPr/>
        <p:txBody>
          <a:bodyPr/>
          <a:lstStyle>
            <a:lvl1pPr eaLnBrk="1" fontAlgn="auto" hangingPunct="1">
              <a:spcBef>
                <a:spcPts val="0"/>
              </a:spcBef>
              <a:spcAft>
                <a:spcPts val="0"/>
              </a:spcAft>
              <a:defRPr/>
            </a:lvl1pPr>
          </a:lstStyle>
          <a:p>
            <a:pPr>
              <a:defRPr/>
            </a:pPr>
            <a:endParaRPr lang="ru-RU"/>
          </a:p>
        </p:txBody>
      </p:sp>
      <p:sp>
        <p:nvSpPr>
          <p:cNvPr id="7" name="Номер слайда 5"/>
          <p:cNvSpPr>
            <a:spLocks noGrp="1"/>
          </p:cNvSpPr>
          <p:nvPr>
            <p:ph type="sldNum" sz="quarter" idx="12"/>
          </p:nvPr>
        </p:nvSpPr>
        <p:spPr/>
        <p:txBody>
          <a:bodyPr/>
          <a:lstStyle>
            <a:lvl1pPr eaLnBrk="1" fontAlgn="auto" hangingPunct="1">
              <a:spcBef>
                <a:spcPts val="0"/>
              </a:spcBef>
              <a:spcAft>
                <a:spcPts val="0"/>
              </a:spcAft>
              <a:defRPr/>
            </a:lvl1pPr>
          </a:lstStyle>
          <a:p>
            <a:pPr>
              <a:defRPr/>
            </a:pPr>
            <a:fld id="{6C06180F-D69D-4D2B-8574-10A95F6F4B07}" type="slidenum">
              <a:rPr lang="ru-RU" altLang="ru-RU"/>
              <a:pPr>
                <a:defRPr/>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37D24C14-BC5E-45CB-92F1-1F39B496D286}" type="datetimeFigureOut">
              <a:rPr lang="ru-RU"/>
              <a:pPr>
                <a:defRPr/>
              </a:pPr>
              <a:t>16.11.2018</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9F88D62-0D06-474A-AEFC-BEE4DE3F54A4}" type="slidenum">
              <a:rPr lang="ru-RU"/>
              <a:pPr>
                <a:defRPr/>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lvl1pPr eaLnBrk="1" fontAlgn="auto" hangingPunct="1">
              <a:spcBef>
                <a:spcPts val="0"/>
              </a:spcBef>
              <a:spcAft>
                <a:spcPts val="0"/>
              </a:spcAft>
              <a:defRPr/>
            </a:lvl1pPr>
          </a:lstStyle>
          <a:p>
            <a:pPr>
              <a:defRPr/>
            </a:pPr>
            <a:fld id="{849CD70E-8C45-40BD-8204-37EDF34BE49F}" type="datetimeFigureOut">
              <a:rPr lang="ru-RU"/>
              <a:pPr>
                <a:defRPr/>
              </a:pPr>
              <a:t>16.11.2018</a:t>
            </a:fld>
            <a:endParaRPr lang="ru-RU"/>
          </a:p>
        </p:txBody>
      </p:sp>
      <p:sp>
        <p:nvSpPr>
          <p:cNvPr id="6" name="Нижний колонтитул 5"/>
          <p:cNvSpPr>
            <a:spLocks noGrp="1"/>
          </p:cNvSpPr>
          <p:nvPr>
            <p:ph type="ftr" sz="quarter" idx="11"/>
          </p:nvPr>
        </p:nvSpPr>
        <p:spPr/>
        <p:txBody>
          <a:bodyPr/>
          <a:lstStyle>
            <a:lvl1pPr eaLnBrk="1" fontAlgn="auto" hangingPunct="1">
              <a:spcBef>
                <a:spcPts val="0"/>
              </a:spcBef>
              <a:spcAft>
                <a:spcPts val="0"/>
              </a:spcAft>
              <a:defRPr/>
            </a:lvl1pPr>
          </a:lstStyle>
          <a:p>
            <a:pPr>
              <a:defRPr/>
            </a:pPr>
            <a:r>
              <a:rPr lang="en-US"/>
              <a:t>
              </a:t>
            </a:r>
            <a:endParaRPr lang="en-US" dirty="0"/>
          </a:p>
        </p:txBody>
      </p:sp>
      <p:sp>
        <p:nvSpPr>
          <p:cNvPr id="7" name="Номер слайда 6"/>
          <p:cNvSpPr>
            <a:spLocks noGrp="1"/>
          </p:cNvSpPr>
          <p:nvPr>
            <p:ph type="sldNum" sz="quarter" idx="12"/>
          </p:nvPr>
        </p:nvSpPr>
        <p:spPr/>
        <p:txBody>
          <a:bodyPr/>
          <a:lstStyle>
            <a:lvl1pPr eaLnBrk="1" fontAlgn="auto" hangingPunct="1">
              <a:spcBef>
                <a:spcPts val="0"/>
              </a:spcBef>
              <a:spcAft>
                <a:spcPts val="0"/>
              </a:spcAft>
              <a:defRPr/>
            </a:lvl1pPr>
          </a:lstStyle>
          <a:p>
            <a:pPr>
              <a:defRPr/>
            </a:pPr>
            <a:fld id="{B0F9915B-B364-4097-8FE5-CC4D0EC8CB63}" type="slidenum">
              <a:rPr lang="ru-RU" altLang="ru-RU"/>
              <a:pPr>
                <a:defRPr/>
              </a:pPr>
              <a:t>‹#›</a:t>
            </a:fld>
            <a:endParaRPr lang="ru-RU" alt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eaLnBrk="1" fontAlgn="auto" hangingPunct="1">
              <a:spcBef>
                <a:spcPts val="0"/>
              </a:spcBef>
              <a:spcAft>
                <a:spcPts val="0"/>
              </a:spcAft>
              <a:defRPr/>
            </a:lvl1pPr>
          </a:lstStyle>
          <a:p>
            <a:pPr>
              <a:defRPr/>
            </a:pPr>
            <a:fld id="{D108C0E2-D4BB-4D1C-959F-961F6962309B}" type="datetimeFigureOut">
              <a:rPr lang="ru-RU"/>
              <a:pPr>
                <a:defRPr/>
              </a:pPr>
              <a:t>16.11.2018</a:t>
            </a:fld>
            <a:endParaRPr lang="ru-RU"/>
          </a:p>
        </p:txBody>
      </p:sp>
      <p:sp>
        <p:nvSpPr>
          <p:cNvPr id="5" name="Нижний колонтитул 4"/>
          <p:cNvSpPr>
            <a:spLocks noGrp="1"/>
          </p:cNvSpPr>
          <p:nvPr>
            <p:ph type="ftr" sz="quarter" idx="11"/>
          </p:nvPr>
        </p:nvSpPr>
        <p:spPr/>
        <p:txBody>
          <a:bodyPr/>
          <a:lstStyle>
            <a:lvl1pPr eaLnBrk="1" fontAlgn="auto" hangingPunct="1">
              <a:spcBef>
                <a:spcPts val="0"/>
              </a:spcBef>
              <a:spcAft>
                <a:spcPts val="0"/>
              </a:spcAft>
              <a:defRPr/>
            </a:lvl1pPr>
          </a:lstStyle>
          <a:p>
            <a:pPr>
              <a:defRPr/>
            </a:pPr>
            <a:endParaRPr lang="ru-RU"/>
          </a:p>
        </p:txBody>
      </p:sp>
      <p:sp>
        <p:nvSpPr>
          <p:cNvPr id="6" name="Номер слайда 5"/>
          <p:cNvSpPr>
            <a:spLocks noGrp="1"/>
          </p:cNvSpPr>
          <p:nvPr>
            <p:ph type="sldNum" sz="quarter" idx="12"/>
          </p:nvPr>
        </p:nvSpPr>
        <p:spPr/>
        <p:txBody>
          <a:bodyPr/>
          <a:lstStyle>
            <a:lvl1pPr eaLnBrk="1" fontAlgn="auto" hangingPunct="1">
              <a:spcBef>
                <a:spcPts val="0"/>
              </a:spcBef>
              <a:spcAft>
                <a:spcPts val="0"/>
              </a:spcAft>
              <a:defRPr/>
            </a:lvl1pPr>
          </a:lstStyle>
          <a:p>
            <a:pPr>
              <a:defRPr/>
            </a:pPr>
            <a:fld id="{CC1AAB9C-99CF-4B8A-86E6-DD4E38973B90}" type="slidenum">
              <a:rPr lang="ru-RU" altLang="ru-RU"/>
              <a:pPr>
                <a:defRPr/>
              </a:pPr>
              <a:t>‹#›</a:t>
            </a:fld>
            <a:endParaRPr lang="ru-RU" alt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eaLnBrk="1" fontAlgn="auto" hangingPunct="1">
              <a:spcBef>
                <a:spcPts val="0"/>
              </a:spcBef>
              <a:spcAft>
                <a:spcPts val="0"/>
              </a:spcAft>
              <a:defRPr/>
            </a:lvl1pPr>
          </a:lstStyle>
          <a:p>
            <a:pPr>
              <a:defRPr/>
            </a:pPr>
            <a:fld id="{B9998065-E6FE-4A8D-AEF6-D5890163EED3}" type="datetimeFigureOut">
              <a:rPr lang="ru-RU"/>
              <a:pPr>
                <a:defRPr/>
              </a:pPr>
              <a:t>16.11.2018</a:t>
            </a:fld>
            <a:endParaRPr lang="ru-RU"/>
          </a:p>
        </p:txBody>
      </p:sp>
      <p:sp>
        <p:nvSpPr>
          <p:cNvPr id="5" name="Нижний колонтитул 4"/>
          <p:cNvSpPr>
            <a:spLocks noGrp="1"/>
          </p:cNvSpPr>
          <p:nvPr>
            <p:ph type="ftr" sz="quarter" idx="11"/>
          </p:nvPr>
        </p:nvSpPr>
        <p:spPr/>
        <p:txBody>
          <a:bodyPr/>
          <a:lstStyle>
            <a:lvl1pPr eaLnBrk="1" fontAlgn="auto" hangingPunct="1">
              <a:spcBef>
                <a:spcPts val="0"/>
              </a:spcBef>
              <a:spcAft>
                <a:spcPts val="0"/>
              </a:spcAft>
              <a:defRPr/>
            </a:lvl1pPr>
          </a:lstStyle>
          <a:p>
            <a:pPr>
              <a:defRPr/>
            </a:pPr>
            <a:endParaRPr lang="ru-RU"/>
          </a:p>
        </p:txBody>
      </p:sp>
      <p:sp>
        <p:nvSpPr>
          <p:cNvPr id="6" name="Номер слайда 5"/>
          <p:cNvSpPr>
            <a:spLocks noGrp="1"/>
          </p:cNvSpPr>
          <p:nvPr>
            <p:ph type="sldNum" sz="quarter" idx="12"/>
          </p:nvPr>
        </p:nvSpPr>
        <p:spPr/>
        <p:txBody>
          <a:bodyPr/>
          <a:lstStyle>
            <a:lvl1pPr eaLnBrk="1" fontAlgn="auto" hangingPunct="1">
              <a:spcBef>
                <a:spcPts val="0"/>
              </a:spcBef>
              <a:spcAft>
                <a:spcPts val="0"/>
              </a:spcAft>
              <a:defRPr/>
            </a:lvl1pPr>
          </a:lstStyle>
          <a:p>
            <a:pPr>
              <a:defRPr/>
            </a:pPr>
            <a:fld id="{7C5C4FCF-8428-4CE4-B3DF-35741318F7EF}" type="slidenum">
              <a:rPr lang="ru-RU" altLang="ru-RU"/>
              <a:pPr>
                <a:defRPr/>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55DA5B0F-4759-4035-83BC-D92FDE781BC0}" type="datetimeFigureOut">
              <a:rPr lang="ru-RU"/>
              <a:pPr>
                <a:defRPr/>
              </a:pPr>
              <a:t>16.11.2018</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25191EE-A938-4B08-850C-BD0867C04D7C}"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7E216637-ABCF-4BC4-8D64-E02E59997D09}" type="datetimeFigureOut">
              <a:rPr lang="ru-RU"/>
              <a:pPr>
                <a:defRPr/>
              </a:pPr>
              <a:t>16.11.2018</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91CB290-BA3B-479A-BCDF-BC0E3C063DDF}"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FF3BEE49-A420-4562-B9ED-305B9547D6E3}" type="datetimeFigureOut">
              <a:rPr lang="ru-RU"/>
              <a:pPr>
                <a:defRPr/>
              </a:pPr>
              <a:t>16.11.2018</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FAF6A6D-E104-4029-A456-6E055E012734}"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F1B0192C-FDB5-479A-9A53-C61B17130B58}" type="datetimeFigureOut">
              <a:rPr lang="ru-RU"/>
              <a:pPr>
                <a:defRPr/>
              </a:pPr>
              <a:t>16.11.2018</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21F8FE8-EF0E-47F6-8D5F-410F65E45374}"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489BB73-67E3-41E9-881D-D372F6ACC5FD}" type="datetimeFigureOut">
              <a:rPr lang="ru-RU"/>
              <a:pPr>
                <a:defRPr/>
              </a:pPr>
              <a:t>16.11.2018</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B51DB5B3-6106-4A40-955A-FA39D4A7A93C}"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1D5B8ADB-A158-40B7-96A4-1FDCC9292DD9}" type="datetimeFigureOut">
              <a:rPr lang="ru-RU"/>
              <a:pPr>
                <a:defRPr/>
              </a:pPr>
              <a:t>16.11.2018</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C2CB0DD-6A67-43EC-9F7E-13FD739E6F27}"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A4CE9F7F-4CB5-46A1-830C-CBEDC6CCCC8E}" type="datetimeFigureOut">
              <a:rPr lang="ru-RU"/>
              <a:pPr>
                <a:defRPr/>
              </a:pPr>
              <a:t>16.11.2018</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CC58290-8E24-4E02-B8CA-99239589970D}"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lumMod val="50000"/>
                    <a:lumOff val="50000"/>
                  </a:prstClr>
                </a:solidFill>
                <a:latin typeface="+mn-lt"/>
                <a:cs typeface="+mn-cs"/>
              </a:defRPr>
            </a:lvl1pPr>
          </a:lstStyle>
          <a:p>
            <a:pPr>
              <a:defRPr/>
            </a:pPr>
            <a:fld id="{5D39B631-926A-4CFF-85C5-6CFB53CBAE99}" type="datetimeFigureOut">
              <a:rPr lang="ru-RU"/>
              <a:pPr>
                <a:defRPr/>
              </a:pPr>
              <a:t>16.11.2018</a:t>
            </a:fld>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dirty="0">
                <a:solidFill>
                  <a:prstClr val="black">
                    <a:lumMod val="50000"/>
                    <a:lumOff val="50000"/>
                  </a:prst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lumMod val="50000"/>
                    <a:lumOff val="50000"/>
                  </a:prstClr>
                </a:solidFill>
                <a:latin typeface="+mn-lt"/>
                <a:cs typeface="+mn-cs"/>
              </a:defRPr>
            </a:lvl1pPr>
          </a:lstStyle>
          <a:p>
            <a:pPr>
              <a:defRPr/>
            </a:pPr>
            <a:fld id="{0C098B82-48CC-4925-90D4-33BAA8146AD2}"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4056" r:id="rId1"/>
    <p:sldLayoutId id="2147484055" r:id="rId2"/>
    <p:sldLayoutId id="2147484054" r:id="rId3"/>
    <p:sldLayoutId id="2147484053" r:id="rId4"/>
    <p:sldLayoutId id="2147484052" r:id="rId5"/>
    <p:sldLayoutId id="2147484051" r:id="rId6"/>
    <p:sldLayoutId id="2147484050" r:id="rId7"/>
    <p:sldLayoutId id="2147484049" r:id="rId8"/>
    <p:sldLayoutId id="2147484048" r:id="rId9"/>
    <p:sldLayoutId id="2147484047" r:id="rId10"/>
    <p:sldLayoutId id="2147484046"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3315"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0" hangingPunct="0">
              <a:defRPr sz="1200">
                <a:solidFill>
                  <a:prstClr val="black">
                    <a:tint val="75000"/>
                  </a:prstClr>
                </a:solidFill>
                <a:latin typeface="+mn-lt"/>
                <a:cs typeface="+mn-cs"/>
              </a:defRPr>
            </a:lvl1pPr>
          </a:lstStyle>
          <a:p>
            <a:pPr>
              <a:defRPr/>
            </a:pPr>
            <a:fld id="{47A2FA9A-929F-4B73-B3BD-E6CC173F284B}" type="datetimeFigureOut">
              <a:rPr lang="ru-RU"/>
              <a:pPr>
                <a:defRPr/>
              </a:pPr>
              <a:t>16.11.2018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0" hangingPunct="0">
              <a:defRPr sz="1200">
                <a:solidFill>
                  <a:prstClr val="black">
                    <a:tint val="75000"/>
                  </a:prst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0" hangingPunct="0">
              <a:defRPr sz="1200">
                <a:solidFill>
                  <a:prstClr val="black">
                    <a:tint val="75000"/>
                  </a:prstClr>
                </a:solidFill>
                <a:latin typeface="+mn-lt"/>
                <a:cs typeface="+mn-cs"/>
              </a:defRPr>
            </a:lvl1pPr>
          </a:lstStyle>
          <a:p>
            <a:pPr>
              <a:defRPr/>
            </a:pPr>
            <a:fld id="{63F5F422-868F-43B0-887B-DEB0CF7D143A}"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25602" name="Picture 7"/>
          <p:cNvPicPr>
            <a:picLocks noChangeAspect="1" noChangeArrowheads="1"/>
          </p:cNvPicPr>
          <p:nvPr/>
        </p:nvPicPr>
        <p:blipFill>
          <a:blip r:embed="rId2"/>
          <a:srcRect/>
          <a:stretch>
            <a:fillRect/>
          </a:stretch>
        </p:blipFill>
        <p:spPr bwMode="auto">
          <a:xfrm>
            <a:off x="938213" y="147638"/>
            <a:ext cx="1638300" cy="1584325"/>
          </a:xfrm>
          <a:prstGeom prst="rect">
            <a:avLst/>
          </a:prstGeom>
          <a:noFill/>
          <a:ln w="9525">
            <a:noFill/>
            <a:miter lim="800000"/>
            <a:headEnd/>
            <a:tailEnd/>
          </a:ln>
        </p:spPr>
      </p:pic>
      <p:sp>
        <p:nvSpPr>
          <p:cNvPr id="25603" name="Прямоугольник 3"/>
          <p:cNvSpPr>
            <a:spLocks noChangeArrowheads="1"/>
          </p:cNvSpPr>
          <p:nvPr/>
        </p:nvSpPr>
        <p:spPr bwMode="auto">
          <a:xfrm>
            <a:off x="3243263" y="277813"/>
            <a:ext cx="8948737" cy="1323975"/>
          </a:xfrm>
          <a:prstGeom prst="rect">
            <a:avLst/>
          </a:prstGeom>
          <a:noFill/>
          <a:ln w="9525">
            <a:noFill/>
            <a:miter lim="800000"/>
            <a:headEnd/>
            <a:tailEnd/>
          </a:ln>
        </p:spPr>
        <p:txBody>
          <a:bodyPr>
            <a:spAutoFit/>
          </a:bodyPr>
          <a:lstStyle/>
          <a:p>
            <a:pPr algn="ctr"/>
            <a:r>
              <a:rPr lang="ru-RU" sz="2000" b="1">
                <a:solidFill>
                  <a:srgbClr val="000000"/>
                </a:solidFill>
                <a:latin typeface="Times New Roman" pitchFamily="18" charset="0"/>
                <a:cs typeface="Times New Roman" pitchFamily="18" charset="0"/>
              </a:rPr>
              <a:t>ФИНАНСОВЫЙ УНИВЕРСИТЕТ ПРИ ПРАВИТЕЛЬСТВЕ РОССИЙСКОЙ ФЕДЕРАЦИИ</a:t>
            </a:r>
          </a:p>
          <a:p>
            <a:pPr algn="ctr"/>
            <a:endParaRPr lang="ru-RU" sz="2000" b="1">
              <a:solidFill>
                <a:srgbClr val="000000"/>
              </a:solidFill>
              <a:latin typeface="Times New Roman" pitchFamily="18" charset="0"/>
              <a:cs typeface="Times New Roman" pitchFamily="18" charset="0"/>
            </a:endParaRPr>
          </a:p>
          <a:p>
            <a:pPr algn="ctr"/>
            <a:r>
              <a:rPr lang="ru-RU" sz="2000" b="1">
                <a:solidFill>
                  <a:srgbClr val="000000"/>
                </a:solidFill>
                <a:latin typeface="Times New Roman" pitchFamily="18" charset="0"/>
                <a:cs typeface="Times New Roman" pitchFamily="18" charset="0"/>
              </a:rPr>
              <a:t>ЦЭМИ РАН</a:t>
            </a:r>
          </a:p>
        </p:txBody>
      </p:sp>
      <p:sp>
        <p:nvSpPr>
          <p:cNvPr id="5" name="TextBox 4"/>
          <p:cNvSpPr txBox="1"/>
          <p:nvPr/>
        </p:nvSpPr>
        <p:spPr>
          <a:xfrm>
            <a:off x="0" y="2633663"/>
            <a:ext cx="12192000" cy="2000548"/>
          </a:xfrm>
          <a:prstGeom prst="rect">
            <a:avLst/>
          </a:prstGeom>
          <a:noFill/>
        </p:spPr>
        <p:txBody>
          <a:bodyPr>
            <a:spAutoFit/>
          </a:bodyPr>
          <a:lstStyle/>
          <a:p>
            <a:pPr algn="ctr" fontAlgn="auto">
              <a:spcBef>
                <a:spcPts val="0"/>
              </a:spcBef>
              <a:spcAft>
                <a:spcPts val="0"/>
              </a:spcAft>
              <a:defRPr/>
            </a:pPr>
            <a:r>
              <a:rPr lang="ru-RU" sz="3200" b="1" dirty="0">
                <a:solidFill>
                  <a:prstClr val="black"/>
                </a:solidFill>
                <a:latin typeface="Times New Roman" panose="02020603050405020304" pitchFamily="18" charset="0"/>
                <a:cs typeface="Times New Roman" panose="02020603050405020304" pitchFamily="18" charset="0"/>
              </a:rPr>
              <a:t>Балацкий Евгений, Екимова Наталья</a:t>
            </a:r>
          </a:p>
          <a:p>
            <a:pPr algn="ctr" fontAlgn="auto">
              <a:spcBef>
                <a:spcPts val="0"/>
              </a:spcBef>
              <a:spcAft>
                <a:spcPts val="0"/>
              </a:spcAft>
              <a:defRPr/>
            </a:pPr>
            <a:endParaRPr lang="ru-RU" sz="2000" b="1" dirty="0">
              <a:solidFill>
                <a:prstClr val="black"/>
              </a:solidFill>
              <a:latin typeface="Times New Roman" panose="02020603050405020304" pitchFamily="18" charset="0"/>
              <a:cs typeface="Times New Roman" panose="02020603050405020304" pitchFamily="18" charset="0"/>
            </a:endParaRPr>
          </a:p>
          <a:p>
            <a:pPr algn="ctr" fontAlgn="auto">
              <a:spcBef>
                <a:spcPts val="0"/>
              </a:spcBef>
              <a:spcAft>
                <a:spcPts val="0"/>
              </a:spcAft>
              <a:defRPr/>
            </a:pPr>
            <a:r>
              <a:rPr lang="ru-RU" sz="3600" dirty="0">
                <a:solidFill>
                  <a:schemeClr val="bg2">
                    <a:lumMod val="10000"/>
                  </a:schemeClr>
                </a:solidFill>
                <a:latin typeface="Times New Roman" panose="02020603050405020304" pitchFamily="18" charset="0"/>
                <a:cs typeface="Times New Roman" panose="02020603050405020304" pitchFamily="18" charset="0"/>
              </a:rPr>
              <a:t>ОПЫТ СЦЕНАРНОЙ ОЦЕНКИ РЕФОРМЫ ПОДОХОДНОГО НАЛОГА</a:t>
            </a:r>
            <a:endParaRPr lang="ru-RU" sz="3600" b="1"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25605" name="Прямоугольник 7"/>
          <p:cNvSpPr>
            <a:spLocks noChangeArrowheads="1"/>
          </p:cNvSpPr>
          <p:nvPr/>
        </p:nvSpPr>
        <p:spPr bwMode="auto">
          <a:xfrm>
            <a:off x="0" y="5988050"/>
            <a:ext cx="12192000" cy="708025"/>
          </a:xfrm>
          <a:prstGeom prst="rect">
            <a:avLst/>
          </a:prstGeom>
          <a:noFill/>
          <a:ln w="9525">
            <a:noFill/>
            <a:miter lim="800000"/>
            <a:headEnd/>
            <a:tailEnd/>
          </a:ln>
        </p:spPr>
        <p:txBody>
          <a:bodyPr>
            <a:spAutoFit/>
          </a:bodyPr>
          <a:lstStyle/>
          <a:p>
            <a:pPr algn="ctr"/>
            <a:r>
              <a:rPr lang="ru-RU" sz="2000" b="1" dirty="0">
                <a:solidFill>
                  <a:srgbClr val="000000"/>
                </a:solidFill>
                <a:latin typeface="Times New Roman" pitchFamily="18" charset="0"/>
                <a:cs typeface="Times New Roman" pitchFamily="18" charset="0"/>
              </a:rPr>
              <a:t>Москва</a:t>
            </a:r>
          </a:p>
          <a:p>
            <a:pPr algn="ctr"/>
            <a:r>
              <a:rPr lang="ru-RU" sz="2000" b="1" dirty="0">
                <a:solidFill>
                  <a:srgbClr val="000000"/>
                </a:solidFill>
                <a:latin typeface="Times New Roman" pitchFamily="18" charset="0"/>
                <a:cs typeface="Times New Roman" pitchFamily="18" charset="0"/>
              </a:rPr>
              <a:t>13 ноября 2018 года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0" y="85757"/>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3.3. Палитра мнений</a:t>
            </a:r>
            <a:endParaRPr lang="ru-RU" sz="2600" b="1" dirty="0">
              <a:solidFill>
                <a:srgbClr val="000000"/>
              </a:solidFill>
              <a:latin typeface="Times New Roman" pitchFamily="18" charset="0"/>
            </a:endParaRPr>
          </a:p>
        </p:txBody>
      </p:sp>
      <p:sp>
        <p:nvSpPr>
          <p:cNvPr id="3" name="Прямоугольник 2">
            <a:extLst>
              <a:ext uri="{FF2B5EF4-FFF2-40B4-BE49-F238E27FC236}">
                <a16:creationId xmlns:a16="http://schemas.microsoft.com/office/drawing/2014/main" xmlns="" id="{FF031839-33D6-4E91-B2F7-F63225892DE5}"/>
              </a:ext>
            </a:extLst>
          </p:cNvPr>
          <p:cNvSpPr/>
          <p:nvPr/>
        </p:nvSpPr>
        <p:spPr>
          <a:xfrm>
            <a:off x="247650" y="577882"/>
            <a:ext cx="11696700" cy="5741956"/>
          </a:xfrm>
          <a:prstGeom prst="rect">
            <a:avLst/>
          </a:prstGeom>
        </p:spPr>
        <p:txBody>
          <a:bodyPr wrap="square">
            <a:spAutoFit/>
          </a:bodyPr>
          <a:lstStyle/>
          <a:p>
            <a:pPr indent="447675" algn="just">
              <a:lnSpc>
                <a:spcPct val="150000"/>
              </a:lnSpc>
              <a:spcAft>
                <a:spcPts val="600"/>
              </a:spcAft>
            </a:pPr>
            <a:r>
              <a:rPr lang="ru-RU" sz="1600" dirty="0">
                <a:latin typeface="Times New Roman" panose="02020603050405020304" pitchFamily="18" charset="0"/>
                <a:cs typeface="Times New Roman" panose="02020603050405020304" pitchFamily="18" charset="0"/>
              </a:rPr>
              <a:t>7. Теоретические разработки в области налогообложения позволили, в частности, установить, что малое изменение цен, вызванное введением ПН, влечет за собой существенное изменение (ухудшение) качества жизни (</a:t>
            </a:r>
            <a:r>
              <a:rPr lang="ru-RU" sz="1600" i="1" dirty="0">
                <a:latin typeface="Times New Roman" panose="02020603050405020304" pitchFamily="18" charset="0"/>
                <a:cs typeface="Times New Roman" panose="02020603050405020304" pitchFamily="18" charset="0"/>
              </a:rPr>
              <a:t>Терновский, 2012</a:t>
            </a:r>
            <a:r>
              <a:rPr lang="ru-RU" sz="1600" dirty="0">
                <a:latin typeface="Times New Roman" panose="02020603050405020304" pitchFamily="18" charset="0"/>
                <a:cs typeface="Times New Roman" panose="02020603050405020304" pitchFamily="18" charset="0"/>
              </a:rPr>
              <a:t>). Введена функция перераспределения налогового бремени, на основе которой может вычисляться объем перераспределенного налогового бремени, который в свою очередь позволяет сравнивать множество вариантов нелинейного НДФЛ (</a:t>
            </a:r>
            <a:r>
              <a:rPr lang="ru-RU" sz="1600" i="1" dirty="0">
                <a:latin typeface="Times New Roman" panose="02020603050405020304" pitchFamily="18" charset="0"/>
                <a:cs typeface="Times New Roman" panose="02020603050405020304" pitchFamily="18" charset="0"/>
              </a:rPr>
              <a:t>Тищенко, 2008</a:t>
            </a:r>
            <a:r>
              <a:rPr lang="ru-RU" sz="1600" dirty="0">
                <a:latin typeface="Times New Roman" panose="02020603050405020304" pitchFamily="18" charset="0"/>
                <a:cs typeface="Times New Roman" panose="02020603050405020304" pitchFamily="18" charset="0"/>
              </a:rPr>
              <a:t>).</a:t>
            </a:r>
          </a:p>
          <a:p>
            <a:pPr indent="447675" algn="just">
              <a:lnSpc>
                <a:spcPct val="150000"/>
              </a:lnSpc>
              <a:spcAft>
                <a:spcPts val="600"/>
              </a:spcAft>
            </a:pPr>
            <a:r>
              <a:rPr lang="ru-RU" sz="1600" dirty="0">
                <a:latin typeface="Times New Roman" panose="02020603050405020304" pitchFamily="18" charset="0"/>
                <a:cs typeface="Times New Roman" panose="02020603050405020304" pitchFamily="18" charset="0"/>
              </a:rPr>
              <a:t>8. </a:t>
            </a:r>
            <a:r>
              <a:rPr lang="ru-RU" sz="1600" b="1" dirty="0">
                <a:latin typeface="Times New Roman" panose="02020603050405020304" pitchFamily="18" charset="0"/>
                <a:cs typeface="Times New Roman" panose="02020603050405020304" pitchFamily="18" charset="0"/>
              </a:rPr>
              <a:t>Применительно к плоской шкале ПН установлено, что инструментами, обеспечивающими ее прогрессивность, являются стандартные вычеты</a:t>
            </a:r>
            <a:r>
              <a:rPr lang="ru-RU" sz="1600" dirty="0">
                <a:latin typeface="Times New Roman" panose="02020603050405020304" pitchFamily="18" charset="0"/>
                <a:cs typeface="Times New Roman" panose="02020603050405020304" pitchFamily="18" charset="0"/>
              </a:rPr>
              <a:t>. Однако из-за неполной и несвоевременной индексации вычетов по НДФЛ и отмены стандартного вычета прогрессивность ПН за десятилетие после введения плоской шкалы уменьшилась, и возникший эффект «холодной прогрессии» привел к дополнительному изъятию НДФЛ с тех сумм, которые должны были вычитаться из налогооблагаемой базы исходя из социальной функции налогов (</a:t>
            </a:r>
            <a:r>
              <a:rPr lang="ru-RU" sz="1600" i="1" dirty="0">
                <a:latin typeface="Times New Roman" panose="02020603050405020304" pitchFamily="18" charset="0"/>
                <a:cs typeface="Times New Roman" panose="02020603050405020304" pitchFamily="18" charset="0"/>
              </a:rPr>
              <a:t>Ашмарина, 2016</a:t>
            </a:r>
            <a:r>
              <a:rPr lang="ru-RU" sz="1600" dirty="0">
                <a:latin typeface="Times New Roman" panose="02020603050405020304" pitchFamily="18" charset="0"/>
                <a:cs typeface="Times New Roman" panose="02020603050405020304" pitchFamily="18" charset="0"/>
              </a:rPr>
              <a:t>).</a:t>
            </a:r>
          </a:p>
          <a:p>
            <a:pPr indent="447675" algn="just">
              <a:lnSpc>
                <a:spcPct val="150000"/>
              </a:lnSpc>
              <a:spcAft>
                <a:spcPts val="600"/>
              </a:spcAft>
            </a:pPr>
            <a:r>
              <a:rPr lang="ru-RU" sz="1600" dirty="0">
                <a:latin typeface="Times New Roman" panose="02020603050405020304" pitchFamily="18" charset="0"/>
                <a:cs typeface="Times New Roman" panose="02020603050405020304" pitchFamily="18" charset="0"/>
              </a:rPr>
              <a:t>9. В последние годы получили развитие и некоторые ультрасовременные инструментальные подходы к исследованию феномена подоходного налога. Среди таковых можно отметить </a:t>
            </a:r>
            <a:r>
              <a:rPr lang="ru-RU" sz="1600" b="1" dirty="0">
                <a:latin typeface="Times New Roman" panose="02020603050405020304" pitchFamily="18" charset="0"/>
                <a:cs typeface="Times New Roman" panose="02020603050405020304" pitchFamily="18" charset="0"/>
              </a:rPr>
              <a:t>анализ динамики уклонения от уплаты подоходного налога на основе стандартной модели статистической механики, а именно, модели ферромагнетизма </a:t>
            </a:r>
            <a:r>
              <a:rPr lang="ru-RU" sz="1600" b="1" dirty="0" err="1">
                <a:latin typeface="Times New Roman" panose="02020603050405020304" pitchFamily="18" charset="0"/>
                <a:cs typeface="Times New Roman" panose="02020603050405020304" pitchFamily="18" charset="0"/>
              </a:rPr>
              <a:t>Изинга</a:t>
            </a:r>
            <a:r>
              <a:rPr lang="ru-RU" sz="1600"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Pickhardt</a:t>
            </a:r>
            <a:r>
              <a:rPr lang="ru-RU" sz="1600" i="1"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Seibold</a:t>
            </a:r>
            <a:r>
              <a:rPr lang="ru-RU" sz="1600" i="1" dirty="0">
                <a:latin typeface="Times New Roman" panose="02020603050405020304" pitchFamily="18" charset="0"/>
                <a:cs typeface="Times New Roman" panose="02020603050405020304" pitchFamily="18" charset="0"/>
              </a:rPr>
              <a:t>, 2011</a:t>
            </a:r>
            <a:r>
              <a:rPr lang="ru-RU" sz="1600" dirty="0">
                <a:latin typeface="Times New Roman" panose="02020603050405020304" pitchFamily="18" charset="0"/>
                <a:cs typeface="Times New Roman" panose="02020603050405020304" pitchFamily="18" charset="0"/>
              </a:rPr>
              <a:t>). Такой подход в рамках </a:t>
            </a:r>
            <a:r>
              <a:rPr lang="ru-RU" sz="1600" dirty="0" err="1">
                <a:latin typeface="Times New Roman" panose="02020603050405020304" pitchFamily="18" charset="0"/>
                <a:cs typeface="Times New Roman" panose="02020603050405020304" pitchFamily="18" charset="0"/>
              </a:rPr>
              <a:t>эконофизики</a:t>
            </a:r>
            <a:r>
              <a:rPr lang="ru-RU" sz="1600" dirty="0">
                <a:latin typeface="Times New Roman" panose="02020603050405020304" pitchFamily="18" charset="0"/>
                <a:cs typeface="Times New Roman" panose="02020603050405020304" pitchFamily="18" charset="0"/>
              </a:rPr>
              <a:t> позволяет рассмотреть неоднородное общество, где </a:t>
            </a:r>
            <a:r>
              <a:rPr lang="ru-RU" sz="1600" i="1" dirty="0">
                <a:latin typeface="Times New Roman" panose="02020603050405020304" pitchFamily="18" charset="0"/>
                <a:cs typeface="Times New Roman" panose="02020603050405020304" pitchFamily="18" charset="0"/>
              </a:rPr>
              <a:t>агенты характеризуются определенной социальной температурой и связью с внешними полями, управляющими их поведением</a:t>
            </a:r>
            <a:r>
              <a:rPr lang="ru-RU" sz="1600" dirty="0">
                <a:latin typeface="Times New Roman" panose="02020603050405020304" pitchFamily="18" charset="0"/>
                <a:cs typeface="Times New Roman" panose="02020603050405020304" pitchFamily="18" charset="0"/>
              </a:rPr>
              <a:t>. Этот новый подход к моделированию позволяет анализировать большие сообщества, состоящие из различных и взаимодействующих между собой типов агентов.</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5628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0" y="85757"/>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3.4. Палитра мнений</a:t>
            </a:r>
            <a:endParaRPr lang="ru-RU" sz="2600" b="1" dirty="0">
              <a:solidFill>
                <a:srgbClr val="000000"/>
              </a:solidFill>
              <a:latin typeface="Times New Roman" pitchFamily="18" charset="0"/>
            </a:endParaRPr>
          </a:p>
        </p:txBody>
      </p:sp>
      <p:sp>
        <p:nvSpPr>
          <p:cNvPr id="3" name="Прямоугольник 2">
            <a:extLst>
              <a:ext uri="{FF2B5EF4-FFF2-40B4-BE49-F238E27FC236}">
                <a16:creationId xmlns:a16="http://schemas.microsoft.com/office/drawing/2014/main" xmlns="" id="{FF031839-33D6-4E91-B2F7-F63225892DE5}"/>
              </a:ext>
            </a:extLst>
          </p:cNvPr>
          <p:cNvSpPr/>
          <p:nvPr/>
        </p:nvSpPr>
        <p:spPr>
          <a:xfrm>
            <a:off x="247650" y="542957"/>
            <a:ext cx="11696700" cy="6111288"/>
          </a:xfrm>
          <a:prstGeom prst="rect">
            <a:avLst/>
          </a:prstGeom>
        </p:spPr>
        <p:txBody>
          <a:bodyPr wrap="square">
            <a:spAutoFit/>
          </a:bodyPr>
          <a:lstStyle/>
          <a:p>
            <a:pPr indent="447675" algn="just">
              <a:lnSpc>
                <a:spcPct val="150000"/>
              </a:lnSpc>
              <a:spcAft>
                <a:spcPts val="600"/>
              </a:spcAft>
            </a:pPr>
            <a:r>
              <a:rPr lang="ru-RU" sz="1600" dirty="0">
                <a:latin typeface="Times New Roman" panose="02020603050405020304" pitchFamily="18" charset="0"/>
                <a:cs typeface="Times New Roman" panose="02020603050405020304" pitchFamily="18" charset="0"/>
              </a:rPr>
              <a:t>10. Ставшие в последнее время популярными исследования на базе агент-ориентированных моделей направлены на </a:t>
            </a:r>
            <a:r>
              <a:rPr lang="ru-RU" sz="1600" b="1" dirty="0">
                <a:latin typeface="Times New Roman" panose="02020603050405020304" pitchFamily="18" charset="0"/>
                <a:cs typeface="Times New Roman" panose="02020603050405020304" pitchFamily="18" charset="0"/>
              </a:rPr>
              <a:t>изучение поведенческих и социальных аспектов налогообложения</a:t>
            </a:r>
            <a:r>
              <a:rPr lang="ru-RU" sz="1600" dirty="0">
                <a:latin typeface="Times New Roman" panose="02020603050405020304" pitchFamily="18" charset="0"/>
                <a:cs typeface="Times New Roman" panose="02020603050405020304" pitchFamily="18" charset="0"/>
              </a:rPr>
              <a:t>. В частности, уже имеются работы по выяснению роли профессии в соблюдении налогового законодательства (налоговой дисциплины) в условиях действия аудита (проверки) фиксированного числа налогоплательщиков каждого вида профессиональной деятельности (</a:t>
            </a:r>
            <a:r>
              <a:rPr lang="en-US" sz="1600" i="1" dirty="0" err="1">
                <a:latin typeface="Times New Roman" panose="02020603050405020304" pitchFamily="18" charset="0"/>
                <a:cs typeface="Times New Roman" panose="02020603050405020304" pitchFamily="18" charset="0"/>
              </a:rPr>
              <a:t>Hashimzade</a:t>
            </a:r>
            <a:r>
              <a:rPr lang="ru-RU" sz="1600" i="1"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Myles</a:t>
            </a:r>
            <a:r>
              <a:rPr lang="ru-RU" sz="1600" i="1"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Page</a:t>
            </a:r>
            <a:r>
              <a:rPr lang="ru-RU"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Rablen</a:t>
            </a:r>
            <a:r>
              <a:rPr lang="ru-RU" sz="1600" i="1" dirty="0">
                <a:latin typeface="Times New Roman" panose="02020603050405020304" pitchFamily="18" charset="0"/>
                <a:cs typeface="Times New Roman" panose="02020603050405020304" pitchFamily="18" charset="0"/>
              </a:rPr>
              <a:t>, 2013</a:t>
            </a:r>
            <a:r>
              <a:rPr lang="ru-RU" sz="1600" dirty="0">
                <a:latin typeface="Times New Roman" panose="02020603050405020304" pitchFamily="18" charset="0"/>
                <a:cs typeface="Times New Roman" panose="02020603050405020304" pitchFamily="18" charset="0"/>
              </a:rPr>
              <a:t>).</a:t>
            </a:r>
          </a:p>
          <a:p>
            <a:pPr indent="447675" algn="just">
              <a:lnSpc>
                <a:spcPct val="150000"/>
              </a:lnSpc>
              <a:spcAft>
                <a:spcPts val="600"/>
              </a:spcAft>
            </a:pPr>
            <a:r>
              <a:rPr lang="ru-RU" sz="1600" dirty="0">
                <a:latin typeface="Times New Roman" panose="02020603050405020304" pitchFamily="18" charset="0"/>
                <a:cs typeface="Times New Roman" panose="02020603050405020304" pitchFamily="18" charset="0"/>
              </a:rPr>
              <a:t>11. </a:t>
            </a:r>
            <a:r>
              <a:rPr lang="ru-RU" sz="1600" b="1" dirty="0">
                <a:latin typeface="Times New Roman" panose="02020603050405020304" pitchFamily="18" charset="0"/>
                <a:cs typeface="Times New Roman" panose="02020603050405020304" pitchFamily="18" charset="0"/>
              </a:rPr>
              <a:t>К настоящему моменту уже имеются и прикладные модели имитационного типа, позволяющие оценивать различные варианты реформ подоходного налога</a:t>
            </a:r>
            <a:r>
              <a:rPr lang="ru-RU" sz="1600" dirty="0">
                <a:latin typeface="Times New Roman" panose="02020603050405020304" pitchFamily="18" charset="0"/>
                <a:cs typeface="Times New Roman" panose="02020603050405020304" pitchFamily="18" charset="0"/>
              </a:rPr>
              <a:t>. К их числу относится, например, модель MIKMOD-</a:t>
            </a:r>
            <a:r>
              <a:rPr lang="ru-RU" sz="1600" dirty="0" err="1">
                <a:latin typeface="Times New Roman" panose="02020603050405020304" pitchFamily="18" charset="0"/>
                <a:cs typeface="Times New Roman" panose="02020603050405020304" pitchFamily="18" charset="0"/>
              </a:rPr>
              <a:t>ESt</a:t>
            </a:r>
            <a:r>
              <a:rPr lang="ru-RU" sz="1600" dirty="0">
                <a:latin typeface="Times New Roman" panose="02020603050405020304" pitchFamily="18" charset="0"/>
                <a:cs typeface="Times New Roman" panose="02020603050405020304" pitchFamily="18" charset="0"/>
              </a:rPr>
              <a:t>, относящаяся к классу так называемых </a:t>
            </a:r>
            <a:r>
              <a:rPr lang="ru-RU" sz="1600" dirty="0" err="1">
                <a:latin typeface="Times New Roman" panose="02020603050405020304" pitchFamily="18" charset="0"/>
                <a:cs typeface="Times New Roman" panose="02020603050405020304" pitchFamily="18" charset="0"/>
              </a:rPr>
              <a:t>микросимуляционных</a:t>
            </a:r>
            <a:r>
              <a:rPr lang="ru-RU" sz="1600" dirty="0">
                <a:latin typeface="Times New Roman" panose="02020603050405020304" pitchFamily="18" charset="0"/>
                <a:cs typeface="Times New Roman" panose="02020603050405020304" pitchFamily="18" charset="0"/>
              </a:rPr>
              <a:t> моделей (</a:t>
            </a:r>
            <a:r>
              <a:rPr lang="en-US" sz="1600" i="1" dirty="0">
                <a:latin typeface="Times New Roman" panose="02020603050405020304" pitchFamily="18" charset="0"/>
                <a:cs typeface="Times New Roman" panose="02020603050405020304" pitchFamily="18" charset="0"/>
              </a:rPr>
              <a:t>Flory</a:t>
            </a:r>
            <a:r>
              <a:rPr lang="ru-RU" sz="1600" i="1"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St</a:t>
            </a:r>
            <a:r>
              <a:rPr lang="ru-RU" sz="1600" i="1" dirty="0">
                <a:latin typeface="Times New Roman" panose="02020603050405020304" pitchFamily="18" charset="0"/>
                <a:cs typeface="Times New Roman" panose="02020603050405020304" pitchFamily="18" charset="0"/>
              </a:rPr>
              <a:t>ö</a:t>
            </a:r>
            <a:r>
              <a:rPr lang="en-US" sz="1600" i="1" dirty="0" err="1">
                <a:latin typeface="Times New Roman" panose="02020603050405020304" pitchFamily="18" charset="0"/>
                <a:cs typeface="Times New Roman" panose="02020603050405020304" pitchFamily="18" charset="0"/>
              </a:rPr>
              <a:t>whase</a:t>
            </a:r>
            <a:r>
              <a:rPr lang="ru-RU" sz="1600" i="1" dirty="0">
                <a:latin typeface="Times New Roman" panose="02020603050405020304" pitchFamily="18" charset="0"/>
                <a:cs typeface="Times New Roman" panose="02020603050405020304" pitchFamily="18" charset="0"/>
              </a:rPr>
              <a:t>, 2012</a:t>
            </a:r>
            <a:r>
              <a:rPr lang="ru-RU" sz="1600" dirty="0">
                <a:latin typeface="Times New Roman" panose="02020603050405020304" pitchFamily="18" charset="0"/>
                <a:cs typeface="Times New Roman" panose="02020603050405020304" pitchFamily="18" charset="0"/>
              </a:rPr>
              <a:t>). Данная модель разработана и используется федеральным Министерством финансов Германии для оценки различных предложений по реформированию налогообложения доходов физических лиц. Ее достоинство состоит в полном включении всех налогоплательщиков с доходом выше определенного порога, что позволяет проводить вычислительные эксперименты даже в отношении очень избирательных реформ; ее недостаток состоит в отсутствии информации, необходимой для моделирования поведенческих откликов налогоплательщиков на налоговые изменения.</a:t>
            </a:r>
          </a:p>
          <a:p>
            <a:pPr indent="447675" algn="just">
              <a:lnSpc>
                <a:spcPct val="150000"/>
              </a:lnSpc>
              <a:spcAft>
                <a:spcPts val="600"/>
              </a:spcAft>
            </a:pPr>
            <a:r>
              <a:rPr lang="ru-RU" sz="1600" dirty="0">
                <a:latin typeface="Times New Roman" panose="02020603050405020304" pitchFamily="18" charset="0"/>
                <a:cs typeface="Times New Roman" panose="02020603050405020304" pitchFamily="18" charset="0"/>
              </a:rPr>
              <a:t> 12. </a:t>
            </a:r>
            <a:r>
              <a:rPr lang="ru-RU" sz="1600" b="1" dirty="0">
                <a:latin typeface="Times New Roman" panose="02020603050405020304" pitchFamily="18" charset="0"/>
                <a:cs typeface="Times New Roman" panose="02020603050405020304" pitchFamily="18" charset="0"/>
              </a:rPr>
              <a:t>По-прежнему актуальными остаются разновидности моделей прогрессивной шкалы подоходного дохода на основе принципа мультипликатора-акселератора</a:t>
            </a:r>
            <a:r>
              <a:rPr lang="ru-RU" sz="1600" dirty="0">
                <a:latin typeface="Times New Roman" panose="02020603050405020304" pitchFamily="18" charset="0"/>
                <a:cs typeface="Times New Roman" panose="02020603050405020304" pitchFamily="18" charset="0"/>
              </a:rPr>
              <a:t>. В частности, сегодня уже можно считать доказанным, что в случае нелинейного прогрессивного налогообложения повышение налоговых ставок в ряде случаев дестабилизирует экономический рост (</a:t>
            </a:r>
            <a:r>
              <a:rPr lang="en-US" sz="1600" i="1" dirty="0">
                <a:latin typeface="Times New Roman" panose="02020603050405020304" pitchFamily="18" charset="0"/>
                <a:cs typeface="Times New Roman" panose="02020603050405020304" pitchFamily="18" charset="0"/>
              </a:rPr>
              <a:t>Fanti</a:t>
            </a:r>
            <a:r>
              <a:rPr lang="ru-RU" sz="1600" i="1"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Manfredi</a:t>
            </a:r>
            <a:r>
              <a:rPr lang="ru-RU" sz="1600" i="1" dirty="0">
                <a:latin typeface="Times New Roman" panose="02020603050405020304" pitchFamily="18" charset="0"/>
                <a:cs typeface="Times New Roman" panose="02020603050405020304" pitchFamily="18" charset="0"/>
              </a:rPr>
              <a:t>, 2003</a:t>
            </a:r>
            <a:r>
              <a:rPr lang="ru-RU" sz="1600" dirty="0">
                <a:latin typeface="Times New Roman" panose="02020603050405020304" pitchFamily="18" charset="0"/>
                <a:cs typeface="Times New Roman" panose="02020603050405020304" pitchFamily="18" charset="0"/>
              </a:rPr>
              <a:t>). Модели подобного рода позволяют разработчику политики получить условия стабильности роста в форме «коридора» значений параметров фискального режима устойчивости.</a:t>
            </a:r>
          </a:p>
        </p:txBody>
      </p:sp>
    </p:spTree>
    <p:extLst>
      <p:ext uri="{BB962C8B-B14F-4D97-AF65-F5344CB8AC3E}">
        <p14:creationId xmlns:p14="http://schemas.microsoft.com/office/powerpoint/2010/main" val="2431883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0" y="211137"/>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4. Выводы</a:t>
            </a:r>
            <a:endParaRPr lang="ru-RU" sz="2600" b="1" dirty="0">
              <a:solidFill>
                <a:srgbClr val="000000"/>
              </a:solidFill>
              <a:latin typeface="Times New Roman" pitchFamily="18" charset="0"/>
            </a:endParaRPr>
          </a:p>
        </p:txBody>
      </p:sp>
      <p:sp>
        <p:nvSpPr>
          <p:cNvPr id="2" name="Прямоугольник 1">
            <a:extLst>
              <a:ext uri="{FF2B5EF4-FFF2-40B4-BE49-F238E27FC236}">
                <a16:creationId xmlns:a16="http://schemas.microsoft.com/office/drawing/2014/main" xmlns="" id="{79685425-BC0D-4A71-8C7C-D133BA0FB1B5}"/>
              </a:ext>
            </a:extLst>
          </p:cNvPr>
          <p:cNvSpPr/>
          <p:nvPr/>
        </p:nvSpPr>
        <p:spPr>
          <a:xfrm>
            <a:off x="215900" y="722180"/>
            <a:ext cx="11760200" cy="5388013"/>
          </a:xfrm>
          <a:prstGeom prst="rect">
            <a:avLst/>
          </a:prstGeom>
        </p:spPr>
        <p:txBody>
          <a:bodyPr wrap="square">
            <a:spAutoFit/>
          </a:bodyPr>
          <a:lstStyle/>
          <a:p>
            <a:pPr indent="447675" algn="just">
              <a:lnSpc>
                <a:spcPct val="150000"/>
              </a:lnSpc>
              <a:spcAft>
                <a:spcPts val="600"/>
              </a:spcAft>
            </a:pPr>
            <a:r>
              <a:rPr lang="ru-RU" sz="1600" dirty="0">
                <a:latin typeface="Times New Roman" panose="02020603050405020304" pitchFamily="18" charset="0"/>
                <a:cs typeface="Times New Roman" panose="02020603050405020304" pitchFamily="18" charset="0"/>
              </a:rPr>
              <a:t>1. На сегодняшний день </a:t>
            </a:r>
            <a:r>
              <a:rPr lang="ru-RU" sz="1600" b="1" dirty="0">
                <a:latin typeface="Times New Roman" panose="02020603050405020304" pitchFamily="18" charset="0"/>
                <a:cs typeface="Times New Roman" panose="02020603050405020304" pitchFamily="18" charset="0"/>
              </a:rPr>
              <a:t>имеется определенная ясность по многим вопросам формирования прогрессивной шкалы ПН</a:t>
            </a:r>
            <a:r>
              <a:rPr lang="ru-RU" sz="1600" dirty="0">
                <a:latin typeface="Times New Roman" panose="02020603050405020304" pitchFamily="18" charset="0"/>
                <a:cs typeface="Times New Roman" panose="02020603050405020304" pitchFamily="18" charset="0"/>
              </a:rPr>
              <a:t>, однако главный недостаток всего рассмотренного спектра исследований состоит </a:t>
            </a:r>
            <a:r>
              <a:rPr lang="ru-RU" sz="1600" b="1" dirty="0">
                <a:latin typeface="Times New Roman" panose="02020603050405020304" pitchFamily="18" charset="0"/>
                <a:cs typeface="Times New Roman" panose="02020603050405020304" pitchFamily="18" charset="0"/>
              </a:rPr>
              <a:t>в отсутствии эффективного сопряжения модельных построений и фактических данных</a:t>
            </a:r>
            <a:r>
              <a:rPr lang="ru-RU" sz="1600" dirty="0">
                <a:latin typeface="Times New Roman" panose="02020603050405020304" pitchFamily="18" charset="0"/>
                <a:cs typeface="Times New Roman" panose="02020603050405020304" pitchFamily="18" charset="0"/>
              </a:rPr>
              <a:t>, что позволило бы провести максимально корректные прикладные расчеты. </a:t>
            </a:r>
          </a:p>
          <a:p>
            <a:pPr indent="447675" algn="just">
              <a:lnSpc>
                <a:spcPct val="150000"/>
              </a:lnSpc>
              <a:spcAft>
                <a:spcPts val="600"/>
              </a:spcAft>
            </a:pPr>
            <a:r>
              <a:rPr lang="ru-RU" sz="1600" dirty="0">
                <a:latin typeface="Times New Roman" panose="02020603050405020304" pitchFamily="18" charset="0"/>
                <a:cs typeface="Times New Roman" panose="02020603050405020304" pitchFamily="18" charset="0"/>
              </a:rPr>
              <a:t>2. В аналитических обоснованиях российских законопроектов (КПРФ, ЛДПР, Справедливая Россия) рассматриваются только фискальные выгоды от внедрения ППН, но игнорируется влияние этого нововведения на социальное неравенство, которое декларируется только на качественном уровне без каких-либо расчетных подтверждений. </a:t>
            </a:r>
          </a:p>
          <a:p>
            <a:pPr indent="447675" algn="just">
              <a:lnSpc>
                <a:spcPct val="150000"/>
              </a:lnSpc>
              <a:spcAft>
                <a:spcPts val="600"/>
              </a:spcAft>
            </a:pPr>
            <a:r>
              <a:rPr lang="ru-RU" sz="1600" dirty="0">
                <a:latin typeface="Times New Roman" panose="02020603050405020304" pitchFamily="18" charset="0"/>
                <a:cs typeface="Times New Roman" panose="02020603050405020304" pitchFamily="18" charset="0"/>
              </a:rPr>
              <a:t>3. Расчеты фискальных платежей, приведенные в обосновании законопроектов, основаны на вычислении среднего дохода группы в виде среднеарифметического от границ доходной группы, что является сильным упрощением и приводит к нарушению важного условия – средний доход низшей подгруппы 10-й </a:t>
            </a:r>
            <a:r>
              <a:rPr lang="ru-RU" sz="1600" dirty="0" err="1">
                <a:latin typeface="Times New Roman" panose="02020603050405020304" pitchFamily="18" charset="0"/>
                <a:cs typeface="Times New Roman" panose="02020603050405020304" pitchFamily="18" charset="0"/>
              </a:rPr>
              <a:t>децильной</a:t>
            </a:r>
            <a:r>
              <a:rPr lang="ru-RU" sz="1600" dirty="0">
                <a:latin typeface="Times New Roman" panose="02020603050405020304" pitchFamily="18" charset="0"/>
                <a:cs typeface="Times New Roman" panose="02020603050405020304" pitchFamily="18" charset="0"/>
              </a:rPr>
              <a:t> группы оказывается ниже среднего дохода 9-й </a:t>
            </a:r>
            <a:r>
              <a:rPr lang="ru-RU" sz="1600" dirty="0" err="1">
                <a:latin typeface="Times New Roman" panose="02020603050405020304" pitchFamily="18" charset="0"/>
                <a:cs typeface="Times New Roman" panose="02020603050405020304" pitchFamily="18" charset="0"/>
              </a:rPr>
              <a:t>децильной</a:t>
            </a:r>
            <a:r>
              <a:rPr lang="ru-RU" sz="1600" dirty="0">
                <a:latin typeface="Times New Roman" panose="02020603050405020304" pitchFamily="18" charset="0"/>
                <a:cs typeface="Times New Roman" panose="02020603050405020304" pitchFamily="18" charset="0"/>
              </a:rPr>
              <a:t> группы, что по определению невозможно. </a:t>
            </a:r>
          </a:p>
          <a:p>
            <a:pPr algn="ctr">
              <a:lnSpc>
                <a:spcPct val="150000"/>
              </a:lnSpc>
              <a:spcAft>
                <a:spcPts val="600"/>
              </a:spcAft>
            </a:pPr>
            <a:r>
              <a:rPr lang="ru-RU" sz="2600" b="1" i="1" dirty="0">
                <a:latin typeface="Times New Roman" panose="02020603050405020304" pitchFamily="18" charset="0"/>
                <a:ea typeface="Times New Roman" panose="02020603050405020304" pitchFamily="18" charset="0"/>
              </a:rPr>
              <a:t>Задача исследования:</a:t>
            </a:r>
          </a:p>
          <a:p>
            <a:pPr algn="ctr">
              <a:lnSpc>
                <a:spcPct val="150000"/>
              </a:lnSpc>
              <a:spcAft>
                <a:spcPts val="600"/>
              </a:spcAft>
            </a:pPr>
            <a:r>
              <a:rPr lang="ru-RU" sz="1600" b="1" dirty="0">
                <a:effectLst/>
                <a:latin typeface="Times New Roman" panose="02020603050405020304" pitchFamily="18" charset="0"/>
                <a:ea typeface="Times New Roman" panose="02020603050405020304" pitchFamily="18" charset="0"/>
              </a:rPr>
              <a:t>Провести системные расчеты, позволяющие определить плюсы и минусы каждой альтернативы с учетом фискальной и социальной функции нового инструмента, а также рисков при выборе предлагаемых сценариев реформирования</a:t>
            </a:r>
          </a:p>
        </p:txBody>
      </p:sp>
    </p:spTree>
    <p:extLst>
      <p:ext uri="{BB962C8B-B14F-4D97-AF65-F5344CB8AC3E}">
        <p14:creationId xmlns:p14="http://schemas.microsoft.com/office/powerpoint/2010/main" val="401796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0" y="211137"/>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5.1. Расчетные формулы</a:t>
            </a:r>
            <a:endParaRPr lang="ru-RU" sz="2600" b="1" dirty="0">
              <a:solidFill>
                <a:srgbClr val="000000"/>
              </a:solidFill>
              <a:latin typeface="Times New Roman" pitchFamily="18" charset="0"/>
            </a:endParaRPr>
          </a:p>
        </p:txBody>
      </p:sp>
      <mc:AlternateContent xmlns:mc="http://schemas.openxmlformats.org/markup-compatibility/2006" xmlns:a14="http://schemas.microsoft.com/office/drawing/2010/main">
        <mc:Choice Requires="a14">
          <p:sp>
            <p:nvSpPr>
              <p:cNvPr id="3" name="Прямоугольник 2">
                <a:extLst>
                  <a:ext uri="{FF2B5EF4-FFF2-40B4-BE49-F238E27FC236}">
                    <a16:creationId xmlns:a16="http://schemas.microsoft.com/office/drawing/2014/main" xmlns="" id="{41C3A5DA-3CCE-4629-A2B5-13F1F8C11D9C}"/>
                  </a:ext>
                </a:extLst>
              </p:cNvPr>
              <p:cNvSpPr/>
              <p:nvPr/>
            </p:nvSpPr>
            <p:spPr>
              <a:xfrm>
                <a:off x="265912" y="1435634"/>
                <a:ext cx="11660176" cy="3704732"/>
              </a:xfrm>
              <a:prstGeom prst="rect">
                <a:avLst/>
              </a:prstGeom>
            </p:spPr>
            <p:txBody>
              <a:bodyPr wrap="square">
                <a:spAutoFit/>
              </a:bodyPr>
              <a:lstStyle/>
              <a:p>
                <a:pPr algn="ctr">
                  <a:lnSpc>
                    <a:spcPct val="150000"/>
                  </a:lnSpc>
                  <a:spcAft>
                    <a:spcPts val="0"/>
                  </a:spcAft>
                </a:pPr>
                <a:r>
                  <a:rPr lang="ru-RU" sz="1600" i="1" dirty="0">
                    <a:latin typeface="Times New Roman" panose="02020603050405020304" pitchFamily="18" charset="0"/>
                    <a:ea typeface="Times New Roman" panose="02020603050405020304" pitchFamily="18" charset="0"/>
                    <a:cs typeface="Times New Roman" panose="02020603050405020304" pitchFamily="18" charset="0"/>
                  </a:rPr>
                  <a:t>Начальное значение коэффициента фондов, т.е. до введения прогрессивной шкалы ПН</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r">
                  <a:lnSpc>
                    <a:spcPct val="150000"/>
                  </a:lnSpc>
                  <a:spcAft>
                    <a:spcPts val="0"/>
                  </a:spcAft>
                </a:pPr>
                <a14:m>
                  <m:oMath xmlns:m="http://schemas.openxmlformats.org/officeDocument/2006/math">
                    <m:sSub>
                      <m:sSubPr>
                        <m:ctrlPr>
                          <a:rPr lang="ru-RU" sz="2000" b="1" i="1">
                            <a:effectLst/>
                            <a:latin typeface="Cambria Math" panose="02040503050406030204" pitchFamily="18" charset="0"/>
                            <a:ea typeface="Times New Roman" panose="02020603050405020304" pitchFamily="18" charset="0"/>
                          </a:rPr>
                        </m:ctrlPr>
                      </m:sSubPr>
                      <m:e>
                        <m:r>
                          <a:rPr lang="ru-RU" sz="2000" b="1" i="1">
                            <a:effectLst/>
                            <a:latin typeface="Cambria Math" panose="02040503050406030204" pitchFamily="18" charset="0"/>
                            <a:ea typeface="Times New Roman" panose="02020603050405020304" pitchFamily="18" charset="0"/>
                          </a:rPr>
                          <m:t>𝑭</m:t>
                        </m:r>
                      </m:e>
                      <m:sub>
                        <m:r>
                          <a:rPr lang="ru-RU" sz="2000" b="1" i="1">
                            <a:effectLst/>
                            <a:latin typeface="Cambria Math" panose="02040503050406030204" pitchFamily="18" charset="0"/>
                            <a:ea typeface="Times New Roman" panose="02020603050405020304" pitchFamily="18" charset="0"/>
                          </a:rPr>
                          <m:t>𝟎</m:t>
                        </m:r>
                      </m:sub>
                    </m:sSub>
                    <m:r>
                      <a:rPr lang="ru-RU" sz="2000" b="1" i="1">
                        <a:effectLst/>
                        <a:latin typeface="Cambria Math" panose="02040503050406030204" pitchFamily="18" charset="0"/>
                        <a:ea typeface="Times New Roman" panose="02020603050405020304" pitchFamily="18" charset="0"/>
                      </a:rPr>
                      <m:t>=</m:t>
                    </m:r>
                    <m:sSub>
                      <m:sSubPr>
                        <m:ctrlPr>
                          <a:rPr lang="ru-RU" sz="2000" b="1" i="1">
                            <a:effectLst/>
                            <a:latin typeface="Cambria Math" panose="02040503050406030204" pitchFamily="18" charset="0"/>
                            <a:ea typeface="Times New Roman" panose="02020603050405020304" pitchFamily="18" charset="0"/>
                          </a:rPr>
                        </m:ctrlPr>
                      </m:sSubPr>
                      <m:e>
                        <m:r>
                          <a:rPr lang="ru-RU" sz="2000" b="1" i="1">
                            <a:effectLst/>
                            <a:latin typeface="Cambria Math" panose="02040503050406030204" pitchFamily="18" charset="0"/>
                            <a:ea typeface="Times New Roman" panose="02020603050405020304" pitchFamily="18" charset="0"/>
                          </a:rPr>
                          <m:t>𝑫</m:t>
                        </m:r>
                      </m:e>
                      <m:sub>
                        <m:r>
                          <a:rPr lang="ru-RU" sz="2000" b="1" i="1">
                            <a:effectLst/>
                            <a:latin typeface="Cambria Math" panose="02040503050406030204" pitchFamily="18" charset="0"/>
                            <a:ea typeface="Times New Roman" panose="02020603050405020304" pitchFamily="18" charset="0"/>
                          </a:rPr>
                          <m:t>𝟏𝟎</m:t>
                        </m:r>
                      </m:sub>
                    </m:sSub>
                    <m:r>
                      <a:rPr lang="ru-RU" sz="2000" b="1" i="1">
                        <a:effectLst/>
                        <a:latin typeface="Cambria Math" panose="02040503050406030204" pitchFamily="18" charset="0"/>
                        <a:ea typeface="Times New Roman" panose="02020603050405020304" pitchFamily="18" charset="0"/>
                      </a:rPr>
                      <m:t>/</m:t>
                    </m:r>
                    <m:sSub>
                      <m:sSubPr>
                        <m:ctrlPr>
                          <a:rPr lang="ru-RU" sz="2000" b="1" i="1">
                            <a:effectLst/>
                            <a:latin typeface="Cambria Math" panose="02040503050406030204" pitchFamily="18" charset="0"/>
                            <a:ea typeface="Times New Roman" panose="02020603050405020304" pitchFamily="18" charset="0"/>
                          </a:rPr>
                        </m:ctrlPr>
                      </m:sSubPr>
                      <m:e>
                        <m:r>
                          <a:rPr lang="ru-RU" sz="2000" b="1" i="1">
                            <a:effectLst/>
                            <a:latin typeface="Cambria Math" panose="02040503050406030204" pitchFamily="18" charset="0"/>
                            <a:ea typeface="Times New Roman" panose="02020603050405020304" pitchFamily="18" charset="0"/>
                          </a:rPr>
                          <m:t>𝑫</m:t>
                        </m:r>
                      </m:e>
                      <m:sub>
                        <m:r>
                          <a:rPr lang="ru-RU" sz="2000" b="1" i="1">
                            <a:effectLst/>
                            <a:latin typeface="Cambria Math" panose="02040503050406030204" pitchFamily="18" charset="0"/>
                            <a:ea typeface="Times New Roman" panose="02020603050405020304" pitchFamily="18" charset="0"/>
                          </a:rPr>
                          <m:t>𝟏</m:t>
                        </m:r>
                      </m:sub>
                    </m:sSub>
                  </m:oMath>
                </a14:m>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(1)</a:t>
                </a:r>
              </a:p>
              <a:p>
                <a:pPr algn="just">
                  <a:lnSpc>
                    <a:spcPct val="15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где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ru-RU" sz="16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и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ru-RU" sz="16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 доход 1-ой и 10-ой </a:t>
                </a:r>
                <a:r>
                  <a:rPr lang="ru-RU" sz="1600" dirty="0" err="1">
                    <a:effectLst/>
                    <a:latin typeface="Times New Roman" panose="02020603050405020304" pitchFamily="18" charset="0"/>
                    <a:ea typeface="Times New Roman" panose="02020603050405020304" pitchFamily="18" charset="0"/>
                    <a:cs typeface="Times New Roman" panose="02020603050405020304" pitchFamily="18" charset="0"/>
                  </a:rPr>
                  <a:t>децильных</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групп.</a:t>
                </a:r>
              </a:p>
              <a:p>
                <a:pPr algn="ctr">
                  <a:lnSpc>
                    <a:spcPct val="150000"/>
                  </a:lnSpc>
                  <a:spcBef>
                    <a:spcPts val="600"/>
                  </a:spcBef>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i="1" dirty="0">
                    <a:effectLst/>
                    <a:latin typeface="Times New Roman" panose="02020603050405020304" pitchFamily="18" charset="0"/>
                    <a:ea typeface="Times New Roman" panose="02020603050405020304" pitchFamily="18" charset="0"/>
                    <a:cs typeface="Times New Roman" panose="02020603050405020304" pitchFamily="18" charset="0"/>
                  </a:rPr>
                  <a:t>Начальное значение налоговых поступлений от ПН:</a:t>
                </a:r>
              </a:p>
              <a:p>
                <a:pPr algn="r">
                  <a:lnSpc>
                    <a:spcPct val="150000"/>
                  </a:lnSpc>
                  <a:spcAft>
                    <a:spcPts val="0"/>
                  </a:spcAft>
                </a:pPr>
                <a14:m>
                  <m:oMath xmlns:m="http://schemas.openxmlformats.org/officeDocument/2006/math">
                    <m:sSub>
                      <m:sSubPr>
                        <m:ctrlPr>
                          <a:rPr lang="ru-RU" sz="2000" b="1" i="1">
                            <a:effectLst/>
                            <a:latin typeface="Cambria Math" panose="02040503050406030204" pitchFamily="18" charset="0"/>
                            <a:ea typeface="Times New Roman" panose="02020603050405020304" pitchFamily="18" charset="0"/>
                          </a:rPr>
                        </m:ctrlPr>
                      </m:sSubPr>
                      <m:e>
                        <m:r>
                          <a:rPr lang="ru-RU" sz="2000" b="1" i="1">
                            <a:effectLst/>
                            <a:latin typeface="Cambria Math" panose="02040503050406030204" pitchFamily="18" charset="0"/>
                            <a:ea typeface="Times New Roman" panose="02020603050405020304" pitchFamily="18" charset="0"/>
                          </a:rPr>
                          <m:t>𝑻</m:t>
                        </m:r>
                      </m:e>
                      <m:sub>
                        <m:r>
                          <a:rPr lang="ru-RU" sz="2000" b="1" i="1">
                            <a:effectLst/>
                            <a:latin typeface="Cambria Math" panose="02040503050406030204" pitchFamily="18" charset="0"/>
                            <a:ea typeface="Times New Roman" panose="02020603050405020304" pitchFamily="18" charset="0"/>
                          </a:rPr>
                          <m:t>𝟎</m:t>
                        </m:r>
                      </m:sub>
                    </m:sSub>
                    <m:r>
                      <a:rPr lang="ru-RU" sz="2000" b="1" i="1">
                        <a:effectLst/>
                        <a:latin typeface="Cambria Math" panose="02040503050406030204" pitchFamily="18" charset="0"/>
                        <a:ea typeface="Times New Roman" panose="02020603050405020304" pitchFamily="18" charset="0"/>
                      </a:rPr>
                      <m:t>=</m:t>
                    </m:r>
                    <m:r>
                      <a:rPr lang="ru-RU" sz="2000" b="1" i="1">
                        <a:effectLst/>
                        <a:latin typeface="Cambria Math" panose="02040503050406030204" pitchFamily="18" charset="0"/>
                        <a:ea typeface="Times New Roman" panose="02020603050405020304" pitchFamily="18" charset="0"/>
                      </a:rPr>
                      <m:t>𝜶</m:t>
                    </m:r>
                    <m:r>
                      <a:rPr lang="ru-RU" sz="2000" b="1" i="1">
                        <a:effectLst/>
                        <a:latin typeface="Cambria Math" panose="02040503050406030204" pitchFamily="18" charset="0"/>
                        <a:ea typeface="Times New Roman" panose="02020603050405020304" pitchFamily="18" charset="0"/>
                      </a:rPr>
                      <m:t>𝑫</m:t>
                    </m:r>
                    <m:r>
                      <a:rPr lang="ru-RU" sz="2000" b="1" i="1">
                        <a:effectLst/>
                        <a:latin typeface="Cambria Math" panose="02040503050406030204" pitchFamily="18" charset="0"/>
                        <a:ea typeface="Times New Roman" panose="02020603050405020304" pitchFamily="18" charset="0"/>
                      </a:rPr>
                      <m:t>−</m:t>
                    </m:r>
                    <m:r>
                      <a:rPr lang="ru-RU" sz="2000" b="1" i="1">
                        <a:effectLst/>
                        <a:latin typeface="Cambria Math" panose="02040503050406030204" pitchFamily="18" charset="0"/>
                        <a:ea typeface="Times New Roman" panose="02020603050405020304" pitchFamily="18" charset="0"/>
                      </a:rPr>
                      <m:t>𝑽</m:t>
                    </m:r>
                  </m:oMath>
                </a14:m>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(2)</a:t>
                </a:r>
              </a:p>
              <a:p>
                <a:pPr algn="just">
                  <a:lnSpc>
                    <a:spcPct val="15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где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 совокупный доход населения; α – базовая ставка ПН;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 налоговые вычеты.</a:t>
                </a:r>
              </a:p>
              <a:p>
                <a:pPr algn="ctr">
                  <a:lnSpc>
                    <a:spcPct val="15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i="1" dirty="0">
                    <a:effectLst/>
                    <a:latin typeface="Times New Roman" panose="02020603050405020304" pitchFamily="18" charset="0"/>
                    <a:ea typeface="Times New Roman" panose="02020603050405020304" pitchFamily="18" charset="0"/>
                    <a:cs typeface="Times New Roman" panose="02020603050405020304" pitchFamily="18" charset="0"/>
                  </a:rPr>
                  <a:t>Тогда коэффициент фондов после введения ППН вычисляется как</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r">
                  <a:lnSpc>
                    <a:spcPct val="150000"/>
                  </a:lnSpc>
                  <a:spcAft>
                    <a:spcPts val="0"/>
                  </a:spcAft>
                </a:pPr>
                <a14:m>
                  <m:oMath xmlns:m="http://schemas.openxmlformats.org/officeDocument/2006/math">
                    <m:sSub>
                      <m:sSubPr>
                        <m:ctrlPr>
                          <a:rPr lang="ru-RU" sz="2000" b="1" i="1">
                            <a:effectLst/>
                            <a:latin typeface="Cambria Math" panose="02040503050406030204" pitchFamily="18" charset="0"/>
                            <a:ea typeface="Times New Roman" panose="02020603050405020304" pitchFamily="18" charset="0"/>
                          </a:rPr>
                        </m:ctrlPr>
                      </m:sSubPr>
                      <m:e>
                        <m:r>
                          <a:rPr lang="ru-RU" sz="2000" b="1" i="1">
                            <a:effectLst/>
                            <a:latin typeface="Cambria Math" panose="02040503050406030204" pitchFamily="18" charset="0"/>
                            <a:ea typeface="Times New Roman" panose="02020603050405020304" pitchFamily="18" charset="0"/>
                          </a:rPr>
                          <m:t>𝑭</m:t>
                        </m:r>
                      </m:e>
                      <m:sub>
                        <m:r>
                          <a:rPr lang="ru-RU" sz="2000" b="1" i="1">
                            <a:effectLst/>
                            <a:latin typeface="Cambria Math" panose="02040503050406030204" pitchFamily="18" charset="0"/>
                            <a:ea typeface="Times New Roman" panose="02020603050405020304" pitchFamily="18" charset="0"/>
                          </a:rPr>
                          <m:t>𝟏</m:t>
                        </m:r>
                      </m:sub>
                    </m:sSub>
                    <m:r>
                      <a:rPr lang="ru-RU" sz="2000" b="1" i="1">
                        <a:effectLst/>
                        <a:latin typeface="Cambria Math" panose="02040503050406030204" pitchFamily="18" charset="0"/>
                        <a:ea typeface="Times New Roman" panose="02020603050405020304" pitchFamily="18" charset="0"/>
                      </a:rPr>
                      <m:t>=</m:t>
                    </m:r>
                    <m:sSubSup>
                      <m:sSubSupPr>
                        <m:ctrlPr>
                          <a:rPr lang="ru-RU" sz="2000" b="1" i="1">
                            <a:effectLst/>
                            <a:latin typeface="Cambria Math" panose="02040503050406030204" pitchFamily="18" charset="0"/>
                            <a:ea typeface="Times New Roman" panose="02020603050405020304" pitchFamily="18" charset="0"/>
                          </a:rPr>
                        </m:ctrlPr>
                      </m:sSubSupPr>
                      <m:e>
                        <m:r>
                          <a:rPr lang="ru-RU" sz="2000" b="1" i="1">
                            <a:effectLst/>
                            <a:latin typeface="Cambria Math" panose="02040503050406030204" pitchFamily="18" charset="0"/>
                            <a:ea typeface="Times New Roman" panose="02020603050405020304" pitchFamily="18" charset="0"/>
                          </a:rPr>
                          <m:t>𝑫</m:t>
                        </m:r>
                      </m:e>
                      <m:sub>
                        <m:r>
                          <a:rPr lang="ru-RU" sz="2000" b="1" i="1">
                            <a:effectLst/>
                            <a:latin typeface="Cambria Math" panose="02040503050406030204" pitchFamily="18" charset="0"/>
                            <a:ea typeface="Times New Roman" panose="02020603050405020304" pitchFamily="18" charset="0"/>
                          </a:rPr>
                          <m:t>𝟏𝟎</m:t>
                        </m:r>
                      </m:sub>
                      <m:sup>
                        <m:r>
                          <a:rPr lang="ru-RU" sz="2000" b="1" i="1">
                            <a:effectLst/>
                            <a:latin typeface="Cambria Math" panose="02040503050406030204" pitchFamily="18" charset="0"/>
                            <a:ea typeface="Times New Roman" panose="02020603050405020304" pitchFamily="18" charset="0"/>
                          </a:rPr>
                          <m:t>∗</m:t>
                        </m:r>
                      </m:sup>
                    </m:sSubSup>
                  </m:oMath>
                </a14:m>
                <a: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14:m>
                  <m:oMath xmlns:m="http://schemas.openxmlformats.org/officeDocument/2006/math">
                    <m:sSubSup>
                      <m:sSubSupPr>
                        <m:ctrlPr>
                          <a:rPr lang="ru-RU" sz="2000" b="1" i="1">
                            <a:effectLst/>
                            <a:latin typeface="Cambria Math" panose="02040503050406030204" pitchFamily="18" charset="0"/>
                            <a:ea typeface="Times New Roman" panose="02020603050405020304" pitchFamily="18" charset="0"/>
                          </a:rPr>
                        </m:ctrlPr>
                      </m:sSubSupPr>
                      <m:e>
                        <m:r>
                          <a:rPr lang="ru-RU" sz="2000" b="1" i="1">
                            <a:effectLst/>
                            <a:latin typeface="Cambria Math" panose="02040503050406030204" pitchFamily="18" charset="0"/>
                            <a:ea typeface="Times New Roman" panose="02020603050405020304" pitchFamily="18" charset="0"/>
                          </a:rPr>
                          <m:t>𝑫</m:t>
                        </m:r>
                      </m:e>
                      <m:sub>
                        <m:r>
                          <a:rPr lang="ru-RU" sz="2000" b="1" i="1">
                            <a:effectLst/>
                            <a:latin typeface="Cambria Math" panose="02040503050406030204" pitchFamily="18" charset="0"/>
                            <a:ea typeface="Times New Roman" panose="02020603050405020304" pitchFamily="18" charset="0"/>
                          </a:rPr>
                          <m:t>𝟏</m:t>
                        </m:r>
                      </m:sub>
                      <m:sup>
                        <m:r>
                          <a:rPr lang="ru-RU" sz="2000" b="1" i="1">
                            <a:effectLst/>
                            <a:latin typeface="Cambria Math" panose="02040503050406030204" pitchFamily="18" charset="0"/>
                            <a:ea typeface="Times New Roman" panose="02020603050405020304" pitchFamily="18" charset="0"/>
                          </a:rPr>
                          <m:t>∗</m:t>
                        </m:r>
                      </m:sup>
                    </m:sSubSup>
                  </m:oMath>
                </a14:m>
                <a: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(3)</a:t>
                </a:r>
              </a:p>
              <a:p>
                <a:pPr algn="just">
                  <a:lnSpc>
                    <a:spcPct val="15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где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6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6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 совокупный доход 1-ой и 10-ой </a:t>
                </a:r>
                <a:r>
                  <a:rPr lang="ru-RU" sz="1600" dirty="0" err="1">
                    <a:effectLst/>
                    <a:latin typeface="Times New Roman" panose="02020603050405020304" pitchFamily="18" charset="0"/>
                    <a:ea typeface="Times New Roman" panose="02020603050405020304" pitchFamily="18" charset="0"/>
                    <a:cs typeface="Times New Roman" panose="02020603050405020304" pitchFamily="18" charset="0"/>
                  </a:rPr>
                  <a:t>децильных</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групп после введения прогрессивной шкалы ПН.	</a:t>
                </a:r>
              </a:p>
            </p:txBody>
          </p:sp>
        </mc:Choice>
        <mc:Fallback xmlns="">
          <p:sp>
            <p:nvSpPr>
              <p:cNvPr id="3" name="Прямоугольник 2">
                <a:extLst>
                  <a:ext uri="{FF2B5EF4-FFF2-40B4-BE49-F238E27FC236}">
                    <a16:creationId xmlns:a16="http://schemas.microsoft.com/office/drawing/2014/main" id="{41C3A5DA-3CCE-4629-A2B5-13F1F8C11D9C}"/>
                  </a:ext>
                </a:extLst>
              </p:cNvPr>
              <p:cNvSpPr>
                <a:spLocks noRot="1" noChangeAspect="1" noMove="1" noResize="1" noEditPoints="1" noAdjustHandles="1" noChangeArrowheads="1" noChangeShapeType="1" noTextEdit="1"/>
              </p:cNvSpPr>
              <p:nvPr/>
            </p:nvSpPr>
            <p:spPr>
              <a:xfrm>
                <a:off x="265912" y="1435634"/>
                <a:ext cx="11660176" cy="3704732"/>
              </a:xfrm>
              <a:prstGeom prst="rect">
                <a:avLst/>
              </a:prstGeom>
              <a:blipFill>
                <a:blip r:embed="rId2"/>
                <a:stretch>
                  <a:fillRect l="-314" r="-314" b="-1318"/>
                </a:stretch>
              </a:blipFill>
            </p:spPr>
            <p:txBody>
              <a:bodyPr/>
              <a:lstStyle/>
              <a:p>
                <a:r>
                  <a:rPr lang="ru-RU">
                    <a:noFill/>
                  </a:rPr>
                  <a:t> </a:t>
                </a:r>
              </a:p>
            </p:txBody>
          </p:sp>
        </mc:Fallback>
      </mc:AlternateContent>
    </p:spTree>
    <p:extLst>
      <p:ext uri="{BB962C8B-B14F-4D97-AF65-F5344CB8AC3E}">
        <p14:creationId xmlns:p14="http://schemas.microsoft.com/office/powerpoint/2010/main" val="649521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0" y="211137"/>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5.2. Расчетные формулы</a:t>
            </a:r>
            <a:endParaRPr lang="ru-RU" sz="2600" b="1" dirty="0">
              <a:solidFill>
                <a:srgbClr val="000000"/>
              </a:solidFill>
              <a:latin typeface="Times New Roman" pitchFamily="18" charset="0"/>
            </a:endParaRPr>
          </a:p>
        </p:txBody>
      </p:sp>
      <mc:AlternateContent xmlns:mc="http://schemas.openxmlformats.org/markup-compatibility/2006" xmlns:a14="http://schemas.microsoft.com/office/drawing/2010/main">
        <mc:Choice Requires="a14">
          <p:sp>
            <p:nvSpPr>
              <p:cNvPr id="3" name="Прямоугольник 2">
                <a:extLst>
                  <a:ext uri="{FF2B5EF4-FFF2-40B4-BE49-F238E27FC236}">
                    <a16:creationId xmlns:a16="http://schemas.microsoft.com/office/drawing/2014/main" xmlns="" id="{41C3A5DA-3CCE-4629-A2B5-13F1F8C11D9C}"/>
                  </a:ext>
                </a:extLst>
              </p:cNvPr>
              <p:cNvSpPr/>
              <p:nvPr/>
            </p:nvSpPr>
            <p:spPr>
              <a:xfrm>
                <a:off x="265912" y="914399"/>
                <a:ext cx="11660176" cy="4818755"/>
              </a:xfrm>
              <a:prstGeom prst="rect">
                <a:avLst/>
              </a:prstGeom>
            </p:spPr>
            <p:txBody>
              <a:bodyPr wrap="square">
                <a:spAutoFit/>
              </a:bodyPr>
              <a:lstStyle/>
              <a:p>
                <a:pPr indent="447675" algn="just"/>
                <a:r>
                  <a:rPr lang="ru-RU" sz="1600" dirty="0">
                    <a:latin typeface="Times New Roman" panose="02020603050405020304" pitchFamily="18" charset="0"/>
                    <a:cs typeface="Times New Roman" panose="02020603050405020304" pitchFamily="18" charset="0"/>
                  </a:rPr>
                  <a:t>В простейшем случае можно пренебречь налоговыми вычетами (</a:t>
                </a:r>
                <a:r>
                  <a:rPr lang="en-US" sz="1600" dirty="0">
                    <a:latin typeface="Times New Roman" panose="02020603050405020304" pitchFamily="18" charset="0"/>
                    <a:cs typeface="Times New Roman" panose="02020603050405020304" pitchFamily="18" charset="0"/>
                  </a:rPr>
                  <a:t>V</a:t>
                </a:r>
                <a:r>
                  <a:rPr lang="ru-RU" sz="1600" dirty="0">
                    <a:latin typeface="Times New Roman" panose="02020603050405020304" pitchFamily="18" charset="0"/>
                    <a:cs typeface="Times New Roman" panose="02020603050405020304" pitchFamily="18" charset="0"/>
                  </a:rPr>
                  <a:t>=0). Тогда весь эффект от налоговой реформы определяется </a:t>
                </a:r>
                <a:r>
                  <a:rPr lang="ru-RU" sz="1600" i="1" dirty="0">
                    <a:latin typeface="Times New Roman" panose="02020603050405020304" pitchFamily="18" charset="0"/>
                    <a:cs typeface="Times New Roman" panose="02020603050405020304" pitchFamily="18" charset="0"/>
                  </a:rPr>
                  <a:t>новым значением (после введения ППН) дохода 10-ой </a:t>
                </a:r>
                <a:r>
                  <a:rPr lang="ru-RU" sz="1600" i="1" dirty="0" err="1">
                    <a:latin typeface="Times New Roman" panose="02020603050405020304" pitchFamily="18" charset="0"/>
                    <a:cs typeface="Times New Roman" panose="02020603050405020304" pitchFamily="18" charset="0"/>
                  </a:rPr>
                  <a:t>децильной</a:t>
                </a:r>
                <a:r>
                  <a:rPr lang="ru-RU" sz="1600" i="1" dirty="0">
                    <a:latin typeface="Times New Roman" panose="02020603050405020304" pitchFamily="18" charset="0"/>
                    <a:cs typeface="Times New Roman" panose="02020603050405020304" pitchFamily="18" charset="0"/>
                  </a:rPr>
                  <a:t> группы </a:t>
                </a:r>
                <a:r>
                  <a:rPr lang="en-US" sz="1600" i="1" dirty="0">
                    <a:latin typeface="Times New Roman" panose="02020603050405020304" pitchFamily="18" charset="0"/>
                    <a:cs typeface="Times New Roman" panose="02020603050405020304" pitchFamily="18" charset="0"/>
                  </a:rPr>
                  <a:t>D</a:t>
                </a:r>
                <a:r>
                  <a:rPr lang="ru-RU" sz="1600" i="1" dirty="0">
                    <a:latin typeface="Times New Roman" panose="02020603050405020304" pitchFamily="18" charset="0"/>
                    <a:cs typeface="Times New Roman" panose="02020603050405020304" pitchFamily="18" charset="0"/>
                  </a:rPr>
                  <a:t>*</a:t>
                </a:r>
                <a:r>
                  <a:rPr lang="ru-RU" sz="1600" i="1" baseline="-25000" dirty="0">
                    <a:latin typeface="Times New Roman" panose="02020603050405020304" pitchFamily="18" charset="0"/>
                    <a:cs typeface="Times New Roman" panose="02020603050405020304" pitchFamily="18" charset="0"/>
                  </a:rPr>
                  <a:t>10</a:t>
                </a:r>
                <a:r>
                  <a:rPr lang="ru-RU" sz="1600" dirty="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pPr algn="ctr"/>
                <a14:m>
                  <m:oMath xmlns:m="http://schemas.openxmlformats.org/officeDocument/2006/math">
                    <m:sSubSup>
                      <m:sSubSupPr>
                        <m:ctrlPr>
                          <a:rPr lang="ru-RU" b="1" i="1">
                            <a:latin typeface="Cambria Math" panose="02040503050406030204" pitchFamily="18" charset="0"/>
                          </a:rPr>
                        </m:ctrlPr>
                      </m:sSubSupPr>
                      <m:e>
                        <m:r>
                          <a:rPr lang="ru-RU" b="1" i="1">
                            <a:latin typeface="Cambria Math" panose="02040503050406030204" pitchFamily="18" charset="0"/>
                          </a:rPr>
                          <m:t>𝑫</m:t>
                        </m:r>
                      </m:e>
                      <m:sub>
                        <m:r>
                          <a:rPr lang="ru-RU" b="1" i="1">
                            <a:latin typeface="Cambria Math" panose="02040503050406030204" pitchFamily="18" charset="0"/>
                          </a:rPr>
                          <m:t>𝟏𝟎</m:t>
                        </m:r>
                      </m:sub>
                      <m:sup>
                        <m:r>
                          <a:rPr lang="ru-RU" b="1" i="1">
                            <a:latin typeface="Cambria Math" panose="02040503050406030204" pitchFamily="18" charset="0"/>
                          </a:rPr>
                          <m:t>∗</m:t>
                        </m:r>
                      </m:sup>
                    </m:sSubSup>
                    <m:r>
                      <a:rPr lang="ru-RU" b="1" i="1">
                        <a:latin typeface="Cambria Math" panose="02040503050406030204" pitchFamily="18" charset="0"/>
                      </a:rPr>
                      <m:t>=</m:t>
                    </m:r>
                    <m:d>
                      <m:dPr>
                        <m:ctrlPr>
                          <a:rPr lang="ru-RU" b="1" i="1">
                            <a:latin typeface="Cambria Math" panose="02040503050406030204" pitchFamily="18" charset="0"/>
                          </a:rPr>
                        </m:ctrlPr>
                      </m:dPr>
                      <m:e>
                        <m:r>
                          <a:rPr lang="ru-RU" b="1" i="1">
                            <a:latin typeface="Cambria Math" panose="02040503050406030204" pitchFamily="18" charset="0"/>
                          </a:rPr>
                          <m:t>𝟏</m:t>
                        </m:r>
                        <m:r>
                          <a:rPr lang="ru-RU" b="1" i="1">
                            <a:latin typeface="Cambria Math" panose="02040503050406030204" pitchFamily="18" charset="0"/>
                          </a:rPr>
                          <m:t>−</m:t>
                        </m:r>
                        <m:r>
                          <a:rPr lang="ru-RU" b="1" i="1">
                            <a:latin typeface="Cambria Math" panose="02040503050406030204" pitchFamily="18" charset="0"/>
                          </a:rPr>
                          <m:t>𝜶</m:t>
                        </m:r>
                      </m:e>
                    </m:d>
                    <m:sSub>
                      <m:sSubPr>
                        <m:ctrlPr>
                          <a:rPr lang="ru-RU" b="1" i="1">
                            <a:latin typeface="Cambria Math" panose="02040503050406030204" pitchFamily="18" charset="0"/>
                          </a:rPr>
                        </m:ctrlPr>
                      </m:sSubPr>
                      <m:e>
                        <m:r>
                          <a:rPr lang="ru-RU" b="1" i="1">
                            <a:latin typeface="Cambria Math" panose="02040503050406030204" pitchFamily="18" charset="0"/>
                          </a:rPr>
                          <m:t>𝑾</m:t>
                        </m:r>
                      </m:e>
                      <m:sub>
                        <m:r>
                          <a:rPr lang="en-US" b="1" i="1">
                            <a:latin typeface="Cambria Math" panose="02040503050406030204" pitchFamily="18" charset="0"/>
                          </a:rPr>
                          <m:t>𝒎𝒂𝒙</m:t>
                        </m:r>
                      </m:sub>
                    </m:sSub>
                    <m:sSub>
                      <m:sSubPr>
                        <m:ctrlPr>
                          <a:rPr lang="ru-RU" b="1" i="1">
                            <a:latin typeface="Cambria Math" panose="02040503050406030204" pitchFamily="18" charset="0"/>
                          </a:rPr>
                        </m:ctrlPr>
                      </m:sSubPr>
                      <m:e>
                        <m:r>
                          <a:rPr lang="ru-RU" b="1" i="1">
                            <a:latin typeface="Cambria Math" panose="02040503050406030204" pitchFamily="18" charset="0"/>
                          </a:rPr>
                          <m:t>𝑳</m:t>
                        </m:r>
                      </m:e>
                      <m:sub>
                        <m:r>
                          <a:rPr lang="ru-RU" b="1" i="1">
                            <a:latin typeface="Cambria Math" panose="02040503050406030204" pitchFamily="18" charset="0"/>
                          </a:rPr>
                          <m:t>𝟏𝟎</m:t>
                        </m:r>
                      </m:sub>
                    </m:sSub>
                    <m:r>
                      <a:rPr lang="ru-RU" b="1" i="1">
                        <a:latin typeface="Cambria Math" panose="02040503050406030204" pitchFamily="18" charset="0"/>
                      </a:rPr>
                      <m:t>+</m:t>
                    </m:r>
                    <m:nary>
                      <m:naryPr>
                        <m:chr m:val="∑"/>
                        <m:limLoc m:val="undOvr"/>
                        <m:ctrlPr>
                          <a:rPr lang="ru-RU" b="1" i="1">
                            <a:latin typeface="Cambria Math" panose="02040503050406030204" pitchFamily="18" charset="0"/>
                          </a:rPr>
                        </m:ctrlPr>
                      </m:naryPr>
                      <m:sub>
                        <m:r>
                          <a:rPr lang="ru-RU" b="1" i="1">
                            <a:latin typeface="Cambria Math" panose="02040503050406030204" pitchFamily="18" charset="0"/>
                          </a:rPr>
                          <m:t>𝒊</m:t>
                        </m:r>
                        <m:r>
                          <a:rPr lang="ru-RU" b="1" i="1">
                            <a:latin typeface="Cambria Math" panose="02040503050406030204" pitchFamily="18" charset="0"/>
                          </a:rPr>
                          <m:t>=</m:t>
                        </m:r>
                        <m:r>
                          <a:rPr lang="ru-RU" b="1" i="1">
                            <a:latin typeface="Cambria Math" panose="02040503050406030204" pitchFamily="18" charset="0"/>
                          </a:rPr>
                          <m:t>𝟐</m:t>
                        </m:r>
                      </m:sub>
                      <m:sup>
                        <m:r>
                          <a:rPr lang="ru-RU" b="1" i="1">
                            <a:latin typeface="Cambria Math" panose="02040503050406030204" pitchFamily="18" charset="0"/>
                          </a:rPr>
                          <m:t>𝒏</m:t>
                        </m:r>
                      </m:sup>
                      <m:e>
                        <m:sSub>
                          <m:sSubPr>
                            <m:ctrlPr>
                              <a:rPr lang="ru-RU" b="1" i="1">
                                <a:latin typeface="Cambria Math" panose="02040503050406030204" pitchFamily="18" charset="0"/>
                              </a:rPr>
                            </m:ctrlPr>
                          </m:sSubPr>
                          <m:e>
                            <m:r>
                              <a:rPr lang="ru-RU" b="1" i="1">
                                <a:latin typeface="Cambria Math" panose="02040503050406030204" pitchFamily="18" charset="0"/>
                              </a:rPr>
                              <m:t>𝑳</m:t>
                            </m:r>
                          </m:e>
                          <m:sub>
                            <m:r>
                              <a:rPr lang="ru-RU" b="1" i="1">
                                <a:latin typeface="Cambria Math" panose="02040503050406030204" pitchFamily="18" charset="0"/>
                              </a:rPr>
                              <m:t>𝟏𝟎</m:t>
                            </m:r>
                            <m:r>
                              <a:rPr lang="ru-RU" b="1" i="1">
                                <a:latin typeface="Cambria Math" panose="02040503050406030204" pitchFamily="18" charset="0"/>
                              </a:rPr>
                              <m:t>.</m:t>
                            </m:r>
                            <m:r>
                              <a:rPr lang="ru-RU" b="1" i="1">
                                <a:latin typeface="Cambria Math" panose="02040503050406030204" pitchFamily="18" charset="0"/>
                              </a:rPr>
                              <m:t>𝒊</m:t>
                            </m:r>
                          </m:sub>
                        </m:sSub>
                        <m:nary>
                          <m:naryPr>
                            <m:chr m:val="∑"/>
                            <m:limLoc m:val="undOvr"/>
                            <m:ctrlPr>
                              <a:rPr lang="ru-RU" b="1" i="1">
                                <a:latin typeface="Cambria Math" panose="02040503050406030204" pitchFamily="18" charset="0"/>
                              </a:rPr>
                            </m:ctrlPr>
                          </m:naryPr>
                          <m:sub>
                            <m:r>
                              <a:rPr lang="ru-RU" b="1" i="1">
                                <a:latin typeface="Cambria Math" panose="02040503050406030204" pitchFamily="18" charset="0"/>
                              </a:rPr>
                              <m:t>𝒋</m:t>
                            </m:r>
                            <m:r>
                              <a:rPr lang="ru-RU" b="1" i="1">
                                <a:latin typeface="Cambria Math" panose="02040503050406030204" pitchFamily="18" charset="0"/>
                              </a:rPr>
                              <m:t>=</m:t>
                            </m:r>
                            <m:r>
                              <a:rPr lang="ru-RU" b="1" i="1">
                                <a:latin typeface="Cambria Math" panose="02040503050406030204" pitchFamily="18" charset="0"/>
                              </a:rPr>
                              <m:t>𝟏</m:t>
                            </m:r>
                          </m:sub>
                          <m:sup>
                            <m:r>
                              <a:rPr lang="ru-RU" b="1" i="1">
                                <a:latin typeface="Cambria Math" panose="02040503050406030204" pitchFamily="18" charset="0"/>
                              </a:rPr>
                              <m:t>𝒊</m:t>
                            </m:r>
                            <m:r>
                              <a:rPr lang="ru-RU" b="1" i="1">
                                <a:latin typeface="Cambria Math" panose="02040503050406030204" pitchFamily="18" charset="0"/>
                              </a:rPr>
                              <m:t>−</m:t>
                            </m:r>
                            <m:r>
                              <a:rPr lang="ru-RU" b="1" i="1">
                                <a:latin typeface="Cambria Math" panose="02040503050406030204" pitchFamily="18" charset="0"/>
                              </a:rPr>
                              <m:t>𝟏</m:t>
                            </m:r>
                          </m:sup>
                          <m:e>
                            <m:d>
                              <m:dPr>
                                <m:ctrlPr>
                                  <a:rPr lang="ru-RU" b="1" i="1">
                                    <a:latin typeface="Cambria Math" panose="02040503050406030204" pitchFamily="18" charset="0"/>
                                  </a:rPr>
                                </m:ctrlPr>
                              </m:dPr>
                              <m:e>
                                <m:r>
                                  <a:rPr lang="ru-RU" b="1" i="1">
                                    <a:latin typeface="Cambria Math" panose="02040503050406030204" pitchFamily="18" charset="0"/>
                                  </a:rPr>
                                  <m:t>𝟏</m:t>
                                </m:r>
                                <m:r>
                                  <a:rPr lang="ru-RU" b="1" i="1">
                                    <a:latin typeface="Cambria Math" panose="02040503050406030204" pitchFamily="18" charset="0"/>
                                  </a:rPr>
                                  <m:t>−</m:t>
                                </m:r>
                                <m:sSub>
                                  <m:sSubPr>
                                    <m:ctrlPr>
                                      <a:rPr lang="ru-RU" b="1" i="1">
                                        <a:latin typeface="Cambria Math" panose="02040503050406030204" pitchFamily="18" charset="0"/>
                                      </a:rPr>
                                    </m:ctrlPr>
                                  </m:sSubPr>
                                  <m:e>
                                    <m:r>
                                      <a:rPr lang="ru-RU" b="1" i="1">
                                        <a:latin typeface="Cambria Math" panose="02040503050406030204" pitchFamily="18" charset="0"/>
                                      </a:rPr>
                                      <m:t>𝜷</m:t>
                                    </m:r>
                                  </m:e>
                                  <m:sub>
                                    <m:r>
                                      <a:rPr lang="ru-RU" b="1" i="1">
                                        <a:latin typeface="Cambria Math" panose="02040503050406030204" pitchFamily="18" charset="0"/>
                                      </a:rPr>
                                      <m:t>𝒋</m:t>
                                    </m:r>
                                  </m:sub>
                                </m:sSub>
                              </m:e>
                            </m:d>
                            <m:d>
                              <m:dPr>
                                <m:ctrlPr>
                                  <a:rPr lang="ru-RU" b="1" i="1">
                                    <a:latin typeface="Cambria Math" panose="02040503050406030204" pitchFamily="18" charset="0"/>
                                  </a:rPr>
                                </m:ctrlPr>
                              </m:dPr>
                              <m:e>
                                <m:sSub>
                                  <m:sSubPr>
                                    <m:ctrlPr>
                                      <a:rPr lang="ru-RU" b="1" i="1">
                                        <a:latin typeface="Cambria Math" panose="02040503050406030204" pitchFamily="18" charset="0"/>
                                      </a:rPr>
                                    </m:ctrlPr>
                                  </m:sSubPr>
                                  <m:e>
                                    <m:r>
                                      <a:rPr lang="ru-RU" b="1" i="1">
                                        <a:latin typeface="Cambria Math" panose="02040503050406030204" pitchFamily="18" charset="0"/>
                                      </a:rPr>
                                      <m:t>𝑾</m:t>
                                    </m:r>
                                  </m:e>
                                  <m:sub>
                                    <m:r>
                                      <a:rPr lang="ru-RU" b="1" i="1">
                                        <a:latin typeface="Cambria Math" panose="02040503050406030204" pitchFamily="18" charset="0"/>
                                      </a:rPr>
                                      <m:t>𝟏𝟎</m:t>
                                    </m:r>
                                    <m:r>
                                      <a:rPr lang="ru-RU" b="1" i="1">
                                        <a:latin typeface="Cambria Math" panose="02040503050406030204" pitchFamily="18" charset="0"/>
                                      </a:rPr>
                                      <m:t>.</m:t>
                                    </m:r>
                                    <m:r>
                                      <a:rPr lang="ru-RU" b="1" i="1">
                                        <a:latin typeface="Cambria Math" panose="02040503050406030204" pitchFamily="18" charset="0"/>
                                      </a:rPr>
                                      <m:t>𝒋</m:t>
                                    </m:r>
                                    <m:r>
                                      <a:rPr lang="ru-RU" b="1" i="1">
                                        <a:latin typeface="Cambria Math" panose="02040503050406030204" pitchFamily="18" charset="0"/>
                                      </a:rPr>
                                      <m:t>, </m:t>
                                    </m:r>
                                    <m:r>
                                      <a:rPr lang="ru-RU" b="1" i="1">
                                        <a:latin typeface="Cambria Math" panose="02040503050406030204" pitchFamily="18" charset="0"/>
                                      </a:rPr>
                                      <m:t>𝒎𝒂𝒙</m:t>
                                    </m:r>
                                  </m:sub>
                                </m:sSub>
                                <m:r>
                                  <a:rPr lang="ru-RU" b="1" i="1">
                                    <a:latin typeface="Cambria Math" panose="02040503050406030204" pitchFamily="18" charset="0"/>
                                  </a:rPr>
                                  <m:t>−</m:t>
                                </m:r>
                                <m:sSub>
                                  <m:sSubPr>
                                    <m:ctrlPr>
                                      <a:rPr lang="ru-RU" b="1" i="1">
                                        <a:latin typeface="Cambria Math" panose="02040503050406030204" pitchFamily="18" charset="0"/>
                                      </a:rPr>
                                    </m:ctrlPr>
                                  </m:sSubPr>
                                  <m:e>
                                    <m:r>
                                      <a:rPr lang="ru-RU" b="1" i="1">
                                        <a:latin typeface="Cambria Math" panose="02040503050406030204" pitchFamily="18" charset="0"/>
                                      </a:rPr>
                                      <m:t>𝑾</m:t>
                                    </m:r>
                                  </m:e>
                                  <m:sub>
                                    <m:r>
                                      <a:rPr lang="ru-RU" b="1" i="1">
                                        <a:latin typeface="Cambria Math" panose="02040503050406030204" pitchFamily="18" charset="0"/>
                                      </a:rPr>
                                      <m:t>𝟏𝟎</m:t>
                                    </m:r>
                                    <m:r>
                                      <a:rPr lang="ru-RU" b="1" i="1">
                                        <a:latin typeface="Cambria Math" panose="02040503050406030204" pitchFamily="18" charset="0"/>
                                      </a:rPr>
                                      <m:t>.</m:t>
                                    </m:r>
                                    <m:r>
                                      <a:rPr lang="ru-RU" b="1" i="1">
                                        <a:latin typeface="Cambria Math" panose="02040503050406030204" pitchFamily="18" charset="0"/>
                                      </a:rPr>
                                      <m:t>𝒋</m:t>
                                    </m:r>
                                    <m:r>
                                      <a:rPr lang="ru-RU" b="1" i="1">
                                        <a:latin typeface="Cambria Math" panose="02040503050406030204" pitchFamily="18" charset="0"/>
                                      </a:rPr>
                                      <m:t>, </m:t>
                                    </m:r>
                                    <m:r>
                                      <a:rPr lang="ru-RU" b="1" i="1">
                                        <a:latin typeface="Cambria Math" panose="02040503050406030204" pitchFamily="18" charset="0"/>
                                      </a:rPr>
                                      <m:t>𝒎𝒊𝒏</m:t>
                                    </m:r>
                                  </m:sub>
                                </m:sSub>
                              </m:e>
                            </m:d>
                          </m:e>
                        </m:nary>
                      </m:e>
                    </m:nary>
                    <m:r>
                      <a:rPr lang="ru-RU" b="1" i="1">
                        <a:latin typeface="Cambria Math" panose="02040503050406030204" pitchFamily="18" charset="0"/>
                      </a:rPr>
                      <m:t>+</m:t>
                    </m:r>
                  </m:oMath>
                </a14:m>
                <a:r>
                  <a:rPr lang="ru-RU" b="1" dirty="0">
                    <a:latin typeface="Times New Roman" panose="02020603050405020304" pitchFamily="18" charset="0"/>
                    <a:cs typeface="Times New Roman" panose="02020603050405020304" pitchFamily="18" charset="0"/>
                  </a:rPr>
                  <a:t> </a:t>
                </a:r>
                <a14:m>
                  <m:oMath xmlns:m="http://schemas.openxmlformats.org/officeDocument/2006/math">
                    <m:nary>
                      <m:naryPr>
                        <m:chr m:val="∑"/>
                        <m:limLoc m:val="undOvr"/>
                        <m:ctrlPr>
                          <a:rPr lang="ru-RU" b="1" i="1">
                            <a:latin typeface="Cambria Math" panose="02040503050406030204" pitchFamily="18" charset="0"/>
                          </a:rPr>
                        </m:ctrlPr>
                      </m:naryPr>
                      <m:sub>
                        <m:r>
                          <a:rPr lang="ru-RU" b="1" i="1">
                            <a:latin typeface="Cambria Math" panose="02040503050406030204" pitchFamily="18" charset="0"/>
                          </a:rPr>
                          <m:t>𝒊</m:t>
                        </m:r>
                        <m:r>
                          <a:rPr lang="ru-RU" b="1" i="1">
                            <a:latin typeface="Cambria Math" panose="02040503050406030204" pitchFamily="18" charset="0"/>
                          </a:rPr>
                          <m:t>=</m:t>
                        </m:r>
                        <m:r>
                          <a:rPr lang="ru-RU" b="1" i="1">
                            <a:latin typeface="Cambria Math" panose="02040503050406030204" pitchFamily="18" charset="0"/>
                          </a:rPr>
                          <m:t>𝟏</m:t>
                        </m:r>
                      </m:sub>
                      <m:sup>
                        <m:r>
                          <a:rPr lang="ru-RU" b="1" i="1">
                            <a:latin typeface="Cambria Math" panose="02040503050406030204" pitchFamily="18" charset="0"/>
                          </a:rPr>
                          <m:t>𝒏</m:t>
                        </m:r>
                      </m:sup>
                      <m:e>
                        <m:d>
                          <m:dPr>
                            <m:ctrlPr>
                              <a:rPr lang="ru-RU" b="1" i="1">
                                <a:latin typeface="Cambria Math" panose="02040503050406030204" pitchFamily="18" charset="0"/>
                              </a:rPr>
                            </m:ctrlPr>
                          </m:dPr>
                          <m:e>
                            <m:r>
                              <a:rPr lang="ru-RU" b="1" i="1">
                                <a:latin typeface="Cambria Math" panose="02040503050406030204" pitchFamily="18" charset="0"/>
                              </a:rPr>
                              <m:t>𝟏</m:t>
                            </m:r>
                            <m:r>
                              <a:rPr lang="ru-RU" b="1" i="1">
                                <a:latin typeface="Cambria Math" panose="02040503050406030204" pitchFamily="18" charset="0"/>
                              </a:rPr>
                              <m:t>−</m:t>
                            </m:r>
                            <m:sSub>
                              <m:sSubPr>
                                <m:ctrlPr>
                                  <a:rPr lang="ru-RU" b="1" i="1">
                                    <a:latin typeface="Cambria Math" panose="02040503050406030204" pitchFamily="18" charset="0"/>
                                  </a:rPr>
                                </m:ctrlPr>
                              </m:sSubPr>
                              <m:e>
                                <m:r>
                                  <a:rPr lang="ru-RU" b="1" i="1">
                                    <a:latin typeface="Cambria Math" panose="02040503050406030204" pitchFamily="18" charset="0"/>
                                  </a:rPr>
                                  <m:t>𝜷</m:t>
                                </m:r>
                              </m:e>
                              <m:sub>
                                <m:r>
                                  <a:rPr lang="ru-RU" b="1" i="1">
                                    <a:latin typeface="Cambria Math" panose="02040503050406030204" pitchFamily="18" charset="0"/>
                                  </a:rPr>
                                  <m:t>𝒊</m:t>
                                </m:r>
                              </m:sub>
                            </m:sSub>
                          </m:e>
                        </m:d>
                      </m:e>
                    </m:nary>
                    <m:d>
                      <m:dPr>
                        <m:ctrlPr>
                          <a:rPr lang="ru-RU" b="1" i="1">
                            <a:latin typeface="Cambria Math" panose="02040503050406030204" pitchFamily="18" charset="0"/>
                          </a:rPr>
                        </m:ctrlPr>
                      </m:dPr>
                      <m:e>
                        <m:sSub>
                          <m:sSubPr>
                            <m:ctrlPr>
                              <a:rPr lang="ru-RU" b="1" i="1">
                                <a:latin typeface="Cambria Math" panose="02040503050406030204" pitchFamily="18" charset="0"/>
                              </a:rPr>
                            </m:ctrlPr>
                          </m:sSubPr>
                          <m:e>
                            <m:acc>
                              <m:accPr>
                                <m:chr m:val="̅"/>
                                <m:ctrlPr>
                                  <a:rPr lang="ru-RU" b="1" i="1">
                                    <a:latin typeface="Cambria Math" panose="02040503050406030204" pitchFamily="18" charset="0"/>
                                  </a:rPr>
                                </m:ctrlPr>
                              </m:accPr>
                              <m:e>
                                <m:r>
                                  <a:rPr lang="ru-RU" b="1" i="1">
                                    <a:latin typeface="Cambria Math" panose="02040503050406030204" pitchFamily="18" charset="0"/>
                                  </a:rPr>
                                  <m:t>𝑾</m:t>
                                </m:r>
                              </m:e>
                            </m:acc>
                          </m:e>
                          <m:sub>
                            <m:r>
                              <a:rPr lang="ru-RU" b="1" i="1">
                                <a:latin typeface="Cambria Math" panose="02040503050406030204" pitchFamily="18" charset="0"/>
                              </a:rPr>
                              <m:t>𝟏𝟎</m:t>
                            </m:r>
                            <m:r>
                              <a:rPr lang="ru-RU" b="1" i="1">
                                <a:latin typeface="Cambria Math" panose="02040503050406030204" pitchFamily="18" charset="0"/>
                              </a:rPr>
                              <m:t>.</m:t>
                            </m:r>
                            <m:r>
                              <a:rPr lang="ru-RU" b="1" i="1">
                                <a:latin typeface="Cambria Math" panose="02040503050406030204" pitchFamily="18" charset="0"/>
                              </a:rPr>
                              <m:t>𝒊</m:t>
                            </m:r>
                          </m:sub>
                        </m:sSub>
                        <m:r>
                          <a:rPr lang="ru-RU" b="1" i="1">
                            <a:latin typeface="Cambria Math" panose="02040503050406030204" pitchFamily="18" charset="0"/>
                          </a:rPr>
                          <m:t>−</m:t>
                        </m:r>
                        <m:sSub>
                          <m:sSubPr>
                            <m:ctrlPr>
                              <a:rPr lang="ru-RU" b="1" i="1">
                                <a:latin typeface="Cambria Math" panose="02040503050406030204" pitchFamily="18" charset="0"/>
                              </a:rPr>
                            </m:ctrlPr>
                          </m:sSubPr>
                          <m:e>
                            <m:r>
                              <a:rPr lang="ru-RU" b="1" i="1">
                                <a:latin typeface="Cambria Math" panose="02040503050406030204" pitchFamily="18" charset="0"/>
                              </a:rPr>
                              <m:t>𝑾</m:t>
                            </m:r>
                          </m:e>
                          <m:sub>
                            <m:r>
                              <a:rPr lang="ru-RU" b="1" i="1">
                                <a:latin typeface="Cambria Math" panose="02040503050406030204" pitchFamily="18" charset="0"/>
                              </a:rPr>
                              <m:t>𝟏𝟎</m:t>
                            </m:r>
                            <m:r>
                              <a:rPr lang="ru-RU" b="1" i="1">
                                <a:latin typeface="Cambria Math" panose="02040503050406030204" pitchFamily="18" charset="0"/>
                              </a:rPr>
                              <m:t>.</m:t>
                            </m:r>
                            <m:r>
                              <a:rPr lang="en-US" b="1" i="1">
                                <a:latin typeface="Cambria Math" panose="02040503050406030204" pitchFamily="18" charset="0"/>
                              </a:rPr>
                              <m:t>𝒊</m:t>
                            </m:r>
                            <m:r>
                              <a:rPr lang="ru-RU" b="1" i="1">
                                <a:latin typeface="Cambria Math" panose="02040503050406030204" pitchFamily="18" charset="0"/>
                              </a:rPr>
                              <m:t>, </m:t>
                            </m:r>
                            <m:r>
                              <a:rPr lang="en-US" b="1" i="1">
                                <a:latin typeface="Cambria Math" panose="02040503050406030204" pitchFamily="18" charset="0"/>
                              </a:rPr>
                              <m:t>𝒎𝒊𝒏</m:t>
                            </m:r>
                          </m:sub>
                        </m:sSub>
                      </m:e>
                    </m:d>
                    <m:sSub>
                      <m:sSubPr>
                        <m:ctrlPr>
                          <a:rPr lang="ru-RU" b="1" i="1">
                            <a:latin typeface="Cambria Math" panose="02040503050406030204" pitchFamily="18" charset="0"/>
                          </a:rPr>
                        </m:ctrlPr>
                      </m:sSubPr>
                      <m:e>
                        <m:r>
                          <a:rPr lang="ru-RU" b="1" i="1">
                            <a:latin typeface="Cambria Math" panose="02040503050406030204" pitchFamily="18" charset="0"/>
                          </a:rPr>
                          <m:t>𝑳</m:t>
                        </m:r>
                      </m:e>
                      <m:sub>
                        <m:r>
                          <a:rPr lang="ru-RU" b="1" i="1">
                            <a:latin typeface="Cambria Math" panose="02040503050406030204" pitchFamily="18" charset="0"/>
                          </a:rPr>
                          <m:t>𝟏𝟎</m:t>
                        </m:r>
                        <m:r>
                          <a:rPr lang="ru-RU" b="1" i="1">
                            <a:latin typeface="Cambria Math" panose="02040503050406030204" pitchFamily="18" charset="0"/>
                          </a:rPr>
                          <m:t>.</m:t>
                        </m:r>
                        <m:r>
                          <a:rPr lang="ru-RU" b="1" i="1">
                            <a:latin typeface="Cambria Math" panose="02040503050406030204" pitchFamily="18" charset="0"/>
                          </a:rPr>
                          <m:t>𝒊</m:t>
                        </m:r>
                      </m:sub>
                    </m:sSub>
                  </m:oMath>
                </a14:m>
                <a:endParaRPr lang="ru-RU" b="1" dirty="0">
                  <a:latin typeface="Times New Roman" panose="02020603050405020304" pitchFamily="18" charset="0"/>
                </a:endParaRPr>
              </a:p>
              <a:p>
                <a:pPr algn="r"/>
                <a:r>
                  <a:rPr lang="ru-RU" dirty="0">
                    <a:latin typeface="Times New Roman" panose="02020603050405020304" pitchFamily="18" charset="0"/>
                    <a:cs typeface="Times New Roman" panose="02020603050405020304" pitchFamily="18" charset="0"/>
                  </a:rPr>
                  <a:t> 							                                                                 (4)</a:t>
                </a:r>
              </a:p>
              <a:p>
                <a:pPr indent="447675" algn="just"/>
                <a:r>
                  <a:rPr lang="ru-RU" sz="1600" dirty="0">
                    <a:latin typeface="Times New Roman" panose="02020603050405020304" pitchFamily="18" charset="0"/>
                    <a:cs typeface="Times New Roman" panose="02020603050405020304" pitchFamily="18" charset="0"/>
                  </a:rPr>
                  <a:t>где </a:t>
                </a:r>
                <a:r>
                  <a:rPr lang="en-US" sz="1600" dirty="0" err="1">
                    <a:latin typeface="Times New Roman" panose="02020603050405020304" pitchFamily="18" charset="0"/>
                    <a:cs typeface="Times New Roman" panose="02020603050405020304" pitchFamily="18" charset="0"/>
                  </a:rPr>
                  <a:t>W</a:t>
                </a:r>
                <a:r>
                  <a:rPr lang="en-US" sz="1600" baseline="-25000" dirty="0" err="1">
                    <a:latin typeface="Times New Roman" panose="02020603050405020304" pitchFamily="18" charset="0"/>
                    <a:cs typeface="Times New Roman" panose="02020603050405020304" pitchFamily="18" charset="0"/>
                  </a:rPr>
                  <a:t>max</a:t>
                </a:r>
                <a:r>
                  <a:rPr lang="ru-RU" sz="1600" dirty="0">
                    <a:latin typeface="Times New Roman" panose="02020603050405020304" pitchFamily="18" charset="0"/>
                    <a:cs typeface="Times New Roman" panose="02020603050405020304" pitchFamily="18" charset="0"/>
                  </a:rPr>
                  <a:t> – максимальный доход по базовой ставке налогообложения (α); </a:t>
                </a:r>
                <a:r>
                  <a:rPr lang="en-US" sz="1600" dirty="0">
                    <a:latin typeface="Times New Roman" panose="02020603050405020304" pitchFamily="18" charset="0"/>
                    <a:cs typeface="Times New Roman" panose="02020603050405020304" pitchFamily="18" charset="0"/>
                  </a:rPr>
                  <a:t>L</a:t>
                </a:r>
                <a:r>
                  <a:rPr lang="ru-RU" sz="1600" baseline="-25000" dirty="0">
                    <a:latin typeface="Times New Roman" panose="02020603050405020304" pitchFamily="18" charset="0"/>
                    <a:cs typeface="Times New Roman" panose="02020603050405020304" pitchFamily="18" charset="0"/>
                  </a:rPr>
                  <a:t>10</a:t>
                </a:r>
                <a:r>
                  <a:rPr lang="ru-RU" sz="1600" dirty="0">
                    <a:latin typeface="Times New Roman" panose="02020603050405020304" pitchFamily="18" charset="0"/>
                    <a:cs typeface="Times New Roman" panose="02020603050405020304" pitchFamily="18" charset="0"/>
                  </a:rPr>
                  <a:t> – численность 10-ой </a:t>
                </a:r>
                <a:r>
                  <a:rPr lang="ru-RU" sz="1600" dirty="0" err="1">
                    <a:latin typeface="Times New Roman" panose="02020603050405020304" pitchFamily="18" charset="0"/>
                    <a:cs typeface="Times New Roman" panose="02020603050405020304" pitchFamily="18" charset="0"/>
                  </a:rPr>
                  <a:t>децильной</a:t>
                </a:r>
                <a:r>
                  <a:rPr lang="ru-RU" sz="1600" dirty="0">
                    <a:latin typeface="Times New Roman" panose="02020603050405020304" pitchFamily="18" charset="0"/>
                    <a:cs typeface="Times New Roman" panose="02020603050405020304" pitchFamily="18" charset="0"/>
                  </a:rPr>
                  <a:t> группы; </a:t>
                </a:r>
                <a:r>
                  <a:rPr lang="en-US" sz="1600" dirty="0">
                    <a:latin typeface="Times New Roman" panose="02020603050405020304" pitchFamily="18" charset="0"/>
                    <a:cs typeface="Times New Roman" panose="02020603050405020304" pitchFamily="18" charset="0"/>
                  </a:rPr>
                  <a:t>L</a:t>
                </a:r>
                <a:r>
                  <a:rPr lang="ru-RU" sz="1600" baseline="-25000" dirty="0">
                    <a:latin typeface="Times New Roman" panose="02020603050405020304" pitchFamily="18" charset="0"/>
                    <a:cs typeface="Times New Roman" panose="02020603050405020304" pitchFamily="18" charset="0"/>
                  </a:rPr>
                  <a:t>10,</a:t>
                </a:r>
                <a:r>
                  <a:rPr lang="en-US" sz="1600" baseline="-25000" dirty="0" err="1">
                    <a:latin typeface="Times New Roman" panose="02020603050405020304" pitchFamily="18" charset="0"/>
                    <a:cs typeface="Times New Roman" panose="02020603050405020304" pitchFamily="18" charset="0"/>
                  </a:rPr>
                  <a:t>i</a:t>
                </a:r>
                <a:r>
                  <a:rPr lang="ru-RU" sz="1600" dirty="0">
                    <a:latin typeface="Times New Roman" panose="02020603050405020304" pitchFamily="18" charset="0"/>
                    <a:cs typeface="Times New Roman" panose="02020603050405020304" pitchFamily="18" charset="0"/>
                  </a:rPr>
                  <a:t> – численность </a:t>
                </a:r>
                <a:r>
                  <a:rPr lang="en-US" sz="1600" dirty="0" err="1">
                    <a:latin typeface="Times New Roman" panose="02020603050405020304" pitchFamily="18" charset="0"/>
                    <a:cs typeface="Times New Roman" panose="02020603050405020304" pitchFamily="18" charset="0"/>
                  </a:rPr>
                  <a:t>i</a:t>
                </a:r>
                <a:r>
                  <a:rPr lang="ru-RU" sz="1600" dirty="0">
                    <a:latin typeface="Times New Roman" panose="02020603050405020304" pitchFamily="18" charset="0"/>
                    <a:cs typeface="Times New Roman" panose="02020603050405020304" pitchFamily="18" charset="0"/>
                  </a:rPr>
                  <a:t>-ой подгруппы 10-ой </a:t>
                </a:r>
                <a:r>
                  <a:rPr lang="ru-RU" sz="1600" dirty="0" err="1">
                    <a:latin typeface="Times New Roman" panose="02020603050405020304" pitchFamily="18" charset="0"/>
                    <a:cs typeface="Times New Roman" panose="02020603050405020304" pitchFamily="18" charset="0"/>
                  </a:rPr>
                  <a:t>децильной</a:t>
                </a:r>
                <a:r>
                  <a:rPr lang="ru-RU" sz="1600" dirty="0">
                    <a:latin typeface="Times New Roman" panose="02020603050405020304" pitchFamily="18" charset="0"/>
                    <a:cs typeface="Times New Roman" panose="02020603050405020304" pitchFamily="18" charset="0"/>
                  </a:rPr>
                  <a:t> группы; β</a:t>
                </a:r>
                <a:r>
                  <a:rPr lang="en-US" sz="1600" baseline="-250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и β</a:t>
                </a:r>
                <a:r>
                  <a:rPr lang="en-US" sz="1600" baseline="-25000" dirty="0">
                    <a:latin typeface="Times New Roman" panose="02020603050405020304" pitchFamily="18" charset="0"/>
                    <a:cs typeface="Times New Roman" panose="02020603050405020304" pitchFamily="18" charset="0"/>
                  </a:rPr>
                  <a:t>j</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налоговая ставка </a:t>
                </a:r>
                <a:r>
                  <a:rPr lang="en-US" sz="1600" dirty="0" err="1">
                    <a:latin typeface="Times New Roman" panose="02020603050405020304" pitchFamily="18" charset="0"/>
                    <a:cs typeface="Times New Roman" panose="02020603050405020304" pitchFamily="18" charset="0"/>
                  </a:rPr>
                  <a:t>i</a:t>
                </a:r>
                <a:r>
                  <a:rPr lang="ru-RU" sz="1600" dirty="0">
                    <a:latin typeface="Times New Roman" panose="02020603050405020304" pitchFamily="18" charset="0"/>
                    <a:cs typeface="Times New Roman" panose="02020603050405020304" pitchFamily="18" charset="0"/>
                  </a:rPr>
                  <a:t>-ой и </a:t>
                </a:r>
                <a:r>
                  <a:rPr lang="en-US" sz="1600" dirty="0">
                    <a:latin typeface="Times New Roman" panose="02020603050405020304" pitchFamily="18" charset="0"/>
                    <a:cs typeface="Times New Roman" panose="02020603050405020304" pitchFamily="18" charset="0"/>
                  </a:rPr>
                  <a:t>j</a:t>
                </a:r>
                <a:r>
                  <a:rPr lang="ru-RU" sz="1600" dirty="0">
                    <a:latin typeface="Times New Roman" panose="02020603050405020304" pitchFamily="18" charset="0"/>
                    <a:cs typeface="Times New Roman" panose="02020603050405020304" pitchFamily="18" charset="0"/>
                  </a:rPr>
                  <a:t>-ой подгрупп 10-ой </a:t>
                </a:r>
                <a:r>
                  <a:rPr lang="ru-RU" sz="1600" dirty="0" err="1">
                    <a:latin typeface="Times New Roman" panose="02020603050405020304" pitchFamily="18" charset="0"/>
                    <a:cs typeface="Times New Roman" panose="02020603050405020304" pitchFamily="18" charset="0"/>
                  </a:rPr>
                  <a:t>децильной</a:t>
                </a:r>
                <a:r>
                  <a:rPr lang="ru-RU" sz="1600" dirty="0">
                    <a:latin typeface="Times New Roman" panose="02020603050405020304" pitchFamily="18" charset="0"/>
                    <a:cs typeface="Times New Roman" panose="02020603050405020304" pitchFamily="18" charset="0"/>
                  </a:rPr>
                  <a:t> группы соответственно; </a:t>
                </a:r>
                <a:r>
                  <a:rPr lang="en-US" sz="1600" dirty="0">
                    <a:latin typeface="Times New Roman" panose="02020603050405020304" pitchFamily="18" charset="0"/>
                    <a:cs typeface="Times New Roman" panose="02020603050405020304" pitchFamily="18" charset="0"/>
                  </a:rPr>
                  <a:t>W</a:t>
                </a:r>
                <a:r>
                  <a:rPr lang="ru-RU" sz="1600" baseline="-25000" dirty="0">
                    <a:latin typeface="Times New Roman" panose="02020603050405020304" pitchFamily="18" charset="0"/>
                    <a:cs typeface="Times New Roman" panose="02020603050405020304" pitchFamily="18" charset="0"/>
                  </a:rPr>
                  <a:t>10,</a:t>
                </a:r>
                <a:r>
                  <a:rPr lang="en-US" sz="1600" baseline="-25000" dirty="0">
                    <a:latin typeface="Times New Roman" panose="02020603050405020304" pitchFamily="18" charset="0"/>
                    <a:cs typeface="Times New Roman" panose="02020603050405020304" pitchFamily="18" charset="0"/>
                  </a:rPr>
                  <a:t>j</a:t>
                </a:r>
                <a:r>
                  <a:rPr lang="ru-RU" sz="1600" baseline="-25000" dirty="0">
                    <a:latin typeface="Times New Roman" panose="02020603050405020304" pitchFamily="18" charset="0"/>
                    <a:cs typeface="Times New Roman" panose="02020603050405020304" pitchFamily="18" charset="0"/>
                  </a:rPr>
                  <a:t>,</a:t>
                </a:r>
                <a:r>
                  <a:rPr lang="en-US" sz="1600" baseline="-25000" dirty="0">
                    <a:latin typeface="Times New Roman" panose="02020603050405020304" pitchFamily="18" charset="0"/>
                    <a:cs typeface="Times New Roman" panose="02020603050405020304" pitchFamily="18" charset="0"/>
                  </a:rPr>
                  <a:t>max</a:t>
                </a:r>
                <a:r>
                  <a:rPr lang="ru-RU" sz="1600" dirty="0">
                    <a:latin typeface="Times New Roman" panose="02020603050405020304" pitchFamily="18" charset="0"/>
                    <a:cs typeface="Times New Roman" panose="02020603050405020304" pitchFamily="18" charset="0"/>
                  </a:rPr>
                  <a:t> – верхняя граница дохода </a:t>
                </a:r>
                <a:r>
                  <a:rPr lang="en-US" sz="1600" dirty="0">
                    <a:latin typeface="Times New Roman" panose="02020603050405020304" pitchFamily="18" charset="0"/>
                    <a:cs typeface="Times New Roman" panose="02020603050405020304" pitchFamily="18" charset="0"/>
                  </a:rPr>
                  <a:t>j</a:t>
                </a:r>
                <a:r>
                  <a:rPr lang="ru-RU" sz="1600" dirty="0">
                    <a:latin typeface="Times New Roman" panose="02020603050405020304" pitchFamily="18" charset="0"/>
                    <a:cs typeface="Times New Roman" panose="02020603050405020304" pitchFamily="18" charset="0"/>
                  </a:rPr>
                  <a:t>-ой подгруппы 10-ой </a:t>
                </a:r>
                <a:r>
                  <a:rPr lang="ru-RU" sz="1600" dirty="0" err="1">
                    <a:latin typeface="Times New Roman" panose="02020603050405020304" pitchFamily="18" charset="0"/>
                    <a:cs typeface="Times New Roman" panose="02020603050405020304" pitchFamily="18" charset="0"/>
                  </a:rPr>
                  <a:t>децильной</a:t>
                </a:r>
                <a:r>
                  <a:rPr lang="ru-RU" sz="1600" dirty="0">
                    <a:latin typeface="Times New Roman" panose="02020603050405020304" pitchFamily="18" charset="0"/>
                    <a:cs typeface="Times New Roman" panose="02020603050405020304" pitchFamily="18" charset="0"/>
                  </a:rPr>
                  <a:t> группы; </a:t>
                </a:r>
                <a:r>
                  <a:rPr lang="en-US" sz="1600" dirty="0">
                    <a:latin typeface="Times New Roman" panose="02020603050405020304" pitchFamily="18" charset="0"/>
                    <a:cs typeface="Times New Roman" panose="02020603050405020304" pitchFamily="18" charset="0"/>
                  </a:rPr>
                  <a:t>W</a:t>
                </a:r>
                <a:r>
                  <a:rPr lang="ru-RU" sz="1600" baseline="-25000" dirty="0">
                    <a:latin typeface="Times New Roman" panose="02020603050405020304" pitchFamily="18" charset="0"/>
                    <a:cs typeface="Times New Roman" panose="02020603050405020304" pitchFamily="18" charset="0"/>
                  </a:rPr>
                  <a:t>10,</a:t>
                </a:r>
                <a:r>
                  <a:rPr lang="en-US" sz="1600" baseline="-25000" dirty="0" err="1">
                    <a:latin typeface="Times New Roman" panose="02020603050405020304" pitchFamily="18" charset="0"/>
                    <a:cs typeface="Times New Roman" panose="02020603050405020304" pitchFamily="18" charset="0"/>
                  </a:rPr>
                  <a:t>i</a:t>
                </a:r>
                <a:r>
                  <a:rPr lang="ru-RU" sz="1600" baseline="-25000" dirty="0">
                    <a:latin typeface="Times New Roman" panose="02020603050405020304" pitchFamily="18" charset="0"/>
                    <a:cs typeface="Times New Roman" panose="02020603050405020304" pitchFamily="18" charset="0"/>
                  </a:rPr>
                  <a:t>,</a:t>
                </a:r>
                <a:r>
                  <a:rPr lang="en-US" sz="1600" baseline="-25000" dirty="0">
                    <a:latin typeface="Times New Roman" panose="02020603050405020304" pitchFamily="18" charset="0"/>
                    <a:cs typeface="Times New Roman" panose="02020603050405020304" pitchFamily="18" charset="0"/>
                  </a:rPr>
                  <a:t>min</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и </a:t>
                </a:r>
                <a:r>
                  <a:rPr lang="en-US" sz="1600" dirty="0">
                    <a:latin typeface="Times New Roman" panose="02020603050405020304" pitchFamily="18" charset="0"/>
                    <a:cs typeface="Times New Roman" panose="02020603050405020304" pitchFamily="18" charset="0"/>
                  </a:rPr>
                  <a:t>W</a:t>
                </a:r>
                <a:r>
                  <a:rPr lang="ru-RU" sz="1600" baseline="-25000" dirty="0">
                    <a:latin typeface="Times New Roman" panose="02020603050405020304" pitchFamily="18" charset="0"/>
                    <a:cs typeface="Times New Roman" panose="02020603050405020304" pitchFamily="18" charset="0"/>
                  </a:rPr>
                  <a:t>10,</a:t>
                </a:r>
                <a:r>
                  <a:rPr lang="en-US" sz="1600" baseline="-25000" dirty="0">
                    <a:latin typeface="Times New Roman" panose="02020603050405020304" pitchFamily="18" charset="0"/>
                    <a:cs typeface="Times New Roman" panose="02020603050405020304" pitchFamily="18" charset="0"/>
                  </a:rPr>
                  <a:t>j</a:t>
                </a:r>
                <a:r>
                  <a:rPr lang="ru-RU" sz="1600" baseline="-25000" dirty="0">
                    <a:latin typeface="Times New Roman" panose="02020603050405020304" pitchFamily="18" charset="0"/>
                    <a:cs typeface="Times New Roman" panose="02020603050405020304" pitchFamily="18" charset="0"/>
                  </a:rPr>
                  <a:t>,</a:t>
                </a:r>
                <a:r>
                  <a:rPr lang="en-US" sz="1600" baseline="-25000" dirty="0">
                    <a:latin typeface="Times New Roman" panose="02020603050405020304" pitchFamily="18" charset="0"/>
                    <a:cs typeface="Times New Roman" panose="02020603050405020304" pitchFamily="18" charset="0"/>
                  </a:rPr>
                  <a:t>min</a:t>
                </a:r>
                <a:r>
                  <a:rPr lang="ru-RU" sz="1600" dirty="0">
                    <a:latin typeface="Times New Roman" panose="02020603050405020304" pitchFamily="18" charset="0"/>
                    <a:cs typeface="Times New Roman" panose="02020603050405020304" pitchFamily="18" charset="0"/>
                  </a:rPr>
                  <a:t> – нижняя граница дохода </a:t>
                </a:r>
                <a:r>
                  <a:rPr lang="en-US" sz="1600" dirty="0" err="1">
                    <a:latin typeface="Times New Roman" panose="02020603050405020304" pitchFamily="18" charset="0"/>
                    <a:cs typeface="Times New Roman" panose="02020603050405020304" pitchFamily="18" charset="0"/>
                  </a:rPr>
                  <a:t>i</a:t>
                </a:r>
                <a:r>
                  <a:rPr lang="ru-RU" sz="1600" dirty="0">
                    <a:latin typeface="Times New Roman" panose="02020603050405020304" pitchFamily="18" charset="0"/>
                    <a:cs typeface="Times New Roman" panose="02020603050405020304" pitchFamily="18" charset="0"/>
                  </a:rPr>
                  <a:t>-ой и </a:t>
                </a:r>
                <a:r>
                  <a:rPr lang="en-US" sz="1600" dirty="0">
                    <a:latin typeface="Times New Roman" panose="02020603050405020304" pitchFamily="18" charset="0"/>
                    <a:cs typeface="Times New Roman" panose="02020603050405020304" pitchFamily="18" charset="0"/>
                  </a:rPr>
                  <a:t>j</a:t>
                </a:r>
                <a:r>
                  <a:rPr lang="ru-RU" sz="1600" dirty="0">
                    <a:latin typeface="Times New Roman" panose="02020603050405020304" pitchFamily="18" charset="0"/>
                    <a:cs typeface="Times New Roman" panose="02020603050405020304" pitchFamily="18" charset="0"/>
                  </a:rPr>
                  <a:t>-ой подгрупп 10-ой </a:t>
                </a:r>
                <a:r>
                  <a:rPr lang="ru-RU" sz="1600" dirty="0" err="1">
                    <a:latin typeface="Times New Roman" panose="02020603050405020304" pitchFamily="18" charset="0"/>
                    <a:cs typeface="Times New Roman" panose="02020603050405020304" pitchFamily="18" charset="0"/>
                  </a:rPr>
                  <a:t>децильной</a:t>
                </a:r>
                <a:r>
                  <a:rPr lang="ru-RU" sz="1600" dirty="0">
                    <a:latin typeface="Times New Roman" panose="02020603050405020304" pitchFamily="18" charset="0"/>
                    <a:cs typeface="Times New Roman" panose="02020603050405020304" pitchFamily="18" charset="0"/>
                  </a:rPr>
                  <a:t> группы соответственно; </a:t>
                </a:r>
                <a14:m>
                  <m:oMath xmlns:m="http://schemas.openxmlformats.org/officeDocument/2006/math">
                    <m:sSub>
                      <m:sSubPr>
                        <m:ctrlPr>
                          <a:rPr lang="ru-RU" sz="1600" i="1">
                            <a:latin typeface="Cambria Math" panose="02040503050406030204" pitchFamily="18" charset="0"/>
                          </a:rPr>
                        </m:ctrlPr>
                      </m:sSubPr>
                      <m:e>
                        <m:acc>
                          <m:accPr>
                            <m:chr m:val="̅"/>
                            <m:ctrlPr>
                              <a:rPr lang="ru-RU" sz="1600" i="1">
                                <a:latin typeface="Cambria Math" panose="02040503050406030204" pitchFamily="18" charset="0"/>
                              </a:rPr>
                            </m:ctrlPr>
                          </m:accPr>
                          <m:e>
                            <m:r>
                              <a:rPr lang="ru-RU" sz="1600" i="1">
                                <a:latin typeface="Cambria Math" panose="02040503050406030204" pitchFamily="18" charset="0"/>
                              </a:rPr>
                              <m:t>𝑊</m:t>
                            </m:r>
                          </m:e>
                        </m:acc>
                      </m:e>
                      <m:sub>
                        <m:r>
                          <a:rPr lang="ru-RU" sz="1600" i="1">
                            <a:latin typeface="Cambria Math" panose="02040503050406030204" pitchFamily="18" charset="0"/>
                          </a:rPr>
                          <m:t>10.</m:t>
                        </m:r>
                        <m:r>
                          <a:rPr lang="ru-RU" sz="1600" i="1">
                            <a:latin typeface="Cambria Math" panose="02040503050406030204" pitchFamily="18" charset="0"/>
                          </a:rPr>
                          <m:t>𝑖</m:t>
                        </m:r>
                      </m:sub>
                    </m:sSub>
                  </m:oMath>
                </a14:m>
                <a:r>
                  <a:rPr lang="ru-RU" sz="1600" dirty="0">
                    <a:latin typeface="Times New Roman" panose="02020603050405020304" pitchFamily="18" charset="0"/>
                    <a:cs typeface="Times New Roman" panose="02020603050405020304" pitchFamily="18" charset="0"/>
                  </a:rPr>
                  <a:t> – средний доход </a:t>
                </a:r>
                <a:r>
                  <a:rPr lang="en-US" sz="1600" dirty="0" err="1">
                    <a:latin typeface="Times New Roman" panose="02020603050405020304" pitchFamily="18" charset="0"/>
                    <a:cs typeface="Times New Roman" panose="02020603050405020304" pitchFamily="18" charset="0"/>
                  </a:rPr>
                  <a:t>i</a:t>
                </a:r>
                <a:r>
                  <a:rPr lang="ru-RU" sz="1600" dirty="0">
                    <a:latin typeface="Times New Roman" panose="02020603050405020304" pitchFamily="18" charset="0"/>
                    <a:cs typeface="Times New Roman" panose="02020603050405020304" pitchFamily="18" charset="0"/>
                  </a:rPr>
                  <a:t>-ой подгруппы 10-ой </a:t>
                </a:r>
                <a:r>
                  <a:rPr lang="ru-RU" sz="1600" dirty="0" err="1">
                    <a:latin typeface="Times New Roman" panose="02020603050405020304" pitchFamily="18" charset="0"/>
                    <a:cs typeface="Times New Roman" panose="02020603050405020304" pitchFamily="18" charset="0"/>
                  </a:rPr>
                  <a:t>децильной</a:t>
                </a:r>
                <a:r>
                  <a:rPr lang="ru-RU" sz="1600" dirty="0">
                    <a:latin typeface="Times New Roman" panose="02020603050405020304" pitchFamily="18" charset="0"/>
                    <a:cs typeface="Times New Roman" panose="02020603050405020304" pitchFamily="18" charset="0"/>
                  </a:rPr>
                  <a:t> группы; </a:t>
                </a:r>
                <a14:m>
                  <m:oMath xmlns:m="http://schemas.openxmlformats.org/officeDocument/2006/math">
                    <m:r>
                      <a:rPr lang="ru-RU" sz="1600" i="1">
                        <a:latin typeface="Cambria Math" panose="02040503050406030204" pitchFamily="18" charset="0"/>
                      </a:rPr>
                      <m:t>𝑖</m:t>
                    </m:r>
                    <m:r>
                      <a:rPr lang="ru-RU" sz="1600" i="1">
                        <a:latin typeface="Cambria Math" panose="02040503050406030204" pitchFamily="18" charset="0"/>
                      </a:rPr>
                      <m:t>=</m:t>
                    </m:r>
                    <m:acc>
                      <m:accPr>
                        <m:chr m:val="̅"/>
                        <m:ctrlPr>
                          <a:rPr lang="ru-RU" sz="1600" i="1">
                            <a:latin typeface="Cambria Math" panose="02040503050406030204" pitchFamily="18" charset="0"/>
                          </a:rPr>
                        </m:ctrlPr>
                      </m:accPr>
                      <m:e>
                        <m:r>
                          <a:rPr lang="ru-RU" sz="1600" i="1">
                            <a:latin typeface="Cambria Math" panose="02040503050406030204" pitchFamily="18" charset="0"/>
                          </a:rPr>
                          <m:t>1,</m:t>
                        </m:r>
                        <m:r>
                          <a:rPr lang="ru-RU" sz="1600" i="1">
                            <a:latin typeface="Cambria Math" panose="02040503050406030204" pitchFamily="18" charset="0"/>
                          </a:rPr>
                          <m:t>𝑛</m:t>
                        </m:r>
                      </m:e>
                    </m:acc>
                  </m:oMath>
                </a14:m>
                <a:r>
                  <a:rPr lang="ru-RU" sz="1600" dirty="0">
                    <a:latin typeface="Times New Roman" panose="02020603050405020304" pitchFamily="18" charset="0"/>
                    <a:cs typeface="Times New Roman" panose="02020603050405020304" pitchFamily="18" charset="0"/>
                  </a:rPr>
                  <a:t>; </a:t>
                </a:r>
                <a14:m>
                  <m:oMath xmlns:m="http://schemas.openxmlformats.org/officeDocument/2006/math">
                    <m:r>
                      <a:rPr lang="ru-RU" sz="1600" i="1">
                        <a:latin typeface="Cambria Math" panose="02040503050406030204" pitchFamily="18" charset="0"/>
                      </a:rPr>
                      <m:t>𝑗</m:t>
                    </m:r>
                    <m:r>
                      <a:rPr lang="ru-RU" sz="1600" i="1">
                        <a:latin typeface="Cambria Math" panose="02040503050406030204" pitchFamily="18" charset="0"/>
                      </a:rPr>
                      <m:t>=</m:t>
                    </m:r>
                    <m:acc>
                      <m:accPr>
                        <m:chr m:val="̅"/>
                        <m:ctrlPr>
                          <a:rPr lang="ru-RU" sz="1600" i="1">
                            <a:latin typeface="Cambria Math" panose="02040503050406030204" pitchFamily="18" charset="0"/>
                          </a:rPr>
                        </m:ctrlPr>
                      </m:accPr>
                      <m:e>
                        <m:r>
                          <a:rPr lang="ru-RU" sz="1600" i="1">
                            <a:latin typeface="Cambria Math" panose="02040503050406030204" pitchFamily="18" charset="0"/>
                          </a:rPr>
                          <m:t>1,</m:t>
                        </m:r>
                        <m:r>
                          <a:rPr lang="ru-RU" sz="1600" i="1">
                            <a:latin typeface="Cambria Math" panose="02040503050406030204" pitchFamily="18" charset="0"/>
                          </a:rPr>
                          <m:t>𝑛</m:t>
                        </m:r>
                      </m:e>
                    </m:acc>
                  </m:oMath>
                </a14:m>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n</a:t>
                </a:r>
                <a:r>
                  <a:rPr lang="ru-RU" sz="1600" dirty="0">
                    <a:latin typeface="Times New Roman" panose="02020603050405020304" pitchFamily="18" charset="0"/>
                    <a:cs typeface="Times New Roman" panose="02020603050405020304" pitchFamily="18" charset="0"/>
                  </a:rPr>
                  <a:t>=5.</a:t>
                </a:r>
              </a:p>
              <a:p>
                <a:pPr indent="447675" algn="just"/>
                <a:endParaRPr lang="ru-RU" sz="1600" dirty="0">
                  <a:latin typeface="Times New Roman" panose="02020603050405020304" pitchFamily="18" charset="0"/>
                  <a:cs typeface="Times New Roman" panose="02020603050405020304" pitchFamily="18" charset="0"/>
                </a:endParaRPr>
              </a:p>
              <a:p>
                <a:pPr algn="ctr"/>
                <a:r>
                  <a:rPr lang="ru-RU" sz="1600" i="1" dirty="0">
                    <a:latin typeface="Times New Roman" panose="02020603050405020304" pitchFamily="18" charset="0"/>
                    <a:cs typeface="Times New Roman" panose="02020603050405020304" pitchFamily="18" charset="0"/>
                  </a:rPr>
                  <a:t>Объем налоговых поступлений от ПН после введения прогрессивной шкалы рассчитывается по формуле</a:t>
                </a:r>
                <a:r>
                  <a:rPr lang="ru-RU" sz="1600" dirty="0">
                    <a:latin typeface="Times New Roman" panose="02020603050405020304" pitchFamily="18" charset="0"/>
                    <a:cs typeface="Times New Roman" panose="02020603050405020304" pitchFamily="18" charset="0"/>
                  </a:rPr>
                  <a:t>:</a:t>
                </a:r>
              </a:p>
              <a:p>
                <a:endParaRPr lang="ru-RU" dirty="0"/>
              </a:p>
              <a:p>
                <a:pPr algn="ct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𝑻</m:t>
                          </m:r>
                        </m:e>
                        <m:sub>
                          <m:r>
                            <a:rPr lang="en-US" b="1" i="1" smtClean="0">
                              <a:latin typeface="Cambria Math" panose="02040503050406030204" pitchFamily="18" charset="0"/>
                            </a:rPr>
                            <m:t>𝟏</m:t>
                          </m:r>
                        </m:sub>
                      </m:sSub>
                      <m:r>
                        <a:rPr lang="ru-RU" b="1" i="1">
                          <a:latin typeface="Cambria Math" panose="02040503050406030204" pitchFamily="18" charset="0"/>
                        </a:rPr>
                        <m:t>=</m:t>
                      </m:r>
                      <m:r>
                        <a:rPr lang="ru-RU" b="1" i="1">
                          <a:latin typeface="Cambria Math" panose="02040503050406030204" pitchFamily="18" charset="0"/>
                        </a:rPr>
                        <m:t>𝜶</m:t>
                      </m:r>
                      <m:r>
                        <a:rPr lang="en-US" b="1" i="1" smtClean="0">
                          <a:latin typeface="Cambria Math" panose="02040503050406030204" pitchFamily="18" charset="0"/>
                        </a:rPr>
                        <m:t>𝑫</m:t>
                      </m:r>
                      <m:r>
                        <a:rPr lang="ru-RU" b="1" i="1">
                          <a:latin typeface="Cambria Math" panose="02040503050406030204" pitchFamily="18" charset="0"/>
                        </a:rPr>
                        <m:t>+</m:t>
                      </m:r>
                      <m:nary>
                        <m:naryPr>
                          <m:chr m:val="∑"/>
                          <m:limLoc m:val="undOvr"/>
                          <m:ctrlPr>
                            <a:rPr lang="ru-RU" b="1" i="1">
                              <a:latin typeface="Cambria Math" panose="02040503050406030204" pitchFamily="18" charset="0"/>
                            </a:rPr>
                          </m:ctrlPr>
                        </m:naryPr>
                        <m:sub>
                          <m:r>
                            <a:rPr lang="ru-RU" b="1" i="1">
                              <a:latin typeface="Cambria Math" panose="02040503050406030204" pitchFamily="18" charset="0"/>
                            </a:rPr>
                            <m:t>𝒊</m:t>
                          </m:r>
                          <m:r>
                            <a:rPr lang="ru-RU" b="1" i="1">
                              <a:latin typeface="Cambria Math" panose="02040503050406030204" pitchFamily="18" charset="0"/>
                            </a:rPr>
                            <m:t>=</m:t>
                          </m:r>
                          <m:r>
                            <a:rPr lang="ru-RU" b="1" i="1">
                              <a:latin typeface="Cambria Math" panose="02040503050406030204" pitchFamily="18" charset="0"/>
                            </a:rPr>
                            <m:t>𝟐</m:t>
                          </m:r>
                        </m:sub>
                        <m:sup>
                          <m:r>
                            <a:rPr lang="ru-RU" b="1" i="1">
                              <a:latin typeface="Cambria Math" panose="02040503050406030204" pitchFamily="18" charset="0"/>
                            </a:rPr>
                            <m:t>𝒏</m:t>
                          </m:r>
                        </m:sup>
                        <m:e>
                          <m:sSub>
                            <m:sSubPr>
                              <m:ctrlPr>
                                <a:rPr lang="ru-RU" b="1" i="1">
                                  <a:latin typeface="Cambria Math" panose="02040503050406030204" pitchFamily="18" charset="0"/>
                                </a:rPr>
                              </m:ctrlPr>
                            </m:sSubPr>
                            <m:e>
                              <m:r>
                                <a:rPr lang="ru-RU" b="1" i="1">
                                  <a:latin typeface="Cambria Math" panose="02040503050406030204" pitchFamily="18" charset="0"/>
                                </a:rPr>
                                <m:t>𝑳</m:t>
                              </m:r>
                            </m:e>
                            <m:sub>
                              <m:r>
                                <a:rPr lang="ru-RU" b="1" i="1">
                                  <a:latin typeface="Cambria Math" panose="02040503050406030204" pitchFamily="18" charset="0"/>
                                </a:rPr>
                                <m:t>𝟏𝟎</m:t>
                              </m:r>
                              <m:r>
                                <a:rPr lang="ru-RU" b="1" i="1">
                                  <a:latin typeface="Cambria Math" panose="02040503050406030204" pitchFamily="18" charset="0"/>
                                </a:rPr>
                                <m:t>.</m:t>
                              </m:r>
                              <m:r>
                                <a:rPr lang="ru-RU" b="1" i="1">
                                  <a:latin typeface="Cambria Math" panose="02040503050406030204" pitchFamily="18" charset="0"/>
                                </a:rPr>
                                <m:t>𝒊</m:t>
                              </m:r>
                            </m:sub>
                          </m:sSub>
                          <m:nary>
                            <m:naryPr>
                              <m:chr m:val="∑"/>
                              <m:limLoc m:val="undOvr"/>
                              <m:ctrlPr>
                                <a:rPr lang="ru-RU" b="1" i="1">
                                  <a:latin typeface="Cambria Math" panose="02040503050406030204" pitchFamily="18" charset="0"/>
                                </a:rPr>
                              </m:ctrlPr>
                            </m:naryPr>
                            <m:sub>
                              <m:r>
                                <a:rPr lang="ru-RU" b="1" i="1">
                                  <a:latin typeface="Cambria Math" panose="02040503050406030204" pitchFamily="18" charset="0"/>
                                </a:rPr>
                                <m:t>𝒋</m:t>
                              </m:r>
                              <m:r>
                                <a:rPr lang="ru-RU" b="1" i="1">
                                  <a:latin typeface="Cambria Math" panose="02040503050406030204" pitchFamily="18" charset="0"/>
                                </a:rPr>
                                <m:t>=</m:t>
                              </m:r>
                              <m:r>
                                <a:rPr lang="ru-RU" b="1" i="1">
                                  <a:latin typeface="Cambria Math" panose="02040503050406030204" pitchFamily="18" charset="0"/>
                                </a:rPr>
                                <m:t>𝟏</m:t>
                              </m:r>
                            </m:sub>
                            <m:sup>
                              <m:r>
                                <a:rPr lang="ru-RU" b="1" i="1">
                                  <a:latin typeface="Cambria Math" panose="02040503050406030204" pitchFamily="18" charset="0"/>
                                </a:rPr>
                                <m:t>𝒊</m:t>
                              </m:r>
                              <m:r>
                                <a:rPr lang="ru-RU" b="1" i="1">
                                  <a:latin typeface="Cambria Math" panose="02040503050406030204" pitchFamily="18" charset="0"/>
                                </a:rPr>
                                <m:t>−</m:t>
                              </m:r>
                              <m:r>
                                <a:rPr lang="ru-RU" b="1" i="1">
                                  <a:latin typeface="Cambria Math" panose="02040503050406030204" pitchFamily="18" charset="0"/>
                                </a:rPr>
                                <m:t>𝟏</m:t>
                              </m:r>
                            </m:sup>
                            <m:e>
                              <m:sSub>
                                <m:sSubPr>
                                  <m:ctrlPr>
                                    <a:rPr lang="ru-RU" b="1" i="1">
                                      <a:latin typeface="Cambria Math" panose="02040503050406030204" pitchFamily="18" charset="0"/>
                                    </a:rPr>
                                  </m:ctrlPr>
                                </m:sSubPr>
                                <m:e>
                                  <m:r>
                                    <a:rPr lang="ru-RU" b="1" i="1">
                                      <a:latin typeface="Cambria Math" panose="02040503050406030204" pitchFamily="18" charset="0"/>
                                    </a:rPr>
                                    <m:t>𝜷</m:t>
                                  </m:r>
                                </m:e>
                                <m:sub>
                                  <m:r>
                                    <a:rPr lang="ru-RU" b="1" i="1">
                                      <a:latin typeface="Cambria Math" panose="02040503050406030204" pitchFamily="18" charset="0"/>
                                    </a:rPr>
                                    <m:t>𝒋</m:t>
                                  </m:r>
                                </m:sub>
                              </m:sSub>
                              <m:d>
                                <m:dPr>
                                  <m:ctrlPr>
                                    <a:rPr lang="ru-RU" b="1" i="1">
                                      <a:latin typeface="Cambria Math" panose="02040503050406030204" pitchFamily="18" charset="0"/>
                                    </a:rPr>
                                  </m:ctrlPr>
                                </m:dPr>
                                <m:e>
                                  <m:sSub>
                                    <m:sSubPr>
                                      <m:ctrlPr>
                                        <a:rPr lang="ru-RU" b="1" i="1">
                                          <a:latin typeface="Cambria Math" panose="02040503050406030204" pitchFamily="18" charset="0"/>
                                        </a:rPr>
                                      </m:ctrlPr>
                                    </m:sSubPr>
                                    <m:e>
                                      <m:r>
                                        <a:rPr lang="ru-RU" b="1" i="1">
                                          <a:latin typeface="Cambria Math" panose="02040503050406030204" pitchFamily="18" charset="0"/>
                                        </a:rPr>
                                        <m:t>𝑾</m:t>
                                      </m:r>
                                    </m:e>
                                    <m:sub>
                                      <m:r>
                                        <a:rPr lang="ru-RU" b="1" i="1">
                                          <a:latin typeface="Cambria Math" panose="02040503050406030204" pitchFamily="18" charset="0"/>
                                        </a:rPr>
                                        <m:t>𝟏𝟎</m:t>
                                      </m:r>
                                      <m:r>
                                        <a:rPr lang="ru-RU" b="1" i="1">
                                          <a:latin typeface="Cambria Math" panose="02040503050406030204" pitchFamily="18" charset="0"/>
                                        </a:rPr>
                                        <m:t>.</m:t>
                                      </m:r>
                                      <m:r>
                                        <a:rPr lang="ru-RU" b="1" i="1">
                                          <a:latin typeface="Cambria Math" panose="02040503050406030204" pitchFamily="18" charset="0"/>
                                        </a:rPr>
                                        <m:t>𝒋</m:t>
                                      </m:r>
                                      <m:r>
                                        <a:rPr lang="ru-RU" b="1" i="1">
                                          <a:latin typeface="Cambria Math" panose="02040503050406030204" pitchFamily="18" charset="0"/>
                                        </a:rPr>
                                        <m:t>, </m:t>
                                      </m:r>
                                      <m:r>
                                        <a:rPr lang="ru-RU" b="1" i="1">
                                          <a:latin typeface="Cambria Math" panose="02040503050406030204" pitchFamily="18" charset="0"/>
                                        </a:rPr>
                                        <m:t>𝒎𝒂𝒙</m:t>
                                      </m:r>
                                    </m:sub>
                                  </m:sSub>
                                  <m:r>
                                    <a:rPr lang="ru-RU" b="1" i="1">
                                      <a:latin typeface="Cambria Math" panose="02040503050406030204" pitchFamily="18" charset="0"/>
                                    </a:rPr>
                                    <m:t>−</m:t>
                                  </m:r>
                                  <m:sSub>
                                    <m:sSubPr>
                                      <m:ctrlPr>
                                        <a:rPr lang="ru-RU" b="1" i="1">
                                          <a:latin typeface="Cambria Math" panose="02040503050406030204" pitchFamily="18" charset="0"/>
                                        </a:rPr>
                                      </m:ctrlPr>
                                    </m:sSubPr>
                                    <m:e>
                                      <m:r>
                                        <a:rPr lang="ru-RU" b="1" i="1">
                                          <a:latin typeface="Cambria Math" panose="02040503050406030204" pitchFamily="18" charset="0"/>
                                        </a:rPr>
                                        <m:t>𝑾</m:t>
                                      </m:r>
                                    </m:e>
                                    <m:sub>
                                      <m:r>
                                        <a:rPr lang="ru-RU" b="1" i="1">
                                          <a:latin typeface="Cambria Math" panose="02040503050406030204" pitchFamily="18" charset="0"/>
                                        </a:rPr>
                                        <m:t>𝟏𝟎</m:t>
                                      </m:r>
                                      <m:r>
                                        <a:rPr lang="ru-RU" b="1" i="1">
                                          <a:latin typeface="Cambria Math" panose="02040503050406030204" pitchFamily="18" charset="0"/>
                                        </a:rPr>
                                        <m:t>.</m:t>
                                      </m:r>
                                      <m:r>
                                        <a:rPr lang="ru-RU" b="1" i="1">
                                          <a:latin typeface="Cambria Math" panose="02040503050406030204" pitchFamily="18" charset="0"/>
                                        </a:rPr>
                                        <m:t>𝒋</m:t>
                                      </m:r>
                                      <m:r>
                                        <a:rPr lang="ru-RU" b="1" i="1">
                                          <a:latin typeface="Cambria Math" panose="02040503050406030204" pitchFamily="18" charset="0"/>
                                        </a:rPr>
                                        <m:t>, </m:t>
                                      </m:r>
                                      <m:r>
                                        <a:rPr lang="ru-RU" b="1" i="1">
                                          <a:latin typeface="Cambria Math" panose="02040503050406030204" pitchFamily="18" charset="0"/>
                                        </a:rPr>
                                        <m:t>𝒎𝒊𝒏</m:t>
                                      </m:r>
                                    </m:sub>
                                  </m:sSub>
                                </m:e>
                              </m:d>
                            </m:e>
                          </m:nary>
                        </m:e>
                      </m:nary>
                      <m:r>
                        <a:rPr lang="ru-RU" b="1" i="1">
                          <a:latin typeface="Cambria Math" panose="02040503050406030204" pitchFamily="18" charset="0"/>
                        </a:rPr>
                        <m:t>+</m:t>
                      </m:r>
                      <m:nary>
                        <m:naryPr>
                          <m:chr m:val="∑"/>
                          <m:limLoc m:val="undOvr"/>
                          <m:ctrlPr>
                            <a:rPr lang="ru-RU" b="1" i="1">
                              <a:latin typeface="Cambria Math" panose="02040503050406030204" pitchFamily="18" charset="0"/>
                            </a:rPr>
                          </m:ctrlPr>
                        </m:naryPr>
                        <m:sub>
                          <m:r>
                            <a:rPr lang="ru-RU" b="1" i="1">
                              <a:latin typeface="Cambria Math" panose="02040503050406030204" pitchFamily="18" charset="0"/>
                            </a:rPr>
                            <m:t>𝒊</m:t>
                          </m:r>
                          <m:r>
                            <a:rPr lang="ru-RU" b="1" i="1">
                              <a:latin typeface="Cambria Math" panose="02040503050406030204" pitchFamily="18" charset="0"/>
                            </a:rPr>
                            <m:t>=</m:t>
                          </m:r>
                          <m:r>
                            <a:rPr lang="ru-RU" b="1" i="1">
                              <a:latin typeface="Cambria Math" panose="02040503050406030204" pitchFamily="18" charset="0"/>
                            </a:rPr>
                            <m:t>𝟏</m:t>
                          </m:r>
                        </m:sub>
                        <m:sup>
                          <m:r>
                            <a:rPr lang="ru-RU" b="1" i="1">
                              <a:latin typeface="Cambria Math" panose="02040503050406030204" pitchFamily="18" charset="0"/>
                            </a:rPr>
                            <m:t>𝒏</m:t>
                          </m:r>
                        </m:sup>
                        <m:e>
                          <m:r>
                            <a:rPr lang="ru-RU" b="1" i="1">
                              <a:latin typeface="Cambria Math" panose="02040503050406030204" pitchFamily="18" charset="0"/>
                            </a:rPr>
                            <m:t>(</m:t>
                          </m:r>
                          <m:sSub>
                            <m:sSubPr>
                              <m:ctrlPr>
                                <a:rPr lang="ru-RU" b="1" i="1">
                                  <a:latin typeface="Cambria Math" panose="02040503050406030204" pitchFamily="18" charset="0"/>
                                </a:rPr>
                              </m:ctrlPr>
                            </m:sSubPr>
                            <m:e>
                              <m:acc>
                                <m:accPr>
                                  <m:chr m:val="̅"/>
                                  <m:ctrlPr>
                                    <a:rPr lang="ru-RU" b="1" i="1">
                                      <a:latin typeface="Cambria Math" panose="02040503050406030204" pitchFamily="18" charset="0"/>
                                    </a:rPr>
                                  </m:ctrlPr>
                                </m:accPr>
                                <m:e>
                                  <m:r>
                                    <a:rPr lang="ru-RU" b="1" i="1">
                                      <a:latin typeface="Cambria Math" panose="02040503050406030204" pitchFamily="18" charset="0"/>
                                    </a:rPr>
                                    <m:t>𝑾</m:t>
                                  </m:r>
                                </m:e>
                              </m:acc>
                            </m:e>
                            <m:sub>
                              <m:r>
                                <a:rPr lang="ru-RU" b="1" i="1">
                                  <a:latin typeface="Cambria Math" panose="02040503050406030204" pitchFamily="18" charset="0"/>
                                </a:rPr>
                                <m:t>𝟏𝟎</m:t>
                              </m:r>
                              <m:r>
                                <a:rPr lang="ru-RU" b="1" i="1">
                                  <a:latin typeface="Cambria Math" panose="02040503050406030204" pitchFamily="18" charset="0"/>
                                </a:rPr>
                                <m:t>.</m:t>
                              </m:r>
                              <m:r>
                                <a:rPr lang="ru-RU" b="1" i="1">
                                  <a:latin typeface="Cambria Math" panose="02040503050406030204" pitchFamily="18" charset="0"/>
                                </a:rPr>
                                <m:t>𝒊</m:t>
                              </m:r>
                            </m:sub>
                          </m:sSub>
                          <m:r>
                            <a:rPr lang="ru-RU" b="1" i="1">
                              <a:latin typeface="Cambria Math" panose="02040503050406030204" pitchFamily="18" charset="0"/>
                            </a:rPr>
                            <m:t>−</m:t>
                          </m:r>
                          <m:sSub>
                            <m:sSubPr>
                              <m:ctrlPr>
                                <a:rPr lang="ru-RU" b="1" i="1">
                                  <a:latin typeface="Cambria Math" panose="02040503050406030204" pitchFamily="18" charset="0"/>
                                </a:rPr>
                              </m:ctrlPr>
                            </m:sSubPr>
                            <m:e>
                              <m:r>
                                <a:rPr lang="ru-RU" b="1" i="1">
                                  <a:latin typeface="Cambria Math" panose="02040503050406030204" pitchFamily="18" charset="0"/>
                                </a:rPr>
                                <m:t>𝑾</m:t>
                              </m:r>
                            </m:e>
                            <m:sub>
                              <m:r>
                                <a:rPr lang="ru-RU" b="1" i="1">
                                  <a:latin typeface="Cambria Math" panose="02040503050406030204" pitchFamily="18" charset="0"/>
                                </a:rPr>
                                <m:t>𝟏𝟎</m:t>
                              </m:r>
                              <m:r>
                                <a:rPr lang="ru-RU" b="1" i="1">
                                  <a:latin typeface="Cambria Math" panose="02040503050406030204" pitchFamily="18" charset="0"/>
                                </a:rPr>
                                <m:t>.</m:t>
                              </m:r>
                              <m:r>
                                <a:rPr lang="en-US" b="1" i="1">
                                  <a:latin typeface="Cambria Math" panose="02040503050406030204" pitchFamily="18" charset="0"/>
                                </a:rPr>
                                <m:t>𝒊</m:t>
                              </m:r>
                              <m:r>
                                <a:rPr lang="ru-RU" b="1" i="1">
                                  <a:latin typeface="Cambria Math" panose="02040503050406030204" pitchFamily="18" charset="0"/>
                                </a:rPr>
                                <m:t>, </m:t>
                              </m:r>
                              <m:r>
                                <a:rPr lang="en-US" b="1" i="1">
                                  <a:latin typeface="Cambria Math" panose="02040503050406030204" pitchFamily="18" charset="0"/>
                                </a:rPr>
                                <m:t>𝒎𝒊𝒏</m:t>
                              </m:r>
                            </m:sub>
                          </m:sSub>
                          <m:r>
                            <a:rPr lang="ru-RU" b="1" i="1">
                              <a:latin typeface="Cambria Math" panose="02040503050406030204" pitchFamily="18" charset="0"/>
                            </a:rPr>
                            <m:t>)</m:t>
                          </m:r>
                          <m:sSub>
                            <m:sSubPr>
                              <m:ctrlPr>
                                <a:rPr lang="ru-RU" b="1" i="1">
                                  <a:latin typeface="Cambria Math" panose="02040503050406030204" pitchFamily="18" charset="0"/>
                                </a:rPr>
                              </m:ctrlPr>
                            </m:sSubPr>
                            <m:e>
                              <m:sSub>
                                <m:sSubPr>
                                  <m:ctrlPr>
                                    <a:rPr lang="ru-RU" b="1" i="1">
                                      <a:latin typeface="Cambria Math" panose="02040503050406030204" pitchFamily="18" charset="0"/>
                                    </a:rPr>
                                  </m:ctrlPr>
                                </m:sSubPr>
                                <m:e>
                                  <m:r>
                                    <a:rPr lang="ru-RU" b="1" i="1">
                                      <a:latin typeface="Cambria Math" panose="02040503050406030204" pitchFamily="18" charset="0"/>
                                    </a:rPr>
                                    <m:t>𝜷</m:t>
                                  </m:r>
                                </m:e>
                                <m:sub>
                                  <m:r>
                                    <a:rPr lang="ru-RU" b="1" i="1">
                                      <a:latin typeface="Cambria Math" panose="02040503050406030204" pitchFamily="18" charset="0"/>
                                    </a:rPr>
                                    <m:t>𝒊</m:t>
                                  </m:r>
                                </m:sub>
                              </m:sSub>
                              <m:r>
                                <a:rPr lang="ru-RU" b="1" i="1">
                                  <a:latin typeface="Cambria Math" panose="02040503050406030204" pitchFamily="18" charset="0"/>
                                </a:rPr>
                                <m:t>𝑳</m:t>
                              </m:r>
                            </m:e>
                            <m:sub>
                              <m:r>
                                <a:rPr lang="ru-RU" b="1" i="1">
                                  <a:latin typeface="Cambria Math" panose="02040503050406030204" pitchFamily="18" charset="0"/>
                                </a:rPr>
                                <m:t>𝟏𝟎</m:t>
                              </m:r>
                              <m:r>
                                <a:rPr lang="ru-RU" b="1" i="1">
                                  <a:latin typeface="Cambria Math" panose="02040503050406030204" pitchFamily="18" charset="0"/>
                                </a:rPr>
                                <m:t>.</m:t>
                              </m:r>
                              <m:r>
                                <a:rPr lang="ru-RU" b="1" i="1">
                                  <a:latin typeface="Cambria Math" panose="02040503050406030204" pitchFamily="18" charset="0"/>
                                </a:rPr>
                                <m:t>𝒊</m:t>
                              </m:r>
                            </m:sub>
                          </m:sSub>
                        </m:e>
                      </m:nary>
                    </m:oMath>
                  </m:oMathPara>
                </a14:m>
                <a:endParaRPr lang="en-US" b="1" dirty="0"/>
              </a:p>
              <a:p>
                <a:pPr algn="r"/>
                <a:r>
                  <a:rPr lang="ru-RU" dirty="0"/>
                  <a:t>		</a:t>
                </a:r>
                <a:r>
                  <a:rPr lang="en-US" dirty="0"/>
                  <a:t> </a:t>
                </a:r>
                <a:r>
                  <a:rPr lang="ru-RU" dirty="0"/>
                  <a:t>		</a:t>
                </a:r>
                <a:r>
                  <a:rPr lang="ru-RU" sz="1600" dirty="0">
                    <a:latin typeface="Times New Roman" panose="02020603050405020304" pitchFamily="18" charset="0"/>
                    <a:cs typeface="Times New Roman" panose="02020603050405020304" pitchFamily="18" charset="0"/>
                  </a:rPr>
                  <a:t>                                                                       (5)</a:t>
                </a:r>
              </a:p>
              <a:p>
                <a:pPr indent="447675" algn="just"/>
                <a:endParaRPr lang="ru-RU" sz="1600" dirty="0">
                  <a:latin typeface="Times New Roman" panose="02020603050405020304" pitchFamily="18" charset="0"/>
                  <a:cs typeface="Times New Roman" panose="02020603050405020304" pitchFamily="18" charset="0"/>
                </a:endParaRPr>
              </a:p>
            </p:txBody>
          </p:sp>
        </mc:Choice>
        <mc:Fallback xmlns="">
          <p:sp>
            <p:nvSpPr>
              <p:cNvPr id="3" name="Прямоугольник 2">
                <a:extLst>
                  <a:ext uri="{FF2B5EF4-FFF2-40B4-BE49-F238E27FC236}">
                    <a16:creationId xmlns:a16="http://schemas.microsoft.com/office/drawing/2014/main" id="{41C3A5DA-3CCE-4629-A2B5-13F1F8C11D9C}"/>
                  </a:ext>
                </a:extLst>
              </p:cNvPr>
              <p:cNvSpPr>
                <a:spLocks noRot="1" noChangeAspect="1" noMove="1" noResize="1" noEditPoints="1" noAdjustHandles="1" noChangeArrowheads="1" noChangeShapeType="1" noTextEdit="1"/>
              </p:cNvSpPr>
              <p:nvPr/>
            </p:nvSpPr>
            <p:spPr>
              <a:xfrm>
                <a:off x="265912" y="914399"/>
                <a:ext cx="11660176" cy="4818755"/>
              </a:xfrm>
              <a:prstGeom prst="rect">
                <a:avLst/>
              </a:prstGeom>
              <a:blipFill>
                <a:blip r:embed="rId2"/>
                <a:stretch>
                  <a:fillRect l="-314" t="-380" r="-471"/>
                </a:stretch>
              </a:blipFill>
            </p:spPr>
            <p:txBody>
              <a:bodyPr/>
              <a:lstStyle/>
              <a:p>
                <a:r>
                  <a:rPr lang="ru-RU">
                    <a:noFill/>
                  </a:rPr>
                  <a:t> </a:t>
                </a:r>
              </a:p>
            </p:txBody>
          </p:sp>
        </mc:Fallback>
      </mc:AlternateContent>
    </p:spTree>
    <p:extLst>
      <p:ext uri="{BB962C8B-B14F-4D97-AF65-F5344CB8AC3E}">
        <p14:creationId xmlns:p14="http://schemas.microsoft.com/office/powerpoint/2010/main" val="536205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0" y="211137"/>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5.3. Расчетные формулы</a:t>
            </a:r>
            <a:endParaRPr lang="ru-RU" sz="2600" b="1" dirty="0">
              <a:solidFill>
                <a:srgbClr val="000000"/>
              </a:solidFill>
              <a:latin typeface="Times New Roman" pitchFamily="18" charset="0"/>
            </a:endParaRPr>
          </a:p>
        </p:txBody>
      </p:sp>
      <mc:AlternateContent xmlns:mc="http://schemas.openxmlformats.org/markup-compatibility/2006" xmlns:a14="http://schemas.microsoft.com/office/drawing/2010/main">
        <mc:Choice Requires="a14">
          <p:sp>
            <p:nvSpPr>
              <p:cNvPr id="3" name="Прямоугольник 2">
                <a:extLst>
                  <a:ext uri="{FF2B5EF4-FFF2-40B4-BE49-F238E27FC236}">
                    <a16:creationId xmlns:a16="http://schemas.microsoft.com/office/drawing/2014/main" xmlns="" id="{41C3A5DA-3CCE-4629-A2B5-13F1F8C11D9C}"/>
                  </a:ext>
                </a:extLst>
              </p:cNvPr>
              <p:cNvSpPr/>
              <p:nvPr/>
            </p:nvSpPr>
            <p:spPr>
              <a:xfrm>
                <a:off x="265912" y="845031"/>
                <a:ext cx="11660176" cy="5266057"/>
              </a:xfrm>
              <a:prstGeom prst="rect">
                <a:avLst/>
              </a:prstGeom>
            </p:spPr>
            <p:txBody>
              <a:bodyPr wrap="square">
                <a:spAutoFit/>
              </a:bodyPr>
              <a:lstStyle/>
              <a:p>
                <a:pPr algn="ctr"/>
                <a:r>
                  <a:rPr lang="ru-RU" sz="1600" i="1" dirty="0">
                    <a:latin typeface="Times New Roman" panose="02020603050405020304" pitchFamily="18" charset="0"/>
                    <a:cs typeface="Times New Roman" panose="02020603050405020304" pitchFamily="18" charset="0"/>
                  </a:rPr>
                  <a:t>Изменение коэффициента фондов после введения прогрессивной шкалы:</a:t>
                </a:r>
              </a:p>
              <a:p>
                <a:pPr algn="ctr"/>
                <a:endParaRPr lang="ru-RU" sz="1600" i="1" dirty="0">
                  <a:latin typeface="Times New Roman" panose="02020603050405020304" pitchFamily="18" charset="0"/>
                  <a:cs typeface="Times New Roman" panose="02020603050405020304" pitchFamily="18" charset="0"/>
                </a:endParaRPr>
              </a:p>
              <a:p>
                <a:pPr algn="r"/>
                <a14:m>
                  <m:oMath xmlns:m="http://schemas.openxmlformats.org/officeDocument/2006/math">
                    <m:sSub>
                      <m:sSubPr>
                        <m:ctrlPr>
                          <a:rPr lang="ru-RU" sz="2000" b="1" i="1">
                            <a:latin typeface="Cambria Math" panose="02040503050406030204" pitchFamily="18" charset="0"/>
                          </a:rPr>
                        </m:ctrlPr>
                      </m:sSubPr>
                      <m:e>
                        <m:r>
                          <a:rPr lang="ru-RU" sz="2000" b="1" i="1">
                            <a:latin typeface="Cambria Math" panose="02040503050406030204" pitchFamily="18" charset="0"/>
                          </a:rPr>
                          <m:t>∆</m:t>
                        </m:r>
                        <m:r>
                          <a:rPr lang="ru-RU" sz="2000" b="1" i="1">
                            <a:latin typeface="Cambria Math" panose="02040503050406030204" pitchFamily="18" charset="0"/>
                          </a:rPr>
                          <m:t>𝑭</m:t>
                        </m:r>
                        <m:r>
                          <a:rPr lang="ru-RU" sz="2000" b="1" i="1">
                            <a:latin typeface="Cambria Math" panose="02040503050406030204" pitchFamily="18" charset="0"/>
                          </a:rPr>
                          <m:t>=</m:t>
                        </m:r>
                        <m:r>
                          <a:rPr lang="ru-RU" sz="2000" b="1" i="1">
                            <a:latin typeface="Cambria Math" panose="02040503050406030204" pitchFamily="18" charset="0"/>
                          </a:rPr>
                          <m:t>𝑭</m:t>
                        </m:r>
                      </m:e>
                      <m:sub>
                        <m:r>
                          <a:rPr lang="ru-RU" sz="2000" b="1" i="1">
                            <a:latin typeface="Cambria Math" panose="02040503050406030204" pitchFamily="18" charset="0"/>
                          </a:rPr>
                          <m:t>𝟏</m:t>
                        </m:r>
                      </m:sub>
                    </m:sSub>
                    <m:r>
                      <a:rPr lang="ru-RU" sz="2000" b="1" i="1">
                        <a:latin typeface="Cambria Math" panose="02040503050406030204" pitchFamily="18" charset="0"/>
                      </a:rPr>
                      <m:t>−</m:t>
                    </m:r>
                    <m:sSub>
                      <m:sSubPr>
                        <m:ctrlPr>
                          <a:rPr lang="ru-RU" sz="2000" b="1" i="1">
                            <a:latin typeface="Cambria Math" panose="02040503050406030204" pitchFamily="18" charset="0"/>
                          </a:rPr>
                        </m:ctrlPr>
                      </m:sSubPr>
                      <m:e>
                        <m:r>
                          <a:rPr lang="ru-RU" sz="2000" b="1" i="1">
                            <a:latin typeface="Cambria Math" panose="02040503050406030204" pitchFamily="18" charset="0"/>
                          </a:rPr>
                          <m:t>𝑭</m:t>
                        </m:r>
                      </m:e>
                      <m:sub>
                        <m:r>
                          <a:rPr lang="ru-RU" sz="2000" b="1" i="1">
                            <a:latin typeface="Cambria Math" panose="02040503050406030204" pitchFamily="18" charset="0"/>
                          </a:rPr>
                          <m:t>𝟎</m:t>
                        </m:r>
                      </m:sub>
                    </m:sSub>
                    <m:r>
                      <a:rPr lang="ru-RU" sz="2000" b="1" i="0" smtClean="0">
                        <a:latin typeface="Cambria Math" panose="02040503050406030204" pitchFamily="18" charset="0"/>
                      </a:rPr>
                      <m:t>       </m:t>
                    </m:r>
                    <m:r>
                      <a:rPr lang="ru-RU" sz="2000" b="0" i="0" smtClean="0">
                        <a:latin typeface="Cambria Math" panose="02040503050406030204" pitchFamily="18" charset="0"/>
                      </a:rPr>
                      <m:t>            </m:t>
                    </m:r>
                  </m:oMath>
                </a14:m>
                <a:r>
                  <a:rPr lang="ru-RU" sz="1600" dirty="0">
                    <a:latin typeface="Times New Roman" panose="02020603050405020304" pitchFamily="18" charset="0"/>
                    <a:cs typeface="Times New Roman" panose="02020603050405020304" pitchFamily="18" charset="0"/>
                  </a:rPr>
                  <a:t>      				             (7)</a:t>
                </a:r>
              </a:p>
              <a:p>
                <a:pPr algn="r"/>
                <a:endParaRPr lang="ru-RU" sz="1600" dirty="0">
                  <a:latin typeface="Times New Roman" panose="02020603050405020304" pitchFamily="18" charset="0"/>
                  <a:cs typeface="Times New Roman" panose="02020603050405020304" pitchFamily="18" charset="0"/>
                </a:endParaRPr>
              </a:p>
              <a:p>
                <a:pPr algn="ctr"/>
                <a:r>
                  <a:rPr lang="ru-RU" sz="1600" i="1" dirty="0">
                    <a:latin typeface="Times New Roman" panose="02020603050405020304" pitchFamily="18" charset="0"/>
                    <a:cs typeface="Times New Roman" panose="02020603050405020304" pitchFamily="18" charset="0"/>
                  </a:rPr>
                  <a:t>и абсолютное и относительное изменение налоговых сборов по линии ПН</a:t>
                </a:r>
                <a:r>
                  <a:rPr lang="en-US" sz="1600" i="1" dirty="0">
                    <a:latin typeface="Times New Roman" panose="02020603050405020304" pitchFamily="18" charset="0"/>
                    <a:cs typeface="Times New Roman" panose="02020603050405020304" pitchFamily="18" charset="0"/>
                  </a:rPr>
                  <a:t>:</a:t>
                </a:r>
              </a:p>
              <a:p>
                <a:pPr algn="ctr"/>
                <a:endParaRPr lang="ru-RU" sz="1600" i="1" dirty="0">
                  <a:latin typeface="Times New Roman" panose="02020603050405020304" pitchFamily="18" charset="0"/>
                  <a:cs typeface="Times New Roman" panose="02020603050405020304" pitchFamily="18" charset="0"/>
                </a:endParaRPr>
              </a:p>
              <a:p>
                <a:pPr algn="r"/>
                <a14:m>
                  <m:oMath xmlns:m="http://schemas.openxmlformats.org/officeDocument/2006/math">
                    <m:sSub>
                      <m:sSubPr>
                        <m:ctrlPr>
                          <a:rPr lang="ru-RU" sz="2000" b="1" i="1">
                            <a:latin typeface="Cambria Math" panose="02040503050406030204" pitchFamily="18" charset="0"/>
                          </a:rPr>
                        </m:ctrlPr>
                      </m:sSubPr>
                      <m:e>
                        <m:r>
                          <a:rPr lang="ru-RU" sz="2000" b="1" i="1">
                            <a:latin typeface="Cambria Math" panose="02040503050406030204" pitchFamily="18" charset="0"/>
                          </a:rPr>
                          <m:t>∆</m:t>
                        </m:r>
                        <m:r>
                          <a:rPr lang="ru-RU" sz="2000" b="1" i="1">
                            <a:latin typeface="Cambria Math" panose="02040503050406030204" pitchFamily="18" charset="0"/>
                          </a:rPr>
                          <m:t>𝑻</m:t>
                        </m:r>
                        <m:r>
                          <a:rPr lang="ru-RU" sz="2000" b="1" i="1">
                            <a:latin typeface="Cambria Math" panose="02040503050406030204" pitchFamily="18" charset="0"/>
                          </a:rPr>
                          <m:t>=</m:t>
                        </m:r>
                        <m:r>
                          <a:rPr lang="ru-RU" sz="2000" b="1" i="1">
                            <a:latin typeface="Cambria Math" panose="02040503050406030204" pitchFamily="18" charset="0"/>
                          </a:rPr>
                          <m:t>𝑻</m:t>
                        </m:r>
                      </m:e>
                      <m:sub>
                        <m:r>
                          <a:rPr lang="ru-RU" sz="2000" b="1" i="1">
                            <a:latin typeface="Cambria Math" panose="02040503050406030204" pitchFamily="18" charset="0"/>
                          </a:rPr>
                          <m:t>𝟏</m:t>
                        </m:r>
                      </m:sub>
                    </m:sSub>
                    <m:r>
                      <a:rPr lang="ru-RU" sz="2000" b="1" i="1">
                        <a:latin typeface="Cambria Math" panose="02040503050406030204" pitchFamily="18" charset="0"/>
                      </a:rPr>
                      <m:t>−</m:t>
                    </m:r>
                    <m:sSub>
                      <m:sSubPr>
                        <m:ctrlPr>
                          <a:rPr lang="ru-RU" sz="2000" b="1" i="1">
                            <a:latin typeface="Cambria Math" panose="02040503050406030204" pitchFamily="18" charset="0"/>
                          </a:rPr>
                        </m:ctrlPr>
                      </m:sSubPr>
                      <m:e>
                        <m:r>
                          <a:rPr lang="ru-RU" sz="2000" b="1" i="1">
                            <a:latin typeface="Cambria Math" panose="02040503050406030204" pitchFamily="18" charset="0"/>
                          </a:rPr>
                          <m:t>𝑻</m:t>
                        </m:r>
                      </m:e>
                      <m:sub>
                        <m:r>
                          <a:rPr lang="ru-RU" sz="2000" b="1" i="1">
                            <a:latin typeface="Cambria Math" panose="02040503050406030204" pitchFamily="18" charset="0"/>
                          </a:rPr>
                          <m:t>𝟎</m:t>
                        </m:r>
                      </m:sub>
                    </m:sSub>
                  </m:oMath>
                </a14:m>
                <a:r>
                  <a:rPr lang="ru-RU" sz="20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(8)</a:t>
                </a:r>
                <a:endParaRPr lang="en-US" sz="1600" dirty="0">
                  <a:latin typeface="Times New Roman" panose="02020603050405020304" pitchFamily="18" charset="0"/>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a:p>
                <a:pPr algn="r"/>
                <a14:m>
                  <m:oMath xmlns:m="http://schemas.openxmlformats.org/officeDocument/2006/math">
                    <m:sSub>
                      <m:sSubPr>
                        <m:ctrlPr>
                          <a:rPr lang="ru-RU" b="1" i="1">
                            <a:latin typeface="Cambria Math" panose="02040503050406030204" pitchFamily="18" charset="0"/>
                          </a:rPr>
                        </m:ctrlPr>
                      </m:sSubPr>
                      <m:e>
                        <m:r>
                          <a:rPr lang="ru-RU" b="1" i="1">
                            <a:latin typeface="Cambria Math" panose="02040503050406030204" pitchFamily="18" charset="0"/>
                          </a:rPr>
                          <m:t>𝝀</m:t>
                        </m:r>
                        <m:r>
                          <a:rPr lang="ru-RU" b="1" i="1">
                            <a:latin typeface="Cambria Math" panose="02040503050406030204" pitchFamily="18" charset="0"/>
                          </a:rPr>
                          <m:t>=(∆</m:t>
                        </m:r>
                        <m:r>
                          <a:rPr lang="ru-RU" b="1" i="1">
                            <a:latin typeface="Cambria Math" panose="02040503050406030204" pitchFamily="18" charset="0"/>
                          </a:rPr>
                          <m:t>𝑻</m:t>
                        </m:r>
                        <m:r>
                          <a:rPr lang="ru-RU" b="1" i="1">
                            <a:latin typeface="Cambria Math" panose="02040503050406030204" pitchFamily="18" charset="0"/>
                          </a:rPr>
                          <m:t>/</m:t>
                        </m:r>
                        <m:r>
                          <a:rPr lang="ru-RU" b="1" i="1">
                            <a:latin typeface="Cambria Math" panose="02040503050406030204" pitchFamily="18" charset="0"/>
                          </a:rPr>
                          <m:t>𝑻</m:t>
                        </m:r>
                      </m:e>
                      <m:sub>
                        <m:r>
                          <a:rPr lang="ru-RU" b="1" i="1">
                            <a:latin typeface="Cambria Math" panose="02040503050406030204" pitchFamily="18" charset="0"/>
                          </a:rPr>
                          <m:t>𝟎</m:t>
                        </m:r>
                      </m:sub>
                    </m:sSub>
                    <m:r>
                      <a:rPr lang="ru-RU" b="1" i="1">
                        <a:latin typeface="Cambria Math" panose="02040503050406030204" pitchFamily="18" charset="0"/>
                      </a:rPr>
                      <m:t>−</m:t>
                    </m:r>
                    <m:r>
                      <a:rPr lang="ru-RU" b="1" i="1">
                        <a:latin typeface="Cambria Math" panose="02040503050406030204" pitchFamily="18" charset="0"/>
                      </a:rPr>
                      <m:t>𝟏</m:t>
                    </m:r>
                    <m:r>
                      <a:rPr lang="ru-RU" b="1" i="1">
                        <a:latin typeface="Cambria Math" panose="02040503050406030204" pitchFamily="18" charset="0"/>
                      </a:rPr>
                      <m:t>)∗</m:t>
                    </m:r>
                    <m:r>
                      <a:rPr lang="ru-RU" b="1" i="1">
                        <a:latin typeface="Cambria Math" panose="02040503050406030204" pitchFamily="18" charset="0"/>
                      </a:rPr>
                      <m:t>𝟏𝟎𝟎</m:t>
                    </m:r>
                    <m:r>
                      <a:rPr lang="ru-RU" b="1" i="1">
                        <a:latin typeface="Cambria Math" panose="02040503050406030204" pitchFamily="18" charset="0"/>
                      </a:rPr>
                      <m:t>%</m:t>
                    </m:r>
                  </m:oMath>
                </a14:m>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(9)</a:t>
                </a:r>
              </a:p>
              <a:p>
                <a:r>
                  <a:rPr lang="ru-RU"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r>
                  <a:rPr lang="en-US" sz="1600" i="1" dirty="0">
                    <a:latin typeface="Times New Roman" panose="02020603050405020304" pitchFamily="18" charset="0"/>
                    <a:cs typeface="Times New Roman" panose="02020603050405020304" pitchFamily="18" charset="0"/>
                  </a:rPr>
                  <a:t>                                                                  </a:t>
                </a:r>
                <a:r>
                  <a:rPr lang="ru-RU" sz="1600" i="1" dirty="0">
                    <a:latin typeface="Times New Roman" panose="02020603050405020304" pitchFamily="18" charset="0"/>
                    <a:cs typeface="Times New Roman" panose="02020603050405020304" pitchFamily="18" charset="0"/>
                  </a:rPr>
                  <a:t>Тогда окончательная схема примет вид:</a:t>
                </a:r>
                <a:endParaRPr lang="en-US" sz="1600" i="1" dirty="0">
                  <a:latin typeface="Times New Roman" panose="02020603050405020304" pitchFamily="18" charset="0"/>
                  <a:cs typeface="Times New Roman" panose="02020603050405020304" pitchFamily="18" charset="0"/>
                </a:endParaRPr>
              </a:p>
              <a:p>
                <a:pPr algn="ctr"/>
                <a:endParaRPr lang="ru-RU" sz="1600" i="1" dirty="0">
                  <a:latin typeface="Times New Roman" panose="02020603050405020304" pitchFamily="18" charset="0"/>
                  <a:cs typeface="Times New Roman" panose="02020603050405020304" pitchFamily="18" charset="0"/>
                </a:endParaRPr>
              </a:p>
              <a:p>
                <a:pPr algn="r"/>
                <a14:m>
                  <m:oMath xmlns:m="http://schemas.openxmlformats.org/officeDocument/2006/math">
                    <m:r>
                      <a:rPr lang="ru-RU" sz="2000" b="1" i="1">
                        <a:latin typeface="Cambria Math" panose="02040503050406030204" pitchFamily="18" charset="0"/>
                      </a:rPr>
                      <m:t>𝜻𝝀</m:t>
                    </m:r>
                    <m:r>
                      <a:rPr lang="ru-RU" sz="2000" b="1" i="1">
                        <a:latin typeface="Cambria Math" panose="02040503050406030204" pitchFamily="18" charset="0"/>
                      </a:rPr>
                      <m:t>+(</m:t>
                    </m:r>
                    <m:r>
                      <a:rPr lang="ru-RU" sz="2000" b="1" i="1">
                        <a:latin typeface="Cambria Math" panose="02040503050406030204" pitchFamily="18" charset="0"/>
                      </a:rPr>
                      <m:t>𝟏</m:t>
                    </m:r>
                    <m:r>
                      <a:rPr lang="ru-RU" sz="2000" b="1" i="1">
                        <a:latin typeface="Cambria Math" panose="02040503050406030204" pitchFamily="18" charset="0"/>
                      </a:rPr>
                      <m:t>−</m:t>
                    </m:r>
                    <m:r>
                      <a:rPr lang="ru-RU" sz="2000" b="1" i="1">
                        <a:latin typeface="Cambria Math" panose="02040503050406030204" pitchFamily="18" charset="0"/>
                      </a:rPr>
                      <m:t>𝜻</m:t>
                    </m:r>
                    <m:r>
                      <a:rPr lang="ru-RU" sz="2000" b="1" i="1">
                        <a:latin typeface="Cambria Math" panose="02040503050406030204" pitchFamily="18" charset="0"/>
                      </a:rPr>
                      <m:t>)</m:t>
                    </m:r>
                    <m:d>
                      <m:dPr>
                        <m:begChr m:val="|"/>
                        <m:endChr m:val="|"/>
                        <m:ctrlPr>
                          <a:rPr lang="ru-RU" sz="2000" b="1" i="1">
                            <a:latin typeface="Cambria Math" panose="02040503050406030204" pitchFamily="18" charset="0"/>
                          </a:rPr>
                        </m:ctrlPr>
                      </m:dPr>
                      <m:e>
                        <m:r>
                          <a:rPr lang="ru-RU" sz="2000" b="1" i="1">
                            <a:latin typeface="Cambria Math" panose="02040503050406030204" pitchFamily="18" charset="0"/>
                          </a:rPr>
                          <m:t>𝚫</m:t>
                        </m:r>
                        <m:r>
                          <a:rPr lang="en-US" sz="2000" b="1" i="1">
                            <a:latin typeface="Cambria Math" panose="02040503050406030204" pitchFamily="18" charset="0"/>
                          </a:rPr>
                          <m:t>𝑭</m:t>
                        </m:r>
                      </m:e>
                    </m:d>
                    <m:r>
                      <a:rPr lang="ru-RU" sz="2000" b="1" i="1">
                        <a:latin typeface="Cambria Math" panose="02040503050406030204" pitchFamily="18" charset="0"/>
                      </a:rPr>
                      <m:t>⟶</m:t>
                    </m:r>
                    <m:r>
                      <a:rPr lang="ru-RU" sz="2000" b="1" i="1">
                        <a:latin typeface="Cambria Math" panose="02040503050406030204" pitchFamily="18" charset="0"/>
                      </a:rPr>
                      <m:t>𝒎𝒂𝒙</m:t>
                    </m:r>
                  </m:oMath>
                </a14:m>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(10)</a:t>
                </a:r>
                <a:endParaRPr lang="en-US" sz="1600" dirty="0">
                  <a:latin typeface="Times New Roman" panose="02020603050405020304" pitchFamily="18" charset="0"/>
                  <a:cs typeface="Times New Roman" panose="02020603050405020304" pitchFamily="18" charset="0"/>
                </a:endParaRPr>
              </a:p>
              <a:p>
                <a:pPr algn="r"/>
                <a:endParaRPr lang="ru-RU" sz="1600" dirty="0">
                  <a:latin typeface="Times New Roman" panose="02020603050405020304" pitchFamily="18" charset="0"/>
                  <a:cs typeface="Times New Roman" panose="02020603050405020304" pitchFamily="18" charset="0"/>
                </a:endParaRPr>
              </a:p>
              <a:p>
                <a:pPr indent="447675"/>
                <a:r>
                  <a:rPr lang="ru-RU" sz="1600" dirty="0">
                    <a:latin typeface="Times New Roman" panose="02020603050405020304" pitchFamily="18" charset="0"/>
                    <a:cs typeface="Times New Roman" panose="02020603050405020304" pitchFamily="18" charset="0"/>
                  </a:rPr>
                  <a:t>Чтобы сравнить сценарии внедрения прогрессивной шкалы со сценарием изменения плоской шкалы, достаточно оценить налоговые сборы для второго случая по формуле:</a:t>
                </a:r>
                <a:endParaRPr lang="en-US" sz="1600" dirty="0">
                  <a:latin typeface="Times New Roman" panose="02020603050405020304" pitchFamily="18" charset="0"/>
                  <a:cs typeface="Times New Roman" panose="02020603050405020304" pitchFamily="18" charset="0"/>
                </a:endParaRPr>
              </a:p>
              <a:p>
                <a:pPr indent="447675"/>
                <a:endParaRPr lang="ru-RU" sz="1600" dirty="0">
                  <a:latin typeface="Times New Roman" panose="02020603050405020304" pitchFamily="18" charset="0"/>
                  <a:cs typeface="Times New Roman" panose="02020603050405020304" pitchFamily="18" charset="0"/>
                </a:endParaRPr>
              </a:p>
              <a:p>
                <a:pPr algn="r"/>
                <a14:m>
                  <m:oMath xmlns:m="http://schemas.openxmlformats.org/officeDocument/2006/math">
                    <m:sSub>
                      <m:sSubPr>
                        <m:ctrlPr>
                          <a:rPr lang="ru-RU" sz="2000" b="1" i="1">
                            <a:latin typeface="Cambria Math" panose="02040503050406030204" pitchFamily="18" charset="0"/>
                          </a:rPr>
                        </m:ctrlPr>
                      </m:sSubPr>
                      <m:e>
                        <m:r>
                          <a:rPr lang="ru-RU" sz="2000" b="1" i="1">
                            <a:latin typeface="Cambria Math" panose="02040503050406030204" pitchFamily="18" charset="0"/>
                          </a:rPr>
                          <m:t>𝑻</m:t>
                        </m:r>
                      </m:e>
                      <m:sub>
                        <m:r>
                          <a:rPr lang="ru-RU" sz="2000" b="1" i="1">
                            <a:latin typeface="Cambria Math" panose="02040503050406030204" pitchFamily="18" charset="0"/>
                          </a:rPr>
                          <m:t>𝟏</m:t>
                        </m:r>
                      </m:sub>
                    </m:sSub>
                    <m:r>
                      <a:rPr lang="ru-RU" sz="2000" b="1" i="1">
                        <a:latin typeface="Cambria Math" panose="02040503050406030204" pitchFamily="18" charset="0"/>
                      </a:rPr>
                      <m:t>=</m:t>
                    </m:r>
                    <m:sSup>
                      <m:sSupPr>
                        <m:ctrlPr>
                          <a:rPr lang="ru-RU" sz="2000" b="1" i="1">
                            <a:latin typeface="Cambria Math" panose="02040503050406030204" pitchFamily="18" charset="0"/>
                          </a:rPr>
                        </m:ctrlPr>
                      </m:sSupPr>
                      <m:e>
                        <m:r>
                          <a:rPr lang="ru-RU" sz="2000" b="1" i="1">
                            <a:latin typeface="Cambria Math" panose="02040503050406030204" pitchFamily="18" charset="0"/>
                          </a:rPr>
                          <m:t>𝜶</m:t>
                        </m:r>
                      </m:e>
                      <m:sup>
                        <m:r>
                          <a:rPr lang="ru-RU" sz="2000" b="1" i="1">
                            <a:latin typeface="Cambria Math" panose="02040503050406030204" pitchFamily="18" charset="0"/>
                          </a:rPr>
                          <m:t>∗</m:t>
                        </m:r>
                      </m:sup>
                    </m:sSup>
                    <m:r>
                      <a:rPr lang="ru-RU" sz="2000" b="1" i="1">
                        <a:latin typeface="Cambria Math" panose="02040503050406030204" pitchFamily="18" charset="0"/>
                      </a:rPr>
                      <m:t>𝑫</m:t>
                    </m:r>
                    <m:r>
                      <a:rPr lang="ru-RU" sz="2000" b="1" i="1">
                        <a:latin typeface="Cambria Math" panose="02040503050406030204" pitchFamily="18" charset="0"/>
                      </a:rPr>
                      <m:t>−</m:t>
                    </m:r>
                    <m:sSup>
                      <m:sSupPr>
                        <m:ctrlPr>
                          <a:rPr lang="ru-RU" sz="2000" b="1" i="1">
                            <a:latin typeface="Cambria Math" panose="02040503050406030204" pitchFamily="18" charset="0"/>
                          </a:rPr>
                        </m:ctrlPr>
                      </m:sSupPr>
                      <m:e>
                        <m:r>
                          <a:rPr lang="en-US" sz="2000" b="1" i="1">
                            <a:latin typeface="Cambria Math" panose="02040503050406030204" pitchFamily="18" charset="0"/>
                          </a:rPr>
                          <m:t>𝑽</m:t>
                        </m:r>
                      </m:e>
                      <m:sup>
                        <m:r>
                          <a:rPr lang="ru-RU" sz="2000" b="1" i="1">
                            <a:latin typeface="Cambria Math" panose="02040503050406030204" pitchFamily="18" charset="0"/>
                          </a:rPr>
                          <m:t>∗</m:t>
                        </m:r>
                      </m:sup>
                    </m:sSup>
                  </m:oMath>
                </a14:m>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(11)</a:t>
                </a:r>
                <a:endParaRPr lang="en-US" sz="1600" dirty="0">
                  <a:latin typeface="Times New Roman" panose="02020603050405020304" pitchFamily="18" charset="0"/>
                  <a:cs typeface="Times New Roman" panose="02020603050405020304" pitchFamily="18" charset="0"/>
                </a:endParaRPr>
              </a:p>
              <a:p>
                <a:pPr algn="r"/>
                <a:endParaRPr lang="ru-RU" sz="1600" dirty="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где α*– изменившаяся плоская ставка ПН.</a:t>
                </a:r>
              </a:p>
            </p:txBody>
          </p:sp>
        </mc:Choice>
        <mc:Fallback xmlns="">
          <p:sp>
            <p:nvSpPr>
              <p:cNvPr id="3" name="Прямоугольник 2">
                <a:extLst>
                  <a:ext uri="{FF2B5EF4-FFF2-40B4-BE49-F238E27FC236}">
                    <a16:creationId xmlns:a16="http://schemas.microsoft.com/office/drawing/2014/main" id="{41C3A5DA-3CCE-4629-A2B5-13F1F8C11D9C}"/>
                  </a:ext>
                </a:extLst>
              </p:cNvPr>
              <p:cNvSpPr>
                <a:spLocks noRot="1" noChangeAspect="1" noMove="1" noResize="1" noEditPoints="1" noAdjustHandles="1" noChangeArrowheads="1" noChangeShapeType="1" noTextEdit="1"/>
              </p:cNvSpPr>
              <p:nvPr/>
            </p:nvSpPr>
            <p:spPr>
              <a:xfrm>
                <a:off x="265912" y="845031"/>
                <a:ext cx="11660176" cy="5266057"/>
              </a:xfrm>
              <a:prstGeom prst="rect">
                <a:avLst/>
              </a:prstGeom>
              <a:blipFill>
                <a:blip r:embed="rId2"/>
                <a:stretch>
                  <a:fillRect l="-314" t="-348" r="-314" b="-695"/>
                </a:stretch>
              </a:blipFill>
            </p:spPr>
            <p:txBody>
              <a:bodyPr/>
              <a:lstStyle/>
              <a:p>
                <a:r>
                  <a:rPr lang="ru-RU">
                    <a:noFill/>
                  </a:rPr>
                  <a:t> </a:t>
                </a:r>
              </a:p>
            </p:txBody>
          </p:sp>
        </mc:Fallback>
      </mc:AlternateContent>
    </p:spTree>
    <p:extLst>
      <p:ext uri="{BB962C8B-B14F-4D97-AF65-F5344CB8AC3E}">
        <p14:creationId xmlns:p14="http://schemas.microsoft.com/office/powerpoint/2010/main" val="4250455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0" y="211137"/>
            <a:ext cx="12192000" cy="492125"/>
          </a:xfrm>
          <a:prstGeom prst="rect">
            <a:avLst/>
          </a:prstGeom>
          <a:noFill/>
          <a:ln w="9525">
            <a:noFill/>
            <a:miter lim="800000"/>
            <a:headEnd/>
            <a:tailEnd/>
          </a:ln>
        </p:spPr>
        <p:txBody>
          <a:bodyPr>
            <a:spAutoFit/>
          </a:bodyPr>
          <a:lstStyle/>
          <a:p>
            <a:pPr algn="ctr"/>
            <a:r>
              <a:rPr lang="en-US" sz="2600" b="1" i="1" dirty="0">
                <a:solidFill>
                  <a:srgbClr val="000000"/>
                </a:solidFill>
                <a:latin typeface="Times New Roman" pitchFamily="18" charset="0"/>
                <a:cs typeface="Times New Roman" pitchFamily="18" charset="0"/>
              </a:rPr>
              <a:t>6</a:t>
            </a:r>
            <a:r>
              <a:rPr lang="ru-RU" sz="2600" b="1" i="1" dirty="0">
                <a:solidFill>
                  <a:srgbClr val="000000"/>
                </a:solidFill>
                <a:latin typeface="Times New Roman" pitchFamily="18" charset="0"/>
                <a:cs typeface="Times New Roman" pitchFamily="18" charset="0"/>
              </a:rPr>
              <a:t>.</a:t>
            </a:r>
            <a:r>
              <a:rPr lang="en-US" sz="2600" b="1" i="1" dirty="0">
                <a:solidFill>
                  <a:srgbClr val="000000"/>
                </a:solidFill>
                <a:latin typeface="Times New Roman" pitchFamily="18" charset="0"/>
                <a:cs typeface="Times New Roman" pitchFamily="18" charset="0"/>
              </a:rPr>
              <a:t>1</a:t>
            </a:r>
            <a:r>
              <a:rPr lang="ru-RU" sz="2600" b="1" i="1" dirty="0">
                <a:solidFill>
                  <a:srgbClr val="000000"/>
                </a:solidFill>
                <a:latin typeface="Times New Roman" pitchFamily="18" charset="0"/>
                <a:cs typeface="Times New Roman" pitchFamily="18" charset="0"/>
              </a:rPr>
              <a:t>. Исходные данные для сценарных расчетов</a:t>
            </a:r>
            <a:endParaRPr lang="ru-RU" sz="2600" b="1" dirty="0">
              <a:solidFill>
                <a:srgbClr val="000000"/>
              </a:solidFill>
              <a:latin typeface="Times New Roman" pitchFamily="18" charset="0"/>
            </a:endParaRPr>
          </a:p>
        </p:txBody>
      </p:sp>
      <p:graphicFrame>
        <p:nvGraphicFramePr>
          <p:cNvPr id="2" name="Таблица 1">
            <a:extLst>
              <a:ext uri="{FF2B5EF4-FFF2-40B4-BE49-F238E27FC236}">
                <a16:creationId xmlns:a16="http://schemas.microsoft.com/office/drawing/2014/main" xmlns="" id="{A91FBD8A-4E39-441B-A6B1-316A83E917FE}"/>
              </a:ext>
            </a:extLst>
          </p:cNvPr>
          <p:cNvGraphicFramePr>
            <a:graphicFrameLocks noGrp="1"/>
          </p:cNvGraphicFramePr>
          <p:nvPr>
            <p:extLst>
              <p:ext uri="{D42A27DB-BD31-4B8C-83A1-F6EECF244321}">
                <p14:modId xmlns:p14="http://schemas.microsoft.com/office/powerpoint/2010/main" val="407727801"/>
              </p:ext>
            </p:extLst>
          </p:nvPr>
        </p:nvGraphicFramePr>
        <p:xfrm>
          <a:off x="634825" y="1325724"/>
          <a:ext cx="10922350" cy="4351337"/>
        </p:xfrm>
        <a:graphic>
          <a:graphicData uri="http://schemas.openxmlformats.org/drawingml/2006/table">
            <a:tbl>
              <a:tblPr firstRow="1" firstCol="1" bandRow="1">
                <a:tableStyleId>{5940675A-B579-460E-94D1-54222C63F5DA}</a:tableStyleId>
              </a:tblPr>
              <a:tblGrid>
                <a:gridCol w="1713666">
                  <a:extLst>
                    <a:ext uri="{9D8B030D-6E8A-4147-A177-3AD203B41FA5}">
                      <a16:colId xmlns:a16="http://schemas.microsoft.com/office/drawing/2014/main" xmlns="" val="1935382524"/>
                    </a:ext>
                  </a:extLst>
                </a:gridCol>
                <a:gridCol w="2235166">
                  <a:extLst>
                    <a:ext uri="{9D8B030D-6E8A-4147-A177-3AD203B41FA5}">
                      <a16:colId xmlns:a16="http://schemas.microsoft.com/office/drawing/2014/main" xmlns="" val="863405952"/>
                    </a:ext>
                  </a:extLst>
                </a:gridCol>
                <a:gridCol w="1644536">
                  <a:extLst>
                    <a:ext uri="{9D8B030D-6E8A-4147-A177-3AD203B41FA5}">
                      <a16:colId xmlns:a16="http://schemas.microsoft.com/office/drawing/2014/main" xmlns="" val="1385220066"/>
                    </a:ext>
                  </a:extLst>
                </a:gridCol>
                <a:gridCol w="2406168">
                  <a:extLst>
                    <a:ext uri="{9D8B030D-6E8A-4147-A177-3AD203B41FA5}">
                      <a16:colId xmlns:a16="http://schemas.microsoft.com/office/drawing/2014/main" xmlns="" val="2903464691"/>
                    </a:ext>
                  </a:extLst>
                </a:gridCol>
                <a:gridCol w="2922814">
                  <a:extLst>
                    <a:ext uri="{9D8B030D-6E8A-4147-A177-3AD203B41FA5}">
                      <a16:colId xmlns:a16="http://schemas.microsoft.com/office/drawing/2014/main" xmlns="" val="3462103357"/>
                    </a:ext>
                  </a:extLst>
                </a:gridCol>
              </a:tblGrid>
              <a:tr h="1182490">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Доходные группы</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Доля группы от общего объема денежных доходов населения, %</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Численность группы, тыс. чел.</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Среднедушевые денежные доходы, руб. в месяц</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Денежный доход группы в 2016 г., руб.</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extLst>
                  <a:ext uri="{0D108BD9-81ED-4DB2-BD59-A6C34878D82A}">
                    <a16:rowId xmlns:a16="http://schemas.microsoft.com/office/drawing/2014/main" xmlns="" val="3999979315"/>
                  </a:ext>
                </a:extLst>
              </a:tr>
              <a:tr h="288077">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Первая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1,9</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5 983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1 053 993 998 400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extLst>
                  <a:ext uri="{0D108BD9-81ED-4DB2-BD59-A6C34878D82A}">
                    <a16:rowId xmlns:a16="http://schemas.microsoft.com/office/drawing/2014/main" xmlns="" val="2330376949"/>
                  </a:ext>
                </a:extLst>
              </a:tr>
              <a:tr h="288077">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Вторая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3,4</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10 368</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1 826 476 646 400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extLst>
                  <a:ext uri="{0D108BD9-81ED-4DB2-BD59-A6C34878D82A}">
                    <a16:rowId xmlns:a16="http://schemas.microsoft.com/office/drawing/2014/main" xmlns="" val="393825057"/>
                  </a:ext>
                </a:extLst>
              </a:tr>
              <a:tr h="288077">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Третья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4,5</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13 704</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2 414 162 419 200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extLst>
                  <a:ext uri="{0D108BD9-81ED-4DB2-BD59-A6C34878D82A}">
                    <a16:rowId xmlns:a16="http://schemas.microsoft.com/office/drawing/2014/main" xmlns="" val="3162076149"/>
                  </a:ext>
                </a:extLst>
              </a:tr>
              <a:tr h="288077">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Четвертая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5,6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17 107</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3 013 651 233 600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extLst>
                  <a:ext uri="{0D108BD9-81ED-4DB2-BD59-A6C34878D82A}">
                    <a16:rowId xmlns:a16="http://schemas.microsoft.com/office/drawing/2014/main" xmlns="" val="4081163012"/>
                  </a:ext>
                </a:extLst>
              </a:tr>
              <a:tr h="288077">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Пятая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6,8</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20 875</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3 677 440 200 000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extLst>
                  <a:ext uri="{0D108BD9-81ED-4DB2-BD59-A6C34878D82A}">
                    <a16:rowId xmlns:a16="http://schemas.microsoft.com/office/drawing/2014/main" xmlns="" val="1385239259"/>
                  </a:ext>
                </a:extLst>
              </a:tr>
              <a:tr h="288077">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Шестая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8,2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25 313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4 459 259 582 400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extLst>
                  <a:ext uri="{0D108BD9-81ED-4DB2-BD59-A6C34878D82A}">
                    <a16:rowId xmlns:a16="http://schemas.microsoft.com/office/drawing/2014/main" xmlns="" val="2857854748"/>
                  </a:ext>
                </a:extLst>
              </a:tr>
              <a:tr h="288077">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Седьмая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30 903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5 444 020 814 400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extLst>
                  <a:ext uri="{0D108BD9-81ED-4DB2-BD59-A6C34878D82A}">
                    <a16:rowId xmlns:a16="http://schemas.microsoft.com/office/drawing/2014/main" xmlns="" val="2022015739"/>
                  </a:ext>
                </a:extLst>
              </a:tr>
              <a:tr h="288077">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Восьмая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12,6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38 632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6 805 598 553 600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extLst>
                  <a:ext uri="{0D108BD9-81ED-4DB2-BD59-A6C34878D82A}">
                    <a16:rowId xmlns:a16="http://schemas.microsoft.com/office/drawing/2014/main" xmlns="" val="554184667"/>
                  </a:ext>
                </a:extLst>
              </a:tr>
              <a:tr h="288077">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Девятая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16,7</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51 305</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9 038 135 064 000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extLst>
                  <a:ext uri="{0D108BD9-81ED-4DB2-BD59-A6C34878D82A}">
                    <a16:rowId xmlns:a16="http://schemas.microsoft.com/office/drawing/2014/main" xmlns="" val="1466707666"/>
                  </a:ext>
                </a:extLst>
              </a:tr>
              <a:tr h="288077">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Десятая</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30,3 (</a:t>
                      </a:r>
                      <a:r>
                        <a:rPr lang="ru-RU" sz="1600" b="1" dirty="0">
                          <a:solidFill>
                            <a:srgbClr val="FF0000"/>
                          </a:solidFill>
                          <a:effectLst/>
                          <a:latin typeface="Times New Roman" panose="02020603050405020304" pitchFamily="18" charset="0"/>
                          <a:cs typeface="Times New Roman" panose="02020603050405020304" pitchFamily="18" charset="0"/>
                        </a:rPr>
                        <a:t>в</a:t>
                      </a:r>
                      <a:r>
                        <a:rPr lang="ru-RU" sz="1600" b="1" baseline="0" dirty="0">
                          <a:solidFill>
                            <a:srgbClr val="FF0000"/>
                          </a:solidFill>
                          <a:effectLst/>
                          <a:latin typeface="Times New Roman" panose="02020603050405020304" pitchFamily="18" charset="0"/>
                          <a:cs typeface="Times New Roman" panose="02020603050405020304" pitchFamily="18" charset="0"/>
                        </a:rPr>
                        <a:t> 2017 – 30,1</a:t>
                      </a:r>
                      <a:r>
                        <a:rPr lang="ru-RU" sz="1600" baseline="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14 680 400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93 253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16 427 896 094 400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extLst>
                  <a:ext uri="{0D108BD9-81ED-4DB2-BD59-A6C34878D82A}">
                    <a16:rowId xmlns:a16="http://schemas.microsoft.com/office/drawing/2014/main" xmlns="" val="3784242692"/>
                  </a:ext>
                </a:extLst>
              </a:tr>
              <a:tr h="288077">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Итого</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146</a:t>
                      </a:r>
                      <a:r>
                        <a:rPr lang="ru-RU" sz="1600" dirty="0">
                          <a:effectLst/>
                          <a:latin typeface="Times New Roman" panose="02020603050405020304" pitchFamily="18" charset="0"/>
                          <a:cs typeface="Times New Roman" panose="02020603050405020304" pitchFamily="18" charset="0"/>
                        </a:rPr>
                        <a:t> </a:t>
                      </a:r>
                      <a:r>
                        <a:rPr lang="ru-RU" sz="1600" b="1" dirty="0">
                          <a:effectLst/>
                          <a:latin typeface="Times New Roman" panose="02020603050405020304" pitchFamily="18" charset="0"/>
                          <a:cs typeface="Times New Roman" panose="02020603050405020304" pitchFamily="18" charset="0"/>
                        </a:rPr>
                        <a:t>804</a:t>
                      </a:r>
                      <a:r>
                        <a:rPr lang="ru-RU" sz="1600" dirty="0">
                          <a:effectLst/>
                          <a:latin typeface="Times New Roman" panose="02020603050405020304" pitchFamily="18" charset="0"/>
                          <a:cs typeface="Times New Roman" panose="02020603050405020304" pitchFamily="18" charset="0"/>
                        </a:rPr>
                        <a:t> </a:t>
                      </a:r>
                      <a:r>
                        <a:rPr lang="ru-RU" sz="1600" b="1" dirty="0">
                          <a:effectLst/>
                          <a:latin typeface="Times New Roman" panose="02020603050405020304" pitchFamily="18" charset="0"/>
                          <a:cs typeface="Times New Roman" panose="02020603050405020304" pitchFamily="18" charset="0"/>
                        </a:rPr>
                        <a:t>000</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54</a:t>
                      </a:r>
                      <a:r>
                        <a:rPr lang="ru-RU" sz="1600" dirty="0">
                          <a:effectLst/>
                          <a:latin typeface="Times New Roman" panose="02020603050405020304" pitchFamily="18" charset="0"/>
                          <a:cs typeface="Times New Roman" panose="02020603050405020304" pitchFamily="18" charset="0"/>
                        </a:rPr>
                        <a:t> </a:t>
                      </a:r>
                      <a:r>
                        <a:rPr lang="ru-RU" sz="1600" b="1" dirty="0">
                          <a:effectLst/>
                          <a:latin typeface="Times New Roman" panose="02020603050405020304" pitchFamily="18" charset="0"/>
                          <a:cs typeface="Times New Roman" panose="02020603050405020304" pitchFamily="18" charset="0"/>
                        </a:rPr>
                        <a:t>160</a:t>
                      </a:r>
                      <a:r>
                        <a:rPr lang="ru-RU" sz="1600" dirty="0">
                          <a:effectLst/>
                          <a:latin typeface="Times New Roman" panose="02020603050405020304" pitchFamily="18" charset="0"/>
                          <a:cs typeface="Times New Roman" panose="02020603050405020304" pitchFamily="18" charset="0"/>
                        </a:rPr>
                        <a:t> </a:t>
                      </a:r>
                      <a:r>
                        <a:rPr lang="ru-RU" sz="1600" b="1" dirty="0">
                          <a:effectLst/>
                          <a:latin typeface="Times New Roman" panose="02020603050405020304" pitchFamily="18" charset="0"/>
                          <a:cs typeface="Times New Roman" panose="02020603050405020304" pitchFamily="18" charset="0"/>
                        </a:rPr>
                        <a:t>634</a:t>
                      </a:r>
                      <a:r>
                        <a:rPr lang="ru-RU" sz="1600" dirty="0">
                          <a:effectLst/>
                          <a:latin typeface="Times New Roman" panose="02020603050405020304" pitchFamily="18" charset="0"/>
                          <a:cs typeface="Times New Roman" panose="02020603050405020304" pitchFamily="18" charset="0"/>
                        </a:rPr>
                        <a:t> </a:t>
                      </a:r>
                      <a:r>
                        <a:rPr lang="ru-RU" sz="1600" b="1" dirty="0">
                          <a:effectLst/>
                          <a:latin typeface="Times New Roman" panose="02020603050405020304" pitchFamily="18" charset="0"/>
                          <a:cs typeface="Times New Roman" panose="02020603050405020304" pitchFamily="18" charset="0"/>
                        </a:rPr>
                        <a:t>606</a:t>
                      </a:r>
                      <a:r>
                        <a:rPr lang="ru-RU" sz="1600" dirty="0">
                          <a:effectLst/>
                          <a:latin typeface="Times New Roman" panose="02020603050405020304" pitchFamily="18" charset="0"/>
                          <a:cs typeface="Times New Roman" panose="02020603050405020304" pitchFamily="18" charset="0"/>
                        </a:rPr>
                        <a:t> </a:t>
                      </a:r>
                      <a:r>
                        <a:rPr lang="ru-RU" sz="1600" b="1" dirty="0">
                          <a:effectLst/>
                          <a:latin typeface="Times New Roman" panose="02020603050405020304" pitchFamily="18" charset="0"/>
                          <a:cs typeface="Times New Roman" panose="02020603050405020304" pitchFamily="18" charset="0"/>
                        </a:rPr>
                        <a:t>400</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7" marR="52237" marT="0" marB="0" anchor="ctr"/>
                </a:tc>
                <a:extLst>
                  <a:ext uri="{0D108BD9-81ED-4DB2-BD59-A6C34878D82A}">
                    <a16:rowId xmlns:a16="http://schemas.microsoft.com/office/drawing/2014/main" xmlns="" val="4084077209"/>
                  </a:ext>
                </a:extLst>
              </a:tr>
            </a:tbl>
          </a:graphicData>
        </a:graphic>
      </p:graphicFrame>
      <p:sp>
        <p:nvSpPr>
          <p:cNvPr id="4" name="Прямоугольник 3">
            <a:extLst>
              <a:ext uri="{FF2B5EF4-FFF2-40B4-BE49-F238E27FC236}">
                <a16:creationId xmlns:a16="http://schemas.microsoft.com/office/drawing/2014/main" xmlns="" id="{DA46B6C0-760E-43C5-9204-6AEF379214F2}"/>
              </a:ext>
            </a:extLst>
          </p:cNvPr>
          <p:cNvSpPr/>
          <p:nvPr/>
        </p:nvSpPr>
        <p:spPr>
          <a:xfrm>
            <a:off x="0" y="785456"/>
            <a:ext cx="12192000" cy="458074"/>
          </a:xfrm>
          <a:prstGeom prst="rect">
            <a:avLst/>
          </a:prstGeom>
        </p:spPr>
        <p:txBody>
          <a:bodyPr wrap="square">
            <a:spAutoFit/>
          </a:bodyPr>
          <a:lstStyle/>
          <a:p>
            <a:pPr algn="ctr">
              <a:lnSpc>
                <a:spcPct val="150000"/>
              </a:lnSpc>
              <a:spcAft>
                <a:spcPts val="0"/>
              </a:spcAft>
            </a:pPr>
            <a:r>
              <a:rPr lang="ru-RU" b="1" dirty="0">
                <a:solidFill>
                  <a:srgbClr val="000000"/>
                </a:solidFill>
                <a:latin typeface="Times New Roman" panose="02020603050405020304" pitchFamily="18" charset="0"/>
                <a:ea typeface="Times New Roman" panose="02020603050405020304" pitchFamily="18" charset="0"/>
              </a:rPr>
              <a:t>Распределение денежных доходов по группам населения в 10%, 2016 г.</a:t>
            </a:r>
            <a:endParaRPr lang="ru-RU" sz="1800" dirty="0">
              <a:effectLst/>
              <a:latin typeface="Times New Roman" panose="02020603050405020304" pitchFamily="18" charset="0"/>
              <a:ea typeface="Times New Roman" panose="02020603050405020304" pitchFamily="18" charset="0"/>
            </a:endParaRPr>
          </a:p>
        </p:txBody>
      </p:sp>
      <p:sp>
        <p:nvSpPr>
          <p:cNvPr id="7" name="Прямоугольник 6">
            <a:extLst>
              <a:ext uri="{FF2B5EF4-FFF2-40B4-BE49-F238E27FC236}">
                <a16:creationId xmlns:a16="http://schemas.microsoft.com/office/drawing/2014/main" xmlns="" id="{D9B76809-5AD2-470B-B7D1-2D4594ED89C8}"/>
              </a:ext>
            </a:extLst>
          </p:cNvPr>
          <p:cNvSpPr/>
          <p:nvPr/>
        </p:nvSpPr>
        <p:spPr>
          <a:xfrm>
            <a:off x="634825" y="5614470"/>
            <a:ext cx="10922351" cy="417422"/>
          </a:xfrm>
          <a:prstGeom prst="rect">
            <a:avLst/>
          </a:prstGeom>
        </p:spPr>
        <p:txBody>
          <a:bodyPr wrap="square">
            <a:spAutoFit/>
          </a:bodyPr>
          <a:lstStyle/>
          <a:p>
            <a:pPr>
              <a:lnSpc>
                <a:spcPct val="150000"/>
              </a:lnSpc>
              <a:spcAft>
                <a:spcPts val="0"/>
              </a:spcAft>
            </a:pPr>
            <a:r>
              <a:rPr lang="ru-RU" sz="1600" dirty="0">
                <a:effectLst/>
                <a:latin typeface="Times New Roman" panose="02020603050405020304" pitchFamily="18" charset="0"/>
                <a:ea typeface="Times New Roman" panose="02020603050405020304" pitchFamily="18" charset="0"/>
              </a:rPr>
              <a:t>Источник: Росстат. Социальное положение и уровень жизни населения – 2017. Табл. </a:t>
            </a:r>
            <a:r>
              <a:rPr lang="ru-RU" sz="1600" dirty="0">
                <a:latin typeface="Times New Roman" panose="02020603050405020304" pitchFamily="18" charset="0"/>
                <a:ea typeface="Times New Roman" panose="02020603050405020304" pitchFamily="18" charset="0"/>
              </a:rPr>
              <a:t>6.3.</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51855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0" y="211137"/>
            <a:ext cx="12192000" cy="492125"/>
          </a:xfrm>
          <a:prstGeom prst="rect">
            <a:avLst/>
          </a:prstGeom>
          <a:noFill/>
          <a:ln w="9525">
            <a:noFill/>
            <a:miter lim="800000"/>
            <a:headEnd/>
            <a:tailEnd/>
          </a:ln>
        </p:spPr>
        <p:txBody>
          <a:bodyPr>
            <a:spAutoFit/>
          </a:bodyPr>
          <a:lstStyle/>
          <a:p>
            <a:pPr algn="ctr"/>
            <a:r>
              <a:rPr lang="en-US" sz="2600" b="1" i="1" dirty="0">
                <a:solidFill>
                  <a:srgbClr val="000000"/>
                </a:solidFill>
                <a:latin typeface="Times New Roman" pitchFamily="18" charset="0"/>
                <a:cs typeface="Times New Roman" pitchFamily="18" charset="0"/>
              </a:rPr>
              <a:t>6</a:t>
            </a:r>
            <a:r>
              <a:rPr lang="ru-RU" sz="2600" b="1" i="1" dirty="0">
                <a:solidFill>
                  <a:srgbClr val="000000"/>
                </a:solidFill>
                <a:latin typeface="Times New Roman" pitchFamily="18" charset="0"/>
                <a:cs typeface="Times New Roman" pitchFamily="18" charset="0"/>
              </a:rPr>
              <a:t>.2. Исходные данные для сценарных расчетов</a:t>
            </a:r>
            <a:endParaRPr lang="ru-RU" sz="2600" b="1" dirty="0">
              <a:solidFill>
                <a:srgbClr val="000000"/>
              </a:solidFill>
              <a:latin typeface="Times New Roman" pitchFamily="18" charset="0"/>
            </a:endParaRPr>
          </a:p>
        </p:txBody>
      </p:sp>
      <p:sp>
        <p:nvSpPr>
          <p:cNvPr id="4" name="Прямоугольник 3">
            <a:extLst>
              <a:ext uri="{FF2B5EF4-FFF2-40B4-BE49-F238E27FC236}">
                <a16:creationId xmlns:a16="http://schemas.microsoft.com/office/drawing/2014/main" xmlns="" id="{DA46B6C0-760E-43C5-9204-6AEF379214F2}"/>
              </a:ext>
            </a:extLst>
          </p:cNvPr>
          <p:cNvSpPr/>
          <p:nvPr/>
        </p:nvSpPr>
        <p:spPr>
          <a:xfrm>
            <a:off x="0" y="785456"/>
            <a:ext cx="12192000" cy="458074"/>
          </a:xfrm>
          <a:prstGeom prst="rect">
            <a:avLst/>
          </a:prstGeom>
        </p:spPr>
        <p:txBody>
          <a:bodyPr wrap="square">
            <a:spAutoFit/>
          </a:bodyPr>
          <a:lstStyle/>
          <a:p>
            <a:pPr algn="ctr">
              <a:lnSpc>
                <a:spcPct val="150000"/>
              </a:lnSpc>
              <a:spcAft>
                <a:spcPts val="0"/>
              </a:spcAft>
            </a:pPr>
            <a:r>
              <a:rPr lang="ru-RU" b="1" dirty="0">
                <a:solidFill>
                  <a:srgbClr val="000000"/>
                </a:solidFill>
                <a:latin typeface="Times New Roman" panose="02020603050405020304" pitchFamily="18" charset="0"/>
                <a:ea typeface="Times New Roman" panose="02020603050405020304" pitchFamily="18" charset="0"/>
              </a:rPr>
              <a:t>Распределение доходов населения по социальным группам с учетом доходных интервалов, 2016 г.</a:t>
            </a:r>
            <a:endParaRPr lang="ru-RU" sz="1800" dirty="0">
              <a:effectLst/>
              <a:latin typeface="Times New Roman" panose="02020603050405020304" pitchFamily="18" charset="0"/>
              <a:ea typeface="Times New Roman" panose="02020603050405020304" pitchFamily="18" charset="0"/>
            </a:endParaRPr>
          </a:p>
        </p:txBody>
      </p:sp>
      <p:sp>
        <p:nvSpPr>
          <p:cNvPr id="7" name="Прямоугольник 6">
            <a:extLst>
              <a:ext uri="{FF2B5EF4-FFF2-40B4-BE49-F238E27FC236}">
                <a16:creationId xmlns:a16="http://schemas.microsoft.com/office/drawing/2014/main" xmlns="" id="{D9B76809-5AD2-470B-B7D1-2D4594ED89C8}"/>
              </a:ext>
            </a:extLst>
          </p:cNvPr>
          <p:cNvSpPr/>
          <p:nvPr/>
        </p:nvSpPr>
        <p:spPr>
          <a:xfrm>
            <a:off x="634824" y="6034453"/>
            <a:ext cx="10922351" cy="417422"/>
          </a:xfrm>
          <a:prstGeom prst="rect">
            <a:avLst/>
          </a:prstGeom>
        </p:spPr>
        <p:txBody>
          <a:bodyPr wrap="square">
            <a:spAutoFit/>
          </a:bodyPr>
          <a:lstStyle/>
          <a:p>
            <a:pPr>
              <a:lnSpc>
                <a:spcPct val="150000"/>
              </a:lnSpc>
              <a:spcAft>
                <a:spcPts val="0"/>
              </a:spcAft>
            </a:pPr>
            <a:r>
              <a:rPr lang="ru-RU" sz="1600" dirty="0">
                <a:effectLst/>
                <a:latin typeface="Times New Roman" panose="02020603050405020304" pitchFamily="18" charset="0"/>
                <a:ea typeface="Times New Roman" panose="02020603050405020304" pitchFamily="18" charset="0"/>
              </a:rPr>
              <a:t>Источник: Росстат. Социальное положение и уровень жизни населения – 2017. Табл. </a:t>
            </a:r>
            <a:r>
              <a:rPr lang="ru-RU" sz="1600" dirty="0">
                <a:latin typeface="Times New Roman" panose="02020603050405020304" pitchFamily="18" charset="0"/>
                <a:ea typeface="Times New Roman" panose="02020603050405020304" pitchFamily="18" charset="0"/>
              </a:rPr>
              <a:t>6.1.</a:t>
            </a:r>
            <a:endParaRPr lang="ru-RU" sz="1600" dirty="0">
              <a:effectLst/>
              <a:latin typeface="Times New Roman" panose="02020603050405020304" pitchFamily="18" charset="0"/>
              <a:ea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xmlns="" id="{04AEA13A-FE3A-4F0E-B3B0-AE8EF1E0B2A3}"/>
              </a:ext>
            </a:extLst>
          </p:cNvPr>
          <p:cNvGraphicFramePr>
            <a:graphicFrameLocks noGrp="1"/>
          </p:cNvGraphicFramePr>
          <p:nvPr>
            <p:extLst>
              <p:ext uri="{D42A27DB-BD31-4B8C-83A1-F6EECF244321}">
                <p14:modId xmlns:p14="http://schemas.microsoft.com/office/powerpoint/2010/main" val="1650064929"/>
              </p:ext>
            </p:extLst>
          </p:nvPr>
        </p:nvGraphicFramePr>
        <p:xfrm>
          <a:off x="433755" y="1279717"/>
          <a:ext cx="11368308" cy="4772326"/>
        </p:xfrm>
        <a:graphic>
          <a:graphicData uri="http://schemas.openxmlformats.org/drawingml/2006/table">
            <a:tbl>
              <a:tblPr firstRow="1" firstCol="1" bandRow="1">
                <a:tableStyleId>{5940675A-B579-460E-94D1-54222C63F5DA}</a:tableStyleId>
              </a:tblPr>
              <a:tblGrid>
                <a:gridCol w="2841165">
                  <a:extLst>
                    <a:ext uri="{9D8B030D-6E8A-4147-A177-3AD203B41FA5}">
                      <a16:colId xmlns:a16="http://schemas.microsoft.com/office/drawing/2014/main" xmlns="" val="3219613879"/>
                    </a:ext>
                  </a:extLst>
                </a:gridCol>
                <a:gridCol w="2842381">
                  <a:extLst>
                    <a:ext uri="{9D8B030D-6E8A-4147-A177-3AD203B41FA5}">
                      <a16:colId xmlns:a16="http://schemas.microsoft.com/office/drawing/2014/main" xmlns="" val="4077858028"/>
                    </a:ext>
                  </a:extLst>
                </a:gridCol>
                <a:gridCol w="2842381">
                  <a:extLst>
                    <a:ext uri="{9D8B030D-6E8A-4147-A177-3AD203B41FA5}">
                      <a16:colId xmlns:a16="http://schemas.microsoft.com/office/drawing/2014/main" xmlns="" val="746126167"/>
                    </a:ext>
                  </a:extLst>
                </a:gridCol>
                <a:gridCol w="2842381">
                  <a:extLst>
                    <a:ext uri="{9D8B030D-6E8A-4147-A177-3AD203B41FA5}">
                      <a16:colId xmlns:a16="http://schemas.microsoft.com/office/drawing/2014/main" xmlns="" val="595638249"/>
                    </a:ext>
                  </a:extLst>
                </a:gridCol>
              </a:tblGrid>
              <a:tr h="1116400">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Среднедушевые денежные доходы в месяц, руб.</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Границы среднедушевых денежных доходов в год, руб.</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Распределение населения по доходным группам, %</a:t>
                      </a:r>
                    </a:p>
                    <a:p>
                      <a:pPr algn="ct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(в скобках указаны предварительные данные Росстата за 2017 г.)</a:t>
                      </a: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Численность социальной группы, чел.</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28393402"/>
                  </a:ext>
                </a:extLst>
              </a:tr>
              <a:tr h="385302">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до 7000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до 84 000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6,0 (5,5)</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8 808 240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29337163"/>
                  </a:ext>
                </a:extLst>
              </a:tr>
              <a:tr h="385302">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7000,1–10000,0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84 000 – 120 000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7,9 (7,4)</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11 597 516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84078452"/>
                  </a:ext>
                </a:extLst>
              </a:tr>
              <a:tr h="385302">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10000,1–14000,0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120 000 – 168 000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12,0 (11,7) </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17 616 480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517263985"/>
                  </a:ext>
                </a:extLst>
              </a:tr>
              <a:tr h="385302">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14000,1–19000,0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168 000 – 228 000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14,3 (14,2)</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20 992 972</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89021681"/>
                  </a:ext>
                </a:extLst>
              </a:tr>
              <a:tr h="385302">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19000,1–27000,0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228 000 – 324 000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18,2 (18,3)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26 718 328</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548605319"/>
                  </a:ext>
                </a:extLst>
              </a:tr>
              <a:tr h="385302">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27000,1–45000,0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324 000 – 540 000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22,7 (23,2)</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33 324 508</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180912807"/>
                  </a:ext>
                </a:extLst>
              </a:tr>
              <a:tr h="385302">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45000,1–60000,0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540 000 – 720 000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8,5 (8,8)</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12 478 340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492678119"/>
                  </a:ext>
                </a:extLst>
              </a:tr>
              <a:tr h="385302">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свыше 60000,1</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более 720000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10,4 (10,9)</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15 267 616</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33048879"/>
                  </a:ext>
                </a:extLst>
              </a:tr>
              <a:tr h="385302">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Итого</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146 804 000</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527594293"/>
                  </a:ext>
                </a:extLst>
              </a:tr>
            </a:tbl>
          </a:graphicData>
        </a:graphic>
      </p:graphicFrame>
    </p:spTree>
    <p:extLst>
      <p:ext uri="{BB962C8B-B14F-4D97-AF65-F5344CB8AC3E}">
        <p14:creationId xmlns:p14="http://schemas.microsoft.com/office/powerpoint/2010/main" val="234130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1" y="138254"/>
            <a:ext cx="12192000" cy="492125"/>
          </a:xfrm>
          <a:prstGeom prst="rect">
            <a:avLst/>
          </a:prstGeom>
          <a:noFill/>
          <a:ln w="9525">
            <a:noFill/>
            <a:miter lim="800000"/>
            <a:headEnd/>
            <a:tailEnd/>
          </a:ln>
        </p:spPr>
        <p:txBody>
          <a:bodyPr>
            <a:spAutoFit/>
          </a:bodyPr>
          <a:lstStyle/>
          <a:p>
            <a:pPr algn="ctr"/>
            <a:r>
              <a:rPr lang="en-US" sz="2600" b="1" i="1" dirty="0">
                <a:solidFill>
                  <a:srgbClr val="000000"/>
                </a:solidFill>
                <a:latin typeface="Times New Roman" pitchFamily="18" charset="0"/>
                <a:cs typeface="Times New Roman" pitchFamily="18" charset="0"/>
              </a:rPr>
              <a:t>6</a:t>
            </a:r>
            <a:r>
              <a:rPr lang="ru-RU" sz="2600" b="1" i="1" dirty="0">
                <a:solidFill>
                  <a:srgbClr val="000000"/>
                </a:solidFill>
                <a:latin typeface="Times New Roman" pitchFamily="18" charset="0"/>
                <a:cs typeface="Times New Roman" pitchFamily="18" charset="0"/>
              </a:rPr>
              <a:t>.3. Исходные данные для сценарных расчетов</a:t>
            </a:r>
            <a:endParaRPr lang="ru-RU" sz="2600" b="1" dirty="0">
              <a:solidFill>
                <a:srgbClr val="000000"/>
              </a:solidFill>
              <a:latin typeface="Times New Roman" pitchFamily="18" charset="0"/>
            </a:endParaRPr>
          </a:p>
        </p:txBody>
      </p:sp>
      <p:sp>
        <p:nvSpPr>
          <p:cNvPr id="2" name="Прямоугольник 1">
            <a:extLst>
              <a:ext uri="{FF2B5EF4-FFF2-40B4-BE49-F238E27FC236}">
                <a16:creationId xmlns:a16="http://schemas.microsoft.com/office/drawing/2014/main" xmlns="" id="{3CC1A889-55F7-448D-AC5F-46659B0CCDD9}"/>
              </a:ext>
            </a:extLst>
          </p:cNvPr>
          <p:cNvSpPr/>
          <p:nvPr/>
        </p:nvSpPr>
        <p:spPr>
          <a:xfrm>
            <a:off x="427771" y="668337"/>
            <a:ext cx="11336457" cy="873572"/>
          </a:xfrm>
          <a:prstGeom prst="rect">
            <a:avLst/>
          </a:prstGeom>
        </p:spPr>
        <p:txBody>
          <a:bodyPr wrap="square">
            <a:spAutoFit/>
          </a:bodyPr>
          <a:lstStyle/>
          <a:p>
            <a:pPr indent="447675" algn="just">
              <a:lnSpc>
                <a:spcPct val="150000"/>
              </a:lnSpc>
              <a:spcAft>
                <a:spcPts val="0"/>
              </a:spcAft>
            </a:pPr>
            <a:r>
              <a:rPr lang="ru-RU" dirty="0">
                <a:latin typeface="Times New Roman" panose="02020603050405020304" pitchFamily="18" charset="0"/>
                <a:ea typeface="Times New Roman" panose="02020603050405020304" pitchFamily="18" charset="0"/>
              </a:rPr>
              <a:t>Совмещение предыдущих таблиц с использованием стандартной формулы для расчета децилей позволяет построить окончательную </a:t>
            </a:r>
            <a:r>
              <a:rPr lang="ru-RU" dirty="0" err="1">
                <a:latin typeface="Times New Roman" panose="02020603050405020304" pitchFamily="18" charset="0"/>
                <a:ea typeface="Times New Roman" panose="02020603050405020304" pitchFamily="18" charset="0"/>
              </a:rPr>
              <a:t>децильную</a:t>
            </a:r>
            <a:r>
              <a:rPr lang="ru-RU" dirty="0">
                <a:latin typeface="Times New Roman" panose="02020603050405020304" pitchFamily="18" charset="0"/>
                <a:ea typeface="Times New Roman" panose="02020603050405020304" pitchFamily="18" charset="0"/>
              </a:rPr>
              <a:t> таблицу доходов населения.</a:t>
            </a:r>
            <a:endParaRPr lang="ru-RU" sz="1600" dirty="0">
              <a:effectLst/>
              <a:latin typeface="Times New Roman" panose="02020603050405020304" pitchFamily="18" charset="0"/>
              <a:ea typeface="Times New Roman" panose="02020603050405020304" pitchFamily="18" charset="0"/>
            </a:endParaRPr>
          </a:p>
        </p:txBody>
      </p:sp>
      <p:graphicFrame>
        <p:nvGraphicFramePr>
          <p:cNvPr id="5" name="Таблица 4">
            <a:extLst>
              <a:ext uri="{FF2B5EF4-FFF2-40B4-BE49-F238E27FC236}">
                <a16:creationId xmlns:a16="http://schemas.microsoft.com/office/drawing/2014/main" xmlns="" id="{C919E358-D025-47C7-8E7A-9F43410CBD47}"/>
              </a:ext>
            </a:extLst>
          </p:cNvPr>
          <p:cNvGraphicFramePr>
            <a:graphicFrameLocks noGrp="1"/>
          </p:cNvGraphicFramePr>
          <p:nvPr>
            <p:extLst>
              <p:ext uri="{D42A27DB-BD31-4B8C-83A1-F6EECF244321}">
                <p14:modId xmlns:p14="http://schemas.microsoft.com/office/powerpoint/2010/main" val="2814965181"/>
              </p:ext>
            </p:extLst>
          </p:nvPr>
        </p:nvGraphicFramePr>
        <p:xfrm>
          <a:off x="427770" y="2046345"/>
          <a:ext cx="11336458" cy="4351332"/>
        </p:xfrm>
        <a:graphic>
          <a:graphicData uri="http://schemas.openxmlformats.org/drawingml/2006/table">
            <a:tbl>
              <a:tblPr firstRow="1" firstCol="1" bandRow="1">
                <a:tableStyleId>{5940675A-B579-460E-94D1-54222C63F5DA}</a:tableStyleId>
              </a:tblPr>
              <a:tblGrid>
                <a:gridCol w="1421148">
                  <a:extLst>
                    <a:ext uri="{9D8B030D-6E8A-4147-A177-3AD203B41FA5}">
                      <a16:colId xmlns:a16="http://schemas.microsoft.com/office/drawing/2014/main" xmlns="" val="388404617"/>
                    </a:ext>
                  </a:extLst>
                </a:gridCol>
                <a:gridCol w="1706888">
                  <a:extLst>
                    <a:ext uri="{9D8B030D-6E8A-4147-A177-3AD203B41FA5}">
                      <a16:colId xmlns:a16="http://schemas.microsoft.com/office/drawing/2014/main" xmlns="" val="3302307895"/>
                    </a:ext>
                  </a:extLst>
                </a:gridCol>
                <a:gridCol w="1606189">
                  <a:extLst>
                    <a:ext uri="{9D8B030D-6E8A-4147-A177-3AD203B41FA5}">
                      <a16:colId xmlns:a16="http://schemas.microsoft.com/office/drawing/2014/main" xmlns="" val="2966691131"/>
                    </a:ext>
                  </a:extLst>
                </a:gridCol>
                <a:gridCol w="1784931">
                  <a:extLst>
                    <a:ext uri="{9D8B030D-6E8A-4147-A177-3AD203B41FA5}">
                      <a16:colId xmlns:a16="http://schemas.microsoft.com/office/drawing/2014/main" xmlns="" val="2961093310"/>
                    </a:ext>
                  </a:extLst>
                </a:gridCol>
                <a:gridCol w="1783674">
                  <a:extLst>
                    <a:ext uri="{9D8B030D-6E8A-4147-A177-3AD203B41FA5}">
                      <a16:colId xmlns:a16="http://schemas.microsoft.com/office/drawing/2014/main" xmlns="" val="2223330832"/>
                    </a:ext>
                  </a:extLst>
                </a:gridCol>
                <a:gridCol w="3033628">
                  <a:extLst>
                    <a:ext uri="{9D8B030D-6E8A-4147-A177-3AD203B41FA5}">
                      <a16:colId xmlns:a16="http://schemas.microsoft.com/office/drawing/2014/main" xmlns="" val="3175760439"/>
                    </a:ext>
                  </a:extLst>
                </a:gridCol>
              </a:tblGrid>
              <a:tr h="1070010">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Дециль</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Границы среднедушевых доходов за год, руб. </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Численность группы, чел.</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Среднедушевой доход </a:t>
                      </a:r>
                    </a:p>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в месяц, руб.</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Среднедушевой доход </a:t>
                      </a:r>
                    </a:p>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в год, руб.</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Доход группы в год, руб.</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extLst>
                  <a:ext uri="{0D108BD9-81ED-4DB2-BD59-A6C34878D82A}">
                    <a16:rowId xmlns:a16="http://schemas.microsoft.com/office/drawing/2014/main" xmlns="" val="3561701605"/>
                  </a:ext>
                </a:extLst>
              </a:tr>
              <a:tr h="298302">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Первый</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0 – 102 228</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5 983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71 796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1 053 993 998 400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extLst>
                  <a:ext uri="{0D108BD9-81ED-4DB2-BD59-A6C34878D82A}">
                    <a16:rowId xmlns:a16="http://schemas.microsoft.com/office/drawing/2014/main" xmlns="" val="1195214808"/>
                  </a:ext>
                </a:extLst>
              </a:tr>
              <a:tr h="298302">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Второй</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102 228 – 144 400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10 368</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124 416</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1 826 476 646 400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extLst>
                  <a:ext uri="{0D108BD9-81ED-4DB2-BD59-A6C34878D82A}">
                    <a16:rowId xmlns:a16="http://schemas.microsoft.com/office/drawing/2014/main" xmlns="" val="2122412623"/>
                  </a:ext>
                </a:extLst>
              </a:tr>
              <a:tr h="298302">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Третий</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144 400 – 184 400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13 704</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164 448</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2 414 162 419 200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extLst>
                  <a:ext uri="{0D108BD9-81ED-4DB2-BD59-A6C34878D82A}">
                    <a16:rowId xmlns:a16="http://schemas.microsoft.com/office/drawing/2014/main" xmlns="" val="4129891895"/>
                  </a:ext>
                </a:extLst>
              </a:tr>
              <a:tr h="298302">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Четвертый</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184 400 – 227 161 </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17 107</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205 284</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3 013 651 233 600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extLst>
                  <a:ext uri="{0D108BD9-81ED-4DB2-BD59-A6C34878D82A}">
                    <a16:rowId xmlns:a16="http://schemas.microsoft.com/office/drawing/2014/main" xmlns="" val="2611894098"/>
                  </a:ext>
                </a:extLst>
              </a:tr>
              <a:tr h="298302">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Пятый</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227 161 – 269 119</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20 875</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250 500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3 677 440 200 000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extLst>
                  <a:ext uri="{0D108BD9-81ED-4DB2-BD59-A6C34878D82A}">
                    <a16:rowId xmlns:a16="http://schemas.microsoft.com/office/drawing/2014/main" xmlns="" val="4220103298"/>
                  </a:ext>
                </a:extLst>
              </a:tr>
              <a:tr h="298302">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Шестой</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269 119 – 332 440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25 313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303 756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4 459 259 582 400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extLst>
                  <a:ext uri="{0D108BD9-81ED-4DB2-BD59-A6C34878D82A}">
                    <a16:rowId xmlns:a16="http://schemas.microsoft.com/office/drawing/2014/main" xmlns="" val="1764341614"/>
                  </a:ext>
                </a:extLst>
              </a:tr>
              <a:tr h="298302">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Седьмой</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332 440 – 385 187</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30 903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370 836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5 444 020 814 400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extLst>
                  <a:ext uri="{0D108BD9-81ED-4DB2-BD59-A6C34878D82A}">
                    <a16:rowId xmlns:a16="http://schemas.microsoft.com/office/drawing/2014/main" xmlns="" val="1245170337"/>
                  </a:ext>
                </a:extLst>
              </a:tr>
              <a:tr h="298302">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Восьмой</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385 187 – 529 533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38 632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463 584</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6 805 598 553 600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extLst>
                  <a:ext uri="{0D108BD9-81ED-4DB2-BD59-A6C34878D82A}">
                    <a16:rowId xmlns:a16="http://schemas.microsoft.com/office/drawing/2014/main" xmlns="" val="816633981"/>
                  </a:ext>
                </a:extLst>
              </a:tr>
              <a:tr h="298302">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Девятый</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529 533 – 728 471</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51 305</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615 660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9 038 135 064 000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extLst>
                  <a:ext uri="{0D108BD9-81ED-4DB2-BD59-A6C34878D82A}">
                    <a16:rowId xmlns:a16="http://schemas.microsoft.com/office/drawing/2014/main" xmlns="" val="3691698988"/>
                  </a:ext>
                </a:extLst>
              </a:tr>
              <a:tr h="298302">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Десятый</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более 728 471</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14 680 400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93 253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1 119 036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16 427 896 094 400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extLst>
                  <a:ext uri="{0D108BD9-81ED-4DB2-BD59-A6C34878D82A}">
                    <a16:rowId xmlns:a16="http://schemas.microsoft.com/office/drawing/2014/main" xmlns="" val="3191081744"/>
                  </a:ext>
                </a:extLst>
              </a:tr>
              <a:tr h="298302">
                <a:tc grid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Коэффициент фондов</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hMerge="1">
                  <a:txBody>
                    <a:bodyPr/>
                    <a:lstStyle/>
                    <a:p>
                      <a:endParaRPr lang="ru-RU"/>
                    </a:p>
                  </a:txBody>
                  <a:tcPr/>
                </a:tc>
                <a:tc grid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15,6</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hMerge="1">
                  <a:txBody>
                    <a:bodyPr/>
                    <a:lstStyle/>
                    <a:p>
                      <a:endParaRPr lang="ru-RU"/>
                    </a:p>
                  </a:txBody>
                  <a:tcPr/>
                </a:tc>
                <a:tc grid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54 160 634 606 400</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005" marR="59005" marT="0" marB="0" anchor="ctr"/>
                </a:tc>
                <a:tc hMerge="1">
                  <a:txBody>
                    <a:bodyPr/>
                    <a:lstStyle/>
                    <a:p>
                      <a:endParaRPr lang="ru-RU"/>
                    </a:p>
                  </a:txBody>
                  <a:tcPr/>
                </a:tc>
                <a:extLst>
                  <a:ext uri="{0D108BD9-81ED-4DB2-BD59-A6C34878D82A}">
                    <a16:rowId xmlns:a16="http://schemas.microsoft.com/office/drawing/2014/main" xmlns="" val="482398652"/>
                  </a:ext>
                </a:extLst>
              </a:tr>
            </a:tbl>
          </a:graphicData>
        </a:graphic>
      </p:graphicFrame>
      <p:sp>
        <p:nvSpPr>
          <p:cNvPr id="6" name="Прямоугольник 5">
            <a:extLst>
              <a:ext uri="{FF2B5EF4-FFF2-40B4-BE49-F238E27FC236}">
                <a16:creationId xmlns:a16="http://schemas.microsoft.com/office/drawing/2014/main" xmlns="" id="{A04F0015-B032-46B5-9FB2-8C8A380DE873}"/>
              </a:ext>
            </a:extLst>
          </p:cNvPr>
          <p:cNvSpPr/>
          <p:nvPr/>
        </p:nvSpPr>
        <p:spPr>
          <a:xfrm>
            <a:off x="3590666" y="1588271"/>
            <a:ext cx="5010666" cy="458074"/>
          </a:xfrm>
          <a:prstGeom prst="rect">
            <a:avLst/>
          </a:prstGeom>
        </p:spPr>
        <p:txBody>
          <a:bodyPr wrap="none">
            <a:spAutoFit/>
          </a:bodyPr>
          <a:lstStyle/>
          <a:p>
            <a:pPr algn="ctr">
              <a:lnSpc>
                <a:spcPct val="150000"/>
              </a:lnSpc>
              <a:spcAft>
                <a:spcPts val="0"/>
              </a:spcAft>
            </a:pPr>
            <a:r>
              <a:rPr lang="ru-RU" b="1" dirty="0" err="1">
                <a:latin typeface="Times New Roman" panose="02020603050405020304" pitchFamily="18" charset="0"/>
                <a:ea typeface="Times New Roman" panose="02020603050405020304" pitchFamily="18" charset="0"/>
              </a:rPr>
              <a:t>Децильная</a:t>
            </a:r>
            <a:r>
              <a:rPr lang="ru-RU" b="1" dirty="0">
                <a:latin typeface="Times New Roman" panose="02020603050405020304" pitchFamily="18" charset="0"/>
                <a:ea typeface="Times New Roman" panose="02020603050405020304" pitchFamily="18" charset="0"/>
              </a:rPr>
              <a:t> таблица доходов населения, 2016 г.</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29424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1" y="138254"/>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7.1. Калибровка исходных данных</a:t>
            </a:r>
            <a:endParaRPr lang="ru-RU" sz="2600" b="1" dirty="0">
              <a:solidFill>
                <a:srgbClr val="000000"/>
              </a:solidFill>
              <a:latin typeface="Times New Roman" pitchFamily="18" charset="0"/>
            </a:endParaRPr>
          </a:p>
        </p:txBody>
      </p:sp>
      <p:sp>
        <p:nvSpPr>
          <p:cNvPr id="2" name="Прямоугольник 1">
            <a:extLst>
              <a:ext uri="{FF2B5EF4-FFF2-40B4-BE49-F238E27FC236}">
                <a16:creationId xmlns:a16="http://schemas.microsoft.com/office/drawing/2014/main" xmlns="" id="{3CC1A889-55F7-448D-AC5F-46659B0CCDD9}"/>
              </a:ext>
            </a:extLst>
          </p:cNvPr>
          <p:cNvSpPr/>
          <p:nvPr/>
        </p:nvSpPr>
        <p:spPr>
          <a:xfrm>
            <a:off x="427770" y="768633"/>
            <a:ext cx="11336457" cy="5708742"/>
          </a:xfrm>
          <a:prstGeom prst="rect">
            <a:avLst/>
          </a:prstGeom>
        </p:spPr>
        <p:txBody>
          <a:bodyPr wrap="square">
            <a:spAutoFit/>
          </a:bodyPr>
          <a:lstStyle/>
          <a:p>
            <a:pPr indent="358775" algn="just">
              <a:lnSpc>
                <a:spcPct val="110000"/>
              </a:lnSpc>
              <a:spcAft>
                <a:spcPts val="600"/>
              </a:spcAft>
            </a:pPr>
            <a:r>
              <a:rPr lang="ru-RU" dirty="0">
                <a:latin typeface="Times New Roman" panose="02020603050405020304" pitchFamily="18" charset="0"/>
                <a:cs typeface="Times New Roman" panose="02020603050405020304" pitchFamily="18" charset="0"/>
              </a:rPr>
              <a:t>Главный принцип моделирования результатов введения новых налоговых шкал состоит в том, что изменениям в налогообложении подвергаются только </a:t>
            </a:r>
            <a:r>
              <a:rPr lang="ru-RU" b="1" dirty="0">
                <a:latin typeface="Times New Roman" panose="02020603050405020304" pitchFamily="18" charset="0"/>
                <a:cs typeface="Times New Roman" panose="02020603050405020304" pitchFamily="18" charset="0"/>
              </a:rPr>
              <a:t>две </a:t>
            </a:r>
            <a:r>
              <a:rPr lang="ru-RU" b="1" dirty="0" err="1">
                <a:latin typeface="Times New Roman" panose="02020603050405020304" pitchFamily="18" charset="0"/>
                <a:cs typeface="Times New Roman" panose="02020603050405020304" pitchFamily="18" charset="0"/>
              </a:rPr>
              <a:t>децильные</a:t>
            </a:r>
            <a:r>
              <a:rPr lang="ru-RU" b="1" dirty="0">
                <a:latin typeface="Times New Roman" panose="02020603050405020304" pitchFamily="18" charset="0"/>
                <a:cs typeface="Times New Roman" panose="02020603050405020304" pitchFamily="18" charset="0"/>
              </a:rPr>
              <a:t> группы</a:t>
            </a:r>
            <a:r>
              <a:rPr lang="ru-RU" dirty="0">
                <a:latin typeface="Times New Roman" panose="02020603050405020304" pitchFamily="18" charset="0"/>
                <a:cs typeface="Times New Roman" panose="02020603050405020304" pitchFamily="18" charset="0"/>
              </a:rPr>
              <a:t>: первая – за счет введения вычетов и снижения/ликвидации ставки ПН; десятая – за счет введения прогрессивной шкалы ПН. При этом десятый дециль разбивается еще на 5 доходных подгрупп.</a:t>
            </a:r>
          </a:p>
          <a:p>
            <a:pPr indent="447675" algn="just">
              <a:lnSpc>
                <a:spcPct val="110000"/>
              </a:lnSpc>
              <a:spcAft>
                <a:spcPts val="600"/>
              </a:spcAft>
            </a:pPr>
            <a:r>
              <a:rPr lang="ru-RU" dirty="0">
                <a:latin typeface="Times New Roman" panose="02020603050405020304" pitchFamily="18" charset="0"/>
                <a:cs typeface="Times New Roman" panose="02020603050405020304" pitchFamily="18" charset="0"/>
              </a:rPr>
              <a:t>Кроме того, налоговая система России имеет дело с так называемым налогоплательщиком, тогда как статистические данные учитывают все население страны, включая неработающие контингенты. </a:t>
            </a:r>
            <a:r>
              <a:rPr lang="ru-RU" b="1" dirty="0">
                <a:latin typeface="Times New Roman" panose="02020603050405020304" pitchFamily="18" charset="0"/>
                <a:cs typeface="Times New Roman" panose="02020603050405020304" pitchFamily="18" charset="0"/>
              </a:rPr>
              <a:t>Для перехода к среднему доходу налогоплательщика средний доход населения корректируется на коэффициент, учитывающий долю взрослого населения, который по стране в целом составляет 78%. </a:t>
            </a:r>
            <a:r>
              <a:rPr lang="ru-RU" dirty="0">
                <a:latin typeface="Times New Roman" panose="02020603050405020304" pitchFamily="18" charset="0"/>
                <a:cs typeface="Times New Roman" panose="02020603050405020304" pitchFamily="18" charset="0"/>
              </a:rPr>
              <a:t>Для упрощения анализа предполагается, что данная пропорция одинакова для всех </a:t>
            </a:r>
            <a:r>
              <a:rPr lang="ru-RU" dirty="0" err="1">
                <a:latin typeface="Times New Roman" panose="02020603050405020304" pitchFamily="18" charset="0"/>
                <a:cs typeface="Times New Roman" panose="02020603050405020304" pitchFamily="18" charset="0"/>
              </a:rPr>
              <a:t>децильных</a:t>
            </a:r>
            <a:r>
              <a:rPr lang="ru-RU" dirty="0">
                <a:latin typeface="Times New Roman" panose="02020603050405020304" pitchFamily="18" charset="0"/>
                <a:cs typeface="Times New Roman" panose="02020603050405020304" pitchFamily="18" charset="0"/>
              </a:rPr>
              <a:t> групп, каждая из которых уменьшается на указанную величину, после чего пересчитывается средний доход налогоплательщика.</a:t>
            </a:r>
          </a:p>
          <a:p>
            <a:pPr indent="447675" algn="just">
              <a:lnSpc>
                <a:spcPct val="110000"/>
              </a:lnSpc>
              <a:spcAft>
                <a:spcPts val="600"/>
              </a:spcAft>
            </a:pPr>
            <a:r>
              <a:rPr lang="ru-RU" dirty="0">
                <a:latin typeface="Times New Roman" panose="02020603050405020304" pitchFamily="18" charset="0"/>
                <a:cs typeface="Times New Roman" panose="02020603050405020304" pitchFamily="18" charset="0"/>
              </a:rPr>
              <a:t>Для оценки среднего дохода нижней доходной группы 10-го дециля действует </a:t>
            </a:r>
            <a:r>
              <a:rPr lang="ru-RU" i="1" dirty="0">
                <a:latin typeface="Times New Roman" panose="02020603050405020304" pitchFamily="18" charset="0"/>
                <a:cs typeface="Times New Roman" panose="02020603050405020304" pitchFamily="18" charset="0"/>
              </a:rPr>
              <a:t>первое условие калибровки</a:t>
            </a:r>
            <a:r>
              <a:rPr lang="ru-RU"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W</a:t>
            </a:r>
            <a:r>
              <a:rPr lang="ru-RU" b="1" baseline="-25000" dirty="0">
                <a:latin typeface="Times New Roman" panose="02020603050405020304" pitchFamily="18" charset="0"/>
                <a:cs typeface="Times New Roman" panose="02020603050405020304" pitchFamily="18" charset="0"/>
              </a:rPr>
              <a:t>9</a:t>
            </a:r>
            <a:r>
              <a:rPr lang="ru-RU" b="1" dirty="0">
                <a:latin typeface="Times New Roman" panose="02020603050405020304" pitchFamily="18" charset="0"/>
                <a:cs typeface="Times New Roman" panose="02020603050405020304" pitchFamily="18" charset="0"/>
              </a:rPr>
              <a:t>&lt;</a:t>
            </a:r>
            <a:r>
              <a:rPr lang="en-US" b="1" dirty="0">
                <a:latin typeface="Times New Roman" panose="02020603050405020304" pitchFamily="18" charset="0"/>
                <a:cs typeface="Times New Roman" panose="02020603050405020304" pitchFamily="18" charset="0"/>
              </a:rPr>
              <a:t>W</a:t>
            </a:r>
            <a:r>
              <a:rPr lang="ru-RU" b="1" baseline="-25000" dirty="0">
                <a:latin typeface="Times New Roman" panose="02020603050405020304" pitchFamily="18" charset="0"/>
                <a:cs typeface="Times New Roman" panose="02020603050405020304" pitchFamily="18" charset="0"/>
              </a:rPr>
              <a:t>10.1</a:t>
            </a:r>
            <a:r>
              <a:rPr lang="ru-RU" b="1" dirty="0">
                <a:latin typeface="Times New Roman" panose="02020603050405020304" pitchFamily="18" charset="0"/>
                <a:cs typeface="Times New Roman" panose="02020603050405020304" pitchFamily="18" charset="0"/>
              </a:rPr>
              <a:t>, т.е. средний доход даже самой нижней подгруппы высшего дециля не может быть меньше среднего дохода предыдущей </a:t>
            </a:r>
            <a:r>
              <a:rPr lang="ru-RU" b="1" dirty="0" err="1">
                <a:latin typeface="Times New Roman" panose="02020603050405020304" pitchFamily="18" charset="0"/>
                <a:cs typeface="Times New Roman" panose="02020603050405020304" pitchFamily="18" charset="0"/>
              </a:rPr>
              <a:t>децильной</a:t>
            </a:r>
            <a:r>
              <a:rPr lang="ru-RU" b="1" dirty="0">
                <a:latin typeface="Times New Roman" panose="02020603050405020304" pitchFamily="18" charset="0"/>
                <a:cs typeface="Times New Roman" panose="02020603050405020304" pitchFamily="18" charset="0"/>
              </a:rPr>
              <a:t> группы</a:t>
            </a:r>
            <a:r>
              <a:rPr lang="ru-RU" dirty="0">
                <a:latin typeface="Times New Roman" panose="02020603050405020304" pitchFamily="18" charset="0"/>
                <a:cs typeface="Times New Roman" panose="02020603050405020304" pitchFamily="18" charset="0"/>
              </a:rPr>
              <a:t>. Если же произвести расчет указанного показателя для подгруппы 10.1 по правилу среднего арифметического, как это делают аналитики всех политических фракций – КПРФ, ЛДПР и «Справедливой России», то указанное условие будет нарушено. Это связано с тем, что фактическое распределение доходов внутри доходной группы сконфигурировано таким образом, что сильно смещено влево – к нижней доходной границе, в то время как предполагаемое усреднение предполагает концентрацию налогоплательщиков в середине доходного интервала.</a:t>
            </a:r>
          </a:p>
        </p:txBody>
      </p:sp>
    </p:spTree>
    <p:extLst>
      <p:ext uri="{BB962C8B-B14F-4D97-AF65-F5344CB8AC3E}">
        <p14:creationId xmlns:p14="http://schemas.microsoft.com/office/powerpoint/2010/main" val="3941823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57150" y="77411"/>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1. Политический фон</a:t>
            </a:r>
            <a:endParaRPr lang="ru-RU" sz="2600" b="1" dirty="0">
              <a:solidFill>
                <a:srgbClr val="000000"/>
              </a:solidFill>
              <a:latin typeface="Times New Roman" pitchFamily="18" charset="0"/>
            </a:endParaRPr>
          </a:p>
        </p:txBody>
      </p:sp>
      <p:sp>
        <p:nvSpPr>
          <p:cNvPr id="2" name="Прямоугольник 1">
            <a:extLst>
              <a:ext uri="{FF2B5EF4-FFF2-40B4-BE49-F238E27FC236}">
                <a16:creationId xmlns:a16="http://schemas.microsoft.com/office/drawing/2014/main" xmlns="" id="{79685425-BC0D-4A71-8C7C-D133BA0FB1B5}"/>
              </a:ext>
            </a:extLst>
          </p:cNvPr>
          <p:cNvSpPr/>
          <p:nvPr/>
        </p:nvSpPr>
        <p:spPr>
          <a:xfrm>
            <a:off x="158750" y="646947"/>
            <a:ext cx="11760200" cy="5792420"/>
          </a:xfrm>
          <a:prstGeom prst="rect">
            <a:avLst/>
          </a:prstGeom>
        </p:spPr>
        <p:txBody>
          <a:bodyPr wrap="square">
            <a:spAutoFit/>
          </a:bodyPr>
          <a:lstStyle/>
          <a:p>
            <a:pPr indent="450850" algn="just">
              <a:lnSpc>
                <a:spcPct val="150000"/>
              </a:lnSpc>
              <a:spcAft>
                <a:spcPts val="600"/>
              </a:spcAft>
            </a:pPr>
            <a:r>
              <a:rPr lang="ru-RU" dirty="0">
                <a:latin typeface="Times New Roman" panose="02020603050405020304" pitchFamily="18" charset="0"/>
                <a:ea typeface="Times New Roman" panose="02020603050405020304" pitchFamily="18" charset="0"/>
              </a:rPr>
              <a:t>1. Становление рыночной экономики в России привело к расслоению населения по доходам. Международные санкции обострили проблему наполняемости бюджета. Это актуализировало проблему внедрения ППН.</a:t>
            </a:r>
          </a:p>
          <a:p>
            <a:pPr indent="450850" algn="just">
              <a:lnSpc>
                <a:spcPct val="150000"/>
              </a:lnSpc>
              <a:spcAft>
                <a:spcPts val="600"/>
              </a:spcAft>
            </a:pPr>
            <a:r>
              <a:rPr lang="ru-RU" dirty="0">
                <a:latin typeface="Times New Roman" panose="02020603050405020304" pitchFamily="18" charset="0"/>
                <a:ea typeface="Times New Roman" panose="02020603050405020304" pitchFamily="18" charset="0"/>
              </a:rPr>
              <a:t>2. Общество раскололось на 2 лагеря. В Государственную Думу РФ постоянно поступают предложения о внедрении данного фискального инструмента. Например,  «Справедливая Россия» более 10 раз выносила своей проект на обсуждение в ГД РФ с одинаковым отрицательным результатом. Правительство РФ с завидной регулярностью не поддерживает эти инициативы.</a:t>
            </a:r>
          </a:p>
          <a:p>
            <a:pPr indent="450850" algn="just">
              <a:lnSpc>
                <a:spcPct val="150000"/>
              </a:lnSpc>
              <a:spcAft>
                <a:spcPts val="600"/>
              </a:spcAft>
            </a:pPr>
            <a:r>
              <a:rPr lang="ru-RU" dirty="0">
                <a:latin typeface="Times New Roman" panose="02020603050405020304" pitchFamily="18" charset="0"/>
                <a:ea typeface="Times New Roman" panose="02020603050405020304" pitchFamily="18" charset="0"/>
              </a:rPr>
              <a:t> 3. В 2017 году законопроект о введении прогрессивной шкалы налога на доходы физических лиц (НДФЛ) был признан приоритетным сразу тремя политическими фракциями – КПРФ, ЛДПР и «Справедливой Россией». Однако Правительство РФ не поддержало данные инициативы, а представители «Единой России» подвергли законопроекты сокрушительной критике; в конечном счете, ГД РФ отклонила поступившие законопроекты.</a:t>
            </a:r>
          </a:p>
          <a:p>
            <a:pPr indent="450850" algn="just">
              <a:lnSpc>
                <a:spcPct val="150000"/>
              </a:lnSpc>
              <a:spcAft>
                <a:spcPts val="600"/>
              </a:spcAft>
            </a:pPr>
            <a:r>
              <a:rPr lang="ru-RU" dirty="0">
                <a:latin typeface="Times New Roman" panose="02020603050405020304" pitchFamily="18" charset="0"/>
                <a:ea typeface="Times New Roman" panose="02020603050405020304" pitchFamily="18" charset="0"/>
              </a:rPr>
              <a:t>4. Сейчас на рассмотрении в ГД находится 2 законопроекта, внесенные фракциями КПРФ и «Справедливая Россия» в 2018 году. </a:t>
            </a:r>
          </a:p>
          <a:p>
            <a:pPr indent="450850" algn="just">
              <a:lnSpc>
                <a:spcPct val="150000"/>
              </a:lnSpc>
              <a:spcAft>
                <a:spcPts val="0"/>
              </a:spcAft>
            </a:pPr>
            <a:r>
              <a:rPr lang="ru-RU" sz="2000" b="1" dirty="0">
                <a:latin typeface="Times New Roman" panose="02020603050405020304" pitchFamily="18" charset="0"/>
                <a:ea typeface="Times New Roman" panose="02020603050405020304" pitchFamily="18" charset="0"/>
              </a:rPr>
              <a:t> Итог:</a:t>
            </a:r>
            <a:r>
              <a:rPr lang="ru-RU" sz="2000" dirty="0">
                <a:latin typeface="Times New Roman" panose="02020603050405020304" pitchFamily="18" charset="0"/>
                <a:ea typeface="Times New Roman" panose="02020603050405020304" pitchFamily="18" charset="0"/>
              </a:rPr>
              <a:t> </a:t>
            </a:r>
            <a:r>
              <a:rPr lang="ru-RU" sz="2000" b="1" dirty="0">
                <a:solidFill>
                  <a:srgbClr val="FF0000"/>
                </a:solidFill>
                <a:latin typeface="Times New Roman" panose="02020603050405020304" pitchFamily="18" charset="0"/>
                <a:ea typeface="Times New Roman" panose="02020603050405020304" pitchFamily="18" charset="0"/>
              </a:rPr>
              <a:t>в российском обществе политический консенсус по поводу ППН не достигнут.</a:t>
            </a:r>
            <a:endParaRPr lang="ru-RU"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21271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1" y="138254"/>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7.2. Калибровка исходных данных</a:t>
            </a:r>
            <a:endParaRPr lang="ru-RU" sz="2600" b="1" dirty="0">
              <a:solidFill>
                <a:srgbClr val="000000"/>
              </a:solidFill>
              <a:latin typeface="Times New Roman" pitchFamily="18" charset="0"/>
            </a:endParaRPr>
          </a:p>
        </p:txBody>
      </p:sp>
      <p:sp>
        <p:nvSpPr>
          <p:cNvPr id="2" name="Прямоугольник 1">
            <a:extLst>
              <a:ext uri="{FF2B5EF4-FFF2-40B4-BE49-F238E27FC236}">
                <a16:creationId xmlns:a16="http://schemas.microsoft.com/office/drawing/2014/main" xmlns="" id="{3CC1A889-55F7-448D-AC5F-46659B0CCDD9}"/>
              </a:ext>
            </a:extLst>
          </p:cNvPr>
          <p:cNvSpPr/>
          <p:nvPr/>
        </p:nvSpPr>
        <p:spPr>
          <a:xfrm>
            <a:off x="427768" y="595454"/>
            <a:ext cx="11336457" cy="3139321"/>
          </a:xfrm>
          <a:prstGeom prst="rect">
            <a:avLst/>
          </a:prstGeom>
        </p:spPr>
        <p:txBody>
          <a:bodyPr wrap="square">
            <a:spAutoFit/>
          </a:bodyPr>
          <a:lstStyle/>
          <a:p>
            <a:pPr indent="444500" algn="just"/>
            <a:r>
              <a:rPr lang="ru-RU" b="1" dirty="0">
                <a:latin typeface="Times New Roman" panose="02020603050405020304" pitchFamily="18" charset="0"/>
                <a:cs typeface="Times New Roman" panose="02020603050405020304" pitchFamily="18" charset="0"/>
              </a:rPr>
              <a:t>Проблема определения корректирующего коэффициента для расчета среднего дохода подгрупп 10-го дециля</a:t>
            </a:r>
            <a:r>
              <a:rPr lang="ru-RU" dirty="0">
                <a:latin typeface="Times New Roman" panose="02020603050405020304" pitchFamily="18" charset="0"/>
                <a:cs typeface="Times New Roman" panose="02020603050405020304" pitchFamily="18" charset="0"/>
              </a:rPr>
              <a:t>. Предполагается, что среднедушевой доход на 1 человека из нижней подгруппы 10-го дециля, т.е. из подгруппы 10.1, должен быть хотя бы на 5% больше, чем средний доход 9-го дециля. Тогда он составит 65534*1,05=68810 рублей в месяц, или 825728 рублей в год. Отсюда легко определить совокупный доход подгруппы 10.1 (</a:t>
            </a:r>
            <a:r>
              <a:rPr lang="en-US" dirty="0">
                <a:latin typeface="Times New Roman" panose="02020603050405020304" pitchFamily="18" charset="0"/>
                <a:cs typeface="Times New Roman" panose="02020603050405020304" pitchFamily="18" charset="0"/>
              </a:rPr>
              <a:t>D</a:t>
            </a:r>
            <a:r>
              <a:rPr lang="ru-RU" baseline="-25000" dirty="0">
                <a:latin typeface="Times New Roman" panose="02020603050405020304" pitchFamily="18" charset="0"/>
                <a:cs typeface="Times New Roman" panose="02020603050405020304" pitchFamily="18" charset="0"/>
              </a:rPr>
              <a:t>10.1</a:t>
            </a:r>
            <a:r>
              <a:rPr lang="ru-RU" dirty="0">
                <a:latin typeface="Times New Roman" panose="02020603050405020304" pitchFamily="18" charset="0"/>
                <a:cs typeface="Times New Roman" panose="02020603050405020304" pitchFamily="18" charset="0"/>
              </a:rPr>
              <a:t>) в виде произведения численности подгруппы (</a:t>
            </a:r>
            <a:r>
              <a:rPr lang="en-US" dirty="0">
                <a:latin typeface="Times New Roman" panose="02020603050405020304" pitchFamily="18" charset="0"/>
                <a:cs typeface="Times New Roman" panose="02020603050405020304" pitchFamily="18" charset="0"/>
              </a:rPr>
              <a:t>L</a:t>
            </a:r>
            <a:r>
              <a:rPr lang="ru-RU" baseline="-25000" dirty="0">
                <a:latin typeface="Times New Roman" panose="02020603050405020304" pitchFamily="18" charset="0"/>
                <a:cs typeface="Times New Roman" panose="02020603050405020304" pitchFamily="18" charset="0"/>
              </a:rPr>
              <a:t>10.1</a:t>
            </a:r>
            <a:r>
              <a:rPr lang="ru-RU" dirty="0">
                <a:latin typeface="Times New Roman" panose="02020603050405020304" pitchFamily="18" charset="0"/>
                <a:cs typeface="Times New Roman" panose="02020603050405020304" pitchFamily="18" charset="0"/>
              </a:rPr>
              <a:t>) на средний доход (</a:t>
            </a:r>
            <a:r>
              <a:rPr lang="en-US" dirty="0">
                <a:latin typeface="Times New Roman" panose="02020603050405020304" pitchFamily="18" charset="0"/>
                <a:cs typeface="Times New Roman" panose="02020603050405020304" pitchFamily="18" charset="0"/>
              </a:rPr>
              <a:t>W</a:t>
            </a:r>
            <a:r>
              <a:rPr lang="ru-RU" baseline="-25000" dirty="0">
                <a:latin typeface="Times New Roman" panose="02020603050405020304" pitchFamily="18" charset="0"/>
                <a:cs typeface="Times New Roman" panose="02020603050405020304" pitchFamily="18" charset="0"/>
              </a:rPr>
              <a:t>10.1</a:t>
            </a:r>
            <a:r>
              <a:rPr lang="ru-RU" dirty="0">
                <a:latin typeface="Times New Roman" panose="02020603050405020304" pitchFamily="18" charset="0"/>
                <a:cs typeface="Times New Roman" panose="02020603050405020304" pitchFamily="18" charset="0"/>
              </a:rPr>
              <a:t>), т.е. </a:t>
            </a:r>
            <a:r>
              <a:rPr lang="en-US" dirty="0">
                <a:latin typeface="Times New Roman" panose="02020603050405020304" pitchFamily="18" charset="0"/>
                <a:cs typeface="Times New Roman" panose="02020603050405020304" pitchFamily="18" charset="0"/>
              </a:rPr>
              <a:t>D</a:t>
            </a:r>
            <a:r>
              <a:rPr lang="ru-RU" baseline="-25000" dirty="0">
                <a:latin typeface="Times New Roman" panose="02020603050405020304" pitchFamily="18" charset="0"/>
                <a:cs typeface="Times New Roman" panose="02020603050405020304" pitchFamily="18" charset="0"/>
              </a:rPr>
              <a:t>10.1</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a:t>
            </a:r>
            <a:r>
              <a:rPr lang="ru-RU" baseline="-25000" dirty="0">
                <a:latin typeface="Times New Roman" panose="02020603050405020304" pitchFamily="18" charset="0"/>
                <a:cs typeface="Times New Roman" panose="02020603050405020304" pitchFamily="18" charset="0"/>
              </a:rPr>
              <a:t>10,1</a:t>
            </a:r>
            <a:r>
              <a:rPr lang="ru-R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L</a:t>
            </a:r>
            <a:r>
              <a:rPr lang="ru-RU" baseline="-25000" dirty="0">
                <a:latin typeface="Times New Roman" panose="02020603050405020304" pitchFamily="18" charset="0"/>
                <a:cs typeface="Times New Roman" panose="02020603050405020304" pitchFamily="18" charset="0"/>
              </a:rPr>
              <a:t>10.1</a:t>
            </a:r>
            <a:r>
              <a:rPr lang="ru-RU" dirty="0">
                <a:latin typeface="Times New Roman" panose="02020603050405020304" pitchFamily="18" charset="0"/>
                <a:cs typeface="Times New Roman" panose="02020603050405020304" pitchFamily="18" charset="0"/>
              </a:rPr>
              <a:t>. После этого корректирующий коэффициент (</a:t>
            </a:r>
            <a:r>
              <a:rPr lang="en-US" dirty="0">
                <a:latin typeface="Times New Roman" panose="02020603050405020304" pitchFamily="18" charset="0"/>
                <a:cs typeface="Times New Roman" panose="02020603050405020304" pitchFamily="18" charset="0"/>
              </a:rPr>
              <a:t>k</a:t>
            </a:r>
            <a:r>
              <a:rPr lang="ru-RU" dirty="0">
                <a:latin typeface="Times New Roman" panose="02020603050405020304" pitchFamily="18" charset="0"/>
                <a:cs typeface="Times New Roman" panose="02020603050405020304" pitchFamily="18" charset="0"/>
              </a:rPr>
              <a:t>) вычисляется по формуле агрегирования доходных границ: </a:t>
            </a:r>
            <a:r>
              <a:rPr lang="en-US" dirty="0">
                <a:latin typeface="Times New Roman" panose="02020603050405020304" pitchFamily="18" charset="0"/>
                <a:cs typeface="Times New Roman" panose="02020603050405020304" pitchFamily="18" charset="0"/>
              </a:rPr>
              <a:t>k</a:t>
            </a:r>
            <a:r>
              <a:rPr lang="ru-R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W</a:t>
            </a:r>
            <a:r>
              <a:rPr lang="ru-RU" baseline="-25000" dirty="0">
                <a:latin typeface="Times New Roman" panose="02020603050405020304" pitchFamily="18" charset="0"/>
                <a:cs typeface="Times New Roman" panose="02020603050405020304" pitchFamily="18" charset="0"/>
              </a:rPr>
              <a:t>10,1,</a:t>
            </a:r>
            <a:r>
              <a:rPr lang="en-US" baseline="-25000" dirty="0">
                <a:latin typeface="Times New Roman" panose="02020603050405020304" pitchFamily="18" charset="0"/>
                <a:cs typeface="Times New Roman" panose="02020603050405020304" pitchFamily="18" charset="0"/>
              </a:rPr>
              <a:t>max</a:t>
            </a:r>
            <a:r>
              <a:rPr lang="ru-R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W</a:t>
            </a:r>
            <a:r>
              <a:rPr lang="ru-RU" baseline="-25000" dirty="0">
                <a:latin typeface="Times New Roman" panose="02020603050405020304" pitchFamily="18" charset="0"/>
                <a:cs typeface="Times New Roman" panose="02020603050405020304" pitchFamily="18" charset="0"/>
              </a:rPr>
              <a:t>10,1,</a:t>
            </a:r>
            <a:r>
              <a:rPr lang="en-US" baseline="-25000" dirty="0">
                <a:latin typeface="Times New Roman" panose="02020603050405020304" pitchFamily="18" charset="0"/>
                <a:cs typeface="Times New Roman" panose="02020603050405020304" pitchFamily="18" charset="0"/>
              </a:rPr>
              <a:t>min</a:t>
            </a:r>
            <a:r>
              <a:rPr lang="ru-R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W</a:t>
            </a:r>
            <a:r>
              <a:rPr lang="ru-RU" baseline="-25000" dirty="0">
                <a:latin typeface="Times New Roman" panose="02020603050405020304" pitchFamily="18" charset="0"/>
                <a:cs typeface="Times New Roman" panose="02020603050405020304" pitchFamily="18" charset="0"/>
              </a:rPr>
              <a:t>10,1</a:t>
            </a:r>
            <a:r>
              <a:rPr lang="ru-RU" dirty="0">
                <a:latin typeface="Times New Roman" panose="02020603050405020304" pitchFamily="18" charset="0"/>
                <a:cs typeface="Times New Roman" panose="02020603050405020304" pitchFamily="18" charset="0"/>
              </a:rPr>
              <a:t>. Расчеты дают коэффициент </a:t>
            </a:r>
            <a:r>
              <a:rPr lang="en-US" dirty="0">
                <a:latin typeface="Times New Roman" panose="02020603050405020304" pitchFamily="18" charset="0"/>
                <a:cs typeface="Times New Roman" panose="02020603050405020304" pitchFamily="18" charset="0"/>
              </a:rPr>
              <a:t>k</a:t>
            </a:r>
            <a:r>
              <a:rPr lang="ru-RU" dirty="0">
                <a:latin typeface="Times New Roman" panose="02020603050405020304" pitchFamily="18" charset="0"/>
                <a:cs typeface="Times New Roman" panose="02020603050405020304" pitchFamily="18" charset="0"/>
              </a:rPr>
              <a:t>=4,52.</a:t>
            </a:r>
          </a:p>
          <a:p>
            <a:pPr indent="533400" algn="just"/>
            <a:r>
              <a:rPr lang="ru-RU" dirty="0">
                <a:latin typeface="Times New Roman" panose="02020603050405020304" pitchFamily="18" charset="0"/>
                <a:cs typeface="Times New Roman" panose="02020603050405020304" pitchFamily="18" charset="0"/>
              </a:rPr>
              <a:t>Полученный численный результат имеет большое значение, т.к. сильно отличается от стандартного корректирующего коэффициента </a:t>
            </a:r>
            <a:r>
              <a:rPr lang="en-US" dirty="0">
                <a:latin typeface="Times New Roman" panose="02020603050405020304" pitchFamily="18" charset="0"/>
                <a:cs typeface="Times New Roman" panose="02020603050405020304" pitchFamily="18" charset="0"/>
              </a:rPr>
              <a:t>k</a:t>
            </a:r>
            <a:r>
              <a:rPr lang="ru-RU" dirty="0">
                <a:latin typeface="Times New Roman" panose="02020603050405020304" pitchFamily="18" charset="0"/>
                <a:cs typeface="Times New Roman" panose="02020603050405020304" pitchFamily="18" charset="0"/>
              </a:rPr>
              <a:t>=2. Это означает, что все существующие прикладные </a:t>
            </a:r>
            <a:r>
              <a:rPr lang="ru-RU" dirty="0" err="1">
                <a:latin typeface="Times New Roman" panose="02020603050405020304" pitchFamily="18" charset="0"/>
                <a:cs typeface="Times New Roman" panose="02020603050405020304" pitchFamily="18" charset="0"/>
              </a:rPr>
              <a:t>макрооценки</a:t>
            </a:r>
            <a:r>
              <a:rPr lang="ru-RU" dirty="0">
                <a:latin typeface="Times New Roman" panose="02020603050405020304" pitchFamily="18" charset="0"/>
                <a:cs typeface="Times New Roman" panose="02020603050405020304" pitchFamily="18" charset="0"/>
              </a:rPr>
              <a:t> бюджетных доходов от введения ППН завышены примерно в полтора-два раза из-за неправильного учета распределения налогоплательщиков внутри высокодоходных подгрупп.</a:t>
            </a:r>
          </a:p>
        </p:txBody>
      </p:sp>
      <p:graphicFrame>
        <p:nvGraphicFramePr>
          <p:cNvPr id="3" name="Таблица 2"/>
          <p:cNvGraphicFramePr>
            <a:graphicFrameLocks noGrp="1"/>
          </p:cNvGraphicFramePr>
          <p:nvPr>
            <p:extLst>
              <p:ext uri="{D42A27DB-BD31-4B8C-83A1-F6EECF244321}">
                <p14:modId xmlns:p14="http://schemas.microsoft.com/office/powerpoint/2010/main" val="1365786063"/>
              </p:ext>
            </p:extLst>
          </p:nvPr>
        </p:nvGraphicFramePr>
        <p:xfrm>
          <a:off x="427769" y="3797804"/>
          <a:ext cx="11243530" cy="2612046"/>
        </p:xfrm>
        <a:graphic>
          <a:graphicData uri="http://schemas.openxmlformats.org/drawingml/2006/table">
            <a:tbl>
              <a:tblPr firstRow="1" firstCol="1" bandRow="1">
                <a:tableStyleId>{5940675A-B579-460E-94D1-54222C63F5DA}</a:tableStyleId>
              </a:tblPr>
              <a:tblGrid>
                <a:gridCol w="1510748">
                  <a:extLst>
                    <a:ext uri="{9D8B030D-6E8A-4147-A177-3AD203B41FA5}">
                      <a16:colId xmlns:a16="http://schemas.microsoft.com/office/drawing/2014/main" xmlns="" val="20000"/>
                    </a:ext>
                  </a:extLst>
                </a:gridCol>
                <a:gridCol w="1528583">
                  <a:extLst>
                    <a:ext uri="{9D8B030D-6E8A-4147-A177-3AD203B41FA5}">
                      <a16:colId xmlns:a16="http://schemas.microsoft.com/office/drawing/2014/main" xmlns="" val="20001"/>
                    </a:ext>
                  </a:extLst>
                </a:gridCol>
                <a:gridCol w="2734733">
                  <a:extLst>
                    <a:ext uri="{9D8B030D-6E8A-4147-A177-3AD203B41FA5}">
                      <a16:colId xmlns:a16="http://schemas.microsoft.com/office/drawing/2014/main" xmlns="" val="20002"/>
                    </a:ext>
                  </a:extLst>
                </a:gridCol>
                <a:gridCol w="2734733">
                  <a:extLst>
                    <a:ext uri="{9D8B030D-6E8A-4147-A177-3AD203B41FA5}">
                      <a16:colId xmlns:a16="http://schemas.microsoft.com/office/drawing/2014/main" xmlns="" val="20003"/>
                    </a:ext>
                  </a:extLst>
                </a:gridCol>
                <a:gridCol w="2734733">
                  <a:extLst>
                    <a:ext uri="{9D8B030D-6E8A-4147-A177-3AD203B41FA5}">
                      <a16:colId xmlns:a16="http://schemas.microsoft.com/office/drawing/2014/main" xmlns="" val="20004"/>
                    </a:ext>
                  </a:extLst>
                </a:gridCol>
              </a:tblGrid>
              <a:tr h="1172046">
                <a:tc>
                  <a:txBody>
                    <a:bodyPr/>
                    <a:lstStyle/>
                    <a:p>
                      <a:pPr algn="ctr">
                        <a:lnSpc>
                          <a:spcPct val="107000"/>
                        </a:lnSpc>
                        <a:spcAft>
                          <a:spcPts val="0"/>
                        </a:spcAft>
                      </a:pPr>
                      <a:r>
                        <a:rPr lang="ru-RU" sz="1800" b="1" dirty="0">
                          <a:effectLst/>
                          <a:latin typeface="Times New Roman" panose="02020603050405020304" pitchFamily="18" charset="0"/>
                          <a:cs typeface="Times New Roman" panose="02020603050405020304" pitchFamily="18" charset="0"/>
                        </a:rPr>
                        <a:t>Децильные группы и подгруппы</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indent="0" algn="ctr">
                        <a:lnSpc>
                          <a:spcPct val="107000"/>
                        </a:lnSpc>
                        <a:spcAft>
                          <a:spcPts val="0"/>
                        </a:spcAft>
                      </a:pPr>
                      <a:r>
                        <a:rPr lang="ru-RU" sz="1800" b="1" dirty="0">
                          <a:effectLst/>
                          <a:latin typeface="Times New Roman" panose="02020603050405020304" pitchFamily="18" charset="0"/>
                          <a:cs typeface="Times New Roman" panose="02020603050405020304" pitchFamily="18" charset="0"/>
                        </a:rPr>
                        <a:t>Численность подгрупп, чел.</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b="1" dirty="0">
                          <a:effectLst/>
                          <a:latin typeface="Times New Roman" panose="02020603050405020304" pitchFamily="18" charset="0"/>
                          <a:cs typeface="Times New Roman" panose="02020603050405020304" pitchFamily="18" charset="0"/>
                        </a:rPr>
                        <a:t>Доход группы, </a:t>
                      </a:r>
                    </a:p>
                    <a:p>
                      <a:pPr algn="ctr">
                        <a:lnSpc>
                          <a:spcPct val="107000"/>
                        </a:lnSpc>
                        <a:spcAft>
                          <a:spcPts val="0"/>
                        </a:spcAft>
                      </a:pPr>
                      <a:r>
                        <a:rPr lang="ru-RU" sz="1800" b="1" dirty="0">
                          <a:effectLst/>
                          <a:latin typeface="Times New Roman" panose="02020603050405020304" pitchFamily="18" charset="0"/>
                          <a:cs typeface="Times New Roman" panose="02020603050405020304" pitchFamily="18" charset="0"/>
                        </a:rPr>
                        <a:t>руб.</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b="1" dirty="0">
                          <a:effectLst/>
                          <a:latin typeface="Times New Roman" panose="02020603050405020304" pitchFamily="18" charset="0"/>
                          <a:cs typeface="Times New Roman" panose="02020603050405020304" pitchFamily="18" charset="0"/>
                        </a:rPr>
                        <a:t>Средний годовой доход налогоплательщика, руб.</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b="1" dirty="0">
                          <a:effectLst/>
                          <a:latin typeface="Times New Roman" panose="02020603050405020304" pitchFamily="18" charset="0"/>
                          <a:cs typeface="Times New Roman" panose="02020603050405020304" pitchFamily="18" charset="0"/>
                        </a:rPr>
                        <a:t>Средний месячный доход </a:t>
                      </a:r>
                      <a:r>
                        <a:rPr lang="ru-RU" sz="1800" b="1" dirty="0" err="1">
                          <a:effectLst/>
                          <a:latin typeface="Times New Roman" panose="02020603050405020304" pitchFamily="18" charset="0"/>
                          <a:cs typeface="Times New Roman" panose="02020603050405020304" pitchFamily="18" charset="0"/>
                        </a:rPr>
                        <a:t>налогоплатель-щика</a:t>
                      </a:r>
                      <a:r>
                        <a:rPr lang="ru-RU" sz="1800" b="1" dirty="0">
                          <a:effectLst/>
                          <a:latin typeface="Times New Roman" panose="02020603050405020304" pitchFamily="18" charset="0"/>
                          <a:cs typeface="Times New Roman" panose="02020603050405020304" pitchFamily="18" charset="0"/>
                        </a:rPr>
                        <a:t>, руб.</a:t>
                      </a:r>
                      <a:endParaRPr lang="ru-RU" dirty="0"/>
                    </a:p>
                  </a:txBody>
                  <a:tcPr marL="68580" marR="68580" marT="0" marB="0" anchor="ctr"/>
                </a:tc>
                <a:extLst>
                  <a:ext uri="{0D108BD9-81ED-4DB2-BD59-A6C34878D82A}">
                    <a16:rowId xmlns:a16="http://schemas.microsoft.com/office/drawing/2014/main" xmlns="" val="10000"/>
                  </a:ext>
                </a:extLst>
              </a:tr>
              <a:tr h="360000">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Девятая</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11 493 000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9 038 135 064 000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786 403</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ru-RU" dirty="0">
                          <a:latin typeface="Times New Roman" panose="02020603050405020304" pitchFamily="18" charset="0"/>
                          <a:cs typeface="Times New Roman" panose="02020603050405020304" pitchFamily="18" charset="0"/>
                        </a:rPr>
                        <a:t>65 534</a:t>
                      </a:r>
                    </a:p>
                  </a:txBody>
                  <a:tcPr marL="68580" marR="68580" marT="0" marB="0" anchor="ctr"/>
                </a:tc>
                <a:extLst>
                  <a:ext uri="{0D108BD9-81ED-4DB2-BD59-A6C34878D82A}">
                    <a16:rowId xmlns:a16="http://schemas.microsoft.com/office/drawing/2014/main" xmlns="" val="10001"/>
                  </a:ext>
                </a:extLst>
              </a:tr>
              <a:tr h="360000">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Десятая</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11 493 000</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16 427 896 094 400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1 429 383</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ru-RU" dirty="0">
                          <a:latin typeface="Times New Roman" panose="02020603050405020304" pitchFamily="18" charset="0"/>
                          <a:cs typeface="Times New Roman" panose="02020603050405020304" pitchFamily="18" charset="0"/>
                        </a:rPr>
                        <a:t>-</a:t>
                      </a:r>
                    </a:p>
                  </a:txBody>
                  <a:tcPr marL="68580" marR="68580" marT="0" marB="0" anchor="ctr"/>
                </a:tc>
                <a:extLst>
                  <a:ext uri="{0D108BD9-81ED-4DB2-BD59-A6C34878D82A}">
                    <a16:rowId xmlns:a16="http://schemas.microsoft.com/office/drawing/2014/main" xmlns="" val="10002"/>
                  </a:ext>
                </a:extLst>
              </a:tr>
              <a:tr h="360000">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10.1</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11 008 820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9 090 246 885 680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825 724 (728 471-3000000)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ru-RU" dirty="0">
                          <a:latin typeface="Times New Roman" panose="02020603050405020304" pitchFamily="18" charset="0"/>
                          <a:cs typeface="Times New Roman" panose="02020603050405020304" pitchFamily="18" charset="0"/>
                        </a:rPr>
                        <a:t>65</a:t>
                      </a:r>
                      <a:r>
                        <a:rPr lang="ru-RU" baseline="0" dirty="0">
                          <a:latin typeface="Times New Roman" panose="02020603050405020304" pitchFamily="18" charset="0"/>
                          <a:cs typeface="Times New Roman" panose="02020603050405020304" pitchFamily="18" charset="0"/>
                        </a:rPr>
                        <a:t>534 * 1,05 = 68810</a:t>
                      </a:r>
                      <a:endParaRPr lang="ru-RU" dirty="0">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360000">
                <a:tc>
                  <a:txBody>
                    <a:bodyPr/>
                    <a:lstStyle/>
                    <a:p>
                      <a:pPr algn="ctr">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10.2</a:t>
                      </a:r>
                      <a:r>
                        <a:rPr lang="ru-RU"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 10.5</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484 180</a:t>
                      </a:r>
                    </a:p>
                  </a:txBody>
                  <a:tcPr marL="68580" marR="68580" marT="0" marB="0" anchor="ct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7 337 649 208 720</a:t>
                      </a:r>
                    </a:p>
                  </a:txBody>
                  <a:tcPr marL="9525" marR="9525" marT="9525" marB="0" anchor="ctr"/>
                </a:tc>
                <a:tc>
                  <a:txBody>
                    <a:bodyPr/>
                    <a:lstStyle/>
                    <a:p>
                      <a:pPr algn="ctr">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r>
                        <a:rPr lang="ru-RU" dirty="0">
                          <a:latin typeface="Times New Roman" panose="02020603050405020304" pitchFamily="18" charset="0"/>
                          <a:cs typeface="Times New Roman" panose="02020603050405020304" pitchFamily="18" charset="0"/>
                        </a:rPr>
                        <a:t>-</a:t>
                      </a:r>
                    </a:p>
                  </a:txBody>
                  <a:tcPr marL="68580" marR="68580" marT="0"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445342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1" y="138254"/>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7.3. Калибровка исходных данных</a:t>
            </a:r>
            <a:endParaRPr lang="ru-RU" sz="2600" b="1" dirty="0">
              <a:solidFill>
                <a:srgbClr val="000000"/>
              </a:solidFill>
              <a:latin typeface="Times New Roman" pitchFamily="18" charset="0"/>
            </a:endParaRPr>
          </a:p>
        </p:txBody>
      </p:sp>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xmlns="" id="{3CC1A889-55F7-448D-AC5F-46659B0CCDD9}"/>
                  </a:ext>
                </a:extLst>
              </p:cNvPr>
              <p:cNvSpPr/>
              <p:nvPr/>
            </p:nvSpPr>
            <p:spPr>
              <a:xfrm>
                <a:off x="427770" y="768633"/>
                <a:ext cx="11336457" cy="4601196"/>
              </a:xfrm>
              <a:prstGeom prst="rect">
                <a:avLst/>
              </a:prstGeom>
            </p:spPr>
            <p:txBody>
              <a:bodyPr wrap="square">
                <a:spAutoFit/>
              </a:bodyPr>
              <a:lstStyle/>
              <a:p>
                <a:pPr indent="444500"/>
                <a:r>
                  <a:rPr lang="ru-RU" dirty="0">
                    <a:latin typeface="Times New Roman" panose="02020603050405020304" pitchFamily="18" charset="0"/>
                    <a:cs typeface="Times New Roman" panose="02020603050405020304" pitchFamily="18" charset="0"/>
                  </a:rPr>
                  <a:t>Для других подгрупп 10-го дециля вычисляется их общий доход как разница дохода всей </a:t>
                </a:r>
                <a:r>
                  <a:rPr lang="ru-RU" dirty="0" err="1">
                    <a:latin typeface="Times New Roman" panose="02020603050405020304" pitchFamily="18" charset="0"/>
                    <a:cs typeface="Times New Roman" panose="02020603050405020304" pitchFamily="18" charset="0"/>
                  </a:rPr>
                  <a:t>децильной</a:t>
                </a:r>
                <a:r>
                  <a:rPr lang="ru-RU" dirty="0">
                    <a:latin typeface="Times New Roman" panose="02020603050405020304" pitchFamily="18" charset="0"/>
                    <a:cs typeface="Times New Roman" panose="02020603050405020304" pitchFamily="18" charset="0"/>
                  </a:rPr>
                  <a:t> группы и дохода нижней подгруппы (10.1), после чего рассчитывается общий для них корректирующий коэффициент по формуле:</a:t>
                </a:r>
                <a:endParaRPr lang="en-US"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pPr algn="r"/>
                <a14:m>
                  <m:oMath xmlns:m="http://schemas.openxmlformats.org/officeDocument/2006/math">
                    <m:r>
                      <a:rPr lang="ru-RU" sz="2000" b="1" i="1">
                        <a:latin typeface="Cambria Math" panose="02040503050406030204" pitchFamily="18" charset="0"/>
                      </a:rPr>
                      <m:t>𝒌</m:t>
                    </m:r>
                    <m:r>
                      <a:rPr lang="ru-RU" sz="2000" b="1" i="1">
                        <a:latin typeface="Cambria Math" panose="02040503050406030204" pitchFamily="18" charset="0"/>
                      </a:rPr>
                      <m:t>=(</m:t>
                    </m:r>
                    <m:nary>
                      <m:naryPr>
                        <m:chr m:val="∑"/>
                        <m:limLoc m:val="undOvr"/>
                        <m:ctrlPr>
                          <a:rPr lang="ru-RU" sz="2000" b="1" i="1">
                            <a:latin typeface="Cambria Math" panose="02040503050406030204" pitchFamily="18" charset="0"/>
                          </a:rPr>
                        </m:ctrlPr>
                      </m:naryPr>
                      <m:sub>
                        <m:r>
                          <a:rPr lang="ru-RU" sz="2000" b="1" i="1">
                            <a:latin typeface="Cambria Math" panose="02040503050406030204" pitchFamily="18" charset="0"/>
                          </a:rPr>
                          <m:t>𝒊</m:t>
                        </m:r>
                        <m:r>
                          <a:rPr lang="ru-RU" sz="2000" b="1" i="1">
                            <a:latin typeface="Cambria Math" panose="02040503050406030204" pitchFamily="18" charset="0"/>
                          </a:rPr>
                          <m:t>=</m:t>
                        </m:r>
                        <m:r>
                          <a:rPr lang="ru-RU" sz="2000" b="1" i="1">
                            <a:latin typeface="Cambria Math" panose="02040503050406030204" pitchFamily="18" charset="0"/>
                          </a:rPr>
                          <m:t>𝟐</m:t>
                        </m:r>
                      </m:sub>
                      <m:sup>
                        <m:r>
                          <a:rPr lang="ru-RU" sz="2000" b="1" i="1">
                            <a:latin typeface="Cambria Math" panose="02040503050406030204" pitchFamily="18" charset="0"/>
                          </a:rPr>
                          <m:t>𝟓</m:t>
                        </m:r>
                      </m:sup>
                      <m:e>
                        <m:d>
                          <m:dPr>
                            <m:ctrlPr>
                              <a:rPr lang="ru-RU" sz="2000" b="1" i="1">
                                <a:latin typeface="Cambria Math" panose="02040503050406030204" pitchFamily="18" charset="0"/>
                              </a:rPr>
                            </m:ctrlPr>
                          </m:dPr>
                          <m:e>
                            <m:sSub>
                              <m:sSubPr>
                                <m:ctrlPr>
                                  <a:rPr lang="ru-RU" sz="2000" b="1" i="1">
                                    <a:latin typeface="Cambria Math" panose="02040503050406030204" pitchFamily="18" charset="0"/>
                                  </a:rPr>
                                </m:ctrlPr>
                              </m:sSubPr>
                              <m:e>
                                <m:r>
                                  <a:rPr lang="ru-RU" sz="2000" b="1" i="1">
                                    <a:latin typeface="Cambria Math" panose="02040503050406030204" pitchFamily="18" charset="0"/>
                                  </a:rPr>
                                  <m:t>𝑾</m:t>
                                </m:r>
                              </m:e>
                              <m:sub>
                                <m:r>
                                  <a:rPr lang="ru-RU" sz="2000" b="1" i="1">
                                    <a:latin typeface="Cambria Math" panose="02040503050406030204" pitchFamily="18" charset="0"/>
                                  </a:rPr>
                                  <m:t>𝟏𝟎</m:t>
                                </m:r>
                                <m:r>
                                  <a:rPr lang="ru-RU" sz="2000" b="1" i="1">
                                    <a:latin typeface="Cambria Math" panose="02040503050406030204" pitchFamily="18" charset="0"/>
                                  </a:rPr>
                                  <m:t>,</m:t>
                                </m:r>
                                <m:r>
                                  <a:rPr lang="ru-RU" sz="2000" b="1" i="1">
                                    <a:latin typeface="Cambria Math" panose="02040503050406030204" pitchFamily="18" charset="0"/>
                                  </a:rPr>
                                  <m:t>𝒊</m:t>
                                </m:r>
                                <m:r>
                                  <a:rPr lang="ru-RU" sz="2000" b="1" i="1">
                                    <a:latin typeface="Cambria Math" panose="02040503050406030204" pitchFamily="18" charset="0"/>
                                  </a:rPr>
                                  <m:t>,</m:t>
                                </m:r>
                                <m:r>
                                  <a:rPr lang="ru-RU" sz="2000" b="1" i="1">
                                    <a:latin typeface="Cambria Math" panose="02040503050406030204" pitchFamily="18" charset="0"/>
                                  </a:rPr>
                                  <m:t>𝒎𝒊𝒏</m:t>
                                </m:r>
                              </m:sub>
                            </m:sSub>
                            <m:r>
                              <a:rPr lang="ru-RU" sz="2000" b="1" i="1">
                                <a:latin typeface="Cambria Math" panose="02040503050406030204" pitchFamily="18" charset="0"/>
                              </a:rPr>
                              <m:t>+</m:t>
                            </m:r>
                            <m:sSub>
                              <m:sSubPr>
                                <m:ctrlPr>
                                  <a:rPr lang="ru-RU" sz="2000" b="1" i="1">
                                    <a:latin typeface="Cambria Math" panose="02040503050406030204" pitchFamily="18" charset="0"/>
                                  </a:rPr>
                                </m:ctrlPr>
                              </m:sSubPr>
                              <m:e>
                                <m:r>
                                  <a:rPr lang="ru-RU" sz="2000" b="1" i="1">
                                    <a:latin typeface="Cambria Math" panose="02040503050406030204" pitchFamily="18" charset="0"/>
                                  </a:rPr>
                                  <m:t>𝑾</m:t>
                                </m:r>
                              </m:e>
                              <m:sub>
                                <m:r>
                                  <a:rPr lang="ru-RU" sz="2000" b="1" i="1">
                                    <a:latin typeface="Cambria Math" panose="02040503050406030204" pitchFamily="18" charset="0"/>
                                  </a:rPr>
                                  <m:t>𝟏𝟎</m:t>
                                </m:r>
                                <m:r>
                                  <a:rPr lang="ru-RU" sz="2000" b="1" i="1">
                                    <a:latin typeface="Cambria Math" panose="02040503050406030204" pitchFamily="18" charset="0"/>
                                  </a:rPr>
                                  <m:t>,</m:t>
                                </m:r>
                                <m:r>
                                  <a:rPr lang="ru-RU" sz="2000" b="1" i="1">
                                    <a:latin typeface="Cambria Math" panose="02040503050406030204" pitchFamily="18" charset="0"/>
                                  </a:rPr>
                                  <m:t>𝒊</m:t>
                                </m:r>
                                <m:r>
                                  <a:rPr lang="ru-RU" sz="2000" b="1" i="1">
                                    <a:latin typeface="Cambria Math" panose="02040503050406030204" pitchFamily="18" charset="0"/>
                                  </a:rPr>
                                  <m:t>,</m:t>
                                </m:r>
                                <m:r>
                                  <a:rPr lang="ru-RU" sz="2000" b="1" i="1">
                                    <a:latin typeface="Cambria Math" panose="02040503050406030204" pitchFamily="18" charset="0"/>
                                  </a:rPr>
                                  <m:t>𝒎𝒂𝒙</m:t>
                                </m:r>
                              </m:sub>
                            </m:sSub>
                          </m:e>
                        </m:d>
                        <m:r>
                          <a:rPr lang="ru-RU" sz="2000" b="1" i="1" smtClean="0">
                            <a:latin typeface="Cambria Math" panose="02040503050406030204" pitchFamily="18" charset="0"/>
                          </a:rPr>
                          <m:t>∗</m:t>
                        </m:r>
                        <m:sSub>
                          <m:sSubPr>
                            <m:ctrlPr>
                              <a:rPr lang="ru-RU" sz="2000" b="1" i="1" smtClean="0">
                                <a:latin typeface="Cambria Math" panose="02040503050406030204" pitchFamily="18" charset="0"/>
                              </a:rPr>
                            </m:ctrlPr>
                          </m:sSubPr>
                          <m:e>
                            <m:r>
                              <a:rPr lang="en-US" sz="2000" b="1" i="1" smtClean="0">
                                <a:latin typeface="Cambria Math" panose="02040503050406030204" pitchFamily="18" charset="0"/>
                              </a:rPr>
                              <m:t>𝑳</m:t>
                            </m:r>
                          </m:e>
                          <m:sub>
                            <m:r>
                              <a:rPr lang="en-US" sz="2000" b="1" i="1" smtClean="0">
                                <a:latin typeface="Cambria Math" panose="02040503050406030204" pitchFamily="18" charset="0"/>
                              </a:rPr>
                              <m:t>𝟏𝟎</m:t>
                            </m:r>
                            <m:r>
                              <a:rPr lang="en-US" sz="2000" b="1" i="1" smtClean="0">
                                <a:latin typeface="Cambria Math" panose="02040503050406030204" pitchFamily="18" charset="0"/>
                              </a:rPr>
                              <m:t>.</m:t>
                            </m:r>
                            <m:r>
                              <a:rPr lang="en-US" sz="2000" b="1" i="1" smtClean="0">
                                <a:latin typeface="Cambria Math" panose="02040503050406030204" pitchFamily="18" charset="0"/>
                              </a:rPr>
                              <m:t>𝒊</m:t>
                            </m:r>
                          </m:sub>
                        </m:sSub>
                        <m:r>
                          <a:rPr lang="en-US" sz="2000" b="1" i="1" smtClean="0">
                            <a:latin typeface="Cambria Math" panose="02040503050406030204" pitchFamily="18" charset="0"/>
                          </a:rPr>
                          <m:t>)</m:t>
                        </m:r>
                        <m:r>
                          <a:rPr lang="ru-RU" sz="2000" b="1" i="1">
                            <a:latin typeface="Cambria Math" panose="02040503050406030204" pitchFamily="18" charset="0"/>
                          </a:rPr>
                          <m:t>/</m:t>
                        </m:r>
                        <m:d>
                          <m:dPr>
                            <m:ctrlPr>
                              <a:rPr lang="ru-RU" sz="2000" b="1" i="1">
                                <a:latin typeface="Cambria Math" panose="02040503050406030204" pitchFamily="18" charset="0"/>
                              </a:rPr>
                            </m:ctrlPr>
                          </m:dPr>
                          <m:e>
                            <m:sSub>
                              <m:sSubPr>
                                <m:ctrlPr>
                                  <a:rPr lang="ru-RU" sz="2000" b="1" i="1">
                                    <a:latin typeface="Cambria Math" panose="02040503050406030204" pitchFamily="18" charset="0"/>
                                  </a:rPr>
                                </m:ctrlPr>
                              </m:sSubPr>
                              <m:e>
                                <m:r>
                                  <a:rPr lang="ru-RU" sz="2000" b="1" i="1">
                                    <a:latin typeface="Cambria Math" panose="02040503050406030204" pitchFamily="18" charset="0"/>
                                  </a:rPr>
                                  <m:t>𝑫</m:t>
                                </m:r>
                              </m:e>
                              <m:sub>
                                <m:r>
                                  <a:rPr lang="ru-RU" sz="2000" b="1" i="1">
                                    <a:latin typeface="Cambria Math" panose="02040503050406030204" pitchFamily="18" charset="0"/>
                                  </a:rPr>
                                  <m:t>𝟏𝟎</m:t>
                                </m:r>
                              </m:sub>
                            </m:sSub>
                            <m:r>
                              <a:rPr lang="ru-RU" sz="2000" b="1" i="1">
                                <a:latin typeface="Cambria Math" panose="02040503050406030204" pitchFamily="18" charset="0"/>
                              </a:rPr>
                              <m:t>−</m:t>
                            </m:r>
                            <m:sSub>
                              <m:sSubPr>
                                <m:ctrlPr>
                                  <a:rPr lang="ru-RU" sz="2000" b="1" i="1">
                                    <a:latin typeface="Cambria Math" panose="02040503050406030204" pitchFamily="18" charset="0"/>
                                  </a:rPr>
                                </m:ctrlPr>
                              </m:sSubPr>
                              <m:e>
                                <m:r>
                                  <a:rPr lang="ru-RU" sz="2000" b="1" i="1">
                                    <a:latin typeface="Cambria Math" panose="02040503050406030204" pitchFamily="18" charset="0"/>
                                  </a:rPr>
                                  <m:t>𝑫</m:t>
                                </m:r>
                              </m:e>
                              <m:sub>
                                <m:r>
                                  <a:rPr lang="ru-RU" sz="2000" b="1" i="1">
                                    <a:latin typeface="Cambria Math" panose="02040503050406030204" pitchFamily="18" charset="0"/>
                                  </a:rPr>
                                  <m:t>𝟏𝟎</m:t>
                                </m:r>
                                <m:r>
                                  <a:rPr lang="ru-RU" sz="2000" b="1" i="1">
                                    <a:latin typeface="Cambria Math" panose="02040503050406030204" pitchFamily="18" charset="0"/>
                                  </a:rPr>
                                  <m:t>.</m:t>
                                </m:r>
                                <m:r>
                                  <a:rPr lang="ru-RU" sz="2000" b="1" i="1">
                                    <a:latin typeface="Cambria Math" panose="02040503050406030204" pitchFamily="18" charset="0"/>
                                  </a:rPr>
                                  <m:t>𝟏</m:t>
                                </m:r>
                              </m:sub>
                            </m:sSub>
                          </m:e>
                        </m:d>
                      </m:e>
                    </m:nary>
                  </m:oMath>
                </a14:m>
                <a:r>
                  <a:rPr lang="ru-RU" dirty="0">
                    <a:latin typeface="Times New Roman" panose="02020603050405020304" pitchFamily="18" charset="0"/>
                    <a:cs typeface="Times New Roman" panose="02020603050405020304" pitchFamily="18" charset="0"/>
                  </a:rPr>
                  <a:t> ,                                             	(12)</a:t>
                </a:r>
                <a:endParaRPr lang="en-US" dirty="0">
                  <a:latin typeface="Times New Roman" panose="02020603050405020304" pitchFamily="18" charset="0"/>
                  <a:cs typeface="Times New Roman" panose="02020603050405020304" pitchFamily="18" charset="0"/>
                </a:endParaRPr>
              </a:p>
              <a:p>
                <a:pPr algn="ctr"/>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где </a:t>
                </a:r>
                <a:r>
                  <a:rPr lang="en-US" dirty="0">
                    <a:latin typeface="Times New Roman" panose="02020603050405020304" pitchFamily="18" charset="0"/>
                    <a:cs typeface="Times New Roman" panose="02020603050405020304" pitchFamily="18" charset="0"/>
                  </a:rPr>
                  <a:t>W</a:t>
                </a:r>
                <a:r>
                  <a:rPr lang="ru-RU" baseline="-25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0,i,min</a:t>
                </a:r>
                <a:r>
                  <a:rPr lang="ru-RU" dirty="0">
                    <a:latin typeface="Times New Roman" panose="02020603050405020304" pitchFamily="18" charset="0"/>
                    <a:cs typeface="Times New Roman" panose="02020603050405020304" pitchFamily="18" charset="0"/>
                  </a:rPr>
                  <a:t> и </a:t>
                </a:r>
                <a:r>
                  <a:rPr lang="en-US" dirty="0">
                    <a:latin typeface="Times New Roman" panose="02020603050405020304" pitchFamily="18" charset="0"/>
                    <a:cs typeface="Times New Roman" panose="02020603050405020304" pitchFamily="18" charset="0"/>
                  </a:rPr>
                  <a:t>W</a:t>
                </a:r>
                <a:r>
                  <a:rPr lang="ru-RU" baseline="-25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0,i,max</a:t>
                </a:r>
                <a:r>
                  <a:rPr lang="ru-RU" dirty="0">
                    <a:latin typeface="Times New Roman" panose="02020603050405020304" pitchFamily="18" charset="0"/>
                    <a:cs typeface="Times New Roman" panose="02020603050405020304" pitchFamily="18" charset="0"/>
                  </a:rPr>
                  <a:t> – нижняя и верхняя границы дохода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ой подгруппы 10 </a:t>
                </a:r>
                <a:r>
                  <a:rPr lang="ru-RU" dirty="0" err="1">
                    <a:latin typeface="Times New Roman" panose="02020603050405020304" pitchFamily="18" charset="0"/>
                    <a:cs typeface="Times New Roman" panose="02020603050405020304" pitchFamily="18" charset="0"/>
                  </a:rPr>
                  <a:t>децильной</a:t>
                </a:r>
                <a:r>
                  <a:rPr lang="ru-RU" dirty="0">
                    <a:latin typeface="Times New Roman" panose="02020603050405020304" pitchFamily="18" charset="0"/>
                    <a:cs typeface="Times New Roman" panose="02020603050405020304" pitchFamily="18" charset="0"/>
                  </a:rPr>
                  <a:t> группы, </a:t>
                </a:r>
                <a:r>
                  <a:rPr lang="en-US" dirty="0">
                    <a:latin typeface="Times New Roman" panose="02020603050405020304" pitchFamily="18" charset="0"/>
                    <a:cs typeface="Times New Roman" panose="02020603050405020304" pitchFamily="18" charset="0"/>
                  </a:rPr>
                  <a:t>L</a:t>
                </a:r>
                <a:r>
                  <a:rPr lang="ru-RU" baseline="-25000" dirty="0">
                    <a:latin typeface="Times New Roman" panose="02020603050405020304" pitchFamily="18" charset="0"/>
                    <a:cs typeface="Times New Roman" panose="02020603050405020304" pitchFamily="18" charset="0"/>
                  </a:rPr>
                  <a:t>10.</a:t>
                </a:r>
                <a:r>
                  <a:rPr lang="en-US" baseline="-25000" dirty="0" err="1">
                    <a:latin typeface="Times New Roman" panose="02020603050405020304" pitchFamily="18" charset="0"/>
                    <a:cs typeface="Times New Roman" panose="02020603050405020304" pitchFamily="18" charset="0"/>
                  </a:rPr>
                  <a:t>i</a:t>
                </a:r>
                <a:r>
                  <a:rPr lang="ru-RU" dirty="0">
                    <a:latin typeface="Times New Roman" panose="02020603050405020304" pitchFamily="18" charset="0"/>
                    <a:cs typeface="Times New Roman" panose="02020603050405020304" pitchFamily="18" charset="0"/>
                  </a:rPr>
                  <a:t> - численность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ой подгруппы 10 </a:t>
                </a:r>
                <a:r>
                  <a:rPr lang="ru-RU" dirty="0" err="1">
                    <a:latin typeface="Times New Roman" panose="02020603050405020304" pitchFamily="18" charset="0"/>
                    <a:cs typeface="Times New Roman" panose="02020603050405020304" pitchFamily="18" charset="0"/>
                  </a:rPr>
                  <a:t>децильной</a:t>
                </a:r>
                <a:r>
                  <a:rPr lang="ru-RU" dirty="0">
                    <a:latin typeface="Times New Roman" panose="02020603050405020304" pitchFamily="18" charset="0"/>
                    <a:cs typeface="Times New Roman" panose="02020603050405020304" pitchFamily="18" charset="0"/>
                  </a:rPr>
                  <a:t> группы</a:t>
                </a:r>
                <a:r>
                  <a:rPr lang="en-US" dirty="0">
                    <a:latin typeface="Times New Roman" panose="02020603050405020304" pitchFamily="18" charset="0"/>
                    <a:cs typeface="Times New Roman" panose="02020603050405020304" pitchFamily="18" charset="0"/>
                  </a:rPr>
                  <a:t>, D</a:t>
                </a:r>
                <a:r>
                  <a:rPr lang="ru-RU" baseline="-25000" dirty="0">
                    <a:latin typeface="Times New Roman" panose="02020603050405020304" pitchFamily="18" charset="0"/>
                    <a:cs typeface="Times New Roman" panose="02020603050405020304" pitchFamily="18" charset="0"/>
                  </a:rPr>
                  <a:t>10</a:t>
                </a:r>
                <a:r>
                  <a:rPr lang="ru-RU" dirty="0">
                    <a:latin typeface="Times New Roman" panose="02020603050405020304" pitchFamily="18" charset="0"/>
                    <a:cs typeface="Times New Roman" panose="02020603050405020304" pitchFamily="18" charset="0"/>
                  </a:rPr>
                  <a:t> – суммарный доход 10-ой </a:t>
                </a:r>
                <a:r>
                  <a:rPr lang="ru-RU" dirty="0" err="1">
                    <a:latin typeface="Times New Roman" panose="02020603050405020304" pitchFamily="18" charset="0"/>
                    <a:cs typeface="Times New Roman" panose="02020603050405020304" pitchFamily="18" charset="0"/>
                  </a:rPr>
                  <a:t>децильной</a:t>
                </a:r>
                <a:r>
                  <a:rPr lang="ru-RU" dirty="0">
                    <a:latin typeface="Times New Roman" panose="02020603050405020304" pitchFamily="18" charset="0"/>
                    <a:cs typeface="Times New Roman" panose="02020603050405020304" pitchFamily="18" charset="0"/>
                  </a:rPr>
                  <a:t> группы; </a:t>
                </a:r>
                <a:r>
                  <a:rPr lang="en-US" dirty="0">
                    <a:latin typeface="Times New Roman" panose="02020603050405020304" pitchFamily="18" charset="0"/>
                    <a:cs typeface="Times New Roman" panose="02020603050405020304" pitchFamily="18" charset="0"/>
                  </a:rPr>
                  <a:t>D</a:t>
                </a:r>
                <a:r>
                  <a:rPr lang="ru-RU" baseline="-25000" dirty="0">
                    <a:latin typeface="Times New Roman" panose="02020603050405020304" pitchFamily="18" charset="0"/>
                    <a:cs typeface="Times New Roman" panose="02020603050405020304" pitchFamily="18" charset="0"/>
                  </a:rPr>
                  <a:t>10.1</a:t>
                </a:r>
                <a:r>
                  <a:rPr lang="ru-RU" dirty="0">
                    <a:latin typeface="Times New Roman" panose="02020603050405020304" pitchFamily="18" charset="0"/>
                    <a:cs typeface="Times New Roman" panose="02020603050405020304" pitchFamily="18" charset="0"/>
                  </a:rPr>
                  <a:t> – суммарный доход нижней подгруппы 10-ой </a:t>
                </a:r>
                <a:r>
                  <a:rPr lang="ru-RU" dirty="0" err="1">
                    <a:latin typeface="Times New Roman" panose="02020603050405020304" pitchFamily="18" charset="0"/>
                    <a:cs typeface="Times New Roman" panose="02020603050405020304" pitchFamily="18" charset="0"/>
                  </a:rPr>
                  <a:t>децильной</a:t>
                </a:r>
                <a:r>
                  <a:rPr lang="ru-RU" dirty="0">
                    <a:latin typeface="Times New Roman" panose="02020603050405020304" pitchFamily="18" charset="0"/>
                    <a:cs typeface="Times New Roman" panose="02020603050405020304" pitchFamily="18" charset="0"/>
                  </a:rPr>
                  <a:t> группы.</a:t>
                </a:r>
              </a:p>
              <a:p>
                <a:pPr indent="444500" algn="just"/>
                <a:r>
                  <a:rPr lang="ru-RU" dirty="0">
                    <a:latin typeface="Times New Roman" panose="02020603050405020304" pitchFamily="18" charset="0"/>
                    <a:cs typeface="Times New Roman" panose="02020603050405020304" pitchFamily="18" charset="0"/>
                  </a:rPr>
                  <a:t>Расчет дает единое значение корректирующего коэффициента </a:t>
                </a:r>
                <a:r>
                  <a:rPr lang="en-US" dirty="0">
                    <a:latin typeface="Times New Roman" panose="02020603050405020304" pitchFamily="18" charset="0"/>
                    <a:cs typeface="Times New Roman" panose="02020603050405020304" pitchFamily="18" charset="0"/>
                  </a:rPr>
                  <a:t>k</a:t>
                </a:r>
                <a:r>
                  <a:rPr lang="ru-RU" dirty="0">
                    <a:latin typeface="Times New Roman" panose="02020603050405020304" pitchFamily="18" charset="0"/>
                    <a:cs typeface="Times New Roman" panose="02020603050405020304" pitchFamily="18" charset="0"/>
                  </a:rPr>
                  <a:t>=3,56. Однако при таких значениях для группы 10.4 возникает коллизия, состоящая в нарушении </a:t>
                </a:r>
                <a:r>
                  <a:rPr lang="ru-RU" i="1" dirty="0">
                    <a:latin typeface="Times New Roman" panose="02020603050405020304" pitchFamily="18" charset="0"/>
                    <a:cs typeface="Times New Roman" panose="02020603050405020304" pitchFamily="18" charset="0"/>
                  </a:rPr>
                  <a:t>второго условия калибровки</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a:t>
                </a:r>
                <a:r>
                  <a:rPr lang="ru-RU" baseline="-25000" dirty="0">
                    <a:latin typeface="Times New Roman" panose="02020603050405020304" pitchFamily="18" charset="0"/>
                    <a:cs typeface="Times New Roman" panose="02020603050405020304" pitchFamily="18" charset="0"/>
                  </a:rPr>
                  <a:t>10.4,</a:t>
                </a:r>
                <a:r>
                  <a:rPr lang="en-US" baseline="-25000" dirty="0">
                    <a:latin typeface="Times New Roman" panose="02020603050405020304" pitchFamily="18" charset="0"/>
                    <a:cs typeface="Times New Roman" panose="02020603050405020304" pitchFamily="18" charset="0"/>
                  </a:rPr>
                  <a:t>min</a:t>
                </a:r>
                <a:r>
                  <a:rPr lang="ru-RU" dirty="0">
                    <a:latin typeface="Times New Roman" panose="02020603050405020304" pitchFamily="18" charset="0"/>
                    <a:cs typeface="Times New Roman" panose="02020603050405020304" pitchFamily="18" charset="0"/>
                  </a:rPr>
                  <a:t>&lt;</a:t>
                </a:r>
                <a:r>
                  <a:rPr lang="en-US" dirty="0">
                    <a:latin typeface="Times New Roman" panose="02020603050405020304" pitchFamily="18" charset="0"/>
                    <a:cs typeface="Times New Roman" panose="02020603050405020304" pitchFamily="18" charset="0"/>
                  </a:rPr>
                  <a:t>W</a:t>
                </a:r>
                <a:r>
                  <a:rPr lang="ru-RU" baseline="-25000" dirty="0">
                    <a:latin typeface="Times New Roman" panose="02020603050405020304" pitchFamily="18" charset="0"/>
                    <a:cs typeface="Times New Roman" panose="02020603050405020304" pitchFamily="18" charset="0"/>
                  </a:rPr>
                  <a:t>10.4</a:t>
                </a:r>
                <a:r>
                  <a:rPr lang="ru-RU" dirty="0">
                    <a:latin typeface="Times New Roman" panose="02020603050405020304" pitchFamily="18" charset="0"/>
                    <a:cs typeface="Times New Roman" panose="02020603050405020304" pitchFamily="18" charset="0"/>
                  </a:rPr>
                  <a:t>&lt;</a:t>
                </a:r>
                <a:r>
                  <a:rPr lang="en-US" dirty="0">
                    <a:latin typeface="Times New Roman" panose="02020603050405020304" pitchFamily="18" charset="0"/>
                    <a:cs typeface="Times New Roman" panose="02020603050405020304" pitchFamily="18" charset="0"/>
                  </a:rPr>
                  <a:t>W</a:t>
                </a:r>
                <a:r>
                  <a:rPr lang="ru-RU" baseline="-25000" dirty="0">
                    <a:latin typeface="Times New Roman" panose="02020603050405020304" pitchFamily="18" charset="0"/>
                    <a:cs typeface="Times New Roman" panose="02020603050405020304" pitchFamily="18" charset="0"/>
                  </a:rPr>
                  <a:t>10.4,</a:t>
                </a:r>
                <a:r>
                  <a:rPr lang="en-US" baseline="-25000" dirty="0">
                    <a:latin typeface="Times New Roman" panose="02020603050405020304" pitchFamily="18" charset="0"/>
                    <a:cs typeface="Times New Roman" panose="02020603050405020304" pitchFamily="18" charset="0"/>
                  </a:rPr>
                  <a:t>max</a:t>
                </a:r>
                <a:r>
                  <a:rPr lang="ru-RU" dirty="0">
                    <a:latin typeface="Times New Roman" panose="02020603050405020304" pitchFamily="18" charset="0"/>
                    <a:cs typeface="Times New Roman" panose="02020603050405020304" pitchFamily="18" charset="0"/>
                  </a:rPr>
                  <a:t>, в соответствии с которым средний доход подгруппы должен вписываться в соответствующие доходные интервалы. Подобный выход за границы обозначенных интервалов недопустим и требует дополнительной корректировки, которая осуществляется экспертным путем с последующим перераспределением дохода подгруппы 10.4 в пользу подгруппы 10.5. Окончательные поправочные коэффициенты для подгрупп выглядят следующим образом: </a:t>
                </a:r>
                <a:r>
                  <a:rPr lang="en-US" dirty="0">
                    <a:latin typeface="Times New Roman" panose="02020603050405020304" pitchFamily="18" charset="0"/>
                    <a:cs typeface="Times New Roman" panose="02020603050405020304" pitchFamily="18" charset="0"/>
                  </a:rPr>
                  <a:t>k</a:t>
                </a:r>
                <a:r>
                  <a:rPr lang="ru-RU" baseline="-25000" dirty="0">
                    <a:latin typeface="Times New Roman" panose="02020603050405020304" pitchFamily="18" charset="0"/>
                    <a:cs typeface="Times New Roman" panose="02020603050405020304" pitchFamily="18" charset="0"/>
                  </a:rPr>
                  <a:t>10.1</a:t>
                </a:r>
                <a:r>
                  <a:rPr lang="ru-RU" dirty="0">
                    <a:latin typeface="Times New Roman" panose="02020603050405020304" pitchFamily="18" charset="0"/>
                    <a:cs typeface="Times New Roman" panose="02020603050405020304" pitchFamily="18" charset="0"/>
                  </a:rPr>
                  <a:t>=4,52; </a:t>
                </a:r>
                <a:r>
                  <a:rPr lang="en-US" dirty="0">
                    <a:latin typeface="Times New Roman" panose="02020603050405020304" pitchFamily="18" charset="0"/>
                    <a:cs typeface="Times New Roman" panose="02020603050405020304" pitchFamily="18" charset="0"/>
                  </a:rPr>
                  <a:t>k</a:t>
                </a:r>
                <a:r>
                  <a:rPr lang="ru-RU" baseline="-25000" dirty="0">
                    <a:latin typeface="Times New Roman" panose="02020603050405020304" pitchFamily="18" charset="0"/>
                    <a:cs typeface="Times New Roman" panose="02020603050405020304" pitchFamily="18" charset="0"/>
                  </a:rPr>
                  <a:t>10.2</a:t>
                </a:r>
                <a:r>
                  <a:rPr lang="ru-RU" dirty="0">
                    <a:latin typeface="Times New Roman" panose="02020603050405020304" pitchFamily="18" charset="0"/>
                    <a:cs typeface="Times New Roman" panose="02020603050405020304" pitchFamily="18" charset="0"/>
                  </a:rPr>
                  <a:t>=3,56; </a:t>
                </a:r>
                <a:r>
                  <a:rPr lang="en-US" dirty="0">
                    <a:latin typeface="Times New Roman" panose="02020603050405020304" pitchFamily="18" charset="0"/>
                    <a:cs typeface="Times New Roman" panose="02020603050405020304" pitchFamily="18" charset="0"/>
                  </a:rPr>
                  <a:t>k</a:t>
                </a:r>
                <a:r>
                  <a:rPr lang="ru-RU" baseline="-25000" dirty="0">
                    <a:latin typeface="Times New Roman" panose="02020603050405020304" pitchFamily="18" charset="0"/>
                    <a:cs typeface="Times New Roman" panose="02020603050405020304" pitchFamily="18" charset="0"/>
                  </a:rPr>
                  <a:t>10.3</a:t>
                </a:r>
                <a:r>
                  <a:rPr lang="ru-RU" dirty="0">
                    <a:latin typeface="Times New Roman" panose="02020603050405020304" pitchFamily="18" charset="0"/>
                    <a:cs typeface="Times New Roman" panose="02020603050405020304" pitchFamily="18" charset="0"/>
                  </a:rPr>
                  <a:t>=3,56; </a:t>
                </a:r>
                <a:r>
                  <a:rPr lang="en-US" dirty="0">
                    <a:latin typeface="Times New Roman" panose="02020603050405020304" pitchFamily="18" charset="0"/>
                    <a:cs typeface="Times New Roman" panose="02020603050405020304" pitchFamily="18" charset="0"/>
                  </a:rPr>
                  <a:t>k</a:t>
                </a:r>
                <a:r>
                  <a:rPr lang="ru-RU" baseline="-25000" dirty="0">
                    <a:latin typeface="Times New Roman" panose="02020603050405020304" pitchFamily="18" charset="0"/>
                    <a:cs typeface="Times New Roman" panose="02020603050405020304" pitchFamily="18" charset="0"/>
                  </a:rPr>
                  <a:t>10.4</a:t>
                </a:r>
                <a:r>
                  <a:rPr lang="ru-RU" dirty="0">
                    <a:latin typeface="Times New Roman" panose="02020603050405020304" pitchFamily="18" charset="0"/>
                    <a:cs typeface="Times New Roman" panose="02020603050405020304" pitchFamily="18" charset="0"/>
                  </a:rPr>
                  <a:t>=2,90; </a:t>
                </a:r>
                <a:r>
                  <a:rPr lang="en-US" dirty="0">
                    <a:latin typeface="Times New Roman" panose="02020603050405020304" pitchFamily="18" charset="0"/>
                    <a:cs typeface="Times New Roman" panose="02020603050405020304" pitchFamily="18" charset="0"/>
                  </a:rPr>
                  <a:t>k</a:t>
                </a:r>
                <a:r>
                  <a:rPr lang="ru-RU" baseline="-25000" dirty="0">
                    <a:latin typeface="Times New Roman" panose="02020603050405020304" pitchFamily="18" charset="0"/>
                    <a:cs typeface="Times New Roman" panose="02020603050405020304" pitchFamily="18" charset="0"/>
                  </a:rPr>
                  <a:t>10.5</a:t>
                </a:r>
                <a:r>
                  <a:rPr lang="ru-RU" dirty="0">
                    <a:latin typeface="Times New Roman" panose="02020603050405020304" pitchFamily="18" charset="0"/>
                    <a:cs typeface="Times New Roman" panose="02020603050405020304" pitchFamily="18" charset="0"/>
                  </a:rPr>
                  <a:t>=3,99.</a:t>
                </a:r>
              </a:p>
            </p:txBody>
          </p:sp>
        </mc:Choice>
        <mc:Fallback xmlns="">
          <p:sp>
            <p:nvSpPr>
              <p:cNvPr id="2" name="Прямоугольник 1">
                <a:extLst>
                  <a:ext uri="{FF2B5EF4-FFF2-40B4-BE49-F238E27FC236}">
                    <a16:creationId xmlns:a16="http://schemas.microsoft.com/office/drawing/2014/main" xmlns:a14="http://schemas.microsoft.com/office/drawing/2010/main" xmlns="" id="{3CC1A889-55F7-448D-AC5F-46659B0CCDD9}"/>
                  </a:ext>
                </a:extLst>
              </p:cNvPr>
              <p:cNvSpPr>
                <a:spLocks noRot="1" noChangeAspect="1" noMove="1" noResize="1" noEditPoints="1" noAdjustHandles="1" noChangeArrowheads="1" noChangeShapeType="1" noTextEdit="1"/>
              </p:cNvSpPr>
              <p:nvPr/>
            </p:nvSpPr>
            <p:spPr>
              <a:xfrm>
                <a:off x="427770" y="768633"/>
                <a:ext cx="11336457" cy="4601196"/>
              </a:xfrm>
              <a:prstGeom prst="rect">
                <a:avLst/>
              </a:prstGeom>
              <a:blipFill rotWithShape="0">
                <a:blip r:embed="rId2"/>
                <a:stretch>
                  <a:fillRect l="-430" t="-662" r="-430" b="-1192"/>
                </a:stretch>
              </a:blipFill>
            </p:spPr>
            <p:txBody>
              <a:bodyPr/>
              <a:lstStyle/>
              <a:p>
                <a:r>
                  <a:rPr lang="ru-RU">
                    <a:noFill/>
                  </a:rPr>
                  <a:t> </a:t>
                </a:r>
              </a:p>
            </p:txBody>
          </p:sp>
        </mc:Fallback>
      </mc:AlternateContent>
    </p:spTree>
    <p:extLst>
      <p:ext uri="{BB962C8B-B14F-4D97-AF65-F5344CB8AC3E}">
        <p14:creationId xmlns:p14="http://schemas.microsoft.com/office/powerpoint/2010/main" val="2194410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1" y="138254"/>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8. Данные о доходах верхнего дециля</a:t>
            </a:r>
            <a:endParaRPr lang="ru-RU" sz="2600" b="1" dirty="0">
              <a:solidFill>
                <a:srgbClr val="000000"/>
              </a:solidFill>
              <a:latin typeface="Times New Roman" pitchFamily="18" charset="0"/>
            </a:endParaRPr>
          </a:p>
        </p:txBody>
      </p:sp>
      <p:sp>
        <p:nvSpPr>
          <p:cNvPr id="2" name="Прямоугольник 1">
            <a:extLst>
              <a:ext uri="{FF2B5EF4-FFF2-40B4-BE49-F238E27FC236}">
                <a16:creationId xmlns:a16="http://schemas.microsoft.com/office/drawing/2014/main" xmlns="" id="{3CC1A889-55F7-448D-AC5F-46659B0CCDD9}"/>
              </a:ext>
            </a:extLst>
          </p:cNvPr>
          <p:cNvSpPr/>
          <p:nvPr/>
        </p:nvSpPr>
        <p:spPr>
          <a:xfrm>
            <a:off x="427770" y="833404"/>
            <a:ext cx="11336457" cy="369332"/>
          </a:xfrm>
          <a:prstGeom prst="rect">
            <a:avLst/>
          </a:prstGeom>
        </p:spPr>
        <p:txBody>
          <a:bodyPr wrap="square">
            <a:spAutoFit/>
          </a:bodyPr>
          <a:lstStyle/>
          <a:p>
            <a:pPr algn="ctr"/>
            <a:r>
              <a:rPr lang="ru-RU" b="1" dirty="0">
                <a:latin typeface="Times New Roman" panose="02020603050405020304" pitchFamily="18" charset="0"/>
                <a:cs typeface="Times New Roman" panose="02020603050405020304" pitchFamily="18" charset="0"/>
              </a:rPr>
              <a:t>Исходные данные о доходах высокодоходных групп населения, 2016 г.</a:t>
            </a:r>
            <a:endParaRPr lang="ru-RU" dirty="0">
              <a:latin typeface="Times New Roman" panose="02020603050405020304" pitchFamily="18"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xmlns="" id="{F8D53831-EA70-446B-987B-8E1E86FA815D}"/>
              </a:ext>
            </a:extLst>
          </p:cNvPr>
          <p:cNvGraphicFramePr>
            <a:graphicFrameLocks noGrp="1"/>
          </p:cNvGraphicFramePr>
          <p:nvPr>
            <p:extLst>
              <p:ext uri="{D42A27DB-BD31-4B8C-83A1-F6EECF244321}">
                <p14:modId xmlns:p14="http://schemas.microsoft.com/office/powerpoint/2010/main" val="2560815537"/>
              </p:ext>
            </p:extLst>
          </p:nvPr>
        </p:nvGraphicFramePr>
        <p:xfrm>
          <a:off x="427769" y="1202736"/>
          <a:ext cx="11336458" cy="4255364"/>
        </p:xfrm>
        <a:graphic>
          <a:graphicData uri="http://schemas.openxmlformats.org/drawingml/2006/table">
            <a:tbl>
              <a:tblPr firstRow="1" firstCol="1" bandRow="1">
                <a:tableStyleId>{5940675A-B579-460E-94D1-54222C63F5DA}</a:tableStyleId>
              </a:tblPr>
              <a:tblGrid>
                <a:gridCol w="1778638">
                  <a:extLst>
                    <a:ext uri="{9D8B030D-6E8A-4147-A177-3AD203B41FA5}">
                      <a16:colId xmlns:a16="http://schemas.microsoft.com/office/drawing/2014/main" xmlns="" val="2228475801"/>
                    </a:ext>
                  </a:extLst>
                </a:gridCol>
                <a:gridCol w="1606188">
                  <a:extLst>
                    <a:ext uri="{9D8B030D-6E8A-4147-A177-3AD203B41FA5}">
                      <a16:colId xmlns:a16="http://schemas.microsoft.com/office/drawing/2014/main" xmlns="" val="3380592292"/>
                    </a:ext>
                  </a:extLst>
                </a:gridCol>
                <a:gridCol w="1783674">
                  <a:extLst>
                    <a:ext uri="{9D8B030D-6E8A-4147-A177-3AD203B41FA5}">
                      <a16:colId xmlns:a16="http://schemas.microsoft.com/office/drawing/2014/main" xmlns="" val="879872988"/>
                    </a:ext>
                  </a:extLst>
                </a:gridCol>
                <a:gridCol w="1962418">
                  <a:extLst>
                    <a:ext uri="{9D8B030D-6E8A-4147-A177-3AD203B41FA5}">
                      <a16:colId xmlns:a16="http://schemas.microsoft.com/office/drawing/2014/main" xmlns="" val="2796353535"/>
                    </a:ext>
                  </a:extLst>
                </a:gridCol>
                <a:gridCol w="2498652">
                  <a:extLst>
                    <a:ext uri="{9D8B030D-6E8A-4147-A177-3AD203B41FA5}">
                      <a16:colId xmlns:a16="http://schemas.microsoft.com/office/drawing/2014/main" xmlns="" val="1436738251"/>
                    </a:ext>
                  </a:extLst>
                </a:gridCol>
                <a:gridCol w="1706888">
                  <a:extLst>
                    <a:ext uri="{9D8B030D-6E8A-4147-A177-3AD203B41FA5}">
                      <a16:colId xmlns:a16="http://schemas.microsoft.com/office/drawing/2014/main" xmlns="" val="3946325177"/>
                    </a:ext>
                  </a:extLst>
                </a:gridCol>
              </a:tblGrid>
              <a:tr h="1375364">
                <a:tc>
                  <a:txBody>
                    <a:bodyPr/>
                    <a:lstStyle/>
                    <a:p>
                      <a:pPr algn="ctr">
                        <a:lnSpc>
                          <a:spcPct val="107000"/>
                        </a:lnSpc>
                        <a:spcAft>
                          <a:spcPts val="0"/>
                        </a:spcAft>
                      </a:pPr>
                      <a:r>
                        <a:rPr lang="ru-RU" sz="1800" b="1" dirty="0">
                          <a:effectLst/>
                          <a:latin typeface="Times New Roman" panose="02020603050405020304" pitchFamily="18" charset="0"/>
                          <a:cs typeface="Times New Roman" panose="02020603050405020304" pitchFamily="18" charset="0"/>
                        </a:rPr>
                        <a:t>Децильные группы и подгруппы</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b="1" dirty="0">
                          <a:effectLst/>
                          <a:latin typeface="Times New Roman" panose="02020603050405020304" pitchFamily="18" charset="0"/>
                          <a:cs typeface="Times New Roman" panose="02020603050405020304" pitchFamily="18" charset="0"/>
                        </a:rPr>
                        <a:t>Численность подгрупп, чел.</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b="1" dirty="0">
                          <a:effectLst/>
                          <a:latin typeface="Times New Roman" panose="02020603050405020304" pitchFamily="18" charset="0"/>
                          <a:cs typeface="Times New Roman" panose="02020603050405020304" pitchFamily="18" charset="0"/>
                        </a:rPr>
                        <a:t>Нижняя граница годового дохода, руб.</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b="1" dirty="0">
                          <a:effectLst/>
                          <a:latin typeface="Times New Roman" panose="02020603050405020304" pitchFamily="18" charset="0"/>
                          <a:cs typeface="Times New Roman" panose="02020603050405020304" pitchFamily="18" charset="0"/>
                        </a:rPr>
                        <a:t>Верхняя граница годового дохода, руб.</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b="1" dirty="0">
                          <a:effectLst/>
                          <a:latin typeface="Times New Roman" panose="02020603050405020304" pitchFamily="18" charset="0"/>
                          <a:cs typeface="Times New Roman" panose="02020603050405020304" pitchFamily="18" charset="0"/>
                        </a:rPr>
                        <a:t>Доход группы</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b="1" dirty="0">
                          <a:effectLst/>
                          <a:latin typeface="Times New Roman" panose="02020603050405020304" pitchFamily="18" charset="0"/>
                          <a:cs typeface="Times New Roman" panose="02020603050405020304" pitchFamily="18" charset="0"/>
                        </a:rPr>
                        <a:t>Средний годовой доход </a:t>
                      </a:r>
                      <a:r>
                        <a:rPr lang="ru-RU" sz="1800" b="1" dirty="0" err="1">
                          <a:effectLst/>
                          <a:latin typeface="Times New Roman" panose="02020603050405020304" pitchFamily="18" charset="0"/>
                          <a:cs typeface="Times New Roman" panose="02020603050405020304" pitchFamily="18" charset="0"/>
                        </a:rPr>
                        <a:t>налогопла-тельщика</a:t>
                      </a:r>
                      <a:r>
                        <a:rPr lang="ru-RU" sz="1800" b="1" dirty="0">
                          <a:effectLst/>
                          <a:latin typeface="Times New Roman" panose="02020603050405020304" pitchFamily="18" charset="0"/>
                          <a:cs typeface="Times New Roman" panose="02020603050405020304" pitchFamily="18" charset="0"/>
                        </a:rPr>
                        <a:t>, руб.</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90581488"/>
                  </a:ext>
                </a:extLst>
              </a:tr>
              <a:tr h="360000">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Первая</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11 493 000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102 230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1 053 993 998 400</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91 707</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05007177"/>
                  </a:ext>
                </a:extLst>
              </a:tr>
              <a:tr h="360000">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Девятая</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11 493 000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529 533</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728 471</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9 038 135 064 000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786 403</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97210899"/>
                  </a:ext>
                </a:extLst>
              </a:tr>
              <a:tr h="360000">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Десятая</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11 493 000</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728 471</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16 427 896 094 400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1 429 383</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72932169"/>
                  </a:ext>
                </a:extLst>
              </a:tr>
              <a:tr h="360000">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10.1</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11 008 820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728 471</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3 000 000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9 090 246 885 680</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825 724</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88345507"/>
                  </a:ext>
                </a:extLst>
              </a:tr>
              <a:tr h="360000">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10.2</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448 800*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3 000 000</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10 000 000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1 637 055 302 221</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3 647 628</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35640036"/>
                  </a:ext>
                </a:extLst>
              </a:tr>
              <a:tr h="360000">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10.3</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34 369*</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10 000 000</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500 000 000</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4 918 177 769 408</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143 099 240</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100373440"/>
                  </a:ext>
                </a:extLst>
              </a:tr>
              <a:tr h="360000">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10.4</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587*</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500 000 000</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latin typeface="Times New Roman" panose="02020603050405020304" pitchFamily="18" charset="0"/>
                          <a:cs typeface="Times New Roman" panose="02020603050405020304" pitchFamily="18" charset="0"/>
                        </a:rPr>
                        <a:t>1 000 000 000</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303 620 689 655</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517 241 379</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247245275"/>
                  </a:ext>
                </a:extLst>
              </a:tr>
              <a:tr h="360000">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10.5</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424*</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1 000 000 000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478 795 447 436</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1 129 234 546</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43904776"/>
                  </a:ext>
                </a:extLst>
              </a:tr>
            </a:tbl>
          </a:graphicData>
        </a:graphic>
      </p:graphicFrame>
      <p:sp>
        <p:nvSpPr>
          <p:cNvPr id="5" name="Прямоугольник 4"/>
          <p:cNvSpPr/>
          <p:nvPr/>
        </p:nvSpPr>
        <p:spPr>
          <a:xfrm>
            <a:off x="423996" y="5458100"/>
            <a:ext cx="9447266" cy="307777"/>
          </a:xfrm>
          <a:prstGeom prst="rect">
            <a:avLst/>
          </a:prstGeom>
        </p:spPr>
        <p:txBody>
          <a:bodyPr wrap="none">
            <a:spAutoFit/>
          </a:bodyPr>
          <a:lstStyle/>
          <a:p>
            <a:r>
              <a:rPr lang="ru-RU" sz="1400" dirty="0">
                <a:latin typeface="Times New Roman" panose="02020603050405020304" pitchFamily="18" charset="0"/>
                <a:ea typeface="Calibri" panose="020F0502020204030204" pitchFamily="34" charset="0"/>
              </a:rPr>
              <a:t>*Данные Федеральной налоговой службы, приведенные в финансово-экономическом обосновании законопроекта КПРФ</a:t>
            </a:r>
            <a:endParaRPr lang="ru-RU" sz="1400" dirty="0"/>
          </a:p>
        </p:txBody>
      </p:sp>
    </p:spTree>
    <p:extLst>
      <p:ext uri="{BB962C8B-B14F-4D97-AF65-F5344CB8AC3E}">
        <p14:creationId xmlns:p14="http://schemas.microsoft.com/office/powerpoint/2010/main" val="3914151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1" y="138254"/>
            <a:ext cx="12192000" cy="492125"/>
          </a:xfrm>
          <a:prstGeom prst="rect">
            <a:avLst/>
          </a:prstGeom>
          <a:noFill/>
          <a:ln w="9525">
            <a:noFill/>
            <a:miter lim="800000"/>
            <a:headEnd/>
            <a:tailEnd/>
          </a:ln>
        </p:spPr>
        <p:txBody>
          <a:bodyPr>
            <a:spAutoFit/>
          </a:bodyPr>
          <a:lstStyle/>
          <a:p>
            <a:pPr algn="ctr"/>
            <a:r>
              <a:rPr lang="en-US" sz="2600" b="1" i="1" dirty="0">
                <a:solidFill>
                  <a:srgbClr val="000000"/>
                </a:solidFill>
                <a:latin typeface="Times New Roman" pitchFamily="18" charset="0"/>
                <a:cs typeface="Times New Roman" pitchFamily="18" charset="0"/>
              </a:rPr>
              <a:t>9</a:t>
            </a:r>
            <a:r>
              <a:rPr lang="ru-RU" sz="2600" b="1" i="1" dirty="0">
                <a:solidFill>
                  <a:srgbClr val="000000"/>
                </a:solidFill>
                <a:latin typeface="Times New Roman" pitchFamily="18" charset="0"/>
                <a:cs typeface="Times New Roman" pitchFamily="18" charset="0"/>
              </a:rPr>
              <a:t>.1. Параметры сценариев реформы ПН</a:t>
            </a:r>
            <a:endParaRPr lang="ru-RU" sz="2600" b="1" dirty="0">
              <a:solidFill>
                <a:srgbClr val="000000"/>
              </a:solidFill>
              <a:latin typeface="Times New Roman" pitchFamily="18" charset="0"/>
            </a:endParaRPr>
          </a:p>
        </p:txBody>
      </p:sp>
      <p:sp>
        <p:nvSpPr>
          <p:cNvPr id="2" name="Прямоугольник 1">
            <a:extLst>
              <a:ext uri="{FF2B5EF4-FFF2-40B4-BE49-F238E27FC236}">
                <a16:creationId xmlns:a16="http://schemas.microsoft.com/office/drawing/2014/main" xmlns="" id="{3CC1A889-55F7-448D-AC5F-46659B0CCDD9}"/>
              </a:ext>
            </a:extLst>
          </p:cNvPr>
          <p:cNvSpPr/>
          <p:nvPr/>
        </p:nvSpPr>
        <p:spPr>
          <a:xfrm>
            <a:off x="423995" y="769428"/>
            <a:ext cx="11336457" cy="369332"/>
          </a:xfrm>
          <a:prstGeom prst="rect">
            <a:avLst/>
          </a:prstGeom>
        </p:spPr>
        <p:txBody>
          <a:bodyPr wrap="square">
            <a:spAutoFit/>
          </a:bodyPr>
          <a:lstStyle/>
          <a:p>
            <a:pPr algn="ctr"/>
            <a:r>
              <a:rPr lang="ru-RU" b="1" dirty="0">
                <a:latin typeface="Times New Roman" panose="02020603050405020304" pitchFamily="18" charset="0"/>
                <a:cs typeface="Times New Roman" panose="02020603050405020304" pitchFamily="18" charset="0"/>
              </a:rPr>
              <a:t>Параметры четырех сценариев реформы подоходного налога в России</a:t>
            </a:r>
            <a:endParaRPr lang="ru-RU"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409122087"/>
              </p:ext>
            </p:extLst>
          </p:nvPr>
        </p:nvGraphicFramePr>
        <p:xfrm>
          <a:off x="314223" y="1445289"/>
          <a:ext cx="11556000" cy="4400488"/>
        </p:xfrm>
        <a:graphic>
          <a:graphicData uri="http://schemas.openxmlformats.org/drawingml/2006/table">
            <a:tbl>
              <a:tblPr firstRow="1" firstCol="1" bandRow="1">
                <a:tableStyleId>{5940675A-B579-460E-94D1-54222C63F5DA}</a:tableStyleId>
              </a:tblPr>
              <a:tblGrid>
                <a:gridCol w="1620000">
                  <a:extLst>
                    <a:ext uri="{9D8B030D-6E8A-4147-A177-3AD203B41FA5}">
                      <a16:colId xmlns:a16="http://schemas.microsoft.com/office/drawing/2014/main" xmlns="" val="20000"/>
                    </a:ext>
                  </a:extLst>
                </a:gridCol>
                <a:gridCol w="1620000">
                  <a:extLst>
                    <a:ext uri="{9D8B030D-6E8A-4147-A177-3AD203B41FA5}">
                      <a16:colId xmlns:a16="http://schemas.microsoft.com/office/drawing/2014/main" xmlns="" val="20001"/>
                    </a:ext>
                  </a:extLst>
                </a:gridCol>
                <a:gridCol w="1620000">
                  <a:extLst>
                    <a:ext uri="{9D8B030D-6E8A-4147-A177-3AD203B41FA5}">
                      <a16:colId xmlns:a16="http://schemas.microsoft.com/office/drawing/2014/main" xmlns="" val="20002"/>
                    </a:ext>
                  </a:extLst>
                </a:gridCol>
                <a:gridCol w="2736000">
                  <a:extLst>
                    <a:ext uri="{9D8B030D-6E8A-4147-A177-3AD203B41FA5}">
                      <a16:colId xmlns:a16="http://schemas.microsoft.com/office/drawing/2014/main" xmlns="" val="20003"/>
                    </a:ext>
                  </a:extLst>
                </a:gridCol>
                <a:gridCol w="14760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gridCol w="1476000">
                  <a:extLst>
                    <a:ext uri="{9D8B030D-6E8A-4147-A177-3AD203B41FA5}">
                      <a16:colId xmlns:a16="http://schemas.microsoft.com/office/drawing/2014/main" xmlns="" val="20006"/>
                    </a:ext>
                  </a:extLst>
                </a:gridCol>
              </a:tblGrid>
              <a:tr h="652304">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Сценарии</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grid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Интервал годового дохода, руб.</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hMerge="1">
                  <a:txBody>
                    <a:bodyPr/>
                    <a:lstStyle/>
                    <a:p>
                      <a:endParaRPr lang="ru-RU"/>
                    </a:p>
                  </a:txBody>
                  <a:tcPr/>
                </a:tc>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Ставка налога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Степень реализуемости сценария (</a:t>
                      </a:r>
                      <a:r>
                        <a:rPr lang="en-US" sz="1600" b="1" dirty="0">
                          <a:effectLst/>
                          <a:latin typeface="Times New Roman" panose="02020603050405020304" pitchFamily="18" charset="0"/>
                          <a:cs typeface="Times New Roman" panose="02020603050405020304" pitchFamily="18" charset="0"/>
                        </a:rPr>
                        <a:t>D</a:t>
                      </a:r>
                      <a:r>
                        <a:rPr lang="ru-RU" sz="1600" b="1" dirty="0">
                          <a:effectLst/>
                          <a:latin typeface="Times New Roman" panose="02020603050405020304" pitchFamily="18" charset="0"/>
                          <a:cs typeface="Times New Roman" panose="02020603050405020304" pitchFamily="18" charset="0"/>
                        </a:rPr>
                        <a:t>), в % </a:t>
                      </a:r>
                    </a:p>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(от 0 до 100)</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2">
                  <a:txBody>
                    <a:bodyPr/>
                    <a:lstStyle/>
                    <a:p>
                      <a:pPr algn="ctr">
                        <a:lnSpc>
                          <a:spcPct val="107000"/>
                        </a:lnSpc>
                        <a:spcAft>
                          <a:spcPts val="0"/>
                        </a:spcAft>
                      </a:pPr>
                      <a:r>
                        <a:rPr lang="ru-RU" sz="1600" b="1" dirty="0" err="1">
                          <a:effectLst/>
                          <a:latin typeface="Times New Roman" panose="02020603050405020304" pitchFamily="18" charset="0"/>
                          <a:cs typeface="Times New Roman" panose="02020603050405020304" pitchFamily="18" charset="0"/>
                        </a:rPr>
                        <a:t>Диапа</a:t>
                      </a:r>
                      <a:r>
                        <a:rPr lang="ru-RU" sz="1600" b="1" dirty="0">
                          <a:effectLst/>
                          <a:latin typeface="Times New Roman" panose="02020603050405020304" pitchFamily="18" charset="0"/>
                          <a:cs typeface="Times New Roman" panose="02020603050405020304" pitchFamily="18" charset="0"/>
                        </a:rPr>
                        <a:t>-зон оценок</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Коэффициент поляризации</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extLst>
                  <a:ext uri="{0D108BD9-81ED-4DB2-BD59-A6C34878D82A}">
                    <a16:rowId xmlns:a16="http://schemas.microsoft.com/office/drawing/2014/main" xmlns="" val="10000"/>
                  </a:ext>
                </a:extLst>
              </a:tr>
              <a:tr h="652304">
                <a:tc vMerge="1">
                  <a:txBody>
                    <a:bodyPr/>
                    <a:lstStyle/>
                    <a:p>
                      <a:endParaRPr lang="ru-RU"/>
                    </a:p>
                  </a:txBody>
                  <a:tcP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Нижняя граница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Верхняя граница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0001"/>
                  </a:ext>
                </a:extLst>
              </a:tr>
              <a:tr h="765175">
                <a:tc rowSpan="4">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КПРФ</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5%</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4">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28,3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4">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10–40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4">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30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extLst>
                  <a:ext uri="{0D108BD9-81ED-4DB2-BD59-A6C34878D82A}">
                    <a16:rowId xmlns:a16="http://schemas.microsoft.com/office/drawing/2014/main" xmlns="" val="10002"/>
                  </a:ext>
                </a:extLst>
              </a:tr>
              <a:tr h="765175">
                <a:tc vMerge="1">
                  <a:txBody>
                    <a:bodyPr/>
                    <a:lstStyle/>
                    <a:p>
                      <a:endParaRPr lang="ru-RU"/>
                    </a:p>
                  </a:txBody>
                  <a:tcP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100 001</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3 000 000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5000 рублей + 13% с суммы, превышающей 100 000 рублей</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0003"/>
                  </a:ext>
                </a:extLst>
              </a:tr>
              <a:tr h="765175">
                <a:tc vMerge="1">
                  <a:txBody>
                    <a:bodyPr/>
                    <a:lstStyle/>
                    <a:p>
                      <a:endParaRPr lang="ru-RU"/>
                    </a:p>
                  </a:txBody>
                  <a:tcP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3 000 001</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10 000 000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382 000 рублей + 18% с суммы, превышающей 3 000 000 рублей</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0004"/>
                  </a:ext>
                </a:extLst>
              </a:tr>
              <a:tr h="765175">
                <a:tc vMerge="1">
                  <a:txBody>
                    <a:bodyPr/>
                    <a:lstStyle/>
                    <a:p>
                      <a:endParaRPr lang="ru-RU"/>
                    </a:p>
                  </a:txBody>
                  <a:tcP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10 000 001</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1 642 000 рублей + 25% с суммы, превышающей 10 000 000 рублей</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740421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1" y="138254"/>
            <a:ext cx="12192000" cy="492125"/>
          </a:xfrm>
          <a:prstGeom prst="rect">
            <a:avLst/>
          </a:prstGeom>
          <a:noFill/>
          <a:ln w="9525">
            <a:noFill/>
            <a:miter lim="800000"/>
            <a:headEnd/>
            <a:tailEnd/>
          </a:ln>
        </p:spPr>
        <p:txBody>
          <a:bodyPr>
            <a:spAutoFit/>
          </a:bodyPr>
          <a:lstStyle/>
          <a:p>
            <a:pPr algn="ctr"/>
            <a:r>
              <a:rPr lang="en-US" sz="2600" b="1" i="1" dirty="0">
                <a:solidFill>
                  <a:srgbClr val="000000"/>
                </a:solidFill>
                <a:latin typeface="Times New Roman" pitchFamily="18" charset="0"/>
                <a:cs typeface="Times New Roman" pitchFamily="18" charset="0"/>
              </a:rPr>
              <a:t>9</a:t>
            </a:r>
            <a:r>
              <a:rPr lang="ru-RU" sz="2600" b="1" i="1" dirty="0">
                <a:solidFill>
                  <a:srgbClr val="000000"/>
                </a:solidFill>
                <a:latin typeface="Times New Roman" pitchFamily="18" charset="0"/>
                <a:cs typeface="Times New Roman" pitchFamily="18" charset="0"/>
              </a:rPr>
              <a:t>.2. Параметры сценариев реформы ПН</a:t>
            </a:r>
            <a:endParaRPr lang="ru-RU" sz="2600" b="1" dirty="0">
              <a:solidFill>
                <a:srgbClr val="000000"/>
              </a:solidFill>
              <a:latin typeface="Times New Roman" pitchFamily="18" charset="0"/>
            </a:endParaRPr>
          </a:p>
        </p:txBody>
      </p:sp>
      <p:sp>
        <p:nvSpPr>
          <p:cNvPr id="2" name="Прямоугольник 1">
            <a:extLst>
              <a:ext uri="{FF2B5EF4-FFF2-40B4-BE49-F238E27FC236}">
                <a16:creationId xmlns:a16="http://schemas.microsoft.com/office/drawing/2014/main" xmlns="" id="{3CC1A889-55F7-448D-AC5F-46659B0CCDD9}"/>
              </a:ext>
            </a:extLst>
          </p:cNvPr>
          <p:cNvSpPr/>
          <p:nvPr/>
        </p:nvSpPr>
        <p:spPr>
          <a:xfrm>
            <a:off x="423996" y="710293"/>
            <a:ext cx="11336457" cy="369332"/>
          </a:xfrm>
          <a:prstGeom prst="rect">
            <a:avLst/>
          </a:prstGeom>
        </p:spPr>
        <p:txBody>
          <a:bodyPr wrap="square">
            <a:spAutoFit/>
          </a:bodyPr>
          <a:lstStyle/>
          <a:p>
            <a:pPr algn="ctr"/>
            <a:r>
              <a:rPr lang="ru-RU" b="1" dirty="0">
                <a:latin typeface="Times New Roman" panose="02020603050405020304" pitchFamily="18" charset="0"/>
                <a:cs typeface="Times New Roman" panose="02020603050405020304" pitchFamily="18" charset="0"/>
              </a:rPr>
              <a:t>Параметры четырех сценариев реформы подоходного налога в России</a:t>
            </a:r>
            <a:endParaRPr lang="ru-RU"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615920493"/>
              </p:ext>
            </p:extLst>
          </p:nvPr>
        </p:nvGraphicFramePr>
        <p:xfrm>
          <a:off x="314224" y="1388139"/>
          <a:ext cx="11556000" cy="4403738"/>
        </p:xfrm>
        <a:graphic>
          <a:graphicData uri="http://schemas.openxmlformats.org/drawingml/2006/table">
            <a:tbl>
              <a:tblPr firstRow="1" firstCol="1" bandRow="1">
                <a:tableStyleId>{5940675A-B579-460E-94D1-54222C63F5DA}</a:tableStyleId>
              </a:tblPr>
              <a:tblGrid>
                <a:gridCol w="1620000">
                  <a:extLst>
                    <a:ext uri="{9D8B030D-6E8A-4147-A177-3AD203B41FA5}">
                      <a16:colId xmlns:a16="http://schemas.microsoft.com/office/drawing/2014/main" xmlns="" val="20000"/>
                    </a:ext>
                  </a:extLst>
                </a:gridCol>
                <a:gridCol w="1620000">
                  <a:extLst>
                    <a:ext uri="{9D8B030D-6E8A-4147-A177-3AD203B41FA5}">
                      <a16:colId xmlns:a16="http://schemas.microsoft.com/office/drawing/2014/main" xmlns="" val="20001"/>
                    </a:ext>
                  </a:extLst>
                </a:gridCol>
                <a:gridCol w="1620000">
                  <a:extLst>
                    <a:ext uri="{9D8B030D-6E8A-4147-A177-3AD203B41FA5}">
                      <a16:colId xmlns:a16="http://schemas.microsoft.com/office/drawing/2014/main" xmlns="" val="20002"/>
                    </a:ext>
                  </a:extLst>
                </a:gridCol>
                <a:gridCol w="2736000">
                  <a:extLst>
                    <a:ext uri="{9D8B030D-6E8A-4147-A177-3AD203B41FA5}">
                      <a16:colId xmlns:a16="http://schemas.microsoft.com/office/drawing/2014/main" xmlns="" val="20003"/>
                    </a:ext>
                  </a:extLst>
                </a:gridCol>
                <a:gridCol w="14760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gridCol w="1476000">
                  <a:extLst>
                    <a:ext uri="{9D8B030D-6E8A-4147-A177-3AD203B41FA5}">
                      <a16:colId xmlns:a16="http://schemas.microsoft.com/office/drawing/2014/main" xmlns="" val="20006"/>
                    </a:ext>
                  </a:extLst>
                </a:gridCol>
              </a:tblGrid>
              <a:tr h="651600">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Сценарии</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grid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Интервал годового дохода, руб.</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hMerge="1">
                  <a:txBody>
                    <a:bodyPr/>
                    <a:lstStyle/>
                    <a:p>
                      <a:endParaRPr lang="ru-RU"/>
                    </a:p>
                  </a:txBody>
                  <a:tcPr/>
                </a:tc>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Ставка налога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Степень реализуемости сценария (</a:t>
                      </a:r>
                      <a:r>
                        <a:rPr lang="en-US" sz="1600" b="1" dirty="0">
                          <a:effectLst/>
                          <a:latin typeface="Times New Roman" panose="02020603050405020304" pitchFamily="18" charset="0"/>
                          <a:cs typeface="Times New Roman" panose="02020603050405020304" pitchFamily="18" charset="0"/>
                        </a:rPr>
                        <a:t>D</a:t>
                      </a:r>
                      <a:r>
                        <a:rPr lang="ru-RU" sz="1600" b="1" dirty="0">
                          <a:effectLst/>
                          <a:latin typeface="Times New Roman" panose="02020603050405020304" pitchFamily="18" charset="0"/>
                          <a:cs typeface="Times New Roman" panose="02020603050405020304" pitchFamily="18" charset="0"/>
                        </a:rPr>
                        <a:t>), в % </a:t>
                      </a:r>
                    </a:p>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(от 0 до 100)</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2">
                  <a:txBody>
                    <a:bodyPr/>
                    <a:lstStyle/>
                    <a:p>
                      <a:pPr algn="ctr">
                        <a:lnSpc>
                          <a:spcPct val="107000"/>
                        </a:lnSpc>
                        <a:spcAft>
                          <a:spcPts val="0"/>
                        </a:spcAft>
                      </a:pPr>
                      <a:r>
                        <a:rPr lang="ru-RU" sz="1600" b="1" dirty="0" err="1">
                          <a:effectLst/>
                          <a:latin typeface="Times New Roman" panose="02020603050405020304" pitchFamily="18" charset="0"/>
                          <a:cs typeface="Times New Roman" panose="02020603050405020304" pitchFamily="18" charset="0"/>
                        </a:rPr>
                        <a:t>Диапа</a:t>
                      </a:r>
                      <a:r>
                        <a:rPr lang="ru-RU" sz="1600" b="1" dirty="0">
                          <a:effectLst/>
                          <a:latin typeface="Times New Roman" panose="02020603050405020304" pitchFamily="18" charset="0"/>
                          <a:cs typeface="Times New Roman" panose="02020603050405020304" pitchFamily="18" charset="0"/>
                        </a:rPr>
                        <a:t>-зон оценок</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Коэффициент поляризации</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extLst>
                  <a:ext uri="{0D108BD9-81ED-4DB2-BD59-A6C34878D82A}">
                    <a16:rowId xmlns:a16="http://schemas.microsoft.com/office/drawing/2014/main" xmlns="" val="10000"/>
                  </a:ext>
                </a:extLst>
              </a:tr>
              <a:tr h="651600">
                <a:tc vMerge="1">
                  <a:txBody>
                    <a:bodyPr/>
                    <a:lstStyle/>
                    <a:p>
                      <a:endParaRPr lang="ru-RU"/>
                    </a:p>
                  </a:txBody>
                  <a:tcP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Нижняя граница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Верхняя граница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0001"/>
                  </a:ext>
                </a:extLst>
              </a:tr>
              <a:tr h="766800">
                <a:tc rowSpan="4">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ЛДПР</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180 000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4">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8,3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4">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0–20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4">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extLst>
                  <a:ext uri="{0D108BD9-81ED-4DB2-BD59-A6C34878D82A}">
                    <a16:rowId xmlns:a16="http://schemas.microsoft.com/office/drawing/2014/main" xmlns="" val="10002"/>
                  </a:ext>
                </a:extLst>
              </a:tr>
              <a:tr h="766800">
                <a:tc vMerge="1">
                  <a:txBody>
                    <a:bodyPr/>
                    <a:lstStyle/>
                    <a:p>
                      <a:endParaRPr lang="ru-RU"/>
                    </a:p>
                  </a:txBody>
                  <a:tcP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180 001</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2 400 000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13% с суммы,</a:t>
                      </a:r>
                    </a:p>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превышающей 180 000 рублей</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0003"/>
                  </a:ext>
                </a:extLst>
              </a:tr>
              <a:tr h="766800">
                <a:tc vMerge="1">
                  <a:txBody>
                    <a:bodyPr/>
                    <a:lstStyle/>
                    <a:p>
                      <a:endParaRPr lang="ru-RU"/>
                    </a:p>
                  </a:txBody>
                  <a:tcP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2 400 001</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100 000 000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288,6 тыс. рублей + 30% с суммы, превышающей 2 400 000 рублей</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0004"/>
                  </a:ext>
                </a:extLst>
              </a:tr>
              <a:tr h="766800">
                <a:tc vMerge="1">
                  <a:txBody>
                    <a:bodyPr/>
                    <a:lstStyle/>
                    <a:p>
                      <a:endParaRPr lang="ru-RU"/>
                    </a:p>
                  </a:txBody>
                  <a:tcP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100 000 001</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29568,6 тыс. рублей + 70% с суммы, превышающей 100 000 000 рублей</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934345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1" y="138254"/>
            <a:ext cx="12192000" cy="492125"/>
          </a:xfrm>
          <a:prstGeom prst="rect">
            <a:avLst/>
          </a:prstGeom>
          <a:noFill/>
          <a:ln w="9525">
            <a:noFill/>
            <a:miter lim="800000"/>
            <a:headEnd/>
            <a:tailEnd/>
          </a:ln>
        </p:spPr>
        <p:txBody>
          <a:bodyPr>
            <a:spAutoFit/>
          </a:bodyPr>
          <a:lstStyle/>
          <a:p>
            <a:pPr algn="ctr"/>
            <a:r>
              <a:rPr lang="en-US" sz="2600" b="1" i="1" dirty="0">
                <a:solidFill>
                  <a:srgbClr val="000000"/>
                </a:solidFill>
                <a:latin typeface="Times New Roman" pitchFamily="18" charset="0"/>
                <a:cs typeface="Times New Roman" pitchFamily="18" charset="0"/>
              </a:rPr>
              <a:t>9</a:t>
            </a:r>
            <a:r>
              <a:rPr lang="ru-RU" sz="2600" b="1" i="1" dirty="0">
                <a:solidFill>
                  <a:srgbClr val="000000"/>
                </a:solidFill>
                <a:latin typeface="Times New Roman" pitchFamily="18" charset="0"/>
                <a:cs typeface="Times New Roman" pitchFamily="18" charset="0"/>
              </a:rPr>
              <a:t>.3. Параметры сценариев реформы ПН</a:t>
            </a:r>
            <a:endParaRPr lang="ru-RU" sz="2600" b="1" dirty="0">
              <a:solidFill>
                <a:srgbClr val="000000"/>
              </a:solidFill>
              <a:latin typeface="Times New Roman" pitchFamily="18" charset="0"/>
            </a:endParaRPr>
          </a:p>
        </p:txBody>
      </p:sp>
      <p:sp>
        <p:nvSpPr>
          <p:cNvPr id="2" name="Прямоугольник 1">
            <a:extLst>
              <a:ext uri="{FF2B5EF4-FFF2-40B4-BE49-F238E27FC236}">
                <a16:creationId xmlns:a16="http://schemas.microsoft.com/office/drawing/2014/main" xmlns="" id="{3CC1A889-55F7-448D-AC5F-46659B0CCDD9}"/>
              </a:ext>
            </a:extLst>
          </p:cNvPr>
          <p:cNvSpPr/>
          <p:nvPr/>
        </p:nvSpPr>
        <p:spPr>
          <a:xfrm>
            <a:off x="423995" y="883728"/>
            <a:ext cx="11336457" cy="369332"/>
          </a:xfrm>
          <a:prstGeom prst="rect">
            <a:avLst/>
          </a:prstGeom>
        </p:spPr>
        <p:txBody>
          <a:bodyPr wrap="square">
            <a:spAutoFit/>
          </a:bodyPr>
          <a:lstStyle/>
          <a:p>
            <a:pPr algn="ctr"/>
            <a:r>
              <a:rPr lang="ru-RU" b="1" dirty="0">
                <a:latin typeface="Times New Roman" panose="02020603050405020304" pitchFamily="18" charset="0"/>
                <a:cs typeface="Times New Roman" panose="02020603050405020304" pitchFamily="18" charset="0"/>
              </a:rPr>
              <a:t>Параметры четырех сценариев реформы подоходного налога в России</a:t>
            </a:r>
            <a:endParaRPr lang="ru-RU"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615692485"/>
              </p:ext>
            </p:extLst>
          </p:nvPr>
        </p:nvGraphicFramePr>
        <p:xfrm>
          <a:off x="314224" y="1426239"/>
          <a:ext cx="11556000" cy="3636938"/>
        </p:xfrm>
        <a:graphic>
          <a:graphicData uri="http://schemas.openxmlformats.org/drawingml/2006/table">
            <a:tbl>
              <a:tblPr firstRow="1" firstCol="1" bandRow="1">
                <a:tableStyleId>{5940675A-B579-460E-94D1-54222C63F5DA}</a:tableStyleId>
              </a:tblPr>
              <a:tblGrid>
                <a:gridCol w="1620000">
                  <a:extLst>
                    <a:ext uri="{9D8B030D-6E8A-4147-A177-3AD203B41FA5}">
                      <a16:colId xmlns:a16="http://schemas.microsoft.com/office/drawing/2014/main" xmlns="" val="20000"/>
                    </a:ext>
                  </a:extLst>
                </a:gridCol>
                <a:gridCol w="1620000">
                  <a:extLst>
                    <a:ext uri="{9D8B030D-6E8A-4147-A177-3AD203B41FA5}">
                      <a16:colId xmlns:a16="http://schemas.microsoft.com/office/drawing/2014/main" xmlns="" val="20001"/>
                    </a:ext>
                  </a:extLst>
                </a:gridCol>
                <a:gridCol w="1620000">
                  <a:extLst>
                    <a:ext uri="{9D8B030D-6E8A-4147-A177-3AD203B41FA5}">
                      <a16:colId xmlns:a16="http://schemas.microsoft.com/office/drawing/2014/main" xmlns="" val="20002"/>
                    </a:ext>
                  </a:extLst>
                </a:gridCol>
                <a:gridCol w="2736000">
                  <a:extLst>
                    <a:ext uri="{9D8B030D-6E8A-4147-A177-3AD203B41FA5}">
                      <a16:colId xmlns:a16="http://schemas.microsoft.com/office/drawing/2014/main" xmlns="" val="20003"/>
                    </a:ext>
                  </a:extLst>
                </a:gridCol>
                <a:gridCol w="14760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gridCol w="1476000">
                  <a:extLst>
                    <a:ext uri="{9D8B030D-6E8A-4147-A177-3AD203B41FA5}">
                      <a16:colId xmlns:a16="http://schemas.microsoft.com/office/drawing/2014/main" xmlns="" val="20006"/>
                    </a:ext>
                  </a:extLst>
                </a:gridCol>
              </a:tblGrid>
              <a:tr h="651600">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Сценарии</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grid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Интервал годового дохода, руб.</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hMerge="1">
                  <a:txBody>
                    <a:bodyPr/>
                    <a:lstStyle/>
                    <a:p>
                      <a:endParaRPr lang="ru-RU"/>
                    </a:p>
                  </a:txBody>
                  <a:tcPr/>
                </a:tc>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Ставка налога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Степень реализуемости сценария (</a:t>
                      </a:r>
                      <a:r>
                        <a:rPr lang="en-US" sz="1600" b="1" dirty="0">
                          <a:effectLst/>
                          <a:latin typeface="Times New Roman" panose="02020603050405020304" pitchFamily="18" charset="0"/>
                          <a:cs typeface="Times New Roman" panose="02020603050405020304" pitchFamily="18" charset="0"/>
                        </a:rPr>
                        <a:t>D</a:t>
                      </a:r>
                      <a:r>
                        <a:rPr lang="ru-RU" sz="1600" b="1" dirty="0">
                          <a:effectLst/>
                          <a:latin typeface="Times New Roman" panose="02020603050405020304" pitchFamily="18" charset="0"/>
                          <a:cs typeface="Times New Roman" panose="02020603050405020304" pitchFamily="18" charset="0"/>
                        </a:rPr>
                        <a:t>), в % </a:t>
                      </a:r>
                    </a:p>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(от 0 до 100)</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2">
                  <a:txBody>
                    <a:bodyPr/>
                    <a:lstStyle/>
                    <a:p>
                      <a:pPr algn="ctr">
                        <a:lnSpc>
                          <a:spcPct val="107000"/>
                        </a:lnSpc>
                        <a:spcAft>
                          <a:spcPts val="0"/>
                        </a:spcAft>
                      </a:pPr>
                      <a:r>
                        <a:rPr lang="ru-RU" sz="1600" b="1">
                          <a:effectLst/>
                          <a:latin typeface="Times New Roman" panose="02020603050405020304" pitchFamily="18" charset="0"/>
                          <a:cs typeface="Times New Roman" panose="02020603050405020304" pitchFamily="18" charset="0"/>
                        </a:rPr>
                        <a:t>Диапа-зон оценок</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Коэффициент поляризации</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extLst>
                  <a:ext uri="{0D108BD9-81ED-4DB2-BD59-A6C34878D82A}">
                    <a16:rowId xmlns:a16="http://schemas.microsoft.com/office/drawing/2014/main" xmlns="" val="10000"/>
                  </a:ext>
                </a:extLst>
              </a:tr>
              <a:tr h="651600">
                <a:tc vMerge="1">
                  <a:txBody>
                    <a:bodyPr/>
                    <a:lstStyle/>
                    <a:p>
                      <a:endParaRPr lang="ru-RU"/>
                    </a:p>
                  </a:txBody>
                  <a:tcP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Нижняя граница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Верхняя граница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0001"/>
                  </a:ext>
                </a:extLst>
              </a:tr>
              <a:tr h="766800">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ПСР</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24 000 000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2">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51,7</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2">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15–80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rowSpan="2">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65</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extLst>
                  <a:ext uri="{0D108BD9-81ED-4DB2-BD59-A6C34878D82A}">
                    <a16:rowId xmlns:a16="http://schemas.microsoft.com/office/drawing/2014/main" xmlns="" val="10002"/>
                  </a:ext>
                </a:extLst>
              </a:tr>
              <a:tr h="766800">
                <a:tc vMerge="1">
                  <a:txBody>
                    <a:bodyPr/>
                    <a:lstStyle/>
                    <a:p>
                      <a:endParaRPr lang="ru-RU"/>
                    </a:p>
                  </a:txBody>
                  <a:tcP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24 000 001</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3 120 тыс. рублей + 18% с суммы, превышающей 24 000 000 рублей</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0003"/>
                  </a:ext>
                </a:extLst>
              </a:tr>
              <a:tr h="766800">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ПРФ</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gridSpan="2">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Рост ставки с 13 до 15%</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hMerge="1">
                  <a:txBody>
                    <a:bodyPr/>
                    <a:lstStyle/>
                    <a:p>
                      <a:endParaRPr lang="ru-RU"/>
                    </a:p>
                  </a:txBody>
                  <a:tcP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Все категории граждан за вычетом самых бедных групп населения</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98,4</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95–100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5</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74" marR="40574" marT="0"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369130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1" y="138254"/>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10. Фискальные и социальные результаты реформ</a:t>
            </a:r>
            <a:endParaRPr lang="ru-RU" sz="2600" b="1" dirty="0">
              <a:solidFill>
                <a:srgbClr val="000000"/>
              </a:solidFill>
              <a:latin typeface="Times New Roman" pitchFamily="18" charset="0"/>
            </a:endParaRPr>
          </a:p>
        </p:txBody>
      </p:sp>
      <p:sp>
        <p:nvSpPr>
          <p:cNvPr id="2" name="Прямоугольник 1">
            <a:extLst>
              <a:ext uri="{FF2B5EF4-FFF2-40B4-BE49-F238E27FC236}">
                <a16:creationId xmlns:a16="http://schemas.microsoft.com/office/drawing/2014/main" xmlns="" id="{3CC1A889-55F7-448D-AC5F-46659B0CCDD9}"/>
              </a:ext>
            </a:extLst>
          </p:cNvPr>
          <p:cNvSpPr/>
          <p:nvPr/>
        </p:nvSpPr>
        <p:spPr>
          <a:xfrm>
            <a:off x="423995" y="757783"/>
            <a:ext cx="11336457" cy="369332"/>
          </a:xfrm>
          <a:prstGeom prst="rect">
            <a:avLst/>
          </a:prstGeom>
        </p:spPr>
        <p:txBody>
          <a:bodyPr wrap="square">
            <a:spAutoFit/>
          </a:bodyPr>
          <a:lstStyle/>
          <a:p>
            <a:pPr algn="ctr"/>
            <a:r>
              <a:rPr lang="ru-RU" b="1" dirty="0">
                <a:latin typeface="Times New Roman" panose="02020603050405020304" pitchFamily="18" charset="0"/>
                <a:cs typeface="Times New Roman" panose="02020603050405020304" pitchFamily="18" charset="0"/>
              </a:rPr>
              <a:t>Социальные и фискальные результаты реформы ПН</a:t>
            </a:r>
            <a:endParaRPr lang="ru-RU"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832028632"/>
              </p:ext>
            </p:extLst>
          </p:nvPr>
        </p:nvGraphicFramePr>
        <p:xfrm>
          <a:off x="423994" y="1127115"/>
          <a:ext cx="11336457" cy="4341942"/>
        </p:xfrm>
        <a:graphic>
          <a:graphicData uri="http://schemas.openxmlformats.org/drawingml/2006/table">
            <a:tbl>
              <a:tblPr firstRow="1" firstCol="1" bandRow="1">
                <a:tableStyleId>{5940675A-B579-460E-94D1-54222C63F5DA}</a:tableStyleId>
              </a:tblPr>
              <a:tblGrid>
                <a:gridCol w="2194230">
                  <a:extLst>
                    <a:ext uri="{9D8B030D-6E8A-4147-A177-3AD203B41FA5}">
                      <a16:colId xmlns:a16="http://schemas.microsoft.com/office/drawing/2014/main" xmlns="" val="20000"/>
                    </a:ext>
                  </a:extLst>
                </a:gridCol>
                <a:gridCol w="2156028">
                  <a:extLst>
                    <a:ext uri="{9D8B030D-6E8A-4147-A177-3AD203B41FA5}">
                      <a16:colId xmlns:a16="http://schemas.microsoft.com/office/drawing/2014/main" xmlns="" val="20001"/>
                    </a:ext>
                  </a:extLst>
                </a:gridCol>
                <a:gridCol w="2327937">
                  <a:extLst>
                    <a:ext uri="{9D8B030D-6E8A-4147-A177-3AD203B41FA5}">
                      <a16:colId xmlns:a16="http://schemas.microsoft.com/office/drawing/2014/main" xmlns="" val="20002"/>
                    </a:ext>
                  </a:extLst>
                </a:gridCol>
                <a:gridCol w="2329131">
                  <a:extLst>
                    <a:ext uri="{9D8B030D-6E8A-4147-A177-3AD203B41FA5}">
                      <a16:colId xmlns:a16="http://schemas.microsoft.com/office/drawing/2014/main" xmlns="" val="20003"/>
                    </a:ext>
                  </a:extLst>
                </a:gridCol>
                <a:gridCol w="2329131">
                  <a:extLst>
                    <a:ext uri="{9D8B030D-6E8A-4147-A177-3AD203B41FA5}">
                      <a16:colId xmlns:a16="http://schemas.microsoft.com/office/drawing/2014/main" xmlns="" val="20004"/>
                    </a:ext>
                  </a:extLst>
                </a:gridCol>
              </a:tblGrid>
              <a:tr h="860167">
                <a:tc rowSpan="2">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Сценарий расчета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Социальное неравенство</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RU"/>
                    </a:p>
                  </a:txBody>
                  <a:tcPr/>
                </a:tc>
                <a:tc gridSpan="2">
                  <a:txBody>
                    <a:bodyPr/>
                    <a:lstStyle/>
                    <a:p>
                      <a:pPr algn="ctr">
                        <a:spcAft>
                          <a:spcPts val="0"/>
                        </a:spcAft>
                      </a:pPr>
                      <a:r>
                        <a:rPr lang="ru-RU" sz="1600" b="1">
                          <a:effectLst/>
                          <a:latin typeface="Times New Roman" panose="02020603050405020304" pitchFamily="18" charset="0"/>
                          <a:cs typeface="Times New Roman" panose="02020603050405020304" pitchFamily="18" charset="0"/>
                        </a:rPr>
                        <a:t>Доходы государства</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RU"/>
                    </a:p>
                  </a:txBody>
                  <a:tcPr/>
                </a:tc>
                <a:extLst>
                  <a:ext uri="{0D108BD9-81ED-4DB2-BD59-A6C34878D82A}">
                    <a16:rowId xmlns:a16="http://schemas.microsoft.com/office/drawing/2014/main" xmlns="" val="10000"/>
                  </a:ext>
                </a:extLst>
              </a:tr>
              <a:tr h="860167">
                <a:tc vMerge="1">
                  <a:txBody>
                    <a:bodyPr/>
                    <a:lstStyle/>
                    <a:p>
                      <a:endParaRPr lang="ru-RU"/>
                    </a:p>
                  </a:txBody>
                  <a:tcP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Коэффициент фондов (</a:t>
                      </a:r>
                      <a:r>
                        <a:rPr lang="en-US" sz="1600" b="1" dirty="0">
                          <a:effectLst/>
                          <a:latin typeface="Times New Roman" panose="02020603050405020304" pitchFamily="18" charset="0"/>
                          <a:cs typeface="Times New Roman" panose="02020603050405020304" pitchFamily="18" charset="0"/>
                        </a:rPr>
                        <a:t>F</a:t>
                      </a:r>
                      <a:r>
                        <a:rPr lang="ru-RU" sz="1600" b="1" dirty="0">
                          <a:effectLst/>
                          <a:latin typeface="Times New Roman" panose="02020603050405020304" pitchFamily="18" charset="0"/>
                          <a:cs typeface="Times New Roman" panose="02020603050405020304" pitchFamily="18" charset="0"/>
                        </a:rPr>
                        <a:t>)</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Изменение коэффициента фондов (</a:t>
                      </a:r>
                      <a:r>
                        <a:rPr lang="en-US" sz="1600" b="1" dirty="0">
                          <a:effectLst/>
                          <a:latin typeface="Times New Roman" panose="02020603050405020304" pitchFamily="18" charset="0"/>
                          <a:cs typeface="Times New Roman" panose="02020603050405020304" pitchFamily="18" charset="0"/>
                        </a:rPr>
                        <a:t>∆F</a:t>
                      </a:r>
                      <a:r>
                        <a:rPr lang="ru-RU" sz="1600" b="1" dirty="0">
                          <a:effectLst/>
                          <a:latin typeface="Times New Roman" panose="02020603050405020304" pitchFamily="18" charset="0"/>
                          <a:cs typeface="Times New Roman" panose="02020603050405020304" pitchFamily="18" charset="0"/>
                        </a:rPr>
                        <a:t>)</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Абсолютный прирост, трлн. руб.</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Относительный прирост, %</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655402">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КПРФ</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dirty="0">
                          <a:effectLst/>
                          <a:latin typeface="Times New Roman" panose="02020603050405020304" pitchFamily="18" charset="0"/>
                          <a:cs typeface="Times New Roman" panose="02020603050405020304" pitchFamily="18" charset="0"/>
                        </a:rPr>
                        <a:t>13,7</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a:effectLst/>
                          <a:latin typeface="Times New Roman" panose="02020603050405020304" pitchFamily="18" charset="0"/>
                          <a:cs typeface="Times New Roman" panose="02020603050405020304" pitchFamily="18" charset="0"/>
                        </a:rPr>
                        <a:t>–1,9</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a:effectLst/>
                          <a:latin typeface="Times New Roman" panose="02020603050405020304" pitchFamily="18" charset="0"/>
                          <a:cs typeface="Times New Roman" panose="02020603050405020304" pitchFamily="18" charset="0"/>
                        </a:rPr>
                        <a:t>0,49</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a:effectLst/>
                          <a:latin typeface="Times New Roman" panose="02020603050405020304" pitchFamily="18" charset="0"/>
                          <a:cs typeface="Times New Roman" panose="02020603050405020304" pitchFamily="18" charset="0"/>
                        </a:rPr>
                        <a:t>7,0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655402">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ЛДПР</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dirty="0">
                          <a:effectLst/>
                          <a:latin typeface="Times New Roman" panose="02020603050405020304" pitchFamily="18" charset="0"/>
                          <a:cs typeface="Times New Roman" panose="02020603050405020304" pitchFamily="18" charset="0"/>
                        </a:rPr>
                        <a:t>12,4</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dirty="0">
                          <a:effectLst/>
                          <a:latin typeface="Times New Roman" panose="02020603050405020304" pitchFamily="18" charset="0"/>
                          <a:cs typeface="Times New Roman" panose="02020603050405020304" pitchFamily="18" charset="0"/>
                        </a:rPr>
                        <a:t>–3,2</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a:effectLst/>
                          <a:latin typeface="Times New Roman" panose="02020603050405020304" pitchFamily="18" charset="0"/>
                          <a:cs typeface="Times New Roman" panose="02020603050405020304" pitchFamily="18" charset="0"/>
                        </a:rPr>
                        <a:t>1,02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a:effectLst/>
                          <a:latin typeface="Times New Roman" panose="02020603050405020304" pitchFamily="18" charset="0"/>
                          <a:cs typeface="Times New Roman" panose="02020603050405020304" pitchFamily="18" charset="0"/>
                        </a:rPr>
                        <a:t>14,5</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655402">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«Справедливая Россия»</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dirty="0">
                          <a:effectLst/>
                          <a:latin typeface="Times New Roman" panose="02020603050405020304" pitchFamily="18" charset="0"/>
                          <a:cs typeface="Times New Roman" panose="02020603050405020304" pitchFamily="18" charset="0"/>
                        </a:rPr>
                        <a:t>15,3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dirty="0">
                          <a:effectLst/>
                          <a:latin typeface="Times New Roman" panose="02020603050405020304" pitchFamily="18" charset="0"/>
                          <a:cs typeface="Times New Roman" panose="02020603050405020304" pitchFamily="18" charset="0"/>
                        </a:rPr>
                        <a:t>–0,3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a:effectLst/>
                          <a:latin typeface="Times New Roman" panose="02020603050405020304" pitchFamily="18" charset="0"/>
                          <a:cs typeface="Times New Roman" panose="02020603050405020304" pitchFamily="18" charset="0"/>
                        </a:rPr>
                        <a:t>0,27</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a:effectLst/>
                          <a:latin typeface="Times New Roman" panose="02020603050405020304" pitchFamily="18" charset="0"/>
                          <a:cs typeface="Times New Roman" panose="02020603050405020304" pitchFamily="18" charset="0"/>
                        </a:rPr>
                        <a:t>3,8</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655402">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Плоская шкала с α=15%</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a:effectLst/>
                          <a:latin typeface="Times New Roman" panose="02020603050405020304" pitchFamily="18" charset="0"/>
                          <a:cs typeface="Times New Roman" panose="02020603050405020304" pitchFamily="18" charset="0"/>
                        </a:rPr>
                        <a:t>15,6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dirty="0">
                          <a:effectLst/>
                          <a:latin typeface="Times New Roman" panose="02020603050405020304" pitchFamily="18" charset="0"/>
                          <a:cs typeface="Times New Roman" panose="02020603050405020304" pitchFamily="18" charset="0"/>
                        </a:rPr>
                        <a:t>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dirty="0">
                          <a:effectLst/>
                          <a:latin typeface="Times New Roman" panose="02020603050405020304" pitchFamily="18" charset="0"/>
                          <a:cs typeface="Times New Roman" panose="02020603050405020304" pitchFamily="18" charset="0"/>
                        </a:rPr>
                        <a:t>1,08</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dirty="0">
                          <a:effectLst/>
                          <a:latin typeface="Times New Roman" panose="02020603050405020304" pitchFamily="18" charset="0"/>
                          <a:cs typeface="Times New Roman" panose="02020603050405020304" pitchFamily="18" charset="0"/>
                        </a:rPr>
                        <a:t>15,4</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8686685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2" y="51664"/>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11. Выводы</a:t>
            </a:r>
            <a:endParaRPr lang="ru-RU" sz="2600" b="1" dirty="0">
              <a:solidFill>
                <a:srgbClr val="000000"/>
              </a:solidFill>
              <a:latin typeface="Times New Roman" pitchFamily="18" charset="0"/>
            </a:endParaRPr>
          </a:p>
        </p:txBody>
      </p:sp>
      <p:sp>
        <p:nvSpPr>
          <p:cNvPr id="4" name="Прямоугольник 3"/>
          <p:cNvSpPr/>
          <p:nvPr/>
        </p:nvSpPr>
        <p:spPr>
          <a:xfrm>
            <a:off x="214310" y="595453"/>
            <a:ext cx="11763375" cy="5820055"/>
          </a:xfrm>
          <a:prstGeom prst="rect">
            <a:avLst/>
          </a:prstGeom>
        </p:spPr>
        <p:txBody>
          <a:bodyPr wrap="square">
            <a:spAutoFit/>
          </a:bodyPr>
          <a:lstStyle/>
          <a:p>
            <a:pPr marL="342900" indent="-342900" algn="just">
              <a:lnSpc>
                <a:spcPct val="120000"/>
              </a:lnSpc>
              <a:spcAft>
                <a:spcPts val="600"/>
              </a:spcAft>
              <a:buAutoNum type="arabicPeriod"/>
            </a:pPr>
            <a:r>
              <a:rPr lang="ru-RU" b="1" dirty="0">
                <a:latin typeface="Times New Roman" panose="02020603050405020304" pitchFamily="18" charset="0"/>
                <a:ea typeface="Times New Roman" panose="02020603050405020304" pitchFamily="18" charset="0"/>
              </a:rPr>
              <a:t>Результаты от внедрения прогрессивной шкалы ПН являются гораздо более скромными, чем это обнародовалось в аналитических записках политических партий.</a:t>
            </a:r>
            <a:r>
              <a:rPr lang="ru-RU" dirty="0">
                <a:latin typeface="Times New Roman" panose="02020603050405020304" pitchFamily="18" charset="0"/>
                <a:ea typeface="Times New Roman" panose="02020603050405020304" pitchFamily="18" charset="0"/>
              </a:rPr>
              <a:t> Например, дополнительный доход от реформы по версии КПРФ должен составить 1,15 трлн. руб., который по нашим оценкам оказался в 2,3 раза скромнее. Заметим, что исходные данные для наших расчетов и расчетов КПРФ практически полностью совпадали, а потому их результаты сопоставимы без особых оговорок. Данный факт говорит о наличии серьезных методических изъянов в упрощенных макроэкономических расчетах аналитиков КПРФ. Оценки дополнительных доходов от проекта ЛДПР давали сумму в 2,05 трлн. руб., что также вдвое превышает наши оценки. И, наконец, цифры «Справедливой России» в 0,20 трлн. руб., наоборот, на 35% меньше окончательной авторской оценки.</a:t>
            </a:r>
          </a:p>
          <a:p>
            <a:pPr marL="342900" indent="-342900" algn="just">
              <a:lnSpc>
                <a:spcPct val="120000"/>
              </a:lnSpc>
              <a:spcAft>
                <a:spcPts val="0"/>
              </a:spcAft>
              <a:buFontTx/>
              <a:buAutoNum type="arabicPeriod"/>
            </a:pPr>
            <a:r>
              <a:rPr lang="ru-RU" b="1" dirty="0">
                <a:latin typeface="Times New Roman" panose="02020603050405020304" pitchFamily="18" charset="0"/>
                <a:cs typeface="Times New Roman" panose="02020603050405020304" pitchFamily="18" charset="0"/>
              </a:rPr>
              <a:t>Отмеченное завышение официальных оценок дополнительных доходов от налоговой реформы позволяет сделать вывод о том, что тщательная калибровка исходных данных, которая была осуществлена в предыдущем разделе статьи, имеет большое значение, ибо в противном случае окончательные цифры могут претерпевать кратные искажения</a:t>
            </a:r>
            <a:r>
              <a:rPr lang="ru-RU" dirty="0">
                <a:latin typeface="Times New Roman" panose="02020603050405020304" pitchFamily="18" charset="0"/>
                <a:cs typeface="Times New Roman" panose="02020603050405020304" pitchFamily="18" charset="0"/>
              </a:rPr>
              <a:t>. Главный источник возникающих аберраций состоит в неправильном представлении аналитиков о распределении населения внутри доходных групп. В аналитических записках усреднение производят по среднеарифметической, в то время как реальности, судя по всему, большая часть представителей доходной группы имеет доход, </a:t>
            </a:r>
            <a:r>
              <a:rPr lang="ru-RU" i="1" dirty="0">
                <a:latin typeface="Times New Roman" panose="02020603050405020304" pitchFamily="18" charset="0"/>
                <a:cs typeface="Times New Roman" panose="02020603050405020304" pitchFamily="18" charset="0"/>
              </a:rPr>
              <a:t>близкий к левой границе доходного интервала</a:t>
            </a:r>
            <a:r>
              <a:rPr lang="ru-RU" dirty="0">
                <a:latin typeface="Times New Roman" panose="02020603050405020304" pitchFamily="18" charset="0"/>
                <a:cs typeface="Times New Roman" panose="02020603050405020304" pitchFamily="18" charset="0"/>
              </a:rPr>
              <a:t>. Такое распределение со сгущением в левой части представляется вполне естественным: чем больше доход, тем меньше людей имеют его. </a:t>
            </a:r>
            <a:endParaRPr lang="ru-R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313851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3" y="211137"/>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11. Выводы</a:t>
            </a:r>
            <a:endParaRPr lang="ru-RU" sz="2600" b="1" dirty="0">
              <a:solidFill>
                <a:srgbClr val="000000"/>
              </a:solidFill>
              <a:latin typeface="Times New Roman" pitchFamily="18" charset="0"/>
            </a:endParaRPr>
          </a:p>
        </p:txBody>
      </p:sp>
      <p:sp>
        <p:nvSpPr>
          <p:cNvPr id="4" name="Прямоугольник 3"/>
          <p:cNvSpPr/>
          <p:nvPr/>
        </p:nvSpPr>
        <p:spPr>
          <a:xfrm>
            <a:off x="214309" y="914399"/>
            <a:ext cx="11763375" cy="4793876"/>
          </a:xfrm>
          <a:prstGeom prst="rect">
            <a:avLst/>
          </a:prstGeom>
        </p:spPr>
        <p:txBody>
          <a:bodyPr wrap="square">
            <a:spAutoFit/>
          </a:bodyPr>
          <a:lstStyle/>
          <a:p>
            <a:pPr marL="342900" indent="-342900" algn="just">
              <a:lnSpc>
                <a:spcPct val="120000"/>
              </a:lnSpc>
              <a:buFont typeface="+mj-lt"/>
              <a:buAutoNum type="arabicPeriod" startAt="3"/>
            </a:pPr>
            <a:r>
              <a:rPr lang="ru-RU" b="1" dirty="0">
                <a:latin typeface="Times New Roman" panose="02020603050405020304" pitchFamily="18" charset="0"/>
                <a:cs typeface="Times New Roman" panose="02020603050405020304" pitchFamily="18" charset="0"/>
              </a:rPr>
              <a:t>«Щадящие» варианты прогрессивной шкалы ПН не представляют макроэкономического интереса.</a:t>
            </a:r>
            <a:r>
              <a:rPr lang="ru-RU" dirty="0">
                <a:latin typeface="Times New Roman" panose="02020603050405020304" pitchFamily="18" charset="0"/>
                <a:cs typeface="Times New Roman" panose="02020603050405020304" pitchFamily="18" charset="0"/>
              </a:rPr>
              <a:t> Так, для проекта «Справедливой России» эффект снижения доходного неравенства является микроскопическим и в реальной жизни будет просто неощутим; прирост доходов государства составит менее 4% от нынешней величины сборов с ПН, что также не окажет никакого влияния на наполненность и стабильность бюджета страны. Учитывая трансформационные издержки по реформированию системы плоского ПН и высокие </a:t>
            </a:r>
            <a:r>
              <a:rPr lang="ru-RU" dirty="0" err="1">
                <a:latin typeface="Times New Roman" panose="02020603050405020304" pitchFamily="18" charset="0"/>
                <a:cs typeface="Times New Roman" panose="02020603050405020304" pitchFamily="18" charset="0"/>
              </a:rPr>
              <a:t>трансакционные</a:t>
            </a:r>
            <a:r>
              <a:rPr lang="ru-RU" dirty="0">
                <a:latin typeface="Times New Roman" panose="02020603050405020304" pitchFamily="18" charset="0"/>
                <a:cs typeface="Times New Roman" panose="02020603050405020304" pitchFamily="18" charset="0"/>
              </a:rPr>
              <a:t> издержки налоговой системы в будущем, можно вполне уверенно утверждать, что такой вариант реформы не имеет смысла. </a:t>
            </a:r>
          </a:p>
          <a:p>
            <a:pPr marL="342900" indent="-342900" algn="just">
              <a:lnSpc>
                <a:spcPct val="120000"/>
              </a:lnSpc>
              <a:spcBef>
                <a:spcPts val="600"/>
              </a:spcBef>
              <a:buFont typeface="+mj-lt"/>
              <a:buAutoNum type="arabicPeriod" startAt="3"/>
            </a:pPr>
            <a:r>
              <a:rPr lang="ru-RU" b="1" dirty="0">
                <a:latin typeface="Times New Roman" panose="02020603050405020304" pitchFamily="18" charset="0"/>
                <a:cs typeface="Times New Roman" panose="02020603050405020304" pitchFamily="18" charset="0"/>
              </a:rPr>
              <a:t>Фискальный потенциал реформы плоской шкалы посредством увеличения ставки с 13 до 15% гораздо больше, чем потенциал прогрессивной шкалы.</a:t>
            </a:r>
            <a:r>
              <a:rPr lang="ru-RU" dirty="0">
                <a:latin typeface="Times New Roman" panose="02020603050405020304" pitchFamily="18" charset="0"/>
                <a:cs typeface="Times New Roman" panose="02020603050405020304" pitchFamily="18" charset="0"/>
              </a:rPr>
              <a:t> Данный сценарий дает выигрыш в налоговых сборах больше, чем проект ЛДПР, не говоря об остальных двух проектах. Тем самым минимальная трансформация налоговой системы при сохранении плоской шкалы позволяет перекрыть те фискальные результаты, которые могут быть получены даже в рамках самого радикального сценария манипулирования с прогрессивной шкалой. Данное обстоятельство ставит серьезный вопрос о правомерности полномасштабной реформы ПН по переходу к прогрессивной шкале. </a:t>
            </a:r>
            <a:r>
              <a:rPr lang="ru-RU" b="1" dirty="0">
                <a:latin typeface="Times New Roman" panose="02020603050405020304" pitchFamily="18" charset="0"/>
                <a:cs typeface="Times New Roman" panose="02020603050405020304" pitchFamily="18" charset="0"/>
              </a:rPr>
              <a:t>Однако слабым звеном увеличения ставки плоской шкалы является нейтральность этой меры в отношении социального неравенства, которое в этом случае не меняется.</a:t>
            </a:r>
          </a:p>
        </p:txBody>
      </p:sp>
    </p:spTree>
    <p:extLst>
      <p:ext uri="{BB962C8B-B14F-4D97-AF65-F5344CB8AC3E}">
        <p14:creationId xmlns:p14="http://schemas.microsoft.com/office/powerpoint/2010/main" val="3678544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3" y="211137"/>
            <a:ext cx="12192000" cy="492443"/>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anose="02020603050405020304" pitchFamily="18" charset="0"/>
                <a:cs typeface="Times New Roman" pitchFamily="18" charset="0"/>
              </a:rPr>
              <a:t>12. </a:t>
            </a:r>
            <a:r>
              <a:rPr lang="ru-RU" sz="2600" b="1" i="1" dirty="0">
                <a:latin typeface="Times New Roman" panose="02020603050405020304" pitchFamily="18" charset="0"/>
                <a:cs typeface="Times New Roman" panose="02020603050405020304" pitchFamily="18" charset="0"/>
              </a:rPr>
              <a:t>Взвешивание фискального и социального эффектов</a:t>
            </a:r>
            <a:endParaRPr lang="ru-RU" sz="2600" b="1" i="1" dirty="0">
              <a:solidFill>
                <a:srgbClr val="000000"/>
              </a:solidFill>
              <a:latin typeface="Times New Roman"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xmlns="" id="{F88B6860-2151-4167-AA74-22532FE97AE8}"/>
                  </a:ext>
                </a:extLst>
              </p:cNvPr>
              <p:cNvSpPr/>
              <p:nvPr/>
            </p:nvSpPr>
            <p:spPr>
              <a:xfrm>
                <a:off x="798783" y="1071549"/>
                <a:ext cx="10594427" cy="5169620"/>
              </a:xfrm>
              <a:prstGeom prst="rect">
                <a:avLst/>
              </a:prstGeom>
            </p:spPr>
            <p:txBody>
              <a:bodyPr wrap="square">
                <a:spAutoFit/>
              </a:bodyPr>
              <a:lstStyle/>
              <a:p>
                <a:pPr indent="450215" algn="just">
                  <a:lnSpc>
                    <a:spcPct val="150000"/>
                  </a:lnSpc>
                  <a:spcAft>
                    <a:spcPts val="0"/>
                  </a:spcAft>
                </a:pPr>
                <a:r>
                  <a:rPr lang="ru-RU" dirty="0">
                    <a:latin typeface="Times New Roman" panose="02020603050405020304" pitchFamily="18" charset="0"/>
                    <a:ea typeface="Times New Roman" panose="02020603050405020304" pitchFamily="18" charset="0"/>
                  </a:rPr>
                  <a:t>Принцип подбора весового коэффициента: фискальный и социальный эффекты в рассматриваемых четырех сценариях в сумме равны. Тогда условие для вычисления весового коэффициента будет выглядеть следующим образом:</a:t>
                </a:r>
                <a:endParaRPr lang="ru-RU" sz="1600" dirty="0">
                  <a:effectLst/>
                  <a:latin typeface="Times New Roman" panose="02020603050405020304" pitchFamily="18" charset="0"/>
                  <a:ea typeface="Times New Roman" panose="02020603050405020304" pitchFamily="18" charset="0"/>
                </a:endParaRPr>
              </a:p>
              <a:p>
                <a:pPr algn="r">
                  <a:lnSpc>
                    <a:spcPct val="150000"/>
                  </a:lnSpc>
                  <a:spcAft>
                    <a:spcPts val="0"/>
                  </a:spcAft>
                </a:pPr>
                <a14:m>
                  <m:oMath xmlns:m="http://schemas.openxmlformats.org/officeDocument/2006/math">
                    <m:r>
                      <a:rPr lang="ru-RU" sz="2000" b="1" i="1">
                        <a:effectLst/>
                        <a:latin typeface="Cambria Math" panose="02040503050406030204" pitchFamily="18" charset="0"/>
                        <a:ea typeface="Times New Roman" panose="02020603050405020304" pitchFamily="18" charset="0"/>
                      </a:rPr>
                      <m:t>𝜻</m:t>
                    </m:r>
                    <m:nary>
                      <m:naryPr>
                        <m:chr m:val="∑"/>
                        <m:limLoc m:val="undOvr"/>
                        <m:ctrlPr>
                          <a:rPr lang="ru-RU" sz="2000" b="1" i="1">
                            <a:effectLst/>
                            <a:latin typeface="Cambria Math" panose="02040503050406030204" pitchFamily="18" charset="0"/>
                            <a:ea typeface="Times New Roman" panose="02020603050405020304" pitchFamily="18" charset="0"/>
                          </a:rPr>
                        </m:ctrlPr>
                      </m:naryPr>
                      <m:sub>
                        <m:r>
                          <a:rPr lang="ru-RU" sz="2000" b="1" i="1">
                            <a:effectLst/>
                            <a:latin typeface="Cambria Math" panose="02040503050406030204" pitchFamily="18" charset="0"/>
                            <a:ea typeface="Times New Roman" panose="02020603050405020304" pitchFamily="18" charset="0"/>
                          </a:rPr>
                          <m:t>𝒋</m:t>
                        </m:r>
                        <m:r>
                          <a:rPr lang="ru-RU" sz="2000" b="1" i="1">
                            <a:effectLst/>
                            <a:latin typeface="Cambria Math" panose="02040503050406030204" pitchFamily="18" charset="0"/>
                            <a:ea typeface="Times New Roman" panose="02020603050405020304" pitchFamily="18" charset="0"/>
                          </a:rPr>
                          <m:t>=</m:t>
                        </m:r>
                        <m:r>
                          <a:rPr lang="ru-RU" sz="2000" b="1" i="1">
                            <a:effectLst/>
                            <a:latin typeface="Cambria Math" panose="02040503050406030204" pitchFamily="18" charset="0"/>
                            <a:ea typeface="Times New Roman" panose="02020603050405020304" pitchFamily="18" charset="0"/>
                          </a:rPr>
                          <m:t>𝟏</m:t>
                        </m:r>
                      </m:sub>
                      <m:sup>
                        <m:r>
                          <a:rPr lang="ru-RU" sz="2000" b="1" i="1">
                            <a:effectLst/>
                            <a:latin typeface="Cambria Math" panose="02040503050406030204" pitchFamily="18" charset="0"/>
                            <a:ea typeface="Times New Roman" panose="02020603050405020304" pitchFamily="18" charset="0"/>
                          </a:rPr>
                          <m:t>𝟒</m:t>
                        </m:r>
                      </m:sup>
                      <m:e>
                        <m:sSub>
                          <m:sSubPr>
                            <m:ctrlPr>
                              <a:rPr lang="ru-RU" sz="2000" b="1" i="1">
                                <a:effectLst/>
                                <a:latin typeface="Cambria Math" panose="02040503050406030204" pitchFamily="18" charset="0"/>
                                <a:ea typeface="Times New Roman" panose="02020603050405020304" pitchFamily="18" charset="0"/>
                              </a:rPr>
                            </m:ctrlPr>
                          </m:sSubPr>
                          <m:e>
                            <m:r>
                              <a:rPr lang="ru-RU" sz="2000" b="1" i="1">
                                <a:effectLst/>
                                <a:latin typeface="Cambria Math" panose="02040503050406030204" pitchFamily="18" charset="0"/>
                                <a:ea typeface="Times New Roman" panose="02020603050405020304" pitchFamily="18" charset="0"/>
                              </a:rPr>
                              <m:t>𝝀</m:t>
                            </m:r>
                          </m:e>
                          <m:sub>
                            <m:r>
                              <a:rPr lang="ru-RU" sz="2000" b="1" i="1">
                                <a:effectLst/>
                                <a:latin typeface="Cambria Math" panose="02040503050406030204" pitchFamily="18" charset="0"/>
                                <a:ea typeface="Times New Roman" panose="02020603050405020304" pitchFamily="18" charset="0"/>
                              </a:rPr>
                              <m:t>𝒋</m:t>
                            </m:r>
                          </m:sub>
                        </m:sSub>
                      </m:e>
                    </m:nary>
                    <m:r>
                      <a:rPr lang="ru-RU" sz="2000" b="1" i="1">
                        <a:effectLst/>
                        <a:latin typeface="Cambria Math" panose="02040503050406030204" pitchFamily="18" charset="0"/>
                        <a:ea typeface="Times New Roman" panose="02020603050405020304" pitchFamily="18" charset="0"/>
                      </a:rPr>
                      <m:t>=(</m:t>
                    </m:r>
                    <m:r>
                      <a:rPr lang="ru-RU" sz="2000" b="1" i="1">
                        <a:effectLst/>
                        <a:latin typeface="Cambria Math" panose="02040503050406030204" pitchFamily="18" charset="0"/>
                        <a:ea typeface="Times New Roman" panose="02020603050405020304" pitchFamily="18" charset="0"/>
                      </a:rPr>
                      <m:t>𝟏</m:t>
                    </m:r>
                    <m:r>
                      <a:rPr lang="ru-RU" sz="2000" b="1" i="1">
                        <a:effectLst/>
                        <a:latin typeface="Cambria Math" panose="02040503050406030204" pitchFamily="18" charset="0"/>
                        <a:ea typeface="Times New Roman" panose="02020603050405020304" pitchFamily="18" charset="0"/>
                      </a:rPr>
                      <m:t>−</m:t>
                    </m:r>
                    <m:r>
                      <a:rPr lang="ru-RU" sz="2000" b="1" i="1">
                        <a:effectLst/>
                        <a:latin typeface="Cambria Math" panose="02040503050406030204" pitchFamily="18" charset="0"/>
                        <a:ea typeface="Times New Roman" panose="02020603050405020304" pitchFamily="18" charset="0"/>
                      </a:rPr>
                      <m:t>𝜻</m:t>
                    </m:r>
                    <m:r>
                      <a:rPr lang="ru-RU" sz="2000" b="1" i="1">
                        <a:effectLst/>
                        <a:latin typeface="Cambria Math" panose="02040503050406030204" pitchFamily="18" charset="0"/>
                        <a:ea typeface="Times New Roman" panose="02020603050405020304" pitchFamily="18" charset="0"/>
                      </a:rPr>
                      <m:t>)</m:t>
                    </m:r>
                    <m:nary>
                      <m:naryPr>
                        <m:chr m:val="∑"/>
                        <m:limLoc m:val="undOvr"/>
                        <m:ctrlPr>
                          <a:rPr lang="ru-RU" sz="2000" b="1" i="1">
                            <a:effectLst/>
                            <a:latin typeface="Cambria Math" panose="02040503050406030204" pitchFamily="18" charset="0"/>
                            <a:ea typeface="Times New Roman" panose="02020603050405020304" pitchFamily="18" charset="0"/>
                          </a:rPr>
                        </m:ctrlPr>
                      </m:naryPr>
                      <m:sub>
                        <m:r>
                          <a:rPr lang="ru-RU" sz="2000" b="1" i="1">
                            <a:effectLst/>
                            <a:latin typeface="Cambria Math" panose="02040503050406030204" pitchFamily="18" charset="0"/>
                            <a:ea typeface="Times New Roman" panose="02020603050405020304" pitchFamily="18" charset="0"/>
                          </a:rPr>
                          <m:t>𝒋</m:t>
                        </m:r>
                        <m:r>
                          <a:rPr lang="ru-RU" sz="2000" b="1" i="1">
                            <a:effectLst/>
                            <a:latin typeface="Cambria Math" panose="02040503050406030204" pitchFamily="18" charset="0"/>
                            <a:ea typeface="Times New Roman" panose="02020603050405020304" pitchFamily="18" charset="0"/>
                          </a:rPr>
                          <m:t>=</m:t>
                        </m:r>
                        <m:r>
                          <a:rPr lang="ru-RU" sz="2000" b="1" i="1">
                            <a:effectLst/>
                            <a:latin typeface="Cambria Math" panose="02040503050406030204" pitchFamily="18" charset="0"/>
                            <a:ea typeface="Times New Roman" panose="02020603050405020304" pitchFamily="18" charset="0"/>
                          </a:rPr>
                          <m:t>𝟏</m:t>
                        </m:r>
                      </m:sub>
                      <m:sup>
                        <m:r>
                          <a:rPr lang="ru-RU" sz="2000" b="1" i="1">
                            <a:effectLst/>
                            <a:latin typeface="Cambria Math" panose="02040503050406030204" pitchFamily="18" charset="0"/>
                            <a:ea typeface="Times New Roman" panose="02020603050405020304" pitchFamily="18" charset="0"/>
                          </a:rPr>
                          <m:t>𝟒</m:t>
                        </m:r>
                      </m:sup>
                      <m:e>
                        <m:d>
                          <m:dPr>
                            <m:begChr m:val="|"/>
                            <m:endChr m:val="|"/>
                            <m:ctrlPr>
                              <a:rPr lang="ru-RU" sz="2000" b="1" i="1">
                                <a:effectLst/>
                                <a:latin typeface="Cambria Math" panose="02040503050406030204" pitchFamily="18" charset="0"/>
                                <a:ea typeface="Times New Roman" panose="02020603050405020304" pitchFamily="18" charset="0"/>
                              </a:rPr>
                            </m:ctrlPr>
                          </m:dPr>
                          <m:e>
                            <m:sSub>
                              <m:sSubPr>
                                <m:ctrlPr>
                                  <a:rPr lang="ru-RU" sz="2000" b="1" i="1">
                                    <a:effectLst/>
                                    <a:latin typeface="Cambria Math" panose="02040503050406030204" pitchFamily="18" charset="0"/>
                                    <a:ea typeface="Times New Roman" panose="02020603050405020304" pitchFamily="18" charset="0"/>
                                  </a:rPr>
                                </m:ctrlPr>
                              </m:sSubPr>
                              <m:e>
                                <m:r>
                                  <a:rPr lang="ru-RU" sz="2000" b="1" i="1">
                                    <a:effectLst/>
                                    <a:latin typeface="Cambria Math" panose="02040503050406030204" pitchFamily="18" charset="0"/>
                                    <a:ea typeface="Times New Roman" panose="02020603050405020304" pitchFamily="18" charset="0"/>
                                  </a:rPr>
                                  <m:t>𝜟</m:t>
                                </m:r>
                                <m:r>
                                  <a:rPr lang="ru-RU" sz="2000" b="1" i="1">
                                    <a:effectLst/>
                                    <a:latin typeface="Cambria Math" panose="02040503050406030204" pitchFamily="18" charset="0"/>
                                    <a:ea typeface="Times New Roman" panose="02020603050405020304" pitchFamily="18" charset="0"/>
                                  </a:rPr>
                                  <m:t>𝑭</m:t>
                                </m:r>
                              </m:e>
                              <m:sub>
                                <m:r>
                                  <a:rPr lang="ru-RU" sz="2000" b="1" i="1">
                                    <a:effectLst/>
                                    <a:latin typeface="Cambria Math" panose="02040503050406030204" pitchFamily="18" charset="0"/>
                                    <a:ea typeface="Times New Roman" panose="02020603050405020304" pitchFamily="18" charset="0"/>
                                  </a:rPr>
                                  <m:t>𝒋</m:t>
                                </m:r>
                              </m:sub>
                            </m:sSub>
                          </m:e>
                        </m:d>
                      </m:e>
                    </m:nary>
                  </m:oMath>
                </a14:m>
                <a:r>
                  <a:rPr lang="ru-RU" sz="20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	                                                (13)</a:t>
                </a:r>
                <a:endParaRPr lang="ru-RU" sz="1600" dirty="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ru-RU" sz="1800" dirty="0">
                    <a:effectLst/>
                    <a:latin typeface="Times New Roman" panose="02020603050405020304" pitchFamily="18" charset="0"/>
                    <a:ea typeface="Times New Roman" panose="02020603050405020304" pitchFamily="18" charset="0"/>
                  </a:rPr>
                  <a:t>где </a:t>
                </a:r>
                <a:r>
                  <a:rPr lang="en-US" sz="1800" dirty="0">
                    <a:effectLst/>
                    <a:latin typeface="Times New Roman" panose="02020603050405020304" pitchFamily="18" charset="0"/>
                    <a:ea typeface="Times New Roman" panose="02020603050405020304" pitchFamily="18" charset="0"/>
                  </a:rPr>
                  <a:t>j</a:t>
                </a:r>
                <a:r>
                  <a:rPr lang="ru-RU" sz="1800" dirty="0">
                    <a:effectLst/>
                    <a:latin typeface="Times New Roman" panose="02020603050405020304" pitchFamily="18" charset="0"/>
                    <a:ea typeface="Times New Roman" panose="02020603050405020304" pitchFamily="18" charset="0"/>
                  </a:rPr>
                  <a:t> – индекс проекта налоговой реформы (трех партий плюс проект Правительства РФ).</a:t>
                </a:r>
                <a:endParaRPr lang="ru-RU" sz="1600" dirty="0">
                  <a:effectLst/>
                  <a:latin typeface="Times New Roman" panose="02020603050405020304" pitchFamily="18" charset="0"/>
                  <a:ea typeface="Times New Roman" panose="02020603050405020304" pitchFamily="18" charset="0"/>
                </a:endParaRPr>
              </a:p>
              <a:p>
                <a:pPr indent="450215" algn="just">
                  <a:lnSpc>
                    <a:spcPct val="150000"/>
                  </a:lnSpc>
                  <a:spcAft>
                    <a:spcPts val="0"/>
                  </a:spcAft>
                </a:pPr>
                <a:r>
                  <a:rPr lang="ru-RU" sz="1800" dirty="0">
                    <a:effectLst/>
                    <a:latin typeface="Times New Roman" panose="02020603050405020304" pitchFamily="18" charset="0"/>
                    <a:ea typeface="Times New Roman" panose="02020603050405020304" pitchFamily="18" charset="0"/>
                  </a:rPr>
                  <a:t>Расчеты дают весовой коэффициент ζ=0,153. Тогда интегральный критерий (14) для оценки каждого проекта выглядит следующим образом:</a:t>
                </a:r>
                <a:endParaRPr lang="ru-RU" sz="1600" dirty="0">
                  <a:effectLst/>
                  <a:latin typeface="Times New Roman" panose="02020603050405020304" pitchFamily="18" charset="0"/>
                  <a:ea typeface="Times New Roman" panose="02020603050405020304" pitchFamily="18" charset="0"/>
                </a:endParaRPr>
              </a:p>
              <a:p>
                <a:pPr algn="r"/>
                <a14:m>
                  <m:oMath xmlns:m="http://schemas.openxmlformats.org/officeDocument/2006/math">
                    <m:r>
                      <a:rPr lang="ru-RU" sz="2000" b="1" i="1">
                        <a:effectLst/>
                        <a:latin typeface="Cambria Math" panose="02040503050406030204" pitchFamily="18" charset="0"/>
                        <a:ea typeface="Times New Roman" panose="02020603050405020304" pitchFamily="18" charset="0"/>
                        <a:cs typeface="Times New Roman" panose="02020603050405020304" pitchFamily="18" charset="0"/>
                      </a:rPr>
                      <m:t>𝑸</m:t>
                    </m:r>
                    <m:r>
                      <a:rPr lang="ru-RU" sz="2000" b="1" i="1">
                        <a:effectLst/>
                        <a:latin typeface="Cambria Math" panose="02040503050406030204" pitchFamily="18" charset="0"/>
                        <a:ea typeface="Times New Roman" panose="02020603050405020304" pitchFamily="18" charset="0"/>
                        <a:cs typeface="Times New Roman" panose="02020603050405020304" pitchFamily="18" charset="0"/>
                      </a:rPr>
                      <m:t>=</m:t>
                    </m:r>
                    <m:r>
                      <a:rPr lang="ru-RU" sz="2000" b="1" i="1">
                        <a:effectLst/>
                        <a:latin typeface="Cambria Math" panose="02040503050406030204" pitchFamily="18" charset="0"/>
                        <a:ea typeface="Times New Roman" panose="02020603050405020304" pitchFamily="18" charset="0"/>
                        <a:cs typeface="Times New Roman" panose="02020603050405020304" pitchFamily="18" charset="0"/>
                      </a:rPr>
                      <m:t>𝟎</m:t>
                    </m:r>
                    <m:r>
                      <a:rPr lang="ru-RU" sz="2000" b="1" i="1">
                        <a:effectLst/>
                        <a:latin typeface="Cambria Math" panose="02040503050406030204" pitchFamily="18" charset="0"/>
                        <a:ea typeface="Times New Roman" panose="02020603050405020304" pitchFamily="18" charset="0"/>
                        <a:cs typeface="Times New Roman" panose="02020603050405020304" pitchFamily="18" charset="0"/>
                      </a:rPr>
                      <m:t>,</m:t>
                    </m:r>
                    <m:r>
                      <a:rPr lang="ru-RU" sz="2000" b="1" i="1">
                        <a:effectLst/>
                        <a:latin typeface="Cambria Math" panose="02040503050406030204" pitchFamily="18" charset="0"/>
                        <a:ea typeface="Times New Roman" panose="02020603050405020304" pitchFamily="18" charset="0"/>
                        <a:cs typeface="Times New Roman" panose="02020603050405020304" pitchFamily="18" charset="0"/>
                      </a:rPr>
                      <m:t>𝟏𝟓𝟑</m:t>
                    </m:r>
                    <m:r>
                      <a:rPr lang="ru-RU" sz="2000" b="1" i="1">
                        <a:effectLst/>
                        <a:latin typeface="Cambria Math" panose="02040503050406030204" pitchFamily="18" charset="0"/>
                        <a:ea typeface="Times New Roman" panose="02020603050405020304" pitchFamily="18" charset="0"/>
                        <a:cs typeface="Times New Roman" panose="02020603050405020304" pitchFamily="18" charset="0"/>
                      </a:rPr>
                      <m:t>𝝀</m:t>
                    </m:r>
                    <m:r>
                      <a:rPr lang="ru-RU" sz="2000" b="1" i="1">
                        <a:effectLst/>
                        <a:latin typeface="Cambria Math" panose="02040503050406030204" pitchFamily="18" charset="0"/>
                        <a:ea typeface="Times New Roman" panose="02020603050405020304" pitchFamily="18" charset="0"/>
                        <a:cs typeface="Times New Roman" panose="02020603050405020304" pitchFamily="18" charset="0"/>
                      </a:rPr>
                      <m:t>+</m:t>
                    </m:r>
                    <m:r>
                      <a:rPr lang="ru-RU" sz="2000" b="1" i="1">
                        <a:effectLst/>
                        <a:latin typeface="Cambria Math" panose="02040503050406030204" pitchFamily="18" charset="0"/>
                        <a:ea typeface="Times New Roman" panose="02020603050405020304" pitchFamily="18" charset="0"/>
                        <a:cs typeface="Times New Roman" panose="02020603050405020304" pitchFamily="18" charset="0"/>
                      </a:rPr>
                      <m:t>𝟎</m:t>
                    </m:r>
                    <m:r>
                      <a:rPr lang="ru-RU" sz="2000" b="1" i="1">
                        <a:effectLst/>
                        <a:latin typeface="Cambria Math" panose="02040503050406030204" pitchFamily="18" charset="0"/>
                        <a:ea typeface="Times New Roman" panose="02020603050405020304" pitchFamily="18" charset="0"/>
                        <a:cs typeface="Times New Roman" panose="02020603050405020304" pitchFamily="18" charset="0"/>
                      </a:rPr>
                      <m:t>,</m:t>
                    </m:r>
                    <m:r>
                      <a:rPr lang="ru-RU" sz="2000" b="1" i="1">
                        <a:effectLst/>
                        <a:latin typeface="Cambria Math" panose="02040503050406030204" pitchFamily="18" charset="0"/>
                        <a:ea typeface="Times New Roman" panose="02020603050405020304" pitchFamily="18" charset="0"/>
                        <a:cs typeface="Times New Roman" panose="02020603050405020304" pitchFamily="18" charset="0"/>
                      </a:rPr>
                      <m:t>𝟖𝟒𝟕</m:t>
                    </m:r>
                    <m:d>
                      <m:dPr>
                        <m:begChr m:val="|"/>
                        <m:endChr m:val="|"/>
                        <m:ctrlPr>
                          <a:rPr lang="ru-RU" sz="2000" b="1" i="1">
                            <a:effectLst/>
                            <a:latin typeface="Cambria Math" panose="02040503050406030204" pitchFamily="18" charset="0"/>
                          </a:rPr>
                        </m:ctrlPr>
                      </m:dPr>
                      <m:e>
                        <m:r>
                          <a:rPr lang="ru-RU" sz="2000" b="1" i="1">
                            <a:effectLst/>
                            <a:latin typeface="Cambria Math" panose="02040503050406030204" pitchFamily="18" charset="0"/>
                            <a:ea typeface="Times New Roman" panose="02020603050405020304" pitchFamily="18" charset="0"/>
                            <a:cs typeface="Times New Roman" panose="02020603050405020304" pitchFamily="18" charset="0"/>
                          </a:rPr>
                          <m:t>𝜟</m:t>
                        </m:r>
                        <m:r>
                          <a:rPr lang="ru-RU" sz="2000" b="1" i="1">
                            <a:effectLst/>
                            <a:latin typeface="Cambria Math" panose="02040503050406030204" pitchFamily="18" charset="0"/>
                            <a:ea typeface="Times New Roman" panose="02020603050405020304" pitchFamily="18" charset="0"/>
                            <a:cs typeface="Times New Roman" panose="02020603050405020304" pitchFamily="18" charset="0"/>
                          </a:rPr>
                          <m:t>𝑭</m:t>
                        </m:r>
                      </m:e>
                    </m:d>
                  </m:oMath>
                </a14:m>
                <a:r>
                  <a:rPr lang="ru-RU" sz="2000" b="1" dirty="0">
                    <a:effectLst/>
                    <a:latin typeface="Times New Roman" panose="02020603050405020304" pitchFamily="18" charset="0"/>
                    <a:ea typeface="Times New Roman" panose="02020603050405020304" pitchFamily="18" charset="0"/>
                  </a:rPr>
                  <a:t>                                                    </a:t>
                </a:r>
                <a:r>
                  <a:rPr lang="ru-RU" sz="2000" dirty="0">
                    <a:effectLst/>
                    <a:latin typeface="Times New Roman" panose="02020603050405020304" pitchFamily="18" charset="0"/>
                    <a:ea typeface="Times New Roman" panose="02020603050405020304" pitchFamily="18" charset="0"/>
                  </a:rPr>
                  <a:t>(14)</a:t>
                </a:r>
              </a:p>
              <a:p>
                <a:pPr algn="r"/>
                <a:endParaRPr lang="ru-RU" sz="2000" dirty="0">
                  <a:latin typeface="Times New Roman" panose="02020603050405020304" pitchFamily="18" charset="0"/>
                  <a:ea typeface="Times New Roman" panose="02020603050405020304" pitchFamily="18" charset="0"/>
                </a:endParaRPr>
              </a:p>
              <a:p>
                <a:pPr indent="446088" algn="just"/>
                <a:r>
                  <a:rPr lang="ru-RU" dirty="0">
                    <a:effectLst/>
                    <a:latin typeface="Times New Roman" panose="02020603050405020304" pitchFamily="18" charset="0"/>
                    <a:ea typeface="Times New Roman" panose="02020603050405020304" pitchFamily="18" charset="0"/>
                  </a:rPr>
                  <a:t>Интегральный критерий </a:t>
                </a:r>
                <a:r>
                  <a:rPr lang="en-US" dirty="0">
                    <a:effectLst/>
                    <a:latin typeface="Times New Roman" panose="02020603050405020304" pitchFamily="18" charset="0"/>
                    <a:ea typeface="Times New Roman" panose="02020603050405020304" pitchFamily="18" charset="0"/>
                  </a:rPr>
                  <a:t>Q</a:t>
                </a:r>
                <a:r>
                  <a:rPr lang="ru-RU" dirty="0">
                    <a:effectLst/>
                    <a:latin typeface="Times New Roman" panose="02020603050405020304" pitchFamily="18" charset="0"/>
                    <a:ea typeface="Times New Roman" panose="02020603050405020304" pitchFamily="18" charset="0"/>
                  </a:rPr>
                  <a:t> выступает в качестве </a:t>
                </a:r>
                <a:r>
                  <a:rPr lang="ru-RU" b="1" i="1" dirty="0">
                    <a:effectLst/>
                    <a:latin typeface="Times New Roman" panose="02020603050405020304" pitchFamily="18" charset="0"/>
                    <a:ea typeface="Times New Roman" panose="02020603050405020304" pitchFamily="18" charset="0"/>
                  </a:rPr>
                  <a:t>потенциального эффекта</a:t>
                </a:r>
                <a:r>
                  <a:rPr lang="ru-RU" dirty="0">
                    <a:effectLst/>
                    <a:latin typeface="Times New Roman" panose="02020603050405020304" pitchFamily="18" charset="0"/>
                    <a:ea typeface="Times New Roman" panose="02020603050405020304" pitchFamily="18" charset="0"/>
                  </a:rPr>
                  <a:t>, который в ходе реализации проекта может быть получен либо полностью, либо частично. Для принятия решения необходимо иметь еще одну дополнительную характеристику – </a:t>
                </a:r>
                <a:r>
                  <a:rPr lang="ru-RU" b="1" i="1" dirty="0">
                    <a:effectLst/>
                    <a:latin typeface="Times New Roman" panose="02020603050405020304" pitchFamily="18" charset="0"/>
                    <a:ea typeface="Times New Roman" panose="02020603050405020304" pitchFamily="18" charset="0"/>
                  </a:rPr>
                  <a:t>величину риска его реализации/</a:t>
                </a:r>
                <a:r>
                  <a:rPr lang="ru-RU" b="1" i="1" dirty="0" err="1">
                    <a:effectLst/>
                    <a:latin typeface="Times New Roman" panose="02020603050405020304" pitchFamily="18" charset="0"/>
                    <a:ea typeface="Times New Roman" panose="02020603050405020304" pitchFamily="18" charset="0"/>
                  </a:rPr>
                  <a:t>нереализации</a:t>
                </a:r>
                <a:r>
                  <a:rPr lang="ru-RU" dirty="0">
                    <a:effectLst/>
                    <a:latin typeface="Times New Roman" panose="02020603050405020304" pitchFamily="18" charset="0"/>
                    <a:ea typeface="Times New Roman" panose="02020603050405020304" pitchFamily="18" charset="0"/>
                  </a:rPr>
                  <a:t>. Совмещение потенциального эффекта с показателем риска позволяет получить оценку </a:t>
                </a:r>
                <a:r>
                  <a:rPr lang="ru-RU" b="1" i="1" dirty="0">
                    <a:effectLst/>
                    <a:latin typeface="Times New Roman" panose="02020603050405020304" pitchFamily="18" charset="0"/>
                    <a:ea typeface="Times New Roman" panose="02020603050405020304" pitchFamily="18" charset="0"/>
                  </a:rPr>
                  <a:t>фактического (реального) эффекта</a:t>
                </a:r>
                <a:r>
                  <a:rPr lang="ru-RU" dirty="0">
                    <a:effectLst/>
                    <a:latin typeface="Times New Roman" panose="02020603050405020304" pitchFamily="18" charset="0"/>
                    <a:ea typeface="Times New Roman" panose="02020603050405020304" pitchFamily="18" charset="0"/>
                  </a:rPr>
                  <a:t>.</a:t>
                </a:r>
                <a:endParaRPr lang="ru-RU" sz="2000" b="1" dirty="0"/>
              </a:p>
            </p:txBody>
          </p:sp>
        </mc:Choice>
        <mc:Fallback xmlns="">
          <p:sp>
            <p:nvSpPr>
              <p:cNvPr id="2" name="Прямоугольник 1">
                <a:extLst>
                  <a:ext uri="{FF2B5EF4-FFF2-40B4-BE49-F238E27FC236}">
                    <a16:creationId xmlns:a16="http://schemas.microsoft.com/office/drawing/2014/main" id="{F88B6860-2151-4167-AA74-22532FE97AE8}"/>
                  </a:ext>
                </a:extLst>
              </p:cNvPr>
              <p:cNvSpPr>
                <a:spLocks noRot="1" noChangeAspect="1" noMove="1" noResize="1" noEditPoints="1" noAdjustHandles="1" noChangeArrowheads="1" noChangeShapeType="1" noTextEdit="1"/>
              </p:cNvSpPr>
              <p:nvPr/>
            </p:nvSpPr>
            <p:spPr>
              <a:xfrm>
                <a:off x="798783" y="1071549"/>
                <a:ext cx="10594427" cy="5169620"/>
              </a:xfrm>
              <a:prstGeom prst="rect">
                <a:avLst/>
              </a:prstGeom>
              <a:blipFill>
                <a:blip r:embed="rId2"/>
                <a:stretch>
                  <a:fillRect l="-460" r="-633" b="-825"/>
                </a:stretch>
              </a:blipFill>
            </p:spPr>
            <p:txBody>
              <a:bodyPr/>
              <a:lstStyle/>
              <a:p>
                <a:r>
                  <a:rPr lang="ru-RU">
                    <a:noFill/>
                  </a:rPr>
                  <a:t> </a:t>
                </a:r>
              </a:p>
            </p:txBody>
          </p:sp>
        </mc:Fallback>
      </mc:AlternateContent>
    </p:spTree>
    <p:extLst>
      <p:ext uri="{BB962C8B-B14F-4D97-AF65-F5344CB8AC3E}">
        <p14:creationId xmlns:p14="http://schemas.microsoft.com/office/powerpoint/2010/main" val="4109819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0722" name="Заголовок 1"/>
          <p:cNvSpPr txBox="1">
            <a:spLocks/>
          </p:cNvSpPr>
          <p:nvPr/>
        </p:nvSpPr>
        <p:spPr bwMode="auto">
          <a:xfrm>
            <a:off x="-1" y="99723"/>
            <a:ext cx="12104687" cy="371475"/>
          </a:xfrm>
          <a:prstGeom prst="rect">
            <a:avLst/>
          </a:prstGeom>
          <a:noFill/>
          <a:ln w="9525">
            <a:noFill/>
            <a:miter lim="800000"/>
            <a:headEnd/>
            <a:tailEnd/>
          </a:ln>
        </p:spPr>
        <p:txBody>
          <a:bodyPr anchor="ctr"/>
          <a:lstStyle/>
          <a:p>
            <a:pPr algn="ctr">
              <a:lnSpc>
                <a:spcPct val="90000"/>
              </a:lnSpc>
            </a:pPr>
            <a:r>
              <a:rPr lang="ru-RU" sz="2600" b="1" i="1" dirty="0">
                <a:latin typeface="Times New Roman" pitchFamily="18" charset="0"/>
                <a:cs typeface="Times New Roman" pitchFamily="18" charset="0"/>
              </a:rPr>
              <a:t>2. Аргументы и контраргументы</a:t>
            </a:r>
          </a:p>
        </p:txBody>
      </p:sp>
      <p:sp>
        <p:nvSpPr>
          <p:cNvPr id="30723"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3" name="Прямоугольник 2">
            <a:extLst>
              <a:ext uri="{FF2B5EF4-FFF2-40B4-BE49-F238E27FC236}">
                <a16:creationId xmlns:a16="http://schemas.microsoft.com/office/drawing/2014/main" xmlns="" id="{6A166F36-AC27-4745-BD09-FAF98238DFF0}"/>
              </a:ext>
            </a:extLst>
          </p:cNvPr>
          <p:cNvSpPr/>
          <p:nvPr/>
        </p:nvSpPr>
        <p:spPr>
          <a:xfrm>
            <a:off x="377825" y="683301"/>
            <a:ext cx="11436350" cy="369332"/>
          </a:xfrm>
          <a:prstGeom prst="rect">
            <a:avLst/>
          </a:prstGeom>
        </p:spPr>
        <p:txBody>
          <a:bodyPr wrap="square">
            <a:spAutoFit/>
          </a:bodyPr>
          <a:lstStyle/>
          <a:p>
            <a:r>
              <a:rPr lang="ru-RU" dirty="0">
                <a:latin typeface="Times New Roman" panose="02020603050405020304" pitchFamily="18" charset="0"/>
                <a:cs typeface="Times New Roman" panose="02020603050405020304" pitchFamily="18" charset="0"/>
              </a:rPr>
              <a:t>1. В России достаточно большое социальное неравенство и его надо уменьшать. Следовательно, нужен ППН.</a:t>
            </a:r>
          </a:p>
        </p:txBody>
      </p:sp>
      <p:graphicFrame>
        <p:nvGraphicFramePr>
          <p:cNvPr id="2" name="Таблица 1">
            <a:extLst>
              <a:ext uri="{FF2B5EF4-FFF2-40B4-BE49-F238E27FC236}">
                <a16:creationId xmlns:a16="http://schemas.microsoft.com/office/drawing/2014/main" xmlns="" id="{BA6F6FD5-24CF-477A-A146-B691D89A6FF5}"/>
              </a:ext>
            </a:extLst>
          </p:cNvPr>
          <p:cNvGraphicFramePr>
            <a:graphicFrameLocks noGrp="1"/>
          </p:cNvGraphicFramePr>
          <p:nvPr>
            <p:extLst>
              <p:ext uri="{D42A27DB-BD31-4B8C-83A1-F6EECF244321}">
                <p14:modId xmlns:p14="http://schemas.microsoft.com/office/powerpoint/2010/main" val="44253181"/>
              </p:ext>
            </p:extLst>
          </p:nvPr>
        </p:nvGraphicFramePr>
        <p:xfrm>
          <a:off x="1394618" y="1469001"/>
          <a:ext cx="9315450" cy="4267200"/>
        </p:xfrm>
        <a:graphic>
          <a:graphicData uri="http://schemas.openxmlformats.org/drawingml/2006/table">
            <a:tbl>
              <a:tblPr firstRow="1" firstCol="1" bandRow="1">
                <a:tableStyleId>{5940675A-B579-460E-94D1-54222C63F5DA}</a:tableStyleId>
              </a:tblPr>
              <a:tblGrid>
                <a:gridCol w="3457368">
                  <a:extLst>
                    <a:ext uri="{9D8B030D-6E8A-4147-A177-3AD203B41FA5}">
                      <a16:colId xmlns:a16="http://schemas.microsoft.com/office/drawing/2014/main" xmlns="" val="4008504742"/>
                    </a:ext>
                  </a:extLst>
                </a:gridCol>
                <a:gridCol w="2796138">
                  <a:extLst>
                    <a:ext uri="{9D8B030D-6E8A-4147-A177-3AD203B41FA5}">
                      <a16:colId xmlns:a16="http://schemas.microsoft.com/office/drawing/2014/main" xmlns="" val="392032382"/>
                    </a:ext>
                  </a:extLst>
                </a:gridCol>
                <a:gridCol w="3061944">
                  <a:extLst>
                    <a:ext uri="{9D8B030D-6E8A-4147-A177-3AD203B41FA5}">
                      <a16:colId xmlns:a16="http://schemas.microsoft.com/office/drawing/2014/main" xmlns="" val="1955896280"/>
                    </a:ext>
                  </a:extLst>
                </a:gridCol>
              </a:tblGrid>
              <a:tr h="185218">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Страна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Коэффициент фондов (</a:t>
                      </a:r>
                      <a:r>
                        <a:rPr lang="en-US" sz="1400" dirty="0">
                          <a:effectLst/>
                          <a:latin typeface="Times New Roman" panose="02020603050405020304" pitchFamily="18" charset="0"/>
                          <a:cs typeface="Times New Roman" panose="02020603050405020304" pitchFamily="18" charset="0"/>
                        </a:rPr>
                        <a:t>F</a:t>
                      </a:r>
                      <a:r>
                        <a:rPr lang="ru-RU"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Год</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125549632"/>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Армения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17,5</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67185879"/>
                  </a:ext>
                </a:extLst>
              </a:tr>
              <a:tr h="185218">
                <a:tc>
                  <a:txBody>
                    <a:bodyPr/>
                    <a:lstStyle/>
                    <a:p>
                      <a:pPr algn="ctr">
                        <a:spcAft>
                          <a:spcPts val="0"/>
                        </a:spcAft>
                      </a:pPr>
                      <a:r>
                        <a:rPr lang="ru-RU" sz="1400" b="1" dirty="0">
                          <a:solidFill>
                            <a:srgbClr val="FF0000"/>
                          </a:solidFill>
                          <a:effectLst/>
                          <a:latin typeface="Times New Roman" panose="02020603050405020304" pitchFamily="18" charset="0"/>
                          <a:cs typeface="Times New Roman" panose="02020603050405020304" pitchFamily="18" charset="0"/>
                        </a:rPr>
                        <a:t>Россия</a:t>
                      </a:r>
                      <a:endParaRPr lang="ru-RU"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b="1" dirty="0">
                          <a:solidFill>
                            <a:srgbClr val="FF0000"/>
                          </a:solidFill>
                          <a:effectLst/>
                          <a:latin typeface="Times New Roman" panose="02020603050405020304" pitchFamily="18" charset="0"/>
                          <a:cs typeface="Times New Roman" panose="02020603050405020304" pitchFamily="18" charset="0"/>
                        </a:rPr>
                        <a:t>15,6; 15,5</a:t>
                      </a:r>
                      <a:endParaRPr lang="ru-RU"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b="1" dirty="0">
                          <a:solidFill>
                            <a:srgbClr val="FF0000"/>
                          </a:solidFill>
                          <a:effectLst/>
                          <a:latin typeface="Times New Roman" panose="02020603050405020304" pitchFamily="18" charset="0"/>
                          <a:cs typeface="Times New Roman" panose="02020603050405020304" pitchFamily="18" charset="0"/>
                        </a:rPr>
                        <a:t>2016; 2017</a:t>
                      </a:r>
                      <a:endParaRPr lang="ru-RU"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50178333"/>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Кыргызстан</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14,3</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2016</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50735790"/>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Молдова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13,4</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47941436"/>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Таджикистан</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10,2</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993246244"/>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Венгрия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9,9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25849855"/>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Беларусь</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6,3</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89098673"/>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Казахстан</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5,6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68207407"/>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Азербайджан</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2,9</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lumMod val="85000"/>
                      </a:schemeClr>
                    </a:solidFill>
                  </a:tcP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988061825"/>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ЮАР</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57,0</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lumMod val="85000"/>
                      </a:schemeClr>
                    </a:solidFill>
                  </a:tcP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668294397"/>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Бразилия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36,8</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85790559"/>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Аргентина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19,3</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93389981"/>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США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17,8</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388963211"/>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Китай</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15,7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93151272"/>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Италия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12,8</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24740016"/>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Великобритания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9,0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20741008"/>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Индия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8,3</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87619561"/>
                  </a:ext>
                </a:extLst>
              </a:tr>
              <a:tr h="185218">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Польша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7,6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2015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105247683"/>
                  </a:ext>
                </a:extLst>
              </a:tr>
              <a:tr h="185218">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Германия</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7,5</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2015</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139601551"/>
                  </a:ext>
                </a:extLst>
              </a:tr>
            </a:tbl>
          </a:graphicData>
        </a:graphic>
      </p:graphicFrame>
      <p:sp>
        <p:nvSpPr>
          <p:cNvPr id="5" name="Прямоугольник 4">
            <a:extLst>
              <a:ext uri="{FF2B5EF4-FFF2-40B4-BE49-F238E27FC236}">
                <a16:creationId xmlns:a16="http://schemas.microsoft.com/office/drawing/2014/main" xmlns="" id="{88972CFF-AF12-4E87-9B93-6CF4FBF987E4}"/>
              </a:ext>
            </a:extLst>
          </p:cNvPr>
          <p:cNvSpPr/>
          <p:nvPr/>
        </p:nvSpPr>
        <p:spPr>
          <a:xfrm>
            <a:off x="3632505" y="1035699"/>
            <a:ext cx="5333383" cy="458074"/>
          </a:xfrm>
          <a:prstGeom prst="rect">
            <a:avLst/>
          </a:prstGeom>
        </p:spPr>
        <p:txBody>
          <a:bodyPr wrap="none">
            <a:spAutoFit/>
          </a:bodyPr>
          <a:lstStyle/>
          <a:p>
            <a:pPr algn="ctr">
              <a:lnSpc>
                <a:spcPct val="150000"/>
              </a:lnSpc>
              <a:spcAft>
                <a:spcPts val="0"/>
              </a:spcAft>
            </a:pPr>
            <a:r>
              <a:rPr lang="ru-RU" b="1" dirty="0">
                <a:latin typeface="Times New Roman" panose="02020603050405020304" pitchFamily="18" charset="0"/>
                <a:ea typeface="Times New Roman" panose="02020603050405020304" pitchFamily="18" charset="0"/>
              </a:rPr>
              <a:t>Коэффициент фондов для различных стран мира</a:t>
            </a:r>
            <a:endParaRPr lang="ru-RU" sz="1800" dirty="0">
              <a:effectLst/>
              <a:latin typeface="Times New Roman" panose="02020603050405020304" pitchFamily="18" charset="0"/>
              <a:ea typeface="Times New Roman" panose="02020603050405020304" pitchFamily="18" charset="0"/>
            </a:endParaRPr>
          </a:p>
        </p:txBody>
      </p:sp>
      <p:sp>
        <p:nvSpPr>
          <p:cNvPr id="6" name="Прямоугольник 5">
            <a:extLst>
              <a:ext uri="{FF2B5EF4-FFF2-40B4-BE49-F238E27FC236}">
                <a16:creationId xmlns:a16="http://schemas.microsoft.com/office/drawing/2014/main" xmlns="" id="{ACEE7C55-DCA4-4808-B5D0-8C1656D8B951}"/>
              </a:ext>
            </a:extLst>
          </p:cNvPr>
          <p:cNvSpPr/>
          <p:nvPr/>
        </p:nvSpPr>
        <p:spPr>
          <a:xfrm>
            <a:off x="4496171" y="5603391"/>
            <a:ext cx="3606051" cy="507831"/>
          </a:xfrm>
          <a:prstGeom prst="rect">
            <a:avLst/>
          </a:prstGeom>
        </p:spPr>
        <p:txBody>
          <a:bodyPr wrap="none">
            <a:spAutoFit/>
          </a:bodyPr>
          <a:lstStyle/>
          <a:p>
            <a:pPr algn="ctr">
              <a:lnSpc>
                <a:spcPct val="150000"/>
              </a:lnSpc>
              <a:spcAft>
                <a:spcPts val="0"/>
              </a:spcAft>
            </a:pPr>
            <a:r>
              <a:rPr lang="ru-RU" dirty="0">
                <a:solidFill>
                  <a:srgbClr val="FF0000"/>
                </a:solidFill>
                <a:latin typeface="Times New Roman" panose="02020603050405020304" pitchFamily="18" charset="0"/>
                <a:ea typeface="Times New Roman" panose="02020603050405020304" pitchFamily="18" charset="0"/>
              </a:rPr>
              <a:t>Норма коэффициента фондов – </a:t>
            </a:r>
            <a:r>
              <a:rPr lang="ru-RU" dirty="0" smtClean="0">
                <a:solidFill>
                  <a:srgbClr val="FF0000"/>
                </a:solidFill>
                <a:latin typeface="Times New Roman" panose="02020603050405020304" pitchFamily="18" charset="0"/>
                <a:ea typeface="Times New Roman" panose="02020603050405020304" pitchFamily="18" charset="0"/>
              </a:rPr>
              <a:t>10</a:t>
            </a:r>
            <a:endParaRPr lang="ru-RU" sz="16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2" name="Прямоугольник 18"/>
          <p:cNvSpPr>
            <a:spLocks noChangeArrowheads="1"/>
          </p:cNvSpPr>
          <p:nvPr/>
        </p:nvSpPr>
        <p:spPr bwMode="auto">
          <a:xfrm>
            <a:off x="-3" y="211137"/>
            <a:ext cx="12192000" cy="492443"/>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anose="02020603050405020304" pitchFamily="18" charset="0"/>
                <a:cs typeface="Times New Roman" pitchFamily="18" charset="0"/>
              </a:rPr>
              <a:t>13. </a:t>
            </a:r>
            <a:r>
              <a:rPr lang="ru-RU" sz="2600" b="1" i="1" dirty="0">
                <a:latin typeface="Times New Roman" panose="02020603050405020304" pitchFamily="18" charset="0"/>
                <a:cs typeface="Times New Roman" panose="02020603050405020304" pitchFamily="18" charset="0"/>
              </a:rPr>
              <a:t>Экспертная оценка риска сценариев реформ</a:t>
            </a:r>
            <a:endParaRPr lang="ru-RU" sz="2600" b="1" i="1" dirty="0">
              <a:solidFill>
                <a:srgbClr val="000000"/>
              </a:solidFill>
              <a:latin typeface="Times New Roman"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xmlns="" id="{F88B6860-2151-4167-AA74-22532FE97AE8}"/>
              </a:ext>
            </a:extLst>
          </p:cNvPr>
          <p:cNvSpPr/>
          <p:nvPr/>
        </p:nvSpPr>
        <p:spPr>
          <a:xfrm>
            <a:off x="798783" y="703580"/>
            <a:ext cx="10594427" cy="3693319"/>
          </a:xfrm>
          <a:prstGeom prst="rect">
            <a:avLst/>
          </a:prstGeom>
        </p:spPr>
        <p:txBody>
          <a:bodyPr wrap="square">
            <a:spAutoFit/>
          </a:bodyPr>
          <a:lstStyle/>
          <a:p>
            <a:pPr algn="ctr"/>
            <a:endParaRPr lang="ru-RU" b="1" dirty="0">
              <a:latin typeface="Times New Roman" panose="02020603050405020304" pitchFamily="18" charset="0"/>
              <a:cs typeface="Times New Roman" panose="02020603050405020304" pitchFamily="18" charset="0"/>
            </a:endParaRPr>
          </a:p>
          <a:p>
            <a:pPr indent="447675" algn="just"/>
            <a:r>
              <a:rPr lang="ru-RU" b="1" dirty="0">
                <a:latin typeface="Times New Roman" panose="02020603050405020304" pitchFamily="18" charset="0"/>
                <a:cs typeface="Times New Roman" panose="02020603050405020304" pitchFamily="18" charset="0"/>
              </a:rPr>
              <a:t>Главный риск – </a:t>
            </a:r>
            <a:r>
              <a:rPr lang="ru-RU" dirty="0">
                <a:latin typeface="Times New Roman" panose="02020603050405020304" pitchFamily="18" charset="0"/>
                <a:cs typeface="Times New Roman" panose="02020603050405020304" pitchFamily="18" charset="0"/>
              </a:rPr>
              <a:t>что запланированные доходы в бюджет не будут получены, следовательно, доходы высокодоходных групп населения не будут сокращены в полной мере и, соответственно, намеченного сокращения социального неравенства также не произойдет.</a:t>
            </a:r>
          </a:p>
          <a:p>
            <a:pPr indent="447675" algn="just"/>
            <a:r>
              <a:rPr lang="ru-RU" b="1" dirty="0">
                <a:latin typeface="Times New Roman" panose="02020603050405020304" pitchFamily="18" charset="0"/>
                <a:cs typeface="Times New Roman" panose="02020603050405020304" pitchFamily="18" charset="0"/>
              </a:rPr>
              <a:t>Экспертный опрос </a:t>
            </a:r>
            <a:r>
              <a:rPr lang="ru-RU" dirty="0">
                <a:latin typeface="Times New Roman" panose="02020603050405020304" pitchFamily="18" charset="0"/>
                <a:cs typeface="Times New Roman" panose="02020603050405020304" pitchFamily="18" charset="0"/>
              </a:rPr>
              <a:t>позволил установить степень реализуемости каждого сценария.</a:t>
            </a:r>
          </a:p>
          <a:p>
            <a:pPr indent="447675" algn="just"/>
            <a:r>
              <a:rPr lang="ru-RU" b="1" dirty="0">
                <a:latin typeface="Times New Roman" panose="02020603050405020304" pitchFamily="18" charset="0"/>
                <a:cs typeface="Times New Roman" panose="02020603050405020304" pitchFamily="18" charset="0"/>
              </a:rPr>
              <a:t>Вопрос: </a:t>
            </a:r>
            <a:r>
              <a:rPr lang="ru-RU" dirty="0">
                <a:latin typeface="Times New Roman" panose="02020603050405020304" pitchFamily="18" charset="0"/>
                <a:cs typeface="Times New Roman" panose="02020603050405020304" pitchFamily="18" charset="0"/>
              </a:rPr>
              <a:t>«Дайте, пожалуйста, экспертную оценку степени реализуемости каждого из 4 сценариев реформы по шкале от 0 до 100%, предполагая, что 0 означает, что никаких дополнительных доходов бюджет не получит, а 100 - получит в полном объеме».</a:t>
            </a:r>
          </a:p>
          <a:p>
            <a:pPr indent="447675" algn="just"/>
            <a:r>
              <a:rPr lang="ru-RU" b="1" dirty="0">
                <a:latin typeface="Times New Roman" panose="02020603050405020304" pitchFamily="18" charset="0"/>
                <a:cs typeface="Times New Roman" panose="02020603050405020304" pitchFamily="18" charset="0"/>
              </a:rPr>
              <a:t>Состав экспертов: </a:t>
            </a:r>
            <a:r>
              <a:rPr lang="ru-RU" dirty="0">
                <a:latin typeface="Times New Roman" panose="02020603050405020304" pitchFamily="18" charset="0"/>
                <a:cs typeface="Times New Roman" panose="02020603050405020304" pitchFamily="18" charset="0"/>
              </a:rPr>
              <a:t>15 экономистов, специализирующихся на налоговой проблематике, из Уральского федерального университета имени Б.Н. Ельцина, Южного федерального университета, Финансового университета при Правительстве РФ.</a:t>
            </a:r>
          </a:p>
          <a:p>
            <a:pPr indent="447675" algn="just"/>
            <a:endParaRPr lang="ru-RU" dirty="0">
              <a:latin typeface="Times New Roman" panose="02020603050405020304" pitchFamily="18" charset="0"/>
              <a:cs typeface="Times New Roman" panose="02020603050405020304" pitchFamily="18" charset="0"/>
            </a:endParaRPr>
          </a:p>
          <a:p>
            <a:pPr algn="ctr"/>
            <a:r>
              <a:rPr lang="ru-RU" b="1" dirty="0">
                <a:latin typeface="Times New Roman" panose="02020603050405020304" pitchFamily="18" charset="0"/>
                <a:cs typeface="Times New Roman" panose="02020603050405020304" pitchFamily="18" charset="0"/>
              </a:rPr>
              <a:t>Результаты экспертного опроса</a:t>
            </a:r>
          </a:p>
        </p:txBody>
      </p:sp>
      <p:graphicFrame>
        <p:nvGraphicFramePr>
          <p:cNvPr id="5" name="Таблица 4">
            <a:extLst>
              <a:ext uri="{FF2B5EF4-FFF2-40B4-BE49-F238E27FC236}">
                <a16:creationId xmlns:a16="http://schemas.microsoft.com/office/drawing/2014/main" xmlns="" id="{5878F83B-325F-49B9-823F-614662A3BBBB}"/>
              </a:ext>
            </a:extLst>
          </p:cNvPr>
          <p:cNvGraphicFramePr>
            <a:graphicFrameLocks noGrp="1"/>
          </p:cNvGraphicFramePr>
          <p:nvPr>
            <p:extLst>
              <p:ext uri="{D42A27DB-BD31-4B8C-83A1-F6EECF244321}">
                <p14:modId xmlns:p14="http://schemas.microsoft.com/office/powerpoint/2010/main" val="1543668966"/>
              </p:ext>
            </p:extLst>
          </p:nvPr>
        </p:nvGraphicFramePr>
        <p:xfrm>
          <a:off x="798784" y="4329876"/>
          <a:ext cx="10594426" cy="1963280"/>
        </p:xfrm>
        <a:graphic>
          <a:graphicData uri="http://schemas.openxmlformats.org/drawingml/2006/table">
            <a:tbl>
              <a:tblPr firstRow="1" firstCol="1" bandRow="1">
                <a:tableStyleId>{5940675A-B579-460E-94D1-54222C63F5DA}</a:tableStyleId>
              </a:tblPr>
              <a:tblGrid>
                <a:gridCol w="2578740">
                  <a:extLst>
                    <a:ext uri="{9D8B030D-6E8A-4147-A177-3AD203B41FA5}">
                      <a16:colId xmlns:a16="http://schemas.microsoft.com/office/drawing/2014/main" xmlns="" val="20000"/>
                    </a:ext>
                  </a:extLst>
                </a:gridCol>
                <a:gridCol w="2533843">
                  <a:extLst>
                    <a:ext uri="{9D8B030D-6E8A-4147-A177-3AD203B41FA5}">
                      <a16:colId xmlns:a16="http://schemas.microsoft.com/office/drawing/2014/main" xmlns="" val="20001"/>
                    </a:ext>
                  </a:extLst>
                </a:gridCol>
                <a:gridCol w="2744563">
                  <a:extLst>
                    <a:ext uri="{9D8B030D-6E8A-4147-A177-3AD203B41FA5}">
                      <a16:colId xmlns:a16="http://schemas.microsoft.com/office/drawing/2014/main" xmlns="" val="20002"/>
                    </a:ext>
                  </a:extLst>
                </a:gridCol>
                <a:gridCol w="2737280">
                  <a:extLst>
                    <a:ext uri="{9D8B030D-6E8A-4147-A177-3AD203B41FA5}">
                      <a16:colId xmlns:a16="http://schemas.microsoft.com/office/drawing/2014/main" xmlns="" val="20003"/>
                    </a:ext>
                  </a:extLst>
                </a:gridCol>
              </a:tblGrid>
              <a:tr h="404149">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Сценарий расчета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Степень реализуемости сценария (</a:t>
                      </a:r>
                      <a:r>
                        <a:rPr lang="en-US" sz="1600" b="1" dirty="0">
                          <a:effectLst/>
                          <a:latin typeface="Times New Roman" panose="02020603050405020304" pitchFamily="18" charset="0"/>
                          <a:cs typeface="Times New Roman" panose="02020603050405020304" pitchFamily="18" charset="0"/>
                        </a:rPr>
                        <a:t>D</a:t>
                      </a:r>
                      <a:r>
                        <a:rPr lang="ru-RU" sz="1600" b="1" dirty="0">
                          <a:effectLst/>
                          <a:latin typeface="Times New Roman" panose="02020603050405020304" pitchFamily="18" charset="0"/>
                          <a:cs typeface="Times New Roman" panose="02020603050405020304" pitchFamily="18" charset="0"/>
                        </a:rPr>
                        <a:t>), %</a:t>
                      </a:r>
                      <a:endParaRPr lang="en-US" sz="1600" b="1" dirty="0">
                        <a:effectLst/>
                        <a:latin typeface="Times New Roman" panose="02020603050405020304" pitchFamily="18" charset="0"/>
                        <a:cs typeface="Times New Roman" panose="02020603050405020304" pitchFamily="18" charset="0"/>
                      </a:endParaRPr>
                    </a:p>
                    <a:p>
                      <a:pPr algn="ctr">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(от 0 до 100)</a:t>
                      </a:r>
                    </a:p>
                  </a:txBody>
                  <a:tcPr marL="68580" marR="68580" marT="0" marB="0" anchor="ctr"/>
                </a:tc>
                <a:tc>
                  <a:txBody>
                    <a:bodyPr/>
                    <a:lstStyle/>
                    <a:p>
                      <a:pPr algn="ctr"/>
                      <a:r>
                        <a:rPr lang="ru-RU" sz="1600" b="1" dirty="0">
                          <a:latin typeface="Times New Roman" panose="02020603050405020304" pitchFamily="18" charset="0"/>
                          <a:cs typeface="Times New Roman" panose="02020603050405020304" pitchFamily="18" charset="0"/>
                        </a:rPr>
                        <a:t>Диапазон оценок</a:t>
                      </a:r>
                    </a:p>
                  </a:txBody>
                  <a:tcPr marL="68580" marR="68580" marT="0" marB="0" anchor="ct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Коэффициент поляризации</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307940">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ЛДПР</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8,3</a:t>
                      </a:r>
                    </a:p>
                  </a:txBody>
                  <a:tcPr marL="68580" marR="68580" marT="0" marB="0" anchor="ctr"/>
                </a:tc>
                <a:tc>
                  <a:txBody>
                    <a:bodyPr/>
                    <a:lstStyle/>
                    <a:p>
                      <a:pPr algn="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0-20</a:t>
                      </a:r>
                    </a:p>
                  </a:txBody>
                  <a:tcPr marL="68580" marR="68580" marT="0" marB="0" anchor="ctr"/>
                </a:tc>
                <a:tc>
                  <a:txBody>
                    <a:bodyPr/>
                    <a:lstStyle/>
                    <a:p>
                      <a:pPr algn="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20</a:t>
                      </a:r>
                    </a:p>
                  </a:txBody>
                  <a:tcPr marL="68580" marR="68580" marT="0" marB="0" anchor="ctr"/>
                </a:tc>
                <a:extLst>
                  <a:ext uri="{0D108BD9-81ED-4DB2-BD59-A6C34878D82A}">
                    <a16:rowId xmlns:a16="http://schemas.microsoft.com/office/drawing/2014/main" xmlns="" val="3195538705"/>
                  </a:ext>
                </a:extLst>
              </a:tr>
              <a:tr h="307940">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КПРФ</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28,3</a:t>
                      </a:r>
                    </a:p>
                  </a:txBody>
                  <a:tcPr marL="68580" marR="68580" marT="0" marB="0" anchor="ctr"/>
                </a:tc>
                <a:tc>
                  <a:txBody>
                    <a:bodyPr/>
                    <a:lstStyle/>
                    <a:p>
                      <a:pPr algn="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10-40</a:t>
                      </a:r>
                    </a:p>
                  </a:txBody>
                  <a:tcPr marL="68580" marR="68580" marT="0" marB="0" anchor="ctr"/>
                </a:tc>
                <a:tc>
                  <a:txBody>
                    <a:bodyPr/>
                    <a:lstStyle/>
                    <a:p>
                      <a:pPr algn="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30</a:t>
                      </a:r>
                    </a:p>
                  </a:txBody>
                  <a:tcPr marL="68580" marR="68580" marT="0" marB="0" anchor="ctr"/>
                </a:tc>
                <a:extLst>
                  <a:ext uri="{0D108BD9-81ED-4DB2-BD59-A6C34878D82A}">
                    <a16:rowId xmlns:a16="http://schemas.microsoft.com/office/drawing/2014/main" xmlns="" val="10003"/>
                  </a:ext>
                </a:extLst>
              </a:tr>
              <a:tr h="307940">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«Справедливая Россия»</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51,7</a:t>
                      </a:r>
                    </a:p>
                  </a:txBody>
                  <a:tcPr marL="68580" marR="68580" marT="0" marB="0" anchor="ctr"/>
                </a:tc>
                <a:tc>
                  <a:txBody>
                    <a:bodyPr/>
                    <a:lstStyle/>
                    <a:p>
                      <a:pPr algn="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15-80</a:t>
                      </a:r>
                    </a:p>
                  </a:txBody>
                  <a:tcPr marL="68580" marR="68580" marT="0" marB="0" anchor="ctr"/>
                </a:tc>
                <a:tc>
                  <a:txBody>
                    <a:bodyPr/>
                    <a:lstStyle/>
                    <a:p>
                      <a:pPr algn="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65</a:t>
                      </a:r>
                    </a:p>
                  </a:txBody>
                  <a:tcPr marL="68580" marR="68580" marT="0" marB="0" anchor="ctr"/>
                </a:tc>
                <a:extLst>
                  <a:ext uri="{0D108BD9-81ED-4DB2-BD59-A6C34878D82A}">
                    <a16:rowId xmlns:a16="http://schemas.microsoft.com/office/drawing/2014/main" xmlns="" val="10004"/>
                  </a:ext>
                </a:extLst>
              </a:tr>
              <a:tr h="307940">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Плоская шкала с α=15%</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98,4</a:t>
                      </a:r>
                    </a:p>
                  </a:txBody>
                  <a:tcPr marL="68580" marR="68580" marT="0" marB="0" anchor="ctr"/>
                </a:tc>
                <a:tc>
                  <a:txBody>
                    <a:bodyPr/>
                    <a:lstStyle/>
                    <a:p>
                      <a:pPr algn="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95-100</a:t>
                      </a:r>
                    </a:p>
                  </a:txBody>
                  <a:tcPr marL="68580" marR="68580" marT="0" marB="0" anchor="ctr"/>
                </a:tc>
                <a:tc>
                  <a:txBody>
                    <a:bodyPr/>
                    <a:lstStyle/>
                    <a:p>
                      <a:pPr algn="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5</a:t>
                      </a:r>
                    </a:p>
                  </a:txBody>
                  <a:tcPr marL="68580" marR="68580" marT="0" marB="0"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969209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3" y="211137"/>
            <a:ext cx="12192000" cy="492443"/>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anose="02020603050405020304" pitchFamily="18" charset="0"/>
                <a:cs typeface="Times New Roman" pitchFamily="18" charset="0"/>
              </a:rPr>
              <a:t>14. </a:t>
            </a:r>
            <a:r>
              <a:rPr lang="ru-RU" sz="2600" b="1" i="1" dirty="0">
                <a:latin typeface="Times New Roman" panose="02020603050405020304" pitchFamily="18" charset="0"/>
                <a:cs typeface="Times New Roman" panose="02020603050405020304" pitchFamily="18" charset="0"/>
              </a:rPr>
              <a:t>Ранжирование проектов с учетом экспертной оценки их реализуемости</a:t>
            </a:r>
            <a:endParaRPr lang="ru-RU" sz="2600" b="1" i="1" dirty="0">
              <a:solidFill>
                <a:srgbClr val="000000"/>
              </a:solidFill>
              <a:latin typeface="Times New Roman"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xmlns="" id="{F88B6860-2151-4167-AA74-22532FE97AE8}"/>
              </a:ext>
            </a:extLst>
          </p:cNvPr>
          <p:cNvSpPr/>
          <p:nvPr/>
        </p:nvSpPr>
        <p:spPr>
          <a:xfrm>
            <a:off x="798786" y="813568"/>
            <a:ext cx="10594427" cy="2339102"/>
          </a:xfrm>
          <a:prstGeom prst="rect">
            <a:avLst/>
          </a:prstGeom>
        </p:spPr>
        <p:txBody>
          <a:bodyPr wrap="square">
            <a:spAutoFit/>
          </a:bodyPr>
          <a:lstStyle/>
          <a:p>
            <a:pPr algn="ctr"/>
            <a:r>
              <a:rPr lang="ru-RU" i="1" dirty="0">
                <a:latin typeface="Times New Roman" panose="02020603050405020304" pitchFamily="18" charset="0"/>
                <a:cs typeface="Times New Roman" panose="02020603050405020304" pitchFamily="18" charset="0"/>
              </a:rPr>
              <a:t>Обобщенный эффект:</a:t>
            </a:r>
          </a:p>
          <a:p>
            <a:r>
              <a:rPr lang="ru-RU" dirty="0">
                <a:latin typeface="Times New Roman" panose="02020603050405020304" pitchFamily="18" charset="0"/>
                <a:cs typeface="Times New Roman" panose="02020603050405020304" pitchFamily="18" charset="0"/>
              </a:rPr>
              <a:t> </a:t>
            </a:r>
          </a:p>
          <a:p>
            <a:pPr algn="r"/>
            <a:r>
              <a:rPr lang="ru-RU"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E</a:t>
            </a:r>
            <a:r>
              <a:rPr lang="ru-RU" sz="2000" b="1"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Q</a:t>
            </a:r>
            <a:r>
              <a:rPr lang="ru-RU" sz="2000" b="1" dirty="0">
                <a:latin typeface="Times New Roman" panose="02020603050405020304" pitchFamily="18" charset="0"/>
                <a:cs typeface="Times New Roman" panose="02020603050405020304" pitchFamily="18" charset="0"/>
              </a:rPr>
              <a:t>D</a:t>
            </a:r>
            <a:r>
              <a:rPr lang="ru-RU" dirty="0">
                <a:latin typeface="Times New Roman" panose="02020603050405020304" pitchFamily="18" charset="0"/>
                <a:cs typeface="Times New Roman" panose="02020603050405020304" pitchFamily="18" charset="0"/>
              </a:rPr>
              <a:t>                                                                                   (15)</a:t>
            </a:r>
          </a:p>
          <a:p>
            <a:r>
              <a:rPr lang="ru-RU" dirty="0">
                <a:latin typeface="Times New Roman" panose="02020603050405020304" pitchFamily="18" charset="0"/>
                <a:cs typeface="Times New Roman" panose="02020603050405020304" pitchFamily="18" charset="0"/>
              </a:rPr>
              <a:t> </a:t>
            </a:r>
          </a:p>
          <a:p>
            <a:pPr indent="447675" algn="just"/>
            <a:r>
              <a:rPr lang="ru-RU" dirty="0">
                <a:latin typeface="Times New Roman" panose="02020603050405020304" pitchFamily="18" charset="0"/>
                <a:cs typeface="Times New Roman" panose="02020603050405020304" pitchFamily="18" charset="0"/>
              </a:rPr>
              <a:t>В формуле (15) потенциальный фискально-социальный эффект </a:t>
            </a:r>
            <a:r>
              <a:rPr lang="en-US" dirty="0">
                <a:latin typeface="Times New Roman" panose="02020603050405020304" pitchFamily="18" charset="0"/>
                <a:cs typeface="Times New Roman" panose="02020603050405020304" pitchFamily="18" charset="0"/>
              </a:rPr>
              <a:t>Q</a:t>
            </a:r>
            <a:r>
              <a:rPr lang="ru-RU" dirty="0">
                <a:latin typeface="Times New Roman" panose="02020603050405020304" pitchFamily="18" charset="0"/>
                <a:cs typeface="Times New Roman" panose="02020603050405020304" pitchFamily="18" charset="0"/>
              </a:rPr>
              <a:t> взвешивается с фактором надежности </a:t>
            </a:r>
            <a:r>
              <a:rPr lang="en-US" dirty="0">
                <a:latin typeface="Times New Roman" panose="02020603050405020304" pitchFamily="18" charset="0"/>
                <a:cs typeface="Times New Roman" panose="02020603050405020304" pitchFamily="18" charset="0"/>
              </a:rPr>
              <a:t>D=1-R </a:t>
            </a:r>
            <a:r>
              <a:rPr lang="ru-RU" dirty="0">
                <a:latin typeface="Times New Roman" panose="02020603050405020304" pitchFamily="18" charset="0"/>
                <a:cs typeface="Times New Roman" panose="02020603050405020304" pitchFamily="18" charset="0"/>
              </a:rPr>
              <a:t>(показатель, обратный риску), который вычисляется в долях (</a:t>
            </a:r>
            <a:r>
              <a:rPr lang="en-US" dirty="0">
                <a:latin typeface="Times New Roman" panose="02020603050405020304" pitchFamily="18" charset="0"/>
                <a:cs typeface="Times New Roman" panose="02020603050405020304" pitchFamily="18" charset="0"/>
              </a:rPr>
              <a:t>D</a:t>
            </a:r>
            <a:r>
              <a:rPr lang="ru-RU" dirty="0">
                <a:latin typeface="Times New Roman" panose="02020603050405020304" pitchFamily="18" charset="0"/>
                <a:cs typeface="Times New Roman" panose="02020603050405020304" pitchFamily="18" charset="0"/>
              </a:rPr>
              <a:t>&lt;1) и выступает в роли своеобразного КПД.</a:t>
            </a:r>
          </a:p>
          <a:p>
            <a:pPr algn="ctr"/>
            <a:r>
              <a:rPr lang="ru-RU" b="1" dirty="0">
                <a:latin typeface="Times New Roman" panose="02020603050405020304" pitchFamily="18" charset="0"/>
                <a:cs typeface="Times New Roman" panose="02020603050405020304" pitchFamily="18" charset="0"/>
              </a:rPr>
              <a:t>Обобщенная оценка налоговой реформы ПН</a:t>
            </a:r>
          </a:p>
        </p:txBody>
      </p:sp>
      <p:graphicFrame>
        <p:nvGraphicFramePr>
          <p:cNvPr id="3" name="Таблица 2">
            <a:extLst>
              <a:ext uri="{FF2B5EF4-FFF2-40B4-BE49-F238E27FC236}">
                <a16:creationId xmlns:a16="http://schemas.microsoft.com/office/drawing/2014/main" xmlns="" id="{C0D8A1BC-D3A9-4353-8855-A9CBAB14C941}"/>
              </a:ext>
            </a:extLst>
          </p:cNvPr>
          <p:cNvGraphicFramePr>
            <a:graphicFrameLocks noGrp="1"/>
          </p:cNvGraphicFramePr>
          <p:nvPr>
            <p:extLst>
              <p:ext uri="{D42A27DB-BD31-4B8C-83A1-F6EECF244321}">
                <p14:modId xmlns:p14="http://schemas.microsoft.com/office/powerpoint/2010/main" val="3592775763"/>
              </p:ext>
            </p:extLst>
          </p:nvPr>
        </p:nvGraphicFramePr>
        <p:xfrm>
          <a:off x="798783" y="3152670"/>
          <a:ext cx="10594427" cy="1600211"/>
        </p:xfrm>
        <a:graphic>
          <a:graphicData uri="http://schemas.openxmlformats.org/drawingml/2006/table">
            <a:tbl>
              <a:tblPr firstRow="1" firstCol="1" bandRow="1">
                <a:tableStyleId>{5940675A-B579-460E-94D1-54222C63F5DA}</a:tableStyleId>
              </a:tblPr>
              <a:tblGrid>
                <a:gridCol w="2404168">
                  <a:extLst>
                    <a:ext uri="{9D8B030D-6E8A-4147-A177-3AD203B41FA5}">
                      <a16:colId xmlns:a16="http://schemas.microsoft.com/office/drawing/2014/main" xmlns="" val="2720691097"/>
                    </a:ext>
                  </a:extLst>
                </a:gridCol>
                <a:gridCol w="3051096">
                  <a:extLst>
                    <a:ext uri="{9D8B030D-6E8A-4147-A177-3AD203B41FA5}">
                      <a16:colId xmlns:a16="http://schemas.microsoft.com/office/drawing/2014/main" xmlns="" val="853519469"/>
                    </a:ext>
                  </a:extLst>
                </a:gridCol>
                <a:gridCol w="2890212">
                  <a:extLst>
                    <a:ext uri="{9D8B030D-6E8A-4147-A177-3AD203B41FA5}">
                      <a16:colId xmlns:a16="http://schemas.microsoft.com/office/drawing/2014/main" xmlns="" val="1907674663"/>
                    </a:ext>
                  </a:extLst>
                </a:gridCol>
                <a:gridCol w="2248951">
                  <a:extLst>
                    <a:ext uri="{9D8B030D-6E8A-4147-A177-3AD203B41FA5}">
                      <a16:colId xmlns:a16="http://schemas.microsoft.com/office/drawing/2014/main" xmlns="" val="345353822"/>
                    </a:ext>
                  </a:extLst>
                </a:gridCol>
              </a:tblGrid>
              <a:tr h="556523">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Сценарий реформы</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Интегральный критерий (</a:t>
                      </a:r>
                      <a:r>
                        <a:rPr lang="en-US" sz="1600" b="1" dirty="0">
                          <a:effectLst/>
                          <a:latin typeface="Times New Roman" panose="02020603050405020304" pitchFamily="18" charset="0"/>
                          <a:cs typeface="Times New Roman" panose="02020603050405020304" pitchFamily="18" charset="0"/>
                        </a:rPr>
                        <a:t>Q</a:t>
                      </a:r>
                      <a:r>
                        <a:rPr lang="ru-RU" sz="1600" b="1" dirty="0">
                          <a:effectLst/>
                          <a:latin typeface="Times New Roman" panose="02020603050405020304" pitchFamily="18" charset="0"/>
                          <a:cs typeface="Times New Roman" panose="02020603050405020304" pitchFamily="18" charset="0"/>
                        </a:rPr>
                        <a:t>)</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Реализуемость проекта (</a:t>
                      </a:r>
                      <a:r>
                        <a:rPr lang="en-US" sz="1600" b="1" dirty="0">
                          <a:effectLst/>
                          <a:latin typeface="Times New Roman" panose="02020603050405020304" pitchFamily="18" charset="0"/>
                          <a:cs typeface="Times New Roman" panose="02020603050405020304" pitchFamily="18" charset="0"/>
                        </a:rPr>
                        <a:t>D</a:t>
                      </a:r>
                      <a:r>
                        <a:rPr lang="ru-RU" sz="1600" b="1" dirty="0">
                          <a:effectLst/>
                          <a:latin typeface="Times New Roman" panose="02020603050405020304" pitchFamily="18" charset="0"/>
                          <a:cs typeface="Times New Roman" panose="02020603050405020304" pitchFamily="18" charset="0"/>
                        </a:rPr>
                        <a:t>)</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Обобщенная оценка (</a:t>
                      </a:r>
                      <a:r>
                        <a:rPr lang="en-US" sz="1600" b="1" dirty="0">
                          <a:effectLst/>
                          <a:latin typeface="Times New Roman" panose="02020603050405020304" pitchFamily="18" charset="0"/>
                          <a:cs typeface="Times New Roman" panose="02020603050405020304" pitchFamily="18" charset="0"/>
                        </a:rPr>
                        <a:t>E</a:t>
                      </a:r>
                      <a:r>
                        <a:rPr lang="ru-RU" sz="1600" b="1" dirty="0">
                          <a:effectLst/>
                          <a:latin typeface="Times New Roman" panose="02020603050405020304" pitchFamily="18" charset="0"/>
                          <a:cs typeface="Times New Roman" panose="02020603050405020304" pitchFamily="18" charset="0"/>
                        </a:rPr>
                        <a:t>)</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08617500"/>
                  </a:ext>
                </a:extLst>
              </a:tr>
              <a:tr h="252000">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КПРФ</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2,68</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0,283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0,76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80412927"/>
                  </a:ext>
                </a:extLst>
              </a:tr>
              <a:tr h="252000">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ЛДПР</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4,93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0,083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0,41</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61895150"/>
                  </a:ext>
                </a:extLst>
              </a:tr>
              <a:tr h="252000">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ПСР</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0,83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0,517</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0,43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042670651"/>
                  </a:ext>
                </a:extLst>
              </a:tr>
              <a:tr h="252000">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ПРФ</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2,36</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0,984</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2,32</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52127232"/>
                  </a:ext>
                </a:extLst>
              </a:tr>
            </a:tbl>
          </a:graphicData>
        </a:graphic>
      </p:graphicFrame>
      <p:sp>
        <p:nvSpPr>
          <p:cNvPr id="4" name="Прямоугольник 3">
            <a:extLst>
              <a:ext uri="{FF2B5EF4-FFF2-40B4-BE49-F238E27FC236}">
                <a16:creationId xmlns:a16="http://schemas.microsoft.com/office/drawing/2014/main" xmlns="" id="{FE8F61EB-F258-465C-9809-07692EADDDED}"/>
              </a:ext>
            </a:extLst>
          </p:cNvPr>
          <p:cNvSpPr/>
          <p:nvPr/>
        </p:nvSpPr>
        <p:spPr>
          <a:xfrm>
            <a:off x="798783" y="4923593"/>
            <a:ext cx="10594426" cy="1477328"/>
          </a:xfrm>
          <a:prstGeom prst="rect">
            <a:avLst/>
          </a:prstGeom>
        </p:spPr>
        <p:txBody>
          <a:bodyPr wrap="square">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Волатильность фактора риска гораздо выше, чем волатильность фискально-социального эффекта. Так, расчеты показывают, что максимальный разрыв по интегральному эффекту (</a:t>
            </a:r>
            <a:r>
              <a:rPr lang="en-US" dirty="0">
                <a:latin typeface="Times New Roman" panose="02020603050405020304" pitchFamily="18" charset="0"/>
                <a:ea typeface="Times New Roman" panose="02020603050405020304" pitchFamily="18" charset="0"/>
              </a:rPr>
              <a:t>Q</a:t>
            </a:r>
            <a:r>
              <a:rPr lang="ru-RU" dirty="0">
                <a:latin typeface="Times New Roman" panose="02020603050405020304" pitchFamily="18" charset="0"/>
                <a:ea typeface="Times New Roman" panose="02020603050405020304" pitchFamily="18" charset="0"/>
              </a:rPr>
              <a:t>) между проектами ЛДПР и ПСР составил почти 6 раз, в то время как аналогичный разрыв по критерию надежности (</a:t>
            </a:r>
            <a:r>
              <a:rPr lang="en-US" dirty="0">
                <a:latin typeface="Times New Roman" panose="02020603050405020304" pitchFamily="18" charset="0"/>
                <a:ea typeface="Times New Roman" panose="02020603050405020304" pitchFamily="18" charset="0"/>
              </a:rPr>
              <a:t>D</a:t>
            </a:r>
            <a:r>
              <a:rPr lang="ru-RU" dirty="0">
                <a:latin typeface="Times New Roman" panose="02020603050405020304" pitchFamily="18" charset="0"/>
                <a:ea typeface="Times New Roman" panose="02020603050405020304" pitchFamily="18" charset="0"/>
              </a:rPr>
              <a:t>) между проектами ПРФ и ПСР достиг почти 12 раз. Игнорирование возможных будущих неудач в проведении проектируемых вариантов реформы ПН гарантированно ведет к управленческим ошибкам.</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5574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3" y="211137"/>
            <a:ext cx="12192000" cy="492443"/>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anose="02020603050405020304" pitchFamily="18" charset="0"/>
                <a:cs typeface="Times New Roman" pitchFamily="18" charset="0"/>
              </a:rPr>
              <a:t>15. </a:t>
            </a:r>
            <a:r>
              <a:rPr lang="ru-RU" sz="2600" b="1" i="1" dirty="0">
                <a:latin typeface="Times New Roman" panose="02020603050405020304" pitchFamily="18" charset="0"/>
                <a:cs typeface="Times New Roman" panose="02020603050405020304" pitchFamily="18" charset="0"/>
              </a:rPr>
              <a:t>Выводы</a:t>
            </a:r>
            <a:endParaRPr lang="ru-RU" sz="2600" b="1" i="1" dirty="0">
              <a:solidFill>
                <a:srgbClr val="000000"/>
              </a:solidFill>
              <a:latin typeface="Times New Roman" pitchFamily="18"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xmlns="" id="{995093AC-39ED-44DB-A452-40550CA592BC}"/>
              </a:ext>
            </a:extLst>
          </p:cNvPr>
          <p:cNvSpPr/>
          <p:nvPr/>
        </p:nvSpPr>
        <p:spPr>
          <a:xfrm>
            <a:off x="555994" y="1055948"/>
            <a:ext cx="11080006" cy="5028556"/>
          </a:xfrm>
          <a:prstGeom prst="rect">
            <a:avLst/>
          </a:prstGeom>
        </p:spPr>
        <p:txBody>
          <a:bodyPr wrap="square">
            <a:spAutoFit/>
          </a:bodyPr>
          <a:lstStyle/>
          <a:p>
            <a:pPr indent="450215" algn="just">
              <a:lnSpc>
                <a:spcPct val="150000"/>
              </a:lnSpc>
              <a:spcAft>
                <a:spcPts val="0"/>
              </a:spcAft>
            </a:pPr>
            <a:r>
              <a:rPr lang="ru-RU" dirty="0">
                <a:latin typeface="Times New Roman" panose="02020603050405020304" pitchFamily="18" charset="0"/>
                <a:ea typeface="Times New Roman" panose="02020603050405020304" pitchFamily="18" charset="0"/>
              </a:rPr>
              <a:t>1. Все варианты внедрения прогрессивной шкалы ПН являются высокорискованными, что снижает их итоговую эффективность.</a:t>
            </a:r>
          </a:p>
          <a:p>
            <a:pPr indent="450215" algn="just">
              <a:lnSpc>
                <a:spcPct val="150000"/>
              </a:lnSpc>
              <a:spcAft>
                <a:spcPts val="0"/>
              </a:spcAft>
            </a:pPr>
            <a:r>
              <a:rPr lang="ru-RU" dirty="0">
                <a:latin typeface="Times New Roman" panose="02020603050405020304" pitchFamily="18" charset="0"/>
                <a:ea typeface="Times New Roman" panose="02020603050405020304" pitchFamily="18" charset="0"/>
              </a:rPr>
              <a:t>2. Социальный эффект от ППН в виде снижения неравенства является очень незначительным, равно как и фискальный эффект.</a:t>
            </a:r>
          </a:p>
          <a:p>
            <a:pPr indent="450215" algn="just">
              <a:lnSpc>
                <a:spcPct val="150000"/>
              </a:lnSpc>
              <a:spcAft>
                <a:spcPts val="0"/>
              </a:spcAft>
            </a:pPr>
            <a:r>
              <a:rPr lang="ru-RU" dirty="0">
                <a:latin typeface="Times New Roman" panose="02020603050405020304" pitchFamily="18" charset="0"/>
                <a:ea typeface="Times New Roman" panose="02020603050405020304" pitchFamily="18" charset="0"/>
              </a:rPr>
              <a:t>3. В настоящее время прогрессивная ставка ПН может распространяться только на 10-ый дециль, так как даже 9-ый дециль попадает в группу малооплачиваемого населения – 40–60 тысяч рублей в месяц.</a:t>
            </a:r>
          </a:p>
          <a:p>
            <a:pPr indent="450215" algn="just">
              <a:lnSpc>
                <a:spcPct val="150000"/>
              </a:lnSpc>
              <a:spcAft>
                <a:spcPts val="0"/>
              </a:spcAft>
            </a:pPr>
            <a:r>
              <a:rPr lang="ru-RU" dirty="0">
                <a:latin typeface="Times New Roman" panose="02020603050405020304" pitchFamily="18" charset="0"/>
                <a:ea typeface="Times New Roman" panose="02020603050405020304" pitchFamily="18" charset="0"/>
              </a:rPr>
              <a:t>4. Широкомасштабное внедрение в России ППН не имеет под собой основы в виде соответствующей доходной базы, а локальное внедрение с прицелом на высокодоходные группы, скорее всего, будет неэффективным (уход в тень будет очень интенсивным плюс высокие издержки налогового администрирования).</a:t>
            </a:r>
          </a:p>
          <a:p>
            <a:pPr indent="450215" algn="just">
              <a:lnSpc>
                <a:spcPct val="150000"/>
              </a:lnSpc>
              <a:spcAft>
                <a:spcPts val="0"/>
              </a:spcAft>
            </a:pPr>
            <a:r>
              <a:rPr lang="ru-RU" dirty="0">
                <a:latin typeface="Times New Roman" panose="02020603050405020304" pitchFamily="18" charset="0"/>
                <a:ea typeface="Times New Roman" panose="02020603050405020304" pitchFamily="18" charset="0"/>
              </a:rPr>
              <a:t>5. Прогрессивный ПН для сегодняшней России является преждевременным. Необходим общий рост доходов населения для формирования относительного избытка доходов у значительной части россиян.</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6436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3" y="211137"/>
            <a:ext cx="12192000" cy="492443"/>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anose="02020603050405020304" pitchFamily="18" charset="0"/>
                <a:cs typeface="Times New Roman" pitchFamily="18" charset="0"/>
              </a:rPr>
              <a:t>16. </a:t>
            </a:r>
            <a:r>
              <a:rPr lang="ru-RU" sz="2600" b="1" i="1" dirty="0">
                <a:latin typeface="Times New Roman" panose="02020603050405020304" pitchFamily="18" charset="0"/>
                <a:cs typeface="Times New Roman" panose="02020603050405020304" pitchFamily="18" charset="0"/>
              </a:rPr>
              <a:t>Вместо послесловия: А как у них…</a:t>
            </a:r>
            <a:endParaRPr lang="ru-RU" sz="2600" b="1" i="1" dirty="0">
              <a:solidFill>
                <a:srgbClr val="000000"/>
              </a:solidFill>
              <a:latin typeface="Times New Roman" pitchFamily="18" charset="0"/>
              <a:cs typeface="Times New Roman" panose="02020603050405020304" pitchFamily="18" charset="0"/>
            </a:endParaRPr>
          </a:p>
        </p:txBody>
      </p:sp>
      <p:graphicFrame>
        <p:nvGraphicFramePr>
          <p:cNvPr id="5" name="Таблица 4">
            <a:extLst>
              <a:ext uri="{FF2B5EF4-FFF2-40B4-BE49-F238E27FC236}">
                <a16:creationId xmlns:a16="http://schemas.microsoft.com/office/drawing/2014/main" xmlns="" id="{8A62268B-B1BB-49D3-AD99-281F6BE3A12E}"/>
              </a:ext>
            </a:extLst>
          </p:cNvPr>
          <p:cNvGraphicFramePr>
            <a:graphicFrameLocks noGrp="1"/>
          </p:cNvGraphicFramePr>
          <p:nvPr>
            <p:extLst>
              <p:ext uri="{D42A27DB-BD31-4B8C-83A1-F6EECF244321}">
                <p14:modId xmlns:p14="http://schemas.microsoft.com/office/powerpoint/2010/main" val="3316301770"/>
              </p:ext>
            </p:extLst>
          </p:nvPr>
        </p:nvGraphicFramePr>
        <p:xfrm>
          <a:off x="431973" y="1172522"/>
          <a:ext cx="11328053" cy="4173040"/>
        </p:xfrm>
        <a:graphic>
          <a:graphicData uri="http://schemas.openxmlformats.org/drawingml/2006/table">
            <a:tbl>
              <a:tblPr firstRow="1" firstCol="1" bandRow="1">
                <a:tableStyleId>{5940675A-B579-460E-94D1-54222C63F5DA}</a:tableStyleId>
              </a:tblPr>
              <a:tblGrid>
                <a:gridCol w="2627750">
                  <a:extLst>
                    <a:ext uri="{9D8B030D-6E8A-4147-A177-3AD203B41FA5}">
                      <a16:colId xmlns:a16="http://schemas.microsoft.com/office/drawing/2014/main" xmlns="" val="2720691097"/>
                    </a:ext>
                  </a:extLst>
                </a:gridCol>
                <a:gridCol w="4777163">
                  <a:extLst>
                    <a:ext uri="{9D8B030D-6E8A-4147-A177-3AD203B41FA5}">
                      <a16:colId xmlns:a16="http://schemas.microsoft.com/office/drawing/2014/main" xmlns="" val="853519469"/>
                    </a:ext>
                  </a:extLst>
                </a:gridCol>
                <a:gridCol w="3923140">
                  <a:extLst>
                    <a:ext uri="{9D8B030D-6E8A-4147-A177-3AD203B41FA5}">
                      <a16:colId xmlns:a16="http://schemas.microsoft.com/office/drawing/2014/main" xmlns="" val="1907674663"/>
                    </a:ext>
                  </a:extLst>
                </a:gridCol>
              </a:tblGrid>
              <a:tr h="608465">
                <a:tc>
                  <a:txBody>
                    <a:bodyPr/>
                    <a:lstStyle/>
                    <a:p>
                      <a:pPr algn="ctr">
                        <a:lnSpc>
                          <a:spcPct val="107000"/>
                        </a:lnSpc>
                        <a:spcAft>
                          <a:spcPts val="0"/>
                        </a:spcAft>
                      </a:pP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Плоская (пропорциональная) ставка НДФЛ</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Прогрессивная ставка НДФЛ</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08617500"/>
                  </a:ext>
                </a:extLst>
              </a:tr>
              <a:tr h="1857695">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Развитые страны</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Словакия (25%)</a:t>
                      </a:r>
                    </a:p>
                    <a:p>
                      <a:pPr algn="ct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Чехия (15%)</a:t>
                      </a:r>
                    </a:p>
                  </a:txBody>
                  <a:tcPr marL="68580" marR="68580" marT="0" marB="0" anchor="ctr"/>
                </a:tc>
                <a:tc>
                  <a:txBody>
                    <a:bodyPr/>
                    <a:lstStyle/>
                    <a:p>
                      <a:pPr algn="ctr">
                        <a:lnSpc>
                          <a:spcPct val="100000"/>
                        </a:lnSpc>
                        <a:spcAft>
                          <a:spcPts val="0"/>
                        </a:spcAft>
                      </a:pPr>
                      <a:r>
                        <a:rPr lang="ru-RU" sz="1600" dirty="0">
                          <a:effectLst/>
                          <a:latin typeface="Times New Roman" panose="02020603050405020304" pitchFamily="18" charset="0"/>
                          <a:cs typeface="Times New Roman" panose="02020603050405020304" pitchFamily="18" charset="0"/>
                        </a:rPr>
                        <a:t>Австралия, Австрия, Бельгия</a:t>
                      </a:r>
                    </a:p>
                    <a:p>
                      <a:pPr algn="ct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Великобритания, Германия, Греция</a:t>
                      </a:r>
                    </a:p>
                    <a:p>
                      <a:pPr algn="ct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Дания, Израиль, Ирландия</a:t>
                      </a:r>
                    </a:p>
                    <a:p>
                      <a:pPr algn="ct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Испания, Италия, Канада</a:t>
                      </a:r>
                    </a:p>
                    <a:p>
                      <a:pPr algn="ct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Кипр, Люксембург, Мальта</a:t>
                      </a:r>
                    </a:p>
                    <a:p>
                      <a:pPr algn="ct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Нидерланды, Новая Зеландия</a:t>
                      </a:r>
                    </a:p>
                    <a:p>
                      <a:pPr algn="ct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Финляндия, Франция, США, Швейцария</a:t>
                      </a:r>
                    </a:p>
                  </a:txBody>
                  <a:tcPr marL="68580" marR="68580" marT="0" marB="0" anchor="ctr"/>
                </a:tc>
                <a:extLst>
                  <a:ext uri="{0D108BD9-81ED-4DB2-BD59-A6C34878D82A}">
                    <a16:rowId xmlns:a16="http://schemas.microsoft.com/office/drawing/2014/main" xmlns="" val="1780412927"/>
                  </a:ext>
                </a:extLst>
              </a:tr>
              <a:tr h="1616325">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Развивающиеся страны</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ru-RU" sz="1600" dirty="0">
                          <a:effectLst/>
                          <a:latin typeface="Times New Roman" panose="02020603050405020304" pitchFamily="18" charset="0"/>
                          <a:cs typeface="Times New Roman" panose="02020603050405020304" pitchFamily="18" charset="0"/>
                        </a:rPr>
                        <a:t>Бахрейн (0%), Катар (0%), Кувейт (0%),</a:t>
                      </a:r>
                    </a:p>
                    <a:p>
                      <a:pPr algn="ct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Черногория (9%), Македония (10%), Болгария (10%),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Казахстан (10%), Монголия (10%), Россия (13%), </a:t>
                      </a:r>
                    </a:p>
                    <a:p>
                      <a:pPr algn="ct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Белоруссия (13%), Сербия (14%), Литва (15%),</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Ирак (15%), Венгрия (15%), Румыния (16%),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Украина (16%), Грузия (20%),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effectLst/>
                          <a:latin typeface="Times New Roman" panose="02020603050405020304" pitchFamily="18" charset="0"/>
                          <a:cs typeface="Times New Roman" panose="02020603050405020304" pitchFamily="18" charset="0"/>
                        </a:rPr>
                        <a:t>Эстония (20%), </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Латвия (23%),</a:t>
                      </a:r>
                    </a:p>
                  </a:txBody>
                  <a:tcPr marL="68580" marR="68580" marT="0" marB="0" anchor="ctr"/>
                </a:tc>
                <a:tc>
                  <a:txBody>
                    <a:bodyPr/>
                    <a:lstStyle/>
                    <a:p>
                      <a:pPr algn="ct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Марокко, Мексика, Польша, Китай, </a:t>
                      </a:r>
                    </a:p>
                    <a:p>
                      <a:pPr algn="ct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Египет, Аргентина, Кипр,</a:t>
                      </a:r>
                    </a:p>
                    <a:p>
                      <a:pPr algn="ctr">
                        <a:lnSpc>
                          <a:spcPct val="100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Индия, Бразилия, ЮАР</a:t>
                      </a:r>
                    </a:p>
                  </a:txBody>
                  <a:tcPr marL="68580" marR="68580" marT="0" marB="0" anchor="ctr"/>
                </a:tc>
                <a:extLst>
                  <a:ext uri="{0D108BD9-81ED-4DB2-BD59-A6C34878D82A}">
                    <a16:rowId xmlns:a16="http://schemas.microsoft.com/office/drawing/2014/main" xmlns="" val="3161895150"/>
                  </a:ext>
                </a:extLst>
              </a:tr>
            </a:tbl>
          </a:graphicData>
        </a:graphic>
      </p:graphicFrame>
    </p:spTree>
    <p:extLst>
      <p:ext uri="{BB962C8B-B14F-4D97-AF65-F5344CB8AC3E}">
        <p14:creationId xmlns:p14="http://schemas.microsoft.com/office/powerpoint/2010/main" val="1361861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3" y="211137"/>
            <a:ext cx="12192000" cy="492443"/>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anose="02020603050405020304" pitchFamily="18" charset="0"/>
                <a:cs typeface="Times New Roman" pitchFamily="18" charset="0"/>
              </a:rPr>
              <a:t>16. </a:t>
            </a:r>
            <a:r>
              <a:rPr lang="ru-RU" sz="2600" b="1" i="1" dirty="0">
                <a:latin typeface="Times New Roman" panose="02020603050405020304" pitchFamily="18" charset="0"/>
                <a:cs typeface="Times New Roman" panose="02020603050405020304" pitchFamily="18" charset="0"/>
              </a:rPr>
              <a:t>Вместо послесловия: А как у них…</a:t>
            </a:r>
            <a:endParaRPr lang="ru-RU" sz="2600" b="1" i="1" dirty="0">
              <a:solidFill>
                <a:srgbClr val="000000"/>
              </a:solidFill>
              <a:latin typeface="Times New Roman" pitchFamily="18" charset="0"/>
              <a:cs typeface="Times New Roman" panose="02020603050405020304" pitchFamily="18" charset="0"/>
            </a:endParaRPr>
          </a:p>
        </p:txBody>
      </p:sp>
      <p:graphicFrame>
        <p:nvGraphicFramePr>
          <p:cNvPr id="2" name="Таблица 1">
            <a:extLst>
              <a:ext uri="{FF2B5EF4-FFF2-40B4-BE49-F238E27FC236}">
                <a16:creationId xmlns:a16="http://schemas.microsoft.com/office/drawing/2014/main" xmlns="" id="{1BEF1BC8-D740-49A8-B295-1BCF2C326058}"/>
              </a:ext>
            </a:extLst>
          </p:cNvPr>
          <p:cNvGraphicFramePr>
            <a:graphicFrameLocks noGrp="1"/>
          </p:cNvGraphicFramePr>
          <p:nvPr>
            <p:extLst>
              <p:ext uri="{D42A27DB-BD31-4B8C-83A1-F6EECF244321}">
                <p14:modId xmlns:p14="http://schemas.microsoft.com/office/powerpoint/2010/main" val="4249140005"/>
              </p:ext>
            </p:extLst>
          </p:nvPr>
        </p:nvGraphicFramePr>
        <p:xfrm>
          <a:off x="386858" y="1125854"/>
          <a:ext cx="11418277" cy="1950720"/>
        </p:xfrm>
        <a:graphic>
          <a:graphicData uri="http://schemas.openxmlformats.org/drawingml/2006/table">
            <a:tbl>
              <a:tblPr firstRow="1" firstCol="1" bandRow="1">
                <a:tableStyleId>{5940675A-B579-460E-94D1-54222C63F5DA}</a:tableStyleId>
              </a:tblPr>
              <a:tblGrid>
                <a:gridCol w="1993403">
                  <a:extLst>
                    <a:ext uri="{9D8B030D-6E8A-4147-A177-3AD203B41FA5}">
                      <a16:colId xmlns:a16="http://schemas.microsoft.com/office/drawing/2014/main" xmlns="" val="1229331680"/>
                    </a:ext>
                  </a:extLst>
                </a:gridCol>
                <a:gridCol w="2536827">
                  <a:extLst>
                    <a:ext uri="{9D8B030D-6E8A-4147-A177-3AD203B41FA5}">
                      <a16:colId xmlns:a16="http://schemas.microsoft.com/office/drawing/2014/main" xmlns="" val="58154338"/>
                    </a:ext>
                  </a:extLst>
                </a:gridCol>
                <a:gridCol w="2538105">
                  <a:extLst>
                    <a:ext uri="{9D8B030D-6E8A-4147-A177-3AD203B41FA5}">
                      <a16:colId xmlns:a16="http://schemas.microsoft.com/office/drawing/2014/main" xmlns="" val="3646665460"/>
                    </a:ext>
                  </a:extLst>
                </a:gridCol>
                <a:gridCol w="2104646">
                  <a:extLst>
                    <a:ext uri="{9D8B030D-6E8A-4147-A177-3AD203B41FA5}">
                      <a16:colId xmlns:a16="http://schemas.microsoft.com/office/drawing/2014/main" xmlns="" val="2102628955"/>
                    </a:ext>
                  </a:extLst>
                </a:gridCol>
                <a:gridCol w="2245296">
                  <a:extLst>
                    <a:ext uri="{9D8B030D-6E8A-4147-A177-3AD203B41FA5}">
                      <a16:colId xmlns:a16="http://schemas.microsoft.com/office/drawing/2014/main" xmlns="" val="3288575647"/>
                    </a:ext>
                  </a:extLst>
                </a:gridCol>
              </a:tblGrid>
              <a:tr h="0">
                <a:tc gridSpan="2">
                  <a:txBody>
                    <a:bodyPr/>
                    <a:lstStyle/>
                    <a:p>
                      <a:pPr algn="ctr">
                        <a:spcAft>
                          <a:spcPts val="0"/>
                        </a:spcAft>
                      </a:pPr>
                      <a:r>
                        <a:rPr lang="ru-RU" sz="1600" b="1" spc="5" dirty="0">
                          <a:effectLst/>
                          <a:latin typeface="Times New Roman" panose="02020603050405020304" pitchFamily="18" charset="0"/>
                          <a:cs typeface="Times New Roman" panose="02020603050405020304" pitchFamily="18" charset="0"/>
                        </a:rPr>
                        <a:t>Налогооблагаемый диапазон дохода для одиноких налогоплательщиков (EUR)</a:t>
                      </a:r>
                    </a:p>
                    <a:p>
                      <a:pPr algn="ctr">
                        <a:spcAft>
                          <a:spcPts val="0"/>
                        </a:spcAft>
                      </a:pPr>
                      <a:r>
                        <a:rPr lang="ru-RU" sz="1600" b="1" spc="5" dirty="0">
                          <a:effectLst/>
                          <a:latin typeface="Times New Roman" panose="02020603050405020304" pitchFamily="18" charset="0"/>
                          <a:ea typeface="Times New Roman" panose="02020603050405020304" pitchFamily="18" charset="0"/>
                          <a:cs typeface="Times New Roman" panose="02020603050405020304" pitchFamily="18" charset="0"/>
                        </a:rPr>
                        <a:t>(в скобках – примерный пересчет в рубли)</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RU"/>
                    </a:p>
                  </a:txBody>
                  <a:tcPr/>
                </a:tc>
                <a:tc gridSpan="2">
                  <a:txBody>
                    <a:bodyPr/>
                    <a:lstStyle/>
                    <a:p>
                      <a:pPr algn="ctr">
                        <a:spcAft>
                          <a:spcPts val="0"/>
                        </a:spcAft>
                      </a:pPr>
                      <a:r>
                        <a:rPr lang="ru-RU" sz="1600" b="1" spc="5" dirty="0">
                          <a:effectLst/>
                          <a:latin typeface="Times New Roman" panose="02020603050405020304" pitchFamily="18" charset="0"/>
                          <a:cs typeface="Times New Roman" panose="02020603050405020304" pitchFamily="18" charset="0"/>
                        </a:rPr>
                        <a:t>Налогооблагаемый диапазон дохода для семейных налогоплательщиков (EUR)</a:t>
                      </a:r>
                    </a:p>
                    <a:p>
                      <a:pPr algn="ctr">
                        <a:spcAft>
                          <a:spcPts val="0"/>
                        </a:spcAft>
                      </a:pPr>
                      <a:r>
                        <a:rPr lang="ru-RU" sz="1600" b="1" spc="5" dirty="0">
                          <a:effectLst/>
                          <a:latin typeface="Times New Roman" panose="02020603050405020304" pitchFamily="18" charset="0"/>
                          <a:ea typeface="Times New Roman" panose="02020603050405020304" pitchFamily="18" charset="0"/>
                          <a:cs typeface="Times New Roman" panose="02020603050405020304" pitchFamily="18" charset="0"/>
                        </a:rPr>
                        <a:t>(в скобках – примерный пересчет в рубли)</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RU"/>
                    </a:p>
                  </a:txBody>
                  <a:tcPr/>
                </a:tc>
                <a:tc rowSpan="2">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Ставка налога (%)</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076423367"/>
                  </a:ext>
                </a:extLst>
              </a:tr>
              <a:tr h="0">
                <a:tc>
                  <a:txBody>
                    <a:bodyPr/>
                    <a:lstStyle/>
                    <a:p>
                      <a:pPr algn="ctr">
                        <a:spcAft>
                          <a:spcPts val="0"/>
                        </a:spcAft>
                      </a:pPr>
                      <a:r>
                        <a:rPr lang="ru-RU" sz="1600" b="1">
                          <a:effectLst/>
                          <a:latin typeface="Times New Roman" panose="02020603050405020304" pitchFamily="18" charset="0"/>
                          <a:cs typeface="Times New Roman" panose="02020603050405020304" pitchFamily="18" charset="0"/>
                        </a:rPr>
                        <a:t>от</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ru-RU" sz="1600" b="1">
                          <a:effectLst/>
                          <a:latin typeface="Times New Roman" panose="02020603050405020304" pitchFamily="18" charset="0"/>
                          <a:cs typeface="Times New Roman" panose="02020603050405020304" pitchFamily="18" charset="0"/>
                        </a:rPr>
                        <a:t>до</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ru-RU" sz="1600" b="1">
                          <a:effectLst/>
                          <a:latin typeface="Times New Roman" panose="02020603050405020304" pitchFamily="18" charset="0"/>
                          <a:cs typeface="Times New Roman" panose="02020603050405020304" pitchFamily="18" charset="0"/>
                        </a:rPr>
                        <a:t>от</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до</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vMerge="1">
                  <a:txBody>
                    <a:bodyPr/>
                    <a:lstStyle/>
                    <a:p>
                      <a:endParaRPr lang="ru-RU"/>
                    </a:p>
                  </a:txBody>
                  <a:tcPr/>
                </a:tc>
                <a:extLst>
                  <a:ext uri="{0D108BD9-81ED-4DB2-BD59-A6C34878D82A}">
                    <a16:rowId xmlns:a16="http://schemas.microsoft.com/office/drawing/2014/main" xmlns="" val="4235519142"/>
                  </a:ext>
                </a:extLst>
              </a:tr>
              <a:tr h="0">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8820 (617 400)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17640 (1 234 800)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6374299"/>
                  </a:ext>
                </a:extLst>
              </a:tr>
              <a:tr h="0">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8820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54058 (3 784 060)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17640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108116 (7 568 120)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14</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66369605"/>
                  </a:ext>
                </a:extLst>
              </a:tr>
              <a:tr h="0">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54058</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256304 (17 941 280)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108116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512608 ((35 882 560)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42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53326209"/>
                  </a:ext>
                </a:extLst>
              </a:tr>
              <a:tr h="0">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256304</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и выше</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512608</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и выше</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45</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74538116"/>
                  </a:ext>
                </a:extLst>
              </a:tr>
            </a:tbl>
          </a:graphicData>
        </a:graphic>
      </p:graphicFrame>
      <p:sp>
        <p:nvSpPr>
          <p:cNvPr id="3" name="Прямоугольник 2">
            <a:extLst>
              <a:ext uri="{FF2B5EF4-FFF2-40B4-BE49-F238E27FC236}">
                <a16:creationId xmlns:a16="http://schemas.microsoft.com/office/drawing/2014/main" xmlns="" id="{72976407-B426-4182-A5A4-75BA41D4DDC0}"/>
              </a:ext>
            </a:extLst>
          </p:cNvPr>
          <p:cNvSpPr/>
          <p:nvPr/>
        </p:nvSpPr>
        <p:spPr>
          <a:xfrm>
            <a:off x="3706900" y="730051"/>
            <a:ext cx="5013360" cy="369332"/>
          </a:xfrm>
          <a:prstGeom prst="rect">
            <a:avLst/>
          </a:prstGeom>
        </p:spPr>
        <p:txBody>
          <a:bodyPr wrap="none">
            <a:spAutoFit/>
          </a:bodyPr>
          <a:lstStyle/>
          <a:p>
            <a:r>
              <a:rPr lang="ru-RU" dirty="0">
                <a:latin typeface="Times New Roman" panose="02020603050405020304" pitchFamily="18" charset="0"/>
                <a:ea typeface="Times New Roman" panose="02020603050405020304" pitchFamily="18" charset="0"/>
              </a:rPr>
              <a:t>Ставки подоходного налога в Германии, 2017 год</a:t>
            </a:r>
            <a:endParaRPr lang="ru-RU" dirty="0"/>
          </a:p>
        </p:txBody>
      </p:sp>
      <p:graphicFrame>
        <p:nvGraphicFramePr>
          <p:cNvPr id="4" name="Таблица 3">
            <a:extLst>
              <a:ext uri="{FF2B5EF4-FFF2-40B4-BE49-F238E27FC236}">
                <a16:creationId xmlns:a16="http://schemas.microsoft.com/office/drawing/2014/main" xmlns="" id="{7B8342D7-8AC5-4AC5-A7EB-234255256F93}"/>
              </a:ext>
            </a:extLst>
          </p:cNvPr>
          <p:cNvGraphicFramePr>
            <a:graphicFrameLocks noGrp="1"/>
          </p:cNvGraphicFramePr>
          <p:nvPr>
            <p:extLst>
              <p:ext uri="{D42A27DB-BD31-4B8C-83A1-F6EECF244321}">
                <p14:modId xmlns:p14="http://schemas.microsoft.com/office/powerpoint/2010/main" val="2142630803"/>
              </p:ext>
            </p:extLst>
          </p:nvPr>
        </p:nvGraphicFramePr>
        <p:xfrm>
          <a:off x="386857" y="3764575"/>
          <a:ext cx="11418276" cy="1853537"/>
        </p:xfrm>
        <a:graphic>
          <a:graphicData uri="http://schemas.openxmlformats.org/drawingml/2006/table">
            <a:tbl>
              <a:tblPr firstRow="1" firstCol="1" bandRow="1">
                <a:tableStyleId>{5940675A-B579-460E-94D1-54222C63F5DA}</a:tableStyleId>
              </a:tblPr>
              <a:tblGrid>
                <a:gridCol w="3806092">
                  <a:extLst>
                    <a:ext uri="{9D8B030D-6E8A-4147-A177-3AD203B41FA5}">
                      <a16:colId xmlns:a16="http://schemas.microsoft.com/office/drawing/2014/main" xmlns="" val="3816824518"/>
                    </a:ext>
                  </a:extLst>
                </a:gridCol>
                <a:gridCol w="3806092">
                  <a:extLst>
                    <a:ext uri="{9D8B030D-6E8A-4147-A177-3AD203B41FA5}">
                      <a16:colId xmlns:a16="http://schemas.microsoft.com/office/drawing/2014/main" xmlns="" val="1553572583"/>
                    </a:ext>
                  </a:extLst>
                </a:gridCol>
                <a:gridCol w="3806092">
                  <a:extLst>
                    <a:ext uri="{9D8B030D-6E8A-4147-A177-3AD203B41FA5}">
                      <a16:colId xmlns:a16="http://schemas.microsoft.com/office/drawing/2014/main" xmlns="" val="931808720"/>
                    </a:ext>
                  </a:extLst>
                </a:gridCol>
              </a:tblGrid>
              <a:tr h="420563">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Группа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Налогооблагаемый доход</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Ставка налога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148216419"/>
                  </a:ext>
                </a:extLst>
              </a:tr>
              <a:tr h="286595">
                <a:tc>
                  <a:txBody>
                    <a:bodyPr/>
                    <a:lstStyle/>
                    <a:p>
                      <a:pPr>
                        <a:spcAft>
                          <a:spcPts val="0"/>
                        </a:spcAft>
                      </a:pPr>
                      <a:r>
                        <a:rPr lang="ru-RU" sz="1600">
                          <a:effectLst/>
                          <a:latin typeface="Times New Roman" panose="02020603050405020304" pitchFamily="18" charset="0"/>
                          <a:cs typeface="Times New Roman" panose="02020603050405020304" pitchFamily="18" charset="0"/>
                        </a:rPr>
                        <a:t>Необлагаемый минимум</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До £ 11 850 (1 030 000)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74730625"/>
                  </a:ext>
                </a:extLst>
              </a:tr>
              <a:tr h="286595">
                <a:tc>
                  <a:txBody>
                    <a:bodyPr/>
                    <a:lstStyle/>
                    <a:p>
                      <a:pPr>
                        <a:spcAft>
                          <a:spcPts val="0"/>
                        </a:spcAft>
                      </a:pPr>
                      <a:r>
                        <a:rPr lang="ru-RU" sz="1600">
                          <a:effectLst/>
                          <a:latin typeface="Times New Roman" panose="02020603050405020304" pitchFamily="18" charset="0"/>
                          <a:cs typeface="Times New Roman" panose="02020603050405020304" pitchFamily="18" charset="0"/>
                        </a:rPr>
                        <a:t>Базовая ставка</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£ 11,851 до £ 46,350 (4 035 000)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20%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477632187"/>
                  </a:ext>
                </a:extLst>
              </a:tr>
              <a:tr h="286595">
                <a:tc>
                  <a:txBody>
                    <a:bodyPr/>
                    <a:lstStyle/>
                    <a:p>
                      <a:pPr>
                        <a:spcAft>
                          <a:spcPts val="0"/>
                        </a:spcAft>
                      </a:pPr>
                      <a:r>
                        <a:rPr lang="ru-RU" sz="1600">
                          <a:effectLst/>
                          <a:latin typeface="Times New Roman" panose="02020603050405020304" pitchFamily="18" charset="0"/>
                          <a:cs typeface="Times New Roman" panose="02020603050405020304" pitchFamily="18" charset="0"/>
                        </a:rPr>
                        <a:t>Повышенная ставка</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£ 46,351 до £ 150,000 (13 050 000)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40%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484083562"/>
                  </a:ext>
                </a:extLst>
              </a:tr>
              <a:tr h="573189">
                <a:tc>
                  <a:txBody>
                    <a:bodyPr/>
                    <a:lstStyle/>
                    <a:p>
                      <a:pPr>
                        <a:spcAft>
                          <a:spcPts val="0"/>
                        </a:spcAft>
                      </a:pPr>
                      <a:r>
                        <a:rPr lang="ru-RU" sz="1600">
                          <a:effectLst/>
                          <a:latin typeface="Times New Roman" panose="02020603050405020304" pitchFamily="18" charset="0"/>
                          <a:cs typeface="Times New Roman" panose="02020603050405020304" pitchFamily="18" charset="0"/>
                        </a:rPr>
                        <a:t>Дополнительная (повышенная)ставка</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более 150 000 фунтов стерлингов</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45%</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005358183"/>
                  </a:ext>
                </a:extLst>
              </a:tr>
            </a:tbl>
          </a:graphicData>
        </a:graphic>
      </p:graphicFrame>
      <p:sp>
        <p:nvSpPr>
          <p:cNvPr id="8" name="Прямоугольник 7">
            <a:extLst>
              <a:ext uri="{FF2B5EF4-FFF2-40B4-BE49-F238E27FC236}">
                <a16:creationId xmlns:a16="http://schemas.microsoft.com/office/drawing/2014/main" xmlns="" id="{7D495BDE-DE40-47D8-B319-BBF562FDF502}"/>
              </a:ext>
            </a:extLst>
          </p:cNvPr>
          <p:cNvSpPr/>
          <p:nvPr/>
        </p:nvSpPr>
        <p:spPr>
          <a:xfrm>
            <a:off x="3589315" y="3244334"/>
            <a:ext cx="5709961" cy="369332"/>
          </a:xfrm>
          <a:prstGeom prst="rect">
            <a:avLst/>
          </a:prstGeom>
        </p:spPr>
        <p:txBody>
          <a:bodyPr wrap="none">
            <a:spAutoFit/>
          </a:bodyPr>
          <a:lstStyle/>
          <a:p>
            <a:r>
              <a:rPr lang="ru-RU" dirty="0">
                <a:latin typeface="Times New Roman" panose="02020603050405020304" pitchFamily="18" charset="0"/>
                <a:ea typeface="Times New Roman" panose="02020603050405020304" pitchFamily="18" charset="0"/>
              </a:rPr>
              <a:t>Ставки подоходного налога в Великобритании, 2018 год</a:t>
            </a:r>
            <a:endParaRPr lang="ru-RU" dirty="0"/>
          </a:p>
        </p:txBody>
      </p:sp>
    </p:spTree>
    <p:extLst>
      <p:ext uri="{BB962C8B-B14F-4D97-AF65-F5344CB8AC3E}">
        <p14:creationId xmlns:p14="http://schemas.microsoft.com/office/powerpoint/2010/main" val="42333214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3" y="211137"/>
            <a:ext cx="12192000" cy="492443"/>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anose="02020603050405020304" pitchFamily="18" charset="0"/>
                <a:cs typeface="Times New Roman" pitchFamily="18" charset="0"/>
              </a:rPr>
              <a:t>16. </a:t>
            </a:r>
            <a:r>
              <a:rPr lang="ru-RU" sz="2600" b="1" i="1" dirty="0">
                <a:latin typeface="Times New Roman" panose="02020603050405020304" pitchFamily="18" charset="0"/>
                <a:cs typeface="Times New Roman" panose="02020603050405020304" pitchFamily="18" charset="0"/>
              </a:rPr>
              <a:t>Вместо послесловия: А как у них…</a:t>
            </a:r>
            <a:endParaRPr lang="ru-RU" sz="2600" b="1" i="1" dirty="0">
              <a:solidFill>
                <a:srgbClr val="000000"/>
              </a:solidFill>
              <a:latin typeface="Times New Roman"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xmlns="" id="{72976407-B426-4182-A5A4-75BA41D4DDC0}"/>
              </a:ext>
            </a:extLst>
          </p:cNvPr>
          <p:cNvSpPr/>
          <p:nvPr/>
        </p:nvSpPr>
        <p:spPr>
          <a:xfrm>
            <a:off x="3706900" y="730051"/>
            <a:ext cx="4619213" cy="369332"/>
          </a:xfrm>
          <a:prstGeom prst="rect">
            <a:avLst/>
          </a:prstGeom>
        </p:spPr>
        <p:txBody>
          <a:bodyPr wrap="none">
            <a:spAutoFit/>
          </a:bodyPr>
          <a:lstStyle/>
          <a:p>
            <a:r>
              <a:rPr lang="ru-RU" dirty="0">
                <a:latin typeface="Times New Roman" panose="02020603050405020304" pitchFamily="18" charset="0"/>
                <a:ea typeface="Times New Roman" panose="02020603050405020304" pitchFamily="18" charset="0"/>
              </a:rPr>
              <a:t>Ставки подоходного налога в США, 2017 год</a:t>
            </a:r>
            <a:endParaRPr lang="ru-RU" dirty="0"/>
          </a:p>
        </p:txBody>
      </p:sp>
      <p:graphicFrame>
        <p:nvGraphicFramePr>
          <p:cNvPr id="5" name="Таблица 4">
            <a:extLst>
              <a:ext uri="{FF2B5EF4-FFF2-40B4-BE49-F238E27FC236}">
                <a16:creationId xmlns:a16="http://schemas.microsoft.com/office/drawing/2014/main" xmlns="" id="{9FAD9D25-4D9A-4DE0-A6D5-2FACE8DB697B}"/>
              </a:ext>
            </a:extLst>
          </p:cNvPr>
          <p:cNvGraphicFramePr>
            <a:graphicFrameLocks noGrp="1"/>
          </p:cNvGraphicFramePr>
          <p:nvPr>
            <p:extLst>
              <p:ext uri="{D42A27DB-BD31-4B8C-83A1-F6EECF244321}">
                <p14:modId xmlns:p14="http://schemas.microsoft.com/office/powerpoint/2010/main" val="3096456321"/>
              </p:ext>
            </p:extLst>
          </p:nvPr>
        </p:nvGraphicFramePr>
        <p:xfrm>
          <a:off x="386856" y="1126293"/>
          <a:ext cx="11418274" cy="2488947"/>
        </p:xfrm>
        <a:graphic>
          <a:graphicData uri="http://schemas.openxmlformats.org/drawingml/2006/table">
            <a:tbl>
              <a:tblPr firstRow="1" firstCol="1" bandRow="1">
                <a:tableStyleId>{5940675A-B579-460E-94D1-54222C63F5DA}</a:tableStyleId>
              </a:tblPr>
              <a:tblGrid>
                <a:gridCol w="2789740">
                  <a:extLst>
                    <a:ext uri="{9D8B030D-6E8A-4147-A177-3AD203B41FA5}">
                      <a16:colId xmlns:a16="http://schemas.microsoft.com/office/drawing/2014/main" xmlns="" val="1955890129"/>
                    </a:ext>
                  </a:extLst>
                </a:gridCol>
                <a:gridCol w="3085187">
                  <a:extLst>
                    <a:ext uri="{9D8B030D-6E8A-4147-A177-3AD203B41FA5}">
                      <a16:colId xmlns:a16="http://schemas.microsoft.com/office/drawing/2014/main" xmlns="" val="1019166578"/>
                    </a:ext>
                  </a:extLst>
                </a:gridCol>
                <a:gridCol w="3085187">
                  <a:extLst>
                    <a:ext uri="{9D8B030D-6E8A-4147-A177-3AD203B41FA5}">
                      <a16:colId xmlns:a16="http://schemas.microsoft.com/office/drawing/2014/main" xmlns="" val="2648679308"/>
                    </a:ext>
                  </a:extLst>
                </a:gridCol>
                <a:gridCol w="2458160">
                  <a:extLst>
                    <a:ext uri="{9D8B030D-6E8A-4147-A177-3AD203B41FA5}">
                      <a16:colId xmlns:a16="http://schemas.microsoft.com/office/drawing/2014/main" xmlns="" val="1304566465"/>
                    </a:ext>
                  </a:extLst>
                </a:gridCol>
              </a:tblGrid>
              <a:tr h="195695">
                <a:tc rowSpan="2">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Ставка налога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3">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Величина дохода по категориям плательщиков</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2021042338"/>
                  </a:ext>
                </a:extLst>
              </a:tr>
              <a:tr h="401571">
                <a:tc vMerge="1">
                  <a:txBody>
                    <a:bodyPr/>
                    <a:lstStyle/>
                    <a:p>
                      <a:endParaRPr lang="ru-RU"/>
                    </a:p>
                  </a:txBody>
                  <a:tcP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одинокий</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семья (совместная декларация)</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глава семейства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28931707"/>
                  </a:ext>
                </a:extLst>
              </a:tr>
              <a:tr h="195695">
                <a:tc>
                  <a:txBody>
                    <a:bodyPr/>
                    <a:lstStyle/>
                    <a:p>
                      <a:pPr algn="just">
                        <a:lnSpc>
                          <a:spcPct val="107000"/>
                        </a:lnSpc>
                        <a:spcAft>
                          <a:spcPts val="0"/>
                        </a:spcAft>
                      </a:pPr>
                      <a:r>
                        <a:rPr lang="ru-RU" sz="1600">
                          <a:effectLst/>
                          <a:latin typeface="Times New Roman" panose="02020603050405020304" pitchFamily="18" charset="0"/>
                          <a:cs typeface="Times New Roman" panose="02020603050405020304" pitchFamily="18" charset="0"/>
                        </a:rPr>
                        <a:t>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$ 0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$ 0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$ 0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934299084"/>
                  </a:ext>
                </a:extLst>
              </a:tr>
              <a:tr h="195695">
                <a:tc>
                  <a:txBody>
                    <a:bodyPr/>
                    <a:lstStyle/>
                    <a:p>
                      <a:pPr algn="just">
                        <a:lnSpc>
                          <a:spcPct val="107000"/>
                        </a:lnSpc>
                        <a:spcAft>
                          <a:spcPts val="0"/>
                        </a:spcAft>
                      </a:pPr>
                      <a:r>
                        <a:rPr lang="ru-RU" sz="1600">
                          <a:effectLst/>
                          <a:latin typeface="Times New Roman" panose="02020603050405020304" pitchFamily="18" charset="0"/>
                          <a:cs typeface="Times New Roman" panose="02020603050405020304" pitchFamily="18" charset="0"/>
                        </a:rPr>
                        <a:t>12%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$ 9525 (620 000)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$ 19050 (1 250 000)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$ 13600 (884 000)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591294246"/>
                  </a:ext>
                </a:extLst>
              </a:tr>
              <a:tr h="195695">
                <a:tc>
                  <a:txBody>
                    <a:bodyPr/>
                    <a:lstStyle/>
                    <a:p>
                      <a:pPr algn="just">
                        <a:lnSpc>
                          <a:spcPct val="107000"/>
                        </a:lnSpc>
                        <a:spcAft>
                          <a:spcPts val="0"/>
                        </a:spcAft>
                      </a:pPr>
                      <a:r>
                        <a:rPr lang="ru-RU" sz="1600">
                          <a:effectLst/>
                          <a:latin typeface="Times New Roman" panose="02020603050405020304" pitchFamily="18" charset="0"/>
                          <a:cs typeface="Times New Roman" panose="02020603050405020304" pitchFamily="18" charset="0"/>
                        </a:rPr>
                        <a:t>22%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$ 38700 (2 500 000)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$ 77400 (5 000 000)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$ 51800 (3 500 000)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08783477"/>
                  </a:ext>
                </a:extLst>
              </a:tr>
              <a:tr h="195695">
                <a:tc>
                  <a:txBody>
                    <a:bodyPr/>
                    <a:lstStyle/>
                    <a:p>
                      <a:pPr algn="just">
                        <a:lnSpc>
                          <a:spcPct val="107000"/>
                        </a:lnSpc>
                        <a:spcAft>
                          <a:spcPts val="0"/>
                        </a:spcAft>
                      </a:pPr>
                      <a:r>
                        <a:rPr lang="ru-RU" sz="1600">
                          <a:effectLst/>
                          <a:latin typeface="Times New Roman" panose="02020603050405020304" pitchFamily="18" charset="0"/>
                          <a:cs typeface="Times New Roman" panose="02020603050405020304" pitchFamily="18" charset="0"/>
                        </a:rPr>
                        <a:t>24%</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$ 82500 (5 500 000)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$ 165000 (10 500 000)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$ 82500 (5 500 000)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513934764"/>
                  </a:ext>
                </a:extLst>
              </a:tr>
              <a:tr h="195695">
                <a:tc>
                  <a:txBody>
                    <a:bodyPr/>
                    <a:lstStyle/>
                    <a:p>
                      <a:pPr algn="just">
                        <a:lnSpc>
                          <a:spcPct val="107000"/>
                        </a:lnSpc>
                        <a:spcAft>
                          <a:spcPts val="0"/>
                        </a:spcAft>
                      </a:pPr>
                      <a:r>
                        <a:rPr lang="ru-RU" sz="1600">
                          <a:effectLst/>
                          <a:latin typeface="Times New Roman" panose="02020603050405020304" pitchFamily="18" charset="0"/>
                          <a:cs typeface="Times New Roman" panose="02020603050405020304" pitchFamily="18" charset="0"/>
                        </a:rPr>
                        <a:t>32%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$ 157500 (10 000 000)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$ 315000 (20 500 000)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$ 157500 (10 000 000)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743942015"/>
                  </a:ext>
                </a:extLst>
              </a:tr>
              <a:tr h="195695">
                <a:tc>
                  <a:txBody>
                    <a:bodyPr/>
                    <a:lstStyle/>
                    <a:p>
                      <a:pPr algn="just">
                        <a:lnSpc>
                          <a:spcPct val="107000"/>
                        </a:lnSpc>
                        <a:spcAft>
                          <a:spcPts val="0"/>
                        </a:spcAft>
                      </a:pPr>
                      <a:r>
                        <a:rPr lang="ru-RU" sz="1600">
                          <a:effectLst/>
                          <a:latin typeface="Times New Roman" panose="02020603050405020304" pitchFamily="18" charset="0"/>
                          <a:cs typeface="Times New Roman" panose="02020603050405020304" pitchFamily="18" charset="0"/>
                        </a:rPr>
                        <a:t>35%</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$ 200 000 (13 000 000)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$ 400 000 (26 000 000)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$ 200 000 (13 000 000)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90359361"/>
                  </a:ext>
                </a:extLst>
              </a:tr>
              <a:tr h="195695">
                <a:tc>
                  <a:txBody>
                    <a:bodyPr/>
                    <a:lstStyle/>
                    <a:p>
                      <a:pPr algn="just">
                        <a:lnSpc>
                          <a:spcPct val="107000"/>
                        </a:lnSpc>
                        <a:spcAft>
                          <a:spcPts val="0"/>
                        </a:spcAft>
                      </a:pPr>
                      <a:r>
                        <a:rPr lang="ru-RU" sz="1600" dirty="0">
                          <a:effectLst/>
                          <a:latin typeface="Times New Roman" panose="02020603050405020304" pitchFamily="18" charset="0"/>
                          <a:cs typeface="Times New Roman" panose="02020603050405020304" pitchFamily="18" charset="0"/>
                        </a:rPr>
                        <a:t>37%</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$ 500 000 (32 500 000)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$ 600 000 (39 000 000)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$ 500 000 (32 500 000)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054883854"/>
                  </a:ext>
                </a:extLst>
              </a:tr>
            </a:tbl>
          </a:graphicData>
        </a:graphic>
      </p:graphicFrame>
      <p:graphicFrame>
        <p:nvGraphicFramePr>
          <p:cNvPr id="6" name="Таблица 5">
            <a:extLst>
              <a:ext uri="{FF2B5EF4-FFF2-40B4-BE49-F238E27FC236}">
                <a16:creationId xmlns:a16="http://schemas.microsoft.com/office/drawing/2014/main" xmlns="" id="{87CA8544-016C-4526-B91C-6709127D969B}"/>
              </a:ext>
            </a:extLst>
          </p:cNvPr>
          <p:cNvGraphicFramePr>
            <a:graphicFrameLocks noGrp="1"/>
          </p:cNvGraphicFramePr>
          <p:nvPr>
            <p:extLst>
              <p:ext uri="{D42A27DB-BD31-4B8C-83A1-F6EECF244321}">
                <p14:modId xmlns:p14="http://schemas.microsoft.com/office/powerpoint/2010/main" val="1682352000"/>
              </p:ext>
            </p:extLst>
          </p:nvPr>
        </p:nvGraphicFramePr>
        <p:xfrm>
          <a:off x="386855" y="4274044"/>
          <a:ext cx="11418273" cy="1577380"/>
        </p:xfrm>
        <a:graphic>
          <a:graphicData uri="http://schemas.openxmlformats.org/drawingml/2006/table">
            <a:tbl>
              <a:tblPr firstRow="1" firstCol="1" bandRow="1">
                <a:tableStyleId>{5940675A-B579-460E-94D1-54222C63F5DA}</a:tableStyleId>
              </a:tblPr>
              <a:tblGrid>
                <a:gridCol w="6483014">
                  <a:extLst>
                    <a:ext uri="{9D8B030D-6E8A-4147-A177-3AD203B41FA5}">
                      <a16:colId xmlns:a16="http://schemas.microsoft.com/office/drawing/2014/main" xmlns="" val="2127225667"/>
                    </a:ext>
                  </a:extLst>
                </a:gridCol>
                <a:gridCol w="4935259">
                  <a:extLst>
                    <a:ext uri="{9D8B030D-6E8A-4147-A177-3AD203B41FA5}">
                      <a16:colId xmlns:a16="http://schemas.microsoft.com/office/drawing/2014/main" xmlns="" val="618842848"/>
                    </a:ext>
                  </a:extLst>
                </a:gridCol>
              </a:tblGrid>
              <a:tr h="394345">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Статус получателя вычета</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Сумма вычета</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182038070"/>
                  </a:ext>
                </a:extLst>
              </a:tr>
              <a:tr h="394345">
                <a:tc>
                  <a:txBody>
                    <a:bodyPr/>
                    <a:lstStyle/>
                    <a:p>
                      <a:pPr algn="just">
                        <a:lnSpc>
                          <a:spcPct val="107000"/>
                        </a:lnSpc>
                        <a:spcAft>
                          <a:spcPts val="0"/>
                        </a:spcAft>
                      </a:pPr>
                      <a:r>
                        <a:rPr lang="ru-RU" sz="1600" dirty="0">
                          <a:effectLst/>
                          <a:latin typeface="Times New Roman" panose="02020603050405020304" pitchFamily="18" charset="0"/>
                          <a:cs typeface="Times New Roman" panose="02020603050405020304" pitchFamily="18" charset="0"/>
                        </a:rPr>
                        <a:t>Не женат (одинокий)</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$ 12000 (780 000)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14429585"/>
                  </a:ext>
                </a:extLst>
              </a:tr>
              <a:tr h="394345">
                <a:tc>
                  <a:txBody>
                    <a:bodyPr/>
                    <a:lstStyle/>
                    <a:p>
                      <a:pPr algn="just">
                        <a:lnSpc>
                          <a:spcPct val="107000"/>
                        </a:lnSpc>
                        <a:spcAft>
                          <a:spcPts val="0"/>
                        </a:spcAft>
                      </a:pPr>
                      <a:r>
                        <a:rPr lang="ru-RU" sz="1600" dirty="0">
                          <a:effectLst/>
                          <a:latin typeface="Times New Roman" panose="02020603050405020304" pitchFamily="18" charset="0"/>
                          <a:cs typeface="Times New Roman" panose="02020603050405020304" pitchFamily="18" charset="0"/>
                        </a:rPr>
                        <a:t>Глава семьи</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$ 24000 (1 560 000)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71228192"/>
                  </a:ext>
                </a:extLst>
              </a:tr>
              <a:tr h="394345">
                <a:tc>
                  <a:txBody>
                    <a:bodyPr/>
                    <a:lstStyle/>
                    <a:p>
                      <a:pPr algn="just">
                        <a:lnSpc>
                          <a:spcPct val="107000"/>
                        </a:lnSpc>
                        <a:spcAft>
                          <a:spcPts val="0"/>
                        </a:spcAft>
                      </a:pPr>
                      <a:r>
                        <a:rPr lang="ru-RU" sz="1600" dirty="0">
                          <a:effectLst/>
                          <a:latin typeface="Times New Roman" panose="02020603050405020304" pitchFamily="18" charset="0"/>
                          <a:cs typeface="Times New Roman" panose="02020603050405020304" pitchFamily="18" charset="0"/>
                        </a:rPr>
                        <a:t>Семья</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$ 18000 (1 170 000)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509542099"/>
                  </a:ext>
                </a:extLst>
              </a:tr>
            </a:tbl>
          </a:graphicData>
        </a:graphic>
      </p:graphicFrame>
      <p:sp>
        <p:nvSpPr>
          <p:cNvPr id="7" name="Прямоугольник 6">
            <a:extLst>
              <a:ext uri="{FF2B5EF4-FFF2-40B4-BE49-F238E27FC236}">
                <a16:creationId xmlns:a16="http://schemas.microsoft.com/office/drawing/2014/main" xmlns="" id="{89D82AA4-33E1-4082-98D6-32817D652B48}"/>
              </a:ext>
            </a:extLst>
          </p:cNvPr>
          <p:cNvSpPr/>
          <p:nvPr/>
        </p:nvSpPr>
        <p:spPr>
          <a:xfrm>
            <a:off x="3936449" y="3842998"/>
            <a:ext cx="4160113" cy="369332"/>
          </a:xfrm>
          <a:prstGeom prst="rect">
            <a:avLst/>
          </a:prstGeom>
        </p:spPr>
        <p:txBody>
          <a:bodyPr wrap="none">
            <a:spAutoFit/>
          </a:bodyPr>
          <a:lstStyle/>
          <a:p>
            <a:r>
              <a:rPr lang="ru-RU" dirty="0">
                <a:latin typeface="Times New Roman" panose="02020603050405020304" pitchFamily="18" charset="0"/>
                <a:ea typeface="Times New Roman" panose="02020603050405020304" pitchFamily="18" charset="0"/>
              </a:rPr>
              <a:t>Величина стандартных вычетов в США </a:t>
            </a:r>
            <a:endParaRPr lang="ru-RU" dirty="0"/>
          </a:p>
        </p:txBody>
      </p:sp>
    </p:spTree>
    <p:extLst>
      <p:ext uri="{BB962C8B-B14F-4D97-AF65-F5344CB8AC3E}">
        <p14:creationId xmlns:p14="http://schemas.microsoft.com/office/powerpoint/2010/main" val="29177974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3" y="211137"/>
            <a:ext cx="12192000" cy="492443"/>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anose="02020603050405020304" pitchFamily="18" charset="0"/>
                <a:cs typeface="Times New Roman" pitchFamily="18" charset="0"/>
              </a:rPr>
              <a:t>16. </a:t>
            </a:r>
            <a:r>
              <a:rPr lang="ru-RU" sz="2600" b="1" i="1" dirty="0">
                <a:latin typeface="Times New Roman" panose="02020603050405020304" pitchFamily="18" charset="0"/>
                <a:cs typeface="Times New Roman" panose="02020603050405020304" pitchFamily="18" charset="0"/>
              </a:rPr>
              <a:t>Вместо послесловия: А как у них…</a:t>
            </a:r>
            <a:endParaRPr lang="ru-RU" sz="2600" b="1" i="1" dirty="0">
              <a:solidFill>
                <a:srgbClr val="000000"/>
              </a:solidFill>
              <a:latin typeface="Times New Roman"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xmlns="" id="{72976407-B426-4182-A5A4-75BA41D4DDC0}"/>
              </a:ext>
            </a:extLst>
          </p:cNvPr>
          <p:cNvSpPr/>
          <p:nvPr/>
        </p:nvSpPr>
        <p:spPr>
          <a:xfrm>
            <a:off x="3706900" y="730051"/>
            <a:ext cx="3963073" cy="369332"/>
          </a:xfrm>
          <a:prstGeom prst="rect">
            <a:avLst/>
          </a:prstGeom>
        </p:spPr>
        <p:txBody>
          <a:bodyPr wrap="none">
            <a:spAutoFit/>
          </a:bodyPr>
          <a:lstStyle/>
          <a:p>
            <a:r>
              <a:rPr lang="ru-RU" dirty="0">
                <a:latin typeface="Times New Roman" panose="02020603050405020304" pitchFamily="18" charset="0"/>
                <a:ea typeface="Times New Roman" panose="02020603050405020304" pitchFamily="18" charset="0"/>
              </a:rPr>
              <a:t>Ставки подоходного налога в Мексике</a:t>
            </a:r>
            <a:endParaRPr lang="ru-RU" dirty="0"/>
          </a:p>
        </p:txBody>
      </p:sp>
      <p:graphicFrame>
        <p:nvGraphicFramePr>
          <p:cNvPr id="2" name="Таблица 1">
            <a:extLst>
              <a:ext uri="{FF2B5EF4-FFF2-40B4-BE49-F238E27FC236}">
                <a16:creationId xmlns:a16="http://schemas.microsoft.com/office/drawing/2014/main" xmlns="" id="{4B449C92-E5D4-4067-8E87-5C795987C672}"/>
              </a:ext>
            </a:extLst>
          </p:cNvPr>
          <p:cNvGraphicFramePr>
            <a:graphicFrameLocks noGrp="1"/>
          </p:cNvGraphicFramePr>
          <p:nvPr>
            <p:extLst>
              <p:ext uri="{D42A27DB-BD31-4B8C-83A1-F6EECF244321}">
                <p14:modId xmlns:p14="http://schemas.microsoft.com/office/powerpoint/2010/main" val="4183372278"/>
              </p:ext>
            </p:extLst>
          </p:nvPr>
        </p:nvGraphicFramePr>
        <p:xfrm>
          <a:off x="445474" y="1125854"/>
          <a:ext cx="11301046" cy="4330046"/>
        </p:xfrm>
        <a:graphic>
          <a:graphicData uri="http://schemas.openxmlformats.org/drawingml/2006/table">
            <a:tbl>
              <a:tblPr firstRow="1" firstCol="1" bandRow="1">
                <a:tableStyleId>{5940675A-B579-460E-94D1-54222C63F5DA}</a:tableStyleId>
              </a:tblPr>
              <a:tblGrid>
                <a:gridCol w="2620008">
                  <a:extLst>
                    <a:ext uri="{9D8B030D-6E8A-4147-A177-3AD203B41FA5}">
                      <a16:colId xmlns:a16="http://schemas.microsoft.com/office/drawing/2014/main" xmlns="" val="2473641716"/>
                    </a:ext>
                  </a:extLst>
                </a:gridCol>
                <a:gridCol w="2700989">
                  <a:extLst>
                    <a:ext uri="{9D8B030D-6E8A-4147-A177-3AD203B41FA5}">
                      <a16:colId xmlns:a16="http://schemas.microsoft.com/office/drawing/2014/main" xmlns="" val="2882895601"/>
                    </a:ext>
                  </a:extLst>
                </a:gridCol>
                <a:gridCol w="3098413">
                  <a:extLst>
                    <a:ext uri="{9D8B030D-6E8A-4147-A177-3AD203B41FA5}">
                      <a16:colId xmlns:a16="http://schemas.microsoft.com/office/drawing/2014/main" xmlns="" val="1588542890"/>
                    </a:ext>
                  </a:extLst>
                </a:gridCol>
                <a:gridCol w="2881636">
                  <a:extLst>
                    <a:ext uri="{9D8B030D-6E8A-4147-A177-3AD203B41FA5}">
                      <a16:colId xmlns:a16="http://schemas.microsoft.com/office/drawing/2014/main" xmlns="" val="4006522718"/>
                    </a:ext>
                  </a:extLst>
                </a:gridCol>
              </a:tblGrid>
              <a:tr h="280915">
                <a:tc gridSpan="2">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Налогооблагаемый доход</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RU"/>
                    </a:p>
                  </a:txBody>
                  <a:tcPr/>
                </a:tc>
                <a:tc rowSpan="2">
                  <a:txBody>
                    <a:bodyPr/>
                    <a:lstStyle/>
                    <a:p>
                      <a:pPr algn="ctr">
                        <a:spcAft>
                          <a:spcPts val="0"/>
                        </a:spcAft>
                      </a:pPr>
                      <a:r>
                        <a:rPr lang="ru-RU" sz="1600" b="1">
                          <a:effectLst/>
                          <a:latin typeface="Times New Roman" panose="02020603050405020304" pitchFamily="18" charset="0"/>
                          <a:cs typeface="Times New Roman" panose="02020603050405020304" pitchFamily="18" charset="0"/>
                        </a:rPr>
                        <a:t>Фиксированная плата, MXP</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2">
                  <a:txBody>
                    <a:bodyPr/>
                    <a:lstStyle/>
                    <a:p>
                      <a:pPr algn="ctr">
                        <a:spcAft>
                          <a:spcPts val="0"/>
                        </a:spcAft>
                      </a:pPr>
                      <a:r>
                        <a:rPr lang="ru-RU" sz="1600" b="1">
                          <a:effectLst/>
                          <a:latin typeface="Times New Roman" panose="02020603050405020304" pitchFamily="18" charset="0"/>
                          <a:cs typeface="Times New Roman" panose="02020603050405020304" pitchFamily="18" charset="0"/>
                        </a:rPr>
                        <a:t>Ставка налога на превышение над нижним пределом дохода, %</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014155736"/>
                  </a:ext>
                </a:extLst>
              </a:tr>
              <a:tr h="492369">
                <a:tc>
                  <a:txBody>
                    <a:bodyPr/>
                    <a:lstStyle/>
                    <a:p>
                      <a:pPr algn="ctr">
                        <a:spcAft>
                          <a:spcPts val="0"/>
                        </a:spcAft>
                      </a:pPr>
                      <a:r>
                        <a:rPr lang="ru-RU" sz="1600" b="1">
                          <a:effectLst/>
                          <a:latin typeface="Times New Roman" panose="02020603050405020304" pitchFamily="18" charset="0"/>
                          <a:cs typeface="Times New Roman" panose="02020603050405020304" pitchFamily="18" charset="0"/>
                        </a:rPr>
                        <a:t>нижний предел (MXP)</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верхний предел (MXP)</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2919232119"/>
                  </a:ext>
                </a:extLst>
              </a:tr>
              <a:tr h="323342">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0,01</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496,07 (1 700)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1,92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81890510"/>
                  </a:ext>
                </a:extLst>
              </a:tr>
              <a:tr h="323342">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496,08</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4210,41 (14 000)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9,52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6,40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43762440"/>
                  </a:ext>
                </a:extLst>
              </a:tr>
              <a:tr h="323342">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4210,42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7399,42 (25 000)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247,23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10,88</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80384296"/>
                  </a:ext>
                </a:extLst>
              </a:tr>
              <a:tr h="323342">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7399,43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8601,5 (28 600)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594,24</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16,00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45045221"/>
                  </a:ext>
                </a:extLst>
              </a:tr>
              <a:tr h="323342">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8601,51</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10298,35 (34 300)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786,55</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17,92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19354165"/>
                  </a:ext>
                </a:extLst>
              </a:tr>
              <a:tr h="323342">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10298,36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20770,29 (70 000)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1090,62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21,36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60000274"/>
                  </a:ext>
                </a:extLst>
              </a:tr>
              <a:tr h="323342">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20770,3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32736,83 (110 000)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3327,42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23,52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37309783"/>
                  </a:ext>
                </a:extLst>
              </a:tr>
              <a:tr h="323342">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32736,84</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62500,00 (210 000)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6141,95</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30,00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566895299"/>
                  </a:ext>
                </a:extLst>
              </a:tr>
              <a:tr h="323342">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62500,01</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83333,33 (280 000)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15070,90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32,00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73838712"/>
                  </a:ext>
                </a:extLst>
              </a:tr>
              <a:tr h="323342">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83333,34</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250000,00 (850 000)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21737,57</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34,00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41871438"/>
                  </a:ext>
                </a:extLst>
              </a:tr>
              <a:tr h="323342">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Свыше 250000</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78404,23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35,00</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53769949"/>
                  </a:ext>
                </a:extLst>
              </a:tr>
            </a:tbl>
          </a:graphicData>
        </a:graphic>
      </p:graphicFrame>
      <p:sp>
        <p:nvSpPr>
          <p:cNvPr id="4" name="Прямоугольник 3">
            <a:extLst>
              <a:ext uri="{FF2B5EF4-FFF2-40B4-BE49-F238E27FC236}">
                <a16:creationId xmlns:a16="http://schemas.microsoft.com/office/drawing/2014/main" xmlns="" id="{06EC068A-0C04-4286-8A7A-94755A532AB0}"/>
              </a:ext>
            </a:extLst>
          </p:cNvPr>
          <p:cNvSpPr/>
          <p:nvPr/>
        </p:nvSpPr>
        <p:spPr>
          <a:xfrm>
            <a:off x="445474" y="5555008"/>
            <a:ext cx="11301046" cy="646331"/>
          </a:xfrm>
          <a:prstGeom prst="rect">
            <a:avLst/>
          </a:prstGeom>
        </p:spPr>
        <p:txBody>
          <a:bodyPr wrap="square">
            <a:spAutoFit/>
          </a:bodyPr>
          <a:lstStyle/>
          <a:p>
            <a:pPr algn="just"/>
            <a:r>
              <a:rPr lang="ru-RU" dirty="0">
                <a:solidFill>
                  <a:srgbClr val="000000"/>
                </a:solidFill>
                <a:latin typeface="Times New Roman" panose="02020603050405020304" pitchFamily="18" charset="0"/>
                <a:cs typeface="Times New Roman" panose="02020603050405020304" pitchFamily="18" charset="0"/>
              </a:rPr>
              <a:t>Средний доход семьи в Мексике с вычетом всех налогов составляет 12800 долларов в год. Для сравнения — в России этот показатель на 2017 год составил 15500 долларов.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8351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3" y="211137"/>
            <a:ext cx="12192000" cy="492443"/>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anose="02020603050405020304" pitchFamily="18" charset="0"/>
                <a:cs typeface="Times New Roman" pitchFamily="18" charset="0"/>
              </a:rPr>
              <a:t>16. </a:t>
            </a:r>
            <a:r>
              <a:rPr lang="ru-RU" sz="2600" b="1" i="1" dirty="0">
                <a:latin typeface="Times New Roman" panose="02020603050405020304" pitchFamily="18" charset="0"/>
                <a:cs typeface="Times New Roman" panose="02020603050405020304" pitchFamily="18" charset="0"/>
              </a:rPr>
              <a:t>Вместо послесловия: А как у них…</a:t>
            </a:r>
            <a:endParaRPr lang="ru-RU" sz="2600" b="1" i="1" dirty="0">
              <a:solidFill>
                <a:srgbClr val="000000"/>
              </a:solidFill>
              <a:latin typeface="Times New Roman"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xmlns="" id="{72976407-B426-4182-A5A4-75BA41D4DDC0}"/>
              </a:ext>
            </a:extLst>
          </p:cNvPr>
          <p:cNvSpPr/>
          <p:nvPr/>
        </p:nvSpPr>
        <p:spPr>
          <a:xfrm>
            <a:off x="3730346" y="1061331"/>
            <a:ext cx="3703130" cy="369332"/>
          </a:xfrm>
          <a:prstGeom prst="rect">
            <a:avLst/>
          </a:prstGeom>
        </p:spPr>
        <p:txBody>
          <a:bodyPr wrap="none">
            <a:spAutoFit/>
          </a:bodyPr>
          <a:lstStyle/>
          <a:p>
            <a:r>
              <a:rPr lang="ru-RU" dirty="0">
                <a:latin typeface="Times New Roman" panose="02020603050405020304" pitchFamily="18" charset="0"/>
                <a:ea typeface="Times New Roman" panose="02020603050405020304" pitchFamily="18" charset="0"/>
              </a:rPr>
              <a:t>Ставки подоходного налога в Китае</a:t>
            </a:r>
            <a:endParaRPr lang="ru-RU" dirty="0"/>
          </a:p>
        </p:txBody>
      </p:sp>
      <p:graphicFrame>
        <p:nvGraphicFramePr>
          <p:cNvPr id="5" name="Таблица 4">
            <a:extLst>
              <a:ext uri="{FF2B5EF4-FFF2-40B4-BE49-F238E27FC236}">
                <a16:creationId xmlns:a16="http://schemas.microsoft.com/office/drawing/2014/main" xmlns="" id="{D93B77FA-89A0-4B19-9E83-34F024AC629E}"/>
              </a:ext>
            </a:extLst>
          </p:cNvPr>
          <p:cNvGraphicFramePr>
            <a:graphicFrameLocks noGrp="1"/>
          </p:cNvGraphicFramePr>
          <p:nvPr>
            <p:extLst>
              <p:ext uri="{D42A27DB-BD31-4B8C-83A1-F6EECF244321}">
                <p14:modId xmlns:p14="http://schemas.microsoft.com/office/powerpoint/2010/main" val="4213086215"/>
              </p:ext>
            </p:extLst>
          </p:nvPr>
        </p:nvGraphicFramePr>
        <p:xfrm>
          <a:off x="392719" y="1492377"/>
          <a:ext cx="11154511" cy="4351335"/>
        </p:xfrm>
        <a:graphic>
          <a:graphicData uri="http://schemas.openxmlformats.org/drawingml/2006/table">
            <a:tbl>
              <a:tblPr firstRow="1" firstCol="1" bandRow="1">
                <a:tableStyleId>{5940675A-B579-460E-94D1-54222C63F5DA}</a:tableStyleId>
              </a:tblPr>
              <a:tblGrid>
                <a:gridCol w="3623734">
                  <a:extLst>
                    <a:ext uri="{9D8B030D-6E8A-4147-A177-3AD203B41FA5}">
                      <a16:colId xmlns:a16="http://schemas.microsoft.com/office/drawing/2014/main" xmlns="" val="1902940326"/>
                    </a:ext>
                  </a:extLst>
                </a:gridCol>
                <a:gridCol w="2614812">
                  <a:extLst>
                    <a:ext uri="{9D8B030D-6E8A-4147-A177-3AD203B41FA5}">
                      <a16:colId xmlns:a16="http://schemas.microsoft.com/office/drawing/2014/main" xmlns="" val="3727956443"/>
                    </a:ext>
                  </a:extLst>
                </a:gridCol>
                <a:gridCol w="2614812">
                  <a:extLst>
                    <a:ext uri="{9D8B030D-6E8A-4147-A177-3AD203B41FA5}">
                      <a16:colId xmlns:a16="http://schemas.microsoft.com/office/drawing/2014/main" xmlns="" val="1912240047"/>
                    </a:ext>
                  </a:extLst>
                </a:gridCol>
                <a:gridCol w="2301153">
                  <a:extLst>
                    <a:ext uri="{9D8B030D-6E8A-4147-A177-3AD203B41FA5}">
                      <a16:colId xmlns:a16="http://schemas.microsoft.com/office/drawing/2014/main" xmlns="" val="3542810434"/>
                    </a:ext>
                  </a:extLst>
                </a:gridCol>
              </a:tblGrid>
              <a:tr h="879031">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Страна</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Нижний порог</a:t>
                      </a:r>
                    </a:p>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(месячный)</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Верхний порог</a:t>
                      </a:r>
                    </a:p>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(месячный)</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Ставка</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extLst>
                  <a:ext uri="{0D108BD9-81ED-4DB2-BD59-A6C34878D82A}">
                    <a16:rowId xmlns:a16="http://schemas.microsoft.com/office/drawing/2014/main" xmlns="" val="2686262317"/>
                  </a:ext>
                </a:extLst>
              </a:tr>
              <a:tr h="434038">
                <a:tc rowSpan="7">
                  <a:txBody>
                    <a:bodyPr/>
                    <a:lstStyle/>
                    <a:p>
                      <a:pPr algn="ctr">
                        <a:lnSpc>
                          <a:spcPct val="107000"/>
                        </a:lnSpc>
                        <a:spcAft>
                          <a:spcPts val="0"/>
                        </a:spcAft>
                      </a:pPr>
                      <a:r>
                        <a:rPr lang="ru-RU" sz="1600" u="sng" dirty="0">
                          <a:effectLst/>
                          <a:latin typeface="Times New Roman" panose="02020603050405020304" pitchFamily="18" charset="0"/>
                          <a:cs typeface="Times New Roman" panose="02020603050405020304" pitchFamily="18" charset="0"/>
                        </a:rPr>
                        <a:t>Китай</a:t>
                      </a:r>
                      <a:endParaRPr lang="ru-RU" sz="16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(сумма налогооблагаемого дохода рассчитывается после вычетом необлагаемого минимума в размере </a:t>
                      </a:r>
                    </a:p>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4800 юаней / 47400 рублей) </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0</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1500 / 14800</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extLst>
                  <a:ext uri="{0D108BD9-81ED-4DB2-BD59-A6C34878D82A}">
                    <a16:rowId xmlns:a16="http://schemas.microsoft.com/office/drawing/2014/main" xmlns="" val="1538492994"/>
                  </a:ext>
                </a:extLst>
              </a:tr>
              <a:tr h="434038">
                <a:tc vMerge="1">
                  <a:txBody>
                    <a:bodyPr/>
                    <a:lstStyle/>
                    <a:p>
                      <a:endParaRPr lang="ru-RU"/>
                    </a:p>
                  </a:txBody>
                  <a:tcP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1500</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4500 / 44440</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10%</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extLst>
                  <a:ext uri="{0D108BD9-81ED-4DB2-BD59-A6C34878D82A}">
                    <a16:rowId xmlns:a16="http://schemas.microsoft.com/office/drawing/2014/main" xmlns="" val="2171320028"/>
                  </a:ext>
                </a:extLst>
              </a:tr>
              <a:tr h="434038">
                <a:tc vMerge="1">
                  <a:txBody>
                    <a:bodyPr/>
                    <a:lstStyle/>
                    <a:p>
                      <a:endParaRPr lang="ru-RU"/>
                    </a:p>
                  </a:txBody>
                  <a:tcP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4500</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9000 / 88880</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20%</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extLst>
                  <a:ext uri="{0D108BD9-81ED-4DB2-BD59-A6C34878D82A}">
                    <a16:rowId xmlns:a16="http://schemas.microsoft.com/office/drawing/2014/main" xmlns="" val="3176511403"/>
                  </a:ext>
                </a:extLst>
              </a:tr>
              <a:tr h="434038">
                <a:tc vMerge="1">
                  <a:txBody>
                    <a:bodyPr/>
                    <a:lstStyle/>
                    <a:p>
                      <a:endParaRPr lang="ru-RU"/>
                    </a:p>
                  </a:txBody>
                  <a:tcP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9000</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35000 / 345000</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25%</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extLst>
                  <a:ext uri="{0D108BD9-81ED-4DB2-BD59-A6C34878D82A}">
                    <a16:rowId xmlns:a16="http://schemas.microsoft.com/office/drawing/2014/main" xmlns="" val="3459515231"/>
                  </a:ext>
                </a:extLst>
              </a:tr>
              <a:tr h="434038">
                <a:tc vMerge="1">
                  <a:txBody>
                    <a:bodyPr/>
                    <a:lstStyle/>
                    <a:p>
                      <a:endParaRPr lang="ru-RU"/>
                    </a:p>
                  </a:txBody>
                  <a:tcP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35000</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55000 / 545000</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30%</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extLst>
                  <a:ext uri="{0D108BD9-81ED-4DB2-BD59-A6C34878D82A}">
                    <a16:rowId xmlns:a16="http://schemas.microsoft.com/office/drawing/2014/main" xmlns="" val="3350989183"/>
                  </a:ext>
                </a:extLst>
              </a:tr>
              <a:tr h="434038">
                <a:tc vMerge="1">
                  <a:txBody>
                    <a:bodyPr/>
                    <a:lstStyle/>
                    <a:p>
                      <a:endParaRPr lang="ru-RU"/>
                    </a:p>
                  </a:txBody>
                  <a:tcP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55000 / 545 000</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80000 / 790000</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a:effectLst/>
                          <a:latin typeface="Times New Roman" panose="02020603050405020304" pitchFamily="18" charset="0"/>
                          <a:cs typeface="Times New Roman" panose="02020603050405020304" pitchFamily="18" charset="0"/>
                        </a:rPr>
                        <a:t>35%</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extLst>
                  <a:ext uri="{0D108BD9-81ED-4DB2-BD59-A6C34878D82A}">
                    <a16:rowId xmlns:a16="http://schemas.microsoft.com/office/drawing/2014/main" xmlns="" val="1127409261"/>
                  </a:ext>
                </a:extLst>
              </a:tr>
              <a:tr h="434038">
                <a:tc vMerge="1">
                  <a:txBody>
                    <a:bodyPr/>
                    <a:lstStyle/>
                    <a:p>
                      <a:endParaRPr lang="ru-RU"/>
                    </a:p>
                  </a:txBody>
                  <a:tcP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80000 / 790000</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45%</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extLst>
                  <a:ext uri="{0D108BD9-81ED-4DB2-BD59-A6C34878D82A}">
                    <a16:rowId xmlns:a16="http://schemas.microsoft.com/office/drawing/2014/main" xmlns="" val="1090593145"/>
                  </a:ext>
                </a:extLst>
              </a:tr>
              <a:tr h="434038">
                <a:tc gridSpan="4">
                  <a:txBody>
                    <a:bodyPr/>
                    <a:lstStyle/>
                    <a:p>
                      <a:pPr algn="ctr">
                        <a:lnSpc>
                          <a:spcPct val="107000"/>
                        </a:lnSpc>
                        <a:spcAft>
                          <a:spcPts val="0"/>
                        </a:spcAft>
                      </a:pPr>
                      <a:r>
                        <a:rPr lang="ru-RU" sz="1600" dirty="0">
                          <a:effectLst/>
                          <a:latin typeface="Times New Roman" panose="02020603050405020304" pitchFamily="18" charset="0"/>
                          <a:cs typeface="Times New Roman" panose="02020603050405020304" pitchFamily="18" charset="0"/>
                        </a:rPr>
                        <a:t>Совместной налоговой декларации нет. Супруги облагаются налогом отдельно и получают собственный стандартный вычет</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842" marR="66842"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679487732"/>
                  </a:ext>
                </a:extLst>
              </a:tr>
            </a:tbl>
          </a:graphicData>
        </a:graphic>
      </p:graphicFrame>
    </p:spTree>
    <p:extLst>
      <p:ext uri="{BB962C8B-B14F-4D97-AF65-F5344CB8AC3E}">
        <p14:creationId xmlns:p14="http://schemas.microsoft.com/office/powerpoint/2010/main" val="1212898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Заголовок 3"/>
          <p:cNvSpPr>
            <a:spLocks noGrp="1"/>
          </p:cNvSpPr>
          <p:nvPr>
            <p:ph type="title" idx="4294967295"/>
          </p:nvPr>
        </p:nvSpPr>
        <p:spPr>
          <a:xfrm>
            <a:off x="838200" y="204665"/>
            <a:ext cx="10515600" cy="604227"/>
          </a:xfrm>
        </p:spPr>
        <p:txBody>
          <a:bodyPr/>
          <a:lstStyle/>
          <a:p>
            <a:pPr algn="ctr" eaLnBrk="1" hangingPunct="1"/>
            <a:r>
              <a:rPr lang="ru-RU" altLang="ru-RU" sz="2600" b="1" i="1" dirty="0">
                <a:latin typeface="Times New Roman" pitchFamily="18" charset="0"/>
                <a:cs typeface="Times New Roman" pitchFamily="18" charset="0"/>
              </a:rPr>
              <a:t>17. Статьи</a:t>
            </a:r>
          </a:p>
        </p:txBody>
      </p:sp>
      <p:sp>
        <p:nvSpPr>
          <p:cNvPr id="2" name="Прямоугольник 1">
            <a:extLst>
              <a:ext uri="{FF2B5EF4-FFF2-40B4-BE49-F238E27FC236}">
                <a16:creationId xmlns:a16="http://schemas.microsoft.com/office/drawing/2014/main" xmlns="" id="{B50F107E-720D-43EE-94C9-0D5D88AEB3D4}"/>
              </a:ext>
            </a:extLst>
          </p:cNvPr>
          <p:cNvSpPr/>
          <p:nvPr/>
        </p:nvSpPr>
        <p:spPr>
          <a:xfrm>
            <a:off x="257908" y="1723292"/>
            <a:ext cx="11676184" cy="1477328"/>
          </a:xfrm>
          <a:prstGeom prst="rect">
            <a:avLst/>
          </a:prstGeom>
        </p:spPr>
        <p:txBody>
          <a:bodyPr wrap="square">
            <a:spAutoFit/>
          </a:bodyPr>
          <a:lstStyle/>
          <a:p>
            <a:pPr indent="450215" algn="just">
              <a:spcAft>
                <a:spcPts val="0"/>
              </a:spcAft>
            </a:pPr>
            <a:r>
              <a:rPr lang="ru-RU" i="1" dirty="0">
                <a:latin typeface="Times New Roman" panose="02020603050405020304" pitchFamily="18" charset="0"/>
                <a:ea typeface="Calibri" panose="020F0502020204030204" pitchFamily="34" charset="0"/>
              </a:rPr>
              <a:t>Балацкий Е.В., Екимова Н.А. </a:t>
            </a:r>
            <a:r>
              <a:rPr lang="ru-RU" dirty="0">
                <a:latin typeface="Times New Roman" panose="02020603050405020304" pitchFamily="18" charset="0"/>
                <a:ea typeface="Calibri" panose="020F0502020204030204" pitchFamily="34" charset="0"/>
              </a:rPr>
              <a:t>(2018). Сравнительные характеристики прогрессивной и плоской шкалы подоходного налога // </a:t>
            </a:r>
            <a:r>
              <a:rPr lang="en-US" i="1" dirty="0">
                <a:latin typeface="Times New Roman" panose="02020603050405020304" pitchFamily="18" charset="0"/>
                <a:ea typeface="Calibri" panose="020F0502020204030204" pitchFamily="34" charset="0"/>
              </a:rPr>
              <a:t>Journal of Institutional Studies</a:t>
            </a:r>
            <a:r>
              <a:rPr lang="ru-RU" i="1" dirty="0">
                <a:latin typeface="Times New Roman" panose="02020603050405020304" pitchFamily="18" charset="0"/>
                <a:ea typeface="Calibri" panose="020F0502020204030204" pitchFamily="34" charset="0"/>
              </a:rPr>
              <a:t>. </a:t>
            </a:r>
            <a:r>
              <a:rPr lang="ru-RU" dirty="0">
                <a:latin typeface="Times New Roman" panose="02020603050405020304" pitchFamily="18" charset="0"/>
                <a:ea typeface="Calibri" panose="020F0502020204030204" pitchFamily="34" charset="0"/>
              </a:rPr>
              <a:t>Том 10, №3. С. 103-122.</a:t>
            </a:r>
          </a:p>
          <a:p>
            <a:pPr indent="450215" algn="just">
              <a:spcAft>
                <a:spcPts val="0"/>
              </a:spcAft>
            </a:pPr>
            <a:endParaRPr lang="ru-RU" dirty="0">
              <a:latin typeface="Times New Roman" panose="02020603050405020304" pitchFamily="18" charset="0"/>
              <a:ea typeface="Calibri" panose="020F0502020204030204" pitchFamily="34" charset="0"/>
            </a:endParaRPr>
          </a:p>
          <a:p>
            <a:pPr indent="450215" algn="just">
              <a:spcAft>
                <a:spcPts val="0"/>
              </a:spcAft>
            </a:pPr>
            <a:r>
              <a:rPr lang="ru-RU" i="1" dirty="0">
                <a:latin typeface="Times New Roman" panose="02020603050405020304" pitchFamily="18" charset="0"/>
                <a:ea typeface="Calibri" panose="020F0502020204030204" pitchFamily="34" charset="0"/>
              </a:rPr>
              <a:t>Балацкий Е.В., Екимова Н.А. </a:t>
            </a:r>
            <a:r>
              <a:rPr lang="ru-RU" dirty="0">
                <a:latin typeface="Times New Roman" panose="02020603050405020304" pitchFamily="18" charset="0"/>
                <a:ea typeface="Calibri" panose="020F0502020204030204" pitchFamily="34" charset="0"/>
              </a:rPr>
              <a:t>(2019). Учет рисков при выборе сценария реформы подоходного налога // </a:t>
            </a:r>
            <a:r>
              <a:rPr lang="ru-RU" i="1" dirty="0">
                <a:latin typeface="Times New Roman" panose="02020603050405020304" pitchFamily="18" charset="0"/>
                <a:ea typeface="Calibri" panose="020F0502020204030204" pitchFamily="34" charset="0"/>
              </a:rPr>
              <a:t>Вопросы регулирования экономик</a:t>
            </a:r>
            <a:r>
              <a:rPr lang="ru-RU" dirty="0">
                <a:latin typeface="Times New Roman" panose="02020603050405020304" pitchFamily="18" charset="0"/>
                <a:ea typeface="Calibri" panose="020F0502020204030204" pitchFamily="34" charset="0"/>
              </a:rPr>
              <a:t>и. № 1.</a:t>
            </a:r>
            <a:endParaRPr lang="ru-RU"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Заголовок 3"/>
          <p:cNvSpPr>
            <a:spLocks noGrp="1"/>
          </p:cNvSpPr>
          <p:nvPr>
            <p:ph type="title" idx="4294967295"/>
          </p:nvPr>
        </p:nvSpPr>
        <p:spPr>
          <a:xfrm>
            <a:off x="838200" y="204665"/>
            <a:ext cx="10515600" cy="604227"/>
          </a:xfrm>
        </p:spPr>
        <p:txBody>
          <a:bodyPr/>
          <a:lstStyle/>
          <a:p>
            <a:pPr algn="ctr" eaLnBrk="1" hangingPunct="1"/>
            <a:r>
              <a:rPr lang="ru-RU" altLang="ru-RU" sz="2600" b="1" i="1" dirty="0">
                <a:latin typeface="Times New Roman" pitchFamily="18" charset="0"/>
                <a:cs typeface="Times New Roman" pitchFamily="18" charset="0"/>
              </a:rPr>
              <a:t>18.1. Список литературы</a:t>
            </a:r>
          </a:p>
        </p:txBody>
      </p:sp>
      <p:sp>
        <p:nvSpPr>
          <p:cNvPr id="2" name="Прямоугольник 1">
            <a:extLst>
              <a:ext uri="{FF2B5EF4-FFF2-40B4-BE49-F238E27FC236}">
                <a16:creationId xmlns:a16="http://schemas.microsoft.com/office/drawing/2014/main" xmlns="" id="{B50F107E-720D-43EE-94C9-0D5D88AEB3D4}"/>
              </a:ext>
            </a:extLst>
          </p:cNvPr>
          <p:cNvSpPr/>
          <p:nvPr/>
        </p:nvSpPr>
        <p:spPr>
          <a:xfrm>
            <a:off x="257908" y="914400"/>
            <a:ext cx="11676184" cy="5293757"/>
          </a:xfrm>
          <a:prstGeom prst="rect">
            <a:avLst/>
          </a:prstGeom>
        </p:spPr>
        <p:txBody>
          <a:bodyPr wrap="square">
            <a:spAutoFit/>
          </a:bodyPr>
          <a:lstStyle/>
          <a:p>
            <a:pPr indent="450215" algn="just">
              <a:spcAft>
                <a:spcPts val="0"/>
              </a:spcAft>
            </a:pPr>
            <a:r>
              <a:rPr lang="ru-RU" sz="1600" i="1" dirty="0">
                <a:latin typeface="Times New Roman" panose="02020603050405020304" pitchFamily="18" charset="0"/>
                <a:ea typeface="Calibri" panose="020F0502020204030204" pitchFamily="34" charset="0"/>
              </a:rPr>
              <a:t>Ашмарина У.В.</a:t>
            </a:r>
            <a:r>
              <a:rPr lang="ru-RU" sz="1600" dirty="0">
                <a:latin typeface="Times New Roman" panose="02020603050405020304" pitchFamily="18" charset="0"/>
                <a:ea typeface="Calibri" panose="020F0502020204030204" pitchFamily="34" charset="0"/>
              </a:rPr>
              <a:t> (2016). Налогообложение доходов физических лиц в России: перспективы реформирования и оценка фискальных эффектов. </a:t>
            </a:r>
            <a:r>
              <a:rPr lang="ru-RU" sz="1600" dirty="0" err="1">
                <a:latin typeface="Times New Roman" panose="02020603050405020304" pitchFamily="18" charset="0"/>
                <a:ea typeface="Calibri" panose="020F0502020204030204" pitchFamily="34" charset="0"/>
              </a:rPr>
              <a:t>Дисс</a:t>
            </a:r>
            <a:r>
              <a:rPr lang="ru-RU" sz="1600" dirty="0">
                <a:latin typeface="Times New Roman" panose="02020603050405020304" pitchFamily="18" charset="0"/>
                <a:ea typeface="Calibri" panose="020F0502020204030204" pitchFamily="34" charset="0"/>
              </a:rPr>
              <a:t>… канд. </a:t>
            </a:r>
            <a:r>
              <a:rPr lang="ru-RU" sz="1600" dirty="0" err="1">
                <a:latin typeface="Times New Roman" panose="02020603050405020304" pitchFamily="18" charset="0"/>
                <a:ea typeface="Calibri" panose="020F0502020204030204" pitchFamily="34" charset="0"/>
              </a:rPr>
              <a:t>экон</a:t>
            </a:r>
            <a:r>
              <a:rPr lang="ru-RU" sz="1600" dirty="0">
                <a:latin typeface="Times New Roman" panose="02020603050405020304" pitchFamily="18" charset="0"/>
                <a:ea typeface="Calibri" panose="020F0502020204030204" pitchFamily="34" charset="0"/>
              </a:rPr>
              <a:t>. наук. Волгоград. – 163 с.</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sz="1600" i="1" dirty="0" err="1">
                <a:latin typeface="Times New Roman" panose="02020603050405020304" pitchFamily="18" charset="0"/>
                <a:ea typeface="Times New Roman" panose="02020603050405020304" pitchFamily="18" charset="0"/>
              </a:rPr>
              <a:t>Гречаный</a:t>
            </a:r>
            <a:r>
              <a:rPr lang="ru-RU" sz="1600" i="1" dirty="0">
                <a:latin typeface="Times New Roman" panose="02020603050405020304" pitchFamily="18" charset="0"/>
                <a:ea typeface="Times New Roman" panose="02020603050405020304" pitchFamily="18" charset="0"/>
              </a:rPr>
              <a:t> С.А., Родин В.А.</a:t>
            </a:r>
            <a:r>
              <a:rPr lang="ru-RU" sz="1600" dirty="0">
                <a:latin typeface="Times New Roman" panose="02020603050405020304" pitchFamily="18" charset="0"/>
                <a:ea typeface="Times New Roman" panose="02020603050405020304" pitchFamily="18" charset="0"/>
              </a:rPr>
              <a:t> (2008). Коэффициент </a:t>
            </a:r>
            <a:r>
              <a:rPr lang="ru-RU" sz="1600" dirty="0" err="1">
                <a:latin typeface="Times New Roman" panose="02020603050405020304" pitchFamily="18" charset="0"/>
                <a:ea typeface="Times New Roman" panose="02020603050405020304" pitchFamily="18" charset="0"/>
              </a:rPr>
              <a:t>Рейнбоу</a:t>
            </a:r>
            <a:r>
              <a:rPr lang="ru-RU" sz="1600" dirty="0">
                <a:latin typeface="Times New Roman" panose="02020603050405020304" pitchFamily="18" charset="0"/>
                <a:ea typeface="Times New Roman" panose="02020603050405020304" pitchFamily="18" charset="0"/>
              </a:rPr>
              <a:t> и возможности введения прогрессивного налога в России // </a:t>
            </a:r>
            <a:r>
              <a:rPr lang="ru-RU" sz="1600" i="1" dirty="0">
                <a:latin typeface="Times New Roman" panose="02020603050405020304" pitchFamily="18" charset="0"/>
                <a:ea typeface="Times New Roman" panose="02020603050405020304" pitchFamily="18" charset="0"/>
              </a:rPr>
              <a:t>Вестник ВГУ, Серия: экономика и управление</a:t>
            </a:r>
            <a:r>
              <a:rPr lang="ru-RU" sz="1600" dirty="0">
                <a:latin typeface="Times New Roman" panose="02020603050405020304" pitchFamily="18" charset="0"/>
                <a:ea typeface="Times New Roman" panose="02020603050405020304" pitchFamily="18" charset="0"/>
              </a:rPr>
              <a:t>, №2, с.44–47.</a:t>
            </a:r>
          </a:p>
          <a:p>
            <a:pPr indent="450215" algn="just">
              <a:spcAft>
                <a:spcPts val="0"/>
              </a:spcAft>
            </a:pPr>
            <a:r>
              <a:rPr lang="ru-RU" sz="1600" i="1" dirty="0" err="1">
                <a:latin typeface="Times New Roman" panose="02020603050405020304" pitchFamily="18" charset="0"/>
                <a:ea typeface="Calibri" panose="020F0502020204030204" pitchFamily="34" charset="0"/>
              </a:rPr>
              <a:t>Давнис</a:t>
            </a:r>
            <a:r>
              <a:rPr lang="ru-RU" sz="1600" i="1" dirty="0">
                <a:latin typeface="Times New Roman" panose="02020603050405020304" pitchFamily="18" charset="0"/>
                <a:ea typeface="Calibri" panose="020F0502020204030204" pitchFamily="34" charset="0"/>
              </a:rPr>
              <a:t> В.В., Родин В.А.</a:t>
            </a:r>
            <a:r>
              <a:rPr lang="ru-RU" sz="1600" dirty="0">
                <a:latin typeface="Times New Roman" panose="02020603050405020304" pitchFamily="18" charset="0"/>
                <a:ea typeface="Calibri" panose="020F0502020204030204" pitchFamily="34" charset="0"/>
              </a:rPr>
              <a:t> (2016). Модель неравномерной шкалы налогообложения и примеры ее возможного использования </a:t>
            </a:r>
            <a:r>
              <a:rPr lang="ru-RU" sz="1600" i="1" dirty="0">
                <a:latin typeface="Times New Roman" panose="02020603050405020304" pitchFamily="18" charset="0"/>
                <a:ea typeface="Calibri" panose="020F0502020204030204" pitchFamily="34" charset="0"/>
              </a:rPr>
              <a:t>// Современная экономика: проблемы и решения</a:t>
            </a:r>
            <a:r>
              <a:rPr lang="ru-RU" sz="1600" dirty="0">
                <a:latin typeface="Times New Roman" panose="02020603050405020304" pitchFamily="18" charset="0"/>
                <a:ea typeface="Calibri" panose="020F0502020204030204" pitchFamily="34" charset="0"/>
              </a:rPr>
              <a:t>, №3(75), с. 8–19.</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sz="1600" i="1" dirty="0">
                <a:latin typeface="Times New Roman" panose="02020603050405020304" pitchFamily="18" charset="0"/>
                <a:ea typeface="Calibri" panose="020F0502020204030204" pitchFamily="34" charset="0"/>
              </a:rPr>
              <a:t>Лебедев В.В., Лебедев К.В.</a:t>
            </a:r>
            <a:r>
              <a:rPr lang="ru-RU" sz="1600" dirty="0">
                <a:latin typeface="Times New Roman" panose="02020603050405020304" pitchFamily="18" charset="0"/>
                <a:ea typeface="Calibri" panose="020F0502020204030204" pitchFamily="34" charset="0"/>
              </a:rPr>
              <a:t> (2017). О применении уравнения </a:t>
            </a:r>
            <a:r>
              <a:rPr lang="ru-RU" sz="1600" dirty="0" err="1">
                <a:latin typeface="Times New Roman" panose="02020603050405020304" pitchFamily="18" charset="0"/>
                <a:ea typeface="Calibri" panose="020F0502020204030204" pitchFamily="34" charset="0"/>
              </a:rPr>
              <a:t>Ферхюльста</a:t>
            </a:r>
            <a:r>
              <a:rPr lang="ru-RU" sz="1600" dirty="0">
                <a:latin typeface="Times New Roman" panose="02020603050405020304" pitchFamily="18" charset="0"/>
                <a:ea typeface="Calibri" panose="020F0502020204030204" pitchFamily="34" charset="0"/>
              </a:rPr>
              <a:t> для анализа дифференциации денежных доходов населения России // </a:t>
            </a:r>
            <a:r>
              <a:rPr lang="ru-RU" sz="1600" i="1" dirty="0">
                <a:solidFill>
                  <a:srgbClr val="000000"/>
                </a:solidFill>
                <a:latin typeface="Times New Roman" panose="02020603050405020304" pitchFamily="18" charset="0"/>
                <a:ea typeface="Calibri" panose="020F0502020204030204" pitchFamily="34" charset="0"/>
              </a:rPr>
              <a:t>Экономика и управление: проблемы и решения</a:t>
            </a:r>
            <a:r>
              <a:rPr lang="ru-RU" sz="1600" dirty="0">
                <a:solidFill>
                  <a:srgbClr val="000000"/>
                </a:solidFill>
                <a:latin typeface="Times New Roman" panose="02020603050405020304" pitchFamily="18" charset="0"/>
                <a:ea typeface="Calibri" panose="020F0502020204030204" pitchFamily="34" charset="0"/>
              </a:rPr>
              <a:t>, №6, том 3(66), с. 218–223.</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sz="1600" i="1" dirty="0">
                <a:latin typeface="Times New Roman" panose="02020603050405020304" pitchFamily="18" charset="0"/>
                <a:ea typeface="Times New Roman" panose="02020603050405020304" pitchFamily="18" charset="0"/>
              </a:rPr>
              <a:t>Назаров В.</a:t>
            </a:r>
            <a:r>
              <a:rPr lang="ru-RU" sz="1600" dirty="0">
                <a:latin typeface="Times New Roman" panose="02020603050405020304" pitchFamily="18" charset="0"/>
                <a:ea typeface="Times New Roman" panose="02020603050405020304" pitchFamily="18" charset="0"/>
              </a:rPr>
              <a:t> (2011). 5 доводов против введения прогрессивного подоходного налога // </a:t>
            </a:r>
            <a:r>
              <a:rPr lang="en-US" sz="1600" dirty="0">
                <a:latin typeface="Times New Roman" panose="02020603050405020304" pitchFamily="18" charset="0"/>
                <a:ea typeface="Times New Roman" panose="02020603050405020304" pitchFamily="18" charset="0"/>
              </a:rPr>
              <a:t>Forbes</a:t>
            </a:r>
            <a:r>
              <a:rPr lang="ru-RU" sz="1600" dirty="0">
                <a:latin typeface="Times New Roman" panose="02020603050405020304" pitchFamily="18" charset="0"/>
                <a:ea typeface="Times New Roman" panose="02020603050405020304" pitchFamily="18" charset="0"/>
              </a:rPr>
              <a:t>. 09.03.2011. </a:t>
            </a:r>
            <a:r>
              <a:rPr lang="ru-RU" sz="1600" dirty="0">
                <a:solidFill>
                  <a:srgbClr val="313131"/>
                </a:solidFill>
                <a:latin typeface="Times New Roman" panose="02020603050405020304" pitchFamily="18" charset="0"/>
                <a:ea typeface="Times New Roman" panose="02020603050405020304" pitchFamily="18" charset="0"/>
              </a:rPr>
              <a:t>[Электронный ресурс]. Режим доступа:</a:t>
            </a:r>
            <a:r>
              <a:rPr lang="ru-RU" sz="1600" dirty="0">
                <a:latin typeface="Times New Roman" panose="02020603050405020304" pitchFamily="18" charset="0"/>
                <a:ea typeface="Times New Roman" panose="02020603050405020304" pitchFamily="18" charset="0"/>
              </a:rPr>
              <a:t> </a:t>
            </a:r>
            <a:r>
              <a:rPr lang="ru-RU" sz="1600" dirty="0">
                <a:solidFill>
                  <a:srgbClr val="313131"/>
                </a:solidFill>
                <a:latin typeface="Times New Roman" panose="02020603050405020304" pitchFamily="18" charset="0"/>
                <a:ea typeface="Times New Roman" panose="02020603050405020304" pitchFamily="18" charset="0"/>
              </a:rPr>
              <a:t>http://www.forbes.ru/ekonomika-column/vlast/64631-5-dovodov-protiv-vvedeniya-progressivnogo-podohodnogo-naloga-v-rossii.</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sz="1600" i="1" dirty="0" err="1">
                <a:latin typeface="Times New Roman" panose="02020603050405020304" pitchFamily="18" charset="0"/>
                <a:ea typeface="Times New Roman" panose="02020603050405020304" pitchFamily="18" charset="0"/>
              </a:rPr>
              <a:t>Погорлецкий</a:t>
            </a:r>
            <a:r>
              <a:rPr lang="ru-RU" sz="1600" i="1" dirty="0">
                <a:latin typeface="Times New Roman" panose="02020603050405020304" pitchFamily="18" charset="0"/>
                <a:ea typeface="Times New Roman" panose="02020603050405020304" pitchFamily="18" charset="0"/>
              </a:rPr>
              <a:t> А.И. </a:t>
            </a:r>
            <a:r>
              <a:rPr lang="ru-RU" sz="1600" dirty="0">
                <a:latin typeface="Times New Roman" panose="02020603050405020304" pitchFamily="18" charset="0"/>
                <a:ea typeface="Times New Roman" panose="02020603050405020304" pitchFamily="18" charset="0"/>
              </a:rPr>
              <a:t>(2014). Тенденции в индивидуальном подоходном налогообложении в современном мире: вопросы теории и практики // </a:t>
            </a:r>
            <a:r>
              <a:rPr lang="ru-RU" sz="1600" i="1" dirty="0">
                <a:latin typeface="Times New Roman" panose="02020603050405020304" pitchFamily="18" charset="0"/>
                <a:ea typeface="Times New Roman" panose="02020603050405020304" pitchFamily="18" charset="0"/>
              </a:rPr>
              <a:t>Вестник СПбГУ. Экономика.</a:t>
            </a:r>
            <a:r>
              <a:rPr lang="ru-RU" sz="1600" dirty="0">
                <a:latin typeface="Times New Roman" panose="02020603050405020304" pitchFamily="18" charset="0"/>
                <a:ea typeface="Times New Roman" panose="02020603050405020304" pitchFamily="18" charset="0"/>
              </a:rPr>
              <a:t> 2014. №</a:t>
            </a:r>
            <a:r>
              <a:rPr lang="en-US" sz="1600" dirty="0">
                <a:latin typeface="Times New Roman" panose="02020603050405020304" pitchFamily="18" charset="0"/>
                <a:ea typeface="Times New Roman" panose="02020603050405020304" pitchFamily="18" charset="0"/>
              </a:rPr>
              <a:t> </a:t>
            </a:r>
            <a:r>
              <a:rPr lang="ru-RU" sz="1600" dirty="0">
                <a:latin typeface="Times New Roman" panose="02020603050405020304" pitchFamily="18" charset="0"/>
                <a:ea typeface="Times New Roman" panose="02020603050405020304" pitchFamily="18" charset="0"/>
              </a:rPr>
              <a:t>1. С.</a:t>
            </a:r>
            <a:r>
              <a:rPr lang="en-US" sz="1600" dirty="0">
                <a:latin typeface="Times New Roman" panose="02020603050405020304" pitchFamily="18" charset="0"/>
                <a:ea typeface="Times New Roman" panose="02020603050405020304" pitchFamily="18" charset="0"/>
              </a:rPr>
              <a:t> </a:t>
            </a:r>
            <a:r>
              <a:rPr lang="ru-RU" sz="1600" dirty="0">
                <a:latin typeface="Times New Roman" panose="02020603050405020304" pitchFamily="18" charset="0"/>
                <a:ea typeface="Times New Roman" panose="02020603050405020304" pitchFamily="18" charset="0"/>
              </a:rPr>
              <a:t>105–122.  </a:t>
            </a:r>
          </a:p>
          <a:p>
            <a:pPr indent="450215" algn="just">
              <a:spcAft>
                <a:spcPts val="0"/>
              </a:spcAft>
            </a:pPr>
            <a:r>
              <a:rPr lang="ru-RU" sz="1600" i="1" dirty="0">
                <a:latin typeface="Times New Roman" panose="02020603050405020304" pitchFamily="18" charset="0"/>
                <a:ea typeface="Times New Roman" panose="02020603050405020304" pitchFamily="18" charset="0"/>
              </a:rPr>
              <a:t>Силуанов А.Г.</a:t>
            </a:r>
            <a:r>
              <a:rPr lang="ru-RU" sz="1600" dirty="0">
                <a:latin typeface="Times New Roman" panose="02020603050405020304" pitchFamily="18" charset="0"/>
                <a:ea typeface="Times New Roman" panose="02020603050405020304" pitchFamily="18" charset="0"/>
              </a:rPr>
              <a:t> (2017). О приоритетах в финансовой и налоговой политике (Лекция А.Г. Силуанова в Финансовом университете) // Финансы. 2017. №</a:t>
            </a:r>
            <a:r>
              <a:rPr lang="en-US" sz="1600" dirty="0">
                <a:latin typeface="Times New Roman" panose="02020603050405020304" pitchFamily="18" charset="0"/>
                <a:ea typeface="Times New Roman" panose="02020603050405020304" pitchFamily="18" charset="0"/>
              </a:rPr>
              <a:t> </a:t>
            </a:r>
            <a:r>
              <a:rPr lang="ru-RU" sz="1600" dirty="0">
                <a:latin typeface="Times New Roman" panose="02020603050405020304" pitchFamily="18" charset="0"/>
                <a:ea typeface="Times New Roman" panose="02020603050405020304" pitchFamily="18" charset="0"/>
              </a:rPr>
              <a:t>3. С. 30–32.</a:t>
            </a:r>
          </a:p>
          <a:p>
            <a:pPr indent="450215" algn="just">
              <a:spcAft>
                <a:spcPts val="0"/>
              </a:spcAft>
            </a:pPr>
            <a:r>
              <a:rPr lang="ru-RU" sz="1600" i="1" dirty="0">
                <a:solidFill>
                  <a:srgbClr val="000000"/>
                </a:solidFill>
                <a:latin typeface="Times New Roman" panose="02020603050405020304" pitchFamily="18" charset="0"/>
                <a:ea typeface="Calibri" panose="020F0502020204030204" pitchFamily="34" charset="0"/>
              </a:rPr>
              <a:t>Синельников-</a:t>
            </a:r>
            <a:r>
              <a:rPr lang="ru-RU" sz="1600" i="1" dirty="0" err="1">
                <a:solidFill>
                  <a:srgbClr val="000000"/>
                </a:solidFill>
                <a:latin typeface="Times New Roman" panose="02020603050405020304" pitchFamily="18" charset="0"/>
                <a:ea typeface="Calibri" panose="020F0502020204030204" pitchFamily="34" charset="0"/>
              </a:rPr>
              <a:t>Мурылев</a:t>
            </a:r>
            <a:r>
              <a:rPr lang="ru-RU" sz="1600" i="1" dirty="0">
                <a:solidFill>
                  <a:srgbClr val="000000"/>
                </a:solidFill>
                <a:latin typeface="Times New Roman" panose="02020603050405020304" pitchFamily="18" charset="0"/>
                <a:ea typeface="Calibri" panose="020F0502020204030204" pitchFamily="34" charset="0"/>
              </a:rPr>
              <a:t> С., </a:t>
            </a:r>
            <a:r>
              <a:rPr lang="ru-RU" sz="1600" i="1" dirty="0" err="1">
                <a:solidFill>
                  <a:srgbClr val="000000"/>
                </a:solidFill>
                <a:latin typeface="Times New Roman" panose="02020603050405020304" pitchFamily="18" charset="0"/>
                <a:ea typeface="Calibri" panose="020F0502020204030204" pitchFamily="34" charset="0"/>
              </a:rPr>
              <a:t>Баткибеков</a:t>
            </a:r>
            <a:r>
              <a:rPr lang="ru-RU" sz="1600" i="1" dirty="0">
                <a:solidFill>
                  <a:srgbClr val="000000"/>
                </a:solidFill>
                <a:latin typeface="Times New Roman" panose="02020603050405020304" pitchFamily="18" charset="0"/>
                <a:ea typeface="Calibri" panose="020F0502020204030204" pitchFamily="34" charset="0"/>
              </a:rPr>
              <a:t> С., Кадочников П., Некипелов Д.</a:t>
            </a:r>
            <a:r>
              <a:rPr lang="ru-RU" sz="1600" dirty="0">
                <a:solidFill>
                  <a:srgbClr val="000000"/>
                </a:solidFill>
                <a:latin typeface="Times New Roman" panose="02020603050405020304" pitchFamily="18" charset="0"/>
                <a:ea typeface="Calibri" panose="020F0502020204030204" pitchFamily="34" charset="0"/>
              </a:rPr>
              <a:t> (2002). Оценка результатов реформы подоходного налога в Российской Федерации. М.: Институт экономики переходного периода. – 120 с.</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sz="1600" i="1" dirty="0">
                <a:latin typeface="Times New Roman" panose="02020603050405020304" pitchFamily="18" charset="0"/>
                <a:ea typeface="Calibri" panose="020F0502020204030204" pitchFamily="34" charset="0"/>
              </a:rPr>
              <a:t>Терновский В.А.</a:t>
            </a:r>
            <a:r>
              <a:rPr lang="ru-RU" sz="1600" dirty="0">
                <a:latin typeface="Times New Roman" panose="02020603050405020304" pitchFamily="18" charset="0"/>
                <a:ea typeface="Calibri" panose="020F0502020204030204" pitchFamily="34" charset="0"/>
              </a:rPr>
              <a:t> (2012). Математические модели налогообложения, учитывающие социальную направленность. Автореферат </a:t>
            </a:r>
            <a:r>
              <a:rPr lang="ru-RU" sz="1600" dirty="0" err="1">
                <a:latin typeface="Times New Roman" panose="02020603050405020304" pitchFamily="18" charset="0"/>
                <a:ea typeface="Calibri" panose="020F0502020204030204" pitchFamily="34" charset="0"/>
              </a:rPr>
              <a:t>дисс</a:t>
            </a:r>
            <a:r>
              <a:rPr lang="ru-RU" sz="1600" dirty="0">
                <a:latin typeface="Times New Roman" panose="02020603050405020304" pitchFamily="18" charset="0"/>
                <a:ea typeface="Calibri" panose="020F0502020204030204" pitchFamily="34" charset="0"/>
              </a:rPr>
              <a:t>… канд. </a:t>
            </a:r>
            <a:r>
              <a:rPr lang="ru-RU" sz="1600" dirty="0" err="1">
                <a:latin typeface="Times New Roman" panose="02020603050405020304" pitchFamily="18" charset="0"/>
                <a:ea typeface="Calibri" panose="020F0502020204030204" pitchFamily="34" charset="0"/>
              </a:rPr>
              <a:t>экон</a:t>
            </a:r>
            <a:r>
              <a:rPr lang="ru-RU" sz="1600" dirty="0">
                <a:latin typeface="Times New Roman" panose="02020603050405020304" pitchFamily="18" charset="0"/>
                <a:ea typeface="Calibri" panose="020F0502020204030204" pitchFamily="34" charset="0"/>
              </a:rPr>
              <a:t>. наук. Воронеж. – 16 с.</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sz="1600" i="1" dirty="0">
                <a:latin typeface="Times New Roman" panose="02020603050405020304" pitchFamily="18" charset="0"/>
                <a:ea typeface="Calibri" panose="020F0502020204030204" pitchFamily="34" charset="0"/>
              </a:rPr>
              <a:t>Тищенко А.С.</a:t>
            </a:r>
            <a:r>
              <a:rPr lang="ru-RU" sz="1600" dirty="0">
                <a:latin typeface="Times New Roman" panose="02020603050405020304" pitchFamily="18" charset="0"/>
                <a:ea typeface="Calibri" panose="020F0502020204030204" pitchFamily="34" charset="0"/>
              </a:rPr>
              <a:t> (2008). Исследование влияния подоходного налога на структуру расходов населения на основе моделирования. Автореферат </a:t>
            </a:r>
            <a:r>
              <a:rPr lang="ru-RU" sz="1600" dirty="0" err="1">
                <a:latin typeface="Times New Roman" panose="02020603050405020304" pitchFamily="18" charset="0"/>
                <a:ea typeface="Calibri" panose="020F0502020204030204" pitchFamily="34" charset="0"/>
              </a:rPr>
              <a:t>дисс</a:t>
            </a:r>
            <a:r>
              <a:rPr lang="ru-RU" sz="1600" dirty="0">
                <a:latin typeface="Times New Roman" panose="02020603050405020304" pitchFamily="18" charset="0"/>
                <a:ea typeface="Calibri" panose="020F0502020204030204" pitchFamily="34" charset="0"/>
              </a:rPr>
              <a:t>… канд. </a:t>
            </a:r>
            <a:r>
              <a:rPr lang="ru-RU" sz="1600" dirty="0" err="1">
                <a:latin typeface="Times New Roman" panose="02020603050405020304" pitchFamily="18" charset="0"/>
                <a:ea typeface="Calibri" panose="020F0502020204030204" pitchFamily="34" charset="0"/>
              </a:rPr>
              <a:t>экон</a:t>
            </a:r>
            <a:r>
              <a:rPr lang="ru-RU" sz="1600" dirty="0">
                <a:latin typeface="Times New Roman" panose="02020603050405020304" pitchFamily="18" charset="0"/>
                <a:ea typeface="Calibri" panose="020F0502020204030204" pitchFamily="34" charset="0"/>
              </a:rPr>
              <a:t>. наук. Москва. – 20 с.</a:t>
            </a:r>
            <a:r>
              <a:rPr lang="ru-RU" dirty="0">
                <a:latin typeface="Times New Roman" panose="02020603050405020304" pitchFamily="18" charset="0"/>
                <a:ea typeface="Calibri" panose="020F0502020204030204" pitchFamily="34"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8109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0722" name="Заголовок 1"/>
          <p:cNvSpPr txBox="1">
            <a:spLocks/>
          </p:cNvSpPr>
          <p:nvPr/>
        </p:nvSpPr>
        <p:spPr bwMode="auto">
          <a:xfrm>
            <a:off x="-1" y="99723"/>
            <a:ext cx="12104687" cy="371475"/>
          </a:xfrm>
          <a:prstGeom prst="rect">
            <a:avLst/>
          </a:prstGeom>
          <a:noFill/>
          <a:ln w="9525">
            <a:noFill/>
            <a:miter lim="800000"/>
            <a:headEnd/>
            <a:tailEnd/>
          </a:ln>
        </p:spPr>
        <p:txBody>
          <a:bodyPr anchor="ctr"/>
          <a:lstStyle/>
          <a:p>
            <a:pPr algn="ctr">
              <a:lnSpc>
                <a:spcPct val="90000"/>
              </a:lnSpc>
            </a:pPr>
            <a:r>
              <a:rPr lang="ru-RU" sz="2600" b="1" i="1" dirty="0">
                <a:latin typeface="Times New Roman" pitchFamily="18" charset="0"/>
                <a:cs typeface="Times New Roman" pitchFamily="18" charset="0"/>
              </a:rPr>
              <a:t>2. Аргументы и контраргументы</a:t>
            </a:r>
          </a:p>
        </p:txBody>
      </p:sp>
      <p:sp>
        <p:nvSpPr>
          <p:cNvPr id="30723"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graphicFrame>
        <p:nvGraphicFramePr>
          <p:cNvPr id="8" name="Таблица 7">
            <a:extLst>
              <a:ext uri="{FF2B5EF4-FFF2-40B4-BE49-F238E27FC236}">
                <a16:creationId xmlns:a16="http://schemas.microsoft.com/office/drawing/2014/main" xmlns="" id="{CF17930B-96BE-42FE-B1E5-DDD6D34B630E}"/>
              </a:ext>
            </a:extLst>
          </p:cNvPr>
          <p:cNvGraphicFramePr>
            <a:graphicFrameLocks noGrp="1"/>
          </p:cNvGraphicFramePr>
          <p:nvPr>
            <p:extLst>
              <p:ext uri="{D42A27DB-BD31-4B8C-83A1-F6EECF244321}">
                <p14:modId xmlns:p14="http://schemas.microsoft.com/office/powerpoint/2010/main" val="2899849881"/>
              </p:ext>
            </p:extLst>
          </p:nvPr>
        </p:nvGraphicFramePr>
        <p:xfrm>
          <a:off x="482599" y="963152"/>
          <a:ext cx="11226801" cy="1310148"/>
        </p:xfrm>
        <a:graphic>
          <a:graphicData uri="http://schemas.openxmlformats.org/drawingml/2006/table">
            <a:tbl>
              <a:tblPr firstRow="1" firstCol="1" bandRow="1">
                <a:tableStyleId>{5940675A-B579-460E-94D1-54222C63F5DA}</a:tableStyleId>
              </a:tblPr>
              <a:tblGrid>
                <a:gridCol w="2870201">
                  <a:extLst>
                    <a:ext uri="{9D8B030D-6E8A-4147-A177-3AD203B41FA5}">
                      <a16:colId xmlns:a16="http://schemas.microsoft.com/office/drawing/2014/main" xmlns="" val="1502878832"/>
                    </a:ext>
                  </a:extLst>
                </a:gridCol>
                <a:gridCol w="2850881">
                  <a:extLst>
                    <a:ext uri="{9D8B030D-6E8A-4147-A177-3AD203B41FA5}">
                      <a16:colId xmlns:a16="http://schemas.microsoft.com/office/drawing/2014/main" xmlns="" val="2490296003"/>
                    </a:ext>
                  </a:extLst>
                </a:gridCol>
                <a:gridCol w="3250388">
                  <a:extLst>
                    <a:ext uri="{9D8B030D-6E8A-4147-A177-3AD203B41FA5}">
                      <a16:colId xmlns:a16="http://schemas.microsoft.com/office/drawing/2014/main" xmlns="" val="563974121"/>
                    </a:ext>
                  </a:extLst>
                </a:gridCol>
                <a:gridCol w="2255331">
                  <a:extLst>
                    <a:ext uri="{9D8B030D-6E8A-4147-A177-3AD203B41FA5}">
                      <a16:colId xmlns:a16="http://schemas.microsoft.com/office/drawing/2014/main" xmlns="" val="2650806644"/>
                    </a:ext>
                  </a:extLst>
                </a:gridCol>
              </a:tblGrid>
              <a:tr h="350907">
                <a:tc rowSpan="2">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Показатель</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3">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Источник информации</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628976190"/>
                  </a:ext>
                </a:extLst>
              </a:tr>
              <a:tr h="596387">
                <a:tc vMerge="1">
                  <a:txBody>
                    <a:bodyPr/>
                    <a:lstStyle/>
                    <a:p>
                      <a:endParaRPr lang="ru-RU"/>
                    </a:p>
                  </a:txBody>
                  <a:tcP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Росстат</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Всемирная лаборатория экономического неравенства</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800" b="1" dirty="0">
                          <a:effectLst/>
                          <a:latin typeface="Times New Roman" panose="02020603050405020304" pitchFamily="18" charset="0"/>
                          <a:cs typeface="Times New Roman" panose="02020603050405020304" pitchFamily="18" charset="0"/>
                        </a:rPr>
                        <a:t>Всемирный банк</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056316781"/>
                  </a:ext>
                </a:extLst>
              </a:tr>
              <a:tr h="362854">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Коэффициент фондов (</a:t>
                      </a:r>
                      <a:r>
                        <a:rPr lang="en-US" sz="1800" dirty="0">
                          <a:effectLst/>
                          <a:latin typeface="Times New Roman" panose="02020603050405020304" pitchFamily="18" charset="0"/>
                          <a:cs typeface="Times New Roman" panose="02020603050405020304" pitchFamily="18" charset="0"/>
                        </a:rPr>
                        <a:t>F</a:t>
                      </a: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15,5</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200,5</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10,6</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44028537"/>
                  </a:ext>
                </a:extLst>
              </a:tr>
            </a:tbl>
          </a:graphicData>
        </a:graphic>
      </p:graphicFrame>
      <p:sp>
        <p:nvSpPr>
          <p:cNvPr id="10" name="Прямоугольник 9">
            <a:extLst>
              <a:ext uri="{FF2B5EF4-FFF2-40B4-BE49-F238E27FC236}">
                <a16:creationId xmlns:a16="http://schemas.microsoft.com/office/drawing/2014/main" xmlns="" id="{960B9DE4-FE24-4D33-AB2A-B417AA55840A}"/>
              </a:ext>
            </a:extLst>
          </p:cNvPr>
          <p:cNvSpPr/>
          <p:nvPr/>
        </p:nvSpPr>
        <p:spPr>
          <a:xfrm>
            <a:off x="2416175" y="488138"/>
            <a:ext cx="7359650" cy="458074"/>
          </a:xfrm>
          <a:prstGeom prst="rect">
            <a:avLst/>
          </a:prstGeom>
        </p:spPr>
        <p:txBody>
          <a:bodyPr wrap="square">
            <a:spAutoFit/>
          </a:bodyPr>
          <a:lstStyle/>
          <a:p>
            <a:pPr indent="450215" algn="just">
              <a:lnSpc>
                <a:spcPct val="150000"/>
              </a:lnSpc>
              <a:spcAft>
                <a:spcPts val="0"/>
              </a:spcAft>
            </a:pPr>
            <a:r>
              <a:rPr lang="ru-RU" b="1" dirty="0">
                <a:latin typeface="Times New Roman" panose="02020603050405020304" pitchFamily="18" charset="0"/>
                <a:ea typeface="Times New Roman" panose="02020603050405020304" pitchFamily="18" charset="0"/>
              </a:rPr>
              <a:t>Коэффициент фондов в России по разным системам учета, 2016</a:t>
            </a:r>
            <a:endParaRPr lang="ru-RU" sz="1800" dirty="0">
              <a:effectLst/>
              <a:latin typeface="Times New Roman" panose="02020603050405020304" pitchFamily="18" charset="0"/>
              <a:ea typeface="Times New Roman" panose="02020603050405020304" pitchFamily="18" charset="0"/>
            </a:endParaRPr>
          </a:p>
        </p:txBody>
      </p:sp>
      <p:sp>
        <p:nvSpPr>
          <p:cNvPr id="13" name="Прямоугольник 12">
            <a:extLst>
              <a:ext uri="{FF2B5EF4-FFF2-40B4-BE49-F238E27FC236}">
                <a16:creationId xmlns:a16="http://schemas.microsoft.com/office/drawing/2014/main" xmlns="" id="{86E8B9C6-FCD5-46F6-9A67-93220F8CD478}"/>
              </a:ext>
            </a:extLst>
          </p:cNvPr>
          <p:cNvSpPr/>
          <p:nvPr/>
        </p:nvSpPr>
        <p:spPr>
          <a:xfrm>
            <a:off x="334168" y="2354083"/>
            <a:ext cx="11436350" cy="1200329"/>
          </a:xfrm>
          <a:prstGeom prst="rect">
            <a:avLst/>
          </a:prstGeom>
        </p:spPr>
        <p:txBody>
          <a:bodyPr wrap="square">
            <a:spAutoFit/>
          </a:bodyPr>
          <a:lstStyle/>
          <a:p>
            <a:pPr algn="ctr"/>
            <a:r>
              <a:rPr lang="ru-RU" i="1" dirty="0">
                <a:latin typeface="Times New Roman" panose="02020603050405020304" pitchFamily="18" charset="0"/>
                <a:cs typeface="Times New Roman" panose="02020603050405020304" pitchFamily="18" charset="0"/>
              </a:rPr>
              <a:t>Западные эксперты при оценке ситуации в России склоняются к явным крайностям – либо приукрашивают ситуацию, либо чрезмерно сгущают краски. </a:t>
            </a:r>
          </a:p>
          <a:p>
            <a:pPr algn="ctr"/>
            <a:r>
              <a:rPr lang="ru-RU" i="1" dirty="0">
                <a:latin typeface="Times New Roman" panose="02020603050405020304" pitchFamily="18" charset="0"/>
                <a:cs typeface="Times New Roman" panose="02020603050405020304" pitchFamily="18" charset="0"/>
              </a:rPr>
              <a:t>Некоторые российские политики считают, что </a:t>
            </a:r>
            <a:r>
              <a:rPr lang="ru-RU" b="1" i="1" dirty="0">
                <a:latin typeface="Times New Roman" panose="02020603050405020304" pitchFamily="18" charset="0"/>
                <a:cs typeface="Times New Roman" panose="02020603050405020304" pitchFamily="18" charset="0"/>
              </a:rPr>
              <a:t>коэффициент фондов в России достигает 40 раз</a:t>
            </a:r>
            <a:r>
              <a:rPr lang="ru-RU" i="1" dirty="0">
                <a:latin typeface="Times New Roman" panose="02020603050405020304" pitchFamily="18" charset="0"/>
                <a:cs typeface="Times New Roman" panose="02020603050405020304" pitchFamily="18" charset="0"/>
              </a:rPr>
              <a:t>. Такие оценки получаются при усреднении данных Росстата и Всемирной лаборатории неравенства. </a:t>
            </a:r>
          </a:p>
        </p:txBody>
      </p:sp>
      <p:graphicFrame>
        <p:nvGraphicFramePr>
          <p:cNvPr id="11" name="Таблица 10">
            <a:extLst>
              <a:ext uri="{FF2B5EF4-FFF2-40B4-BE49-F238E27FC236}">
                <a16:creationId xmlns:a16="http://schemas.microsoft.com/office/drawing/2014/main" xmlns="" id="{8D66A6F7-2594-44D2-B159-2AE8BAEC8B97}"/>
              </a:ext>
            </a:extLst>
          </p:cNvPr>
          <p:cNvGraphicFramePr>
            <a:graphicFrameLocks noGrp="1"/>
          </p:cNvGraphicFramePr>
          <p:nvPr>
            <p:extLst>
              <p:ext uri="{D42A27DB-BD31-4B8C-83A1-F6EECF244321}">
                <p14:modId xmlns:p14="http://schemas.microsoft.com/office/powerpoint/2010/main" val="3244031745"/>
              </p:ext>
            </p:extLst>
          </p:nvPr>
        </p:nvGraphicFramePr>
        <p:xfrm>
          <a:off x="434974" y="4237898"/>
          <a:ext cx="11226801" cy="1567680"/>
        </p:xfrm>
        <a:graphic>
          <a:graphicData uri="http://schemas.openxmlformats.org/drawingml/2006/table">
            <a:tbl>
              <a:tblPr firstRow="1" firstCol="1" bandRow="1">
                <a:tableStyleId>{5940675A-B579-460E-94D1-54222C63F5DA}</a:tableStyleId>
              </a:tblPr>
              <a:tblGrid>
                <a:gridCol w="3273191">
                  <a:extLst>
                    <a:ext uri="{9D8B030D-6E8A-4147-A177-3AD203B41FA5}">
                      <a16:colId xmlns:a16="http://schemas.microsoft.com/office/drawing/2014/main" xmlns="" val="865179601"/>
                    </a:ext>
                  </a:extLst>
                </a:gridCol>
                <a:gridCol w="2560806">
                  <a:extLst>
                    <a:ext uri="{9D8B030D-6E8A-4147-A177-3AD203B41FA5}">
                      <a16:colId xmlns:a16="http://schemas.microsoft.com/office/drawing/2014/main" xmlns="" val="1863743422"/>
                    </a:ext>
                  </a:extLst>
                </a:gridCol>
                <a:gridCol w="2547314">
                  <a:extLst>
                    <a:ext uri="{9D8B030D-6E8A-4147-A177-3AD203B41FA5}">
                      <a16:colId xmlns:a16="http://schemas.microsoft.com/office/drawing/2014/main" xmlns="" val="3561610758"/>
                    </a:ext>
                  </a:extLst>
                </a:gridCol>
                <a:gridCol w="2845490">
                  <a:extLst>
                    <a:ext uri="{9D8B030D-6E8A-4147-A177-3AD203B41FA5}">
                      <a16:colId xmlns:a16="http://schemas.microsoft.com/office/drawing/2014/main" xmlns="" val="4001688772"/>
                    </a:ext>
                  </a:extLst>
                </a:gridCol>
              </a:tblGrid>
              <a:tr h="360000">
                <a:tc>
                  <a:txBody>
                    <a:bodyPr/>
                    <a:lstStyle/>
                    <a:p>
                      <a:pPr marL="0" indent="0" algn="ctr">
                        <a:spcAft>
                          <a:spcPts val="0"/>
                        </a:spcAft>
                      </a:pPr>
                      <a:r>
                        <a:rPr lang="ru-RU" sz="1600" b="1" dirty="0">
                          <a:effectLst/>
                          <a:latin typeface="Times New Roman" panose="02020603050405020304" pitchFamily="18" charset="0"/>
                          <a:cs typeface="Times New Roman" panose="02020603050405020304" pitchFamily="18" charset="0"/>
                        </a:rPr>
                        <a:t> Источник</a:t>
                      </a:r>
                      <a:endParaRPr lang="ru-RU" sz="1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Aft>
                          <a:spcPts val="0"/>
                        </a:spcAft>
                      </a:pPr>
                      <a:r>
                        <a:rPr lang="ru-RU" sz="1600" b="1" dirty="0">
                          <a:effectLst/>
                          <a:latin typeface="Times New Roman" panose="02020603050405020304" pitchFamily="18" charset="0"/>
                          <a:cs typeface="Times New Roman" panose="02020603050405020304" pitchFamily="18" charset="0"/>
                        </a:rPr>
                        <a:t>1-ая </a:t>
                      </a:r>
                      <a:r>
                        <a:rPr lang="ru-RU" sz="1600" b="1" dirty="0" err="1">
                          <a:effectLst/>
                          <a:latin typeface="Times New Roman" panose="02020603050405020304" pitchFamily="18" charset="0"/>
                          <a:cs typeface="Times New Roman" panose="02020603050405020304" pitchFamily="18" charset="0"/>
                        </a:rPr>
                        <a:t>децильная</a:t>
                      </a:r>
                      <a:r>
                        <a:rPr lang="ru-RU" sz="1600" b="1" dirty="0">
                          <a:effectLst/>
                          <a:latin typeface="Times New Roman" panose="02020603050405020304" pitchFamily="18" charset="0"/>
                          <a:cs typeface="Times New Roman" panose="02020603050405020304" pitchFamily="18" charset="0"/>
                        </a:rPr>
                        <a:t> группа</a:t>
                      </a:r>
                      <a:endParaRPr lang="ru-RU" sz="1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Aft>
                          <a:spcPts val="0"/>
                        </a:spcAft>
                      </a:pPr>
                      <a:r>
                        <a:rPr lang="ru-RU" sz="1600" b="1" dirty="0">
                          <a:effectLst/>
                          <a:latin typeface="Times New Roman" panose="02020603050405020304" pitchFamily="18" charset="0"/>
                          <a:cs typeface="Times New Roman" panose="02020603050405020304" pitchFamily="18" charset="0"/>
                        </a:rPr>
                        <a:t>10-ая </a:t>
                      </a:r>
                      <a:r>
                        <a:rPr lang="ru-RU" sz="1600" b="1" dirty="0" err="1">
                          <a:effectLst/>
                          <a:latin typeface="Times New Roman" panose="02020603050405020304" pitchFamily="18" charset="0"/>
                          <a:cs typeface="Times New Roman" panose="02020603050405020304" pitchFamily="18" charset="0"/>
                        </a:rPr>
                        <a:t>децильная</a:t>
                      </a:r>
                      <a:r>
                        <a:rPr lang="ru-RU" sz="1600" b="1" dirty="0">
                          <a:effectLst/>
                          <a:latin typeface="Times New Roman" panose="02020603050405020304" pitchFamily="18" charset="0"/>
                          <a:cs typeface="Times New Roman" panose="02020603050405020304" pitchFamily="18" charset="0"/>
                        </a:rPr>
                        <a:t> группа</a:t>
                      </a:r>
                      <a:endParaRPr lang="ru-RU" sz="1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Aft>
                          <a:spcPts val="0"/>
                        </a:spcAft>
                      </a:pPr>
                      <a:r>
                        <a:rPr lang="ru-RU" sz="1600" b="1" dirty="0">
                          <a:effectLst/>
                          <a:latin typeface="Times New Roman" panose="02020603050405020304" pitchFamily="18" charset="0"/>
                          <a:cs typeface="Times New Roman" panose="02020603050405020304" pitchFamily="18" charset="0"/>
                        </a:rPr>
                        <a:t>Коэффициент фондов</a:t>
                      </a:r>
                      <a:endParaRPr lang="ru-RU" sz="1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57257415"/>
                  </a:ext>
                </a:extLst>
              </a:tr>
              <a:tr h="360000">
                <a:tc>
                  <a:txBody>
                    <a:bodyPr/>
                    <a:lstStyle/>
                    <a:p>
                      <a:pPr marL="0" indent="0" algn="ctr">
                        <a:spcAft>
                          <a:spcPts val="0"/>
                        </a:spcAft>
                      </a:pPr>
                      <a:r>
                        <a:rPr lang="ru-RU" sz="1600" dirty="0">
                          <a:effectLst/>
                          <a:latin typeface="Times New Roman" panose="02020603050405020304" pitchFamily="18" charset="0"/>
                          <a:cs typeface="Times New Roman" panose="02020603050405020304" pitchFamily="18" charset="0"/>
                        </a:rPr>
                        <a:t>Росстат</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Aft>
                          <a:spcPts val="0"/>
                        </a:spcAft>
                      </a:pPr>
                      <a:r>
                        <a:rPr lang="ru-RU" sz="1600" dirty="0">
                          <a:effectLst/>
                          <a:latin typeface="Times New Roman" panose="02020603050405020304" pitchFamily="18" charset="0"/>
                          <a:cs typeface="Times New Roman" panose="02020603050405020304" pitchFamily="18" charset="0"/>
                        </a:rPr>
                        <a:t>1,9</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Aft>
                          <a:spcPts val="0"/>
                        </a:spcAft>
                      </a:pPr>
                      <a:r>
                        <a:rPr lang="ru-RU" sz="1600" dirty="0">
                          <a:effectLst/>
                          <a:latin typeface="Times New Roman" panose="02020603050405020304" pitchFamily="18" charset="0"/>
                          <a:cs typeface="Times New Roman" panose="02020603050405020304" pitchFamily="18" charset="0"/>
                        </a:rPr>
                        <a:t>30,3</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Aft>
                          <a:spcPts val="0"/>
                        </a:spcAft>
                      </a:pPr>
                      <a:r>
                        <a:rPr lang="ru-RU" sz="1600" dirty="0" smtClean="0">
                          <a:effectLst/>
                          <a:latin typeface="Times New Roman" panose="02020603050405020304" pitchFamily="18" charset="0"/>
                          <a:cs typeface="Times New Roman" panose="02020603050405020304" pitchFamily="18" charset="0"/>
                        </a:rPr>
                        <a:t>15,5</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926952577"/>
                  </a:ext>
                </a:extLst>
              </a:tr>
              <a:tr h="360000">
                <a:tc>
                  <a:txBody>
                    <a:bodyPr/>
                    <a:lstStyle/>
                    <a:p>
                      <a:pPr marL="0" indent="0" algn="ctr">
                        <a:spcAft>
                          <a:spcPts val="0"/>
                        </a:spcAft>
                      </a:pPr>
                      <a:r>
                        <a:rPr lang="ru-RU" sz="1600" dirty="0">
                          <a:effectLst/>
                          <a:latin typeface="Times New Roman" panose="02020603050405020304" pitchFamily="18" charset="0"/>
                          <a:cs typeface="Times New Roman" panose="02020603050405020304" pitchFamily="18" charset="0"/>
                        </a:rPr>
                        <a:t>Всемирная лаборатория экономического неравенства </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Aft>
                          <a:spcPts val="0"/>
                        </a:spcAft>
                      </a:pPr>
                      <a:r>
                        <a:rPr lang="ru-RU" sz="1600" dirty="0">
                          <a:effectLst/>
                          <a:latin typeface="Times New Roman" panose="02020603050405020304" pitchFamily="18" charset="0"/>
                          <a:cs typeface="Times New Roman" panose="02020603050405020304" pitchFamily="18" charset="0"/>
                        </a:rPr>
                        <a:t>0,2</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Aft>
                          <a:spcPts val="0"/>
                        </a:spcAft>
                      </a:pPr>
                      <a:r>
                        <a:rPr lang="ru-RU" sz="1600" dirty="0">
                          <a:effectLst/>
                          <a:latin typeface="Times New Roman" panose="02020603050405020304" pitchFamily="18" charset="0"/>
                          <a:cs typeface="Times New Roman" panose="02020603050405020304" pitchFamily="18" charset="0"/>
                        </a:rPr>
                        <a:t>40,1</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Aft>
                          <a:spcPts val="0"/>
                        </a:spcAft>
                      </a:pPr>
                      <a:r>
                        <a:rPr lang="ru-RU" sz="1600" dirty="0">
                          <a:effectLst/>
                          <a:latin typeface="Times New Roman" panose="02020603050405020304" pitchFamily="18" charset="0"/>
                          <a:cs typeface="Times New Roman" panose="02020603050405020304" pitchFamily="18" charset="0"/>
                        </a:rPr>
                        <a:t>200,5</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528112595"/>
                  </a:ext>
                </a:extLst>
              </a:tr>
              <a:tr h="360000">
                <a:tc>
                  <a:txBody>
                    <a:bodyPr/>
                    <a:lstStyle/>
                    <a:p>
                      <a:pPr marL="0" indent="0" algn="ctr">
                        <a:spcAft>
                          <a:spcPts val="0"/>
                        </a:spcAft>
                      </a:pPr>
                      <a:r>
                        <a:rPr lang="ru-RU" sz="1600" dirty="0">
                          <a:effectLst/>
                          <a:latin typeface="Times New Roman" panose="02020603050405020304" pitchFamily="18" charset="0"/>
                          <a:cs typeface="Times New Roman" panose="02020603050405020304" pitchFamily="18" charset="0"/>
                        </a:rPr>
                        <a:t>Усредненные оценки</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Aft>
                          <a:spcPts val="0"/>
                        </a:spcAft>
                      </a:pPr>
                      <a:r>
                        <a:rPr lang="ru-RU" sz="1600" dirty="0">
                          <a:effectLst/>
                          <a:latin typeface="Times New Roman" panose="02020603050405020304" pitchFamily="18" charset="0"/>
                          <a:cs typeface="Times New Roman" panose="02020603050405020304" pitchFamily="18" charset="0"/>
                        </a:rPr>
                        <a:t>1,05</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Aft>
                          <a:spcPts val="0"/>
                        </a:spcAft>
                      </a:pPr>
                      <a:r>
                        <a:rPr lang="ru-RU" sz="1600" dirty="0">
                          <a:effectLst/>
                          <a:latin typeface="Times New Roman" panose="02020603050405020304" pitchFamily="18" charset="0"/>
                          <a:cs typeface="Times New Roman" panose="02020603050405020304" pitchFamily="18" charset="0"/>
                        </a:rPr>
                        <a:t>35,2</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Aft>
                          <a:spcPts val="0"/>
                        </a:spcAft>
                      </a:pPr>
                      <a:r>
                        <a:rPr lang="ru-RU" sz="1600" dirty="0">
                          <a:effectLst/>
                          <a:latin typeface="Times New Roman" panose="02020603050405020304" pitchFamily="18" charset="0"/>
                          <a:cs typeface="Times New Roman" panose="02020603050405020304" pitchFamily="18" charset="0"/>
                        </a:rPr>
                        <a:t>33,5</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16818132"/>
                  </a:ext>
                </a:extLst>
              </a:tr>
            </a:tbl>
          </a:graphicData>
        </a:graphic>
      </p:graphicFrame>
      <p:sp>
        <p:nvSpPr>
          <p:cNvPr id="15" name="Прямоугольник 14">
            <a:extLst>
              <a:ext uri="{FF2B5EF4-FFF2-40B4-BE49-F238E27FC236}">
                <a16:creationId xmlns:a16="http://schemas.microsoft.com/office/drawing/2014/main" xmlns="" id="{204AC7A2-2FDA-4624-B24A-0B60996E9294}"/>
              </a:ext>
            </a:extLst>
          </p:cNvPr>
          <p:cNvSpPr/>
          <p:nvPr/>
        </p:nvSpPr>
        <p:spPr>
          <a:xfrm>
            <a:off x="1847849" y="3635196"/>
            <a:ext cx="8401050" cy="458074"/>
          </a:xfrm>
          <a:prstGeom prst="rect">
            <a:avLst/>
          </a:prstGeom>
        </p:spPr>
        <p:txBody>
          <a:bodyPr wrap="square">
            <a:spAutoFit/>
          </a:bodyPr>
          <a:lstStyle/>
          <a:p>
            <a:pPr indent="450215" algn="just">
              <a:lnSpc>
                <a:spcPct val="150000"/>
              </a:lnSpc>
              <a:spcAft>
                <a:spcPts val="0"/>
              </a:spcAft>
            </a:pPr>
            <a:r>
              <a:rPr lang="ru-RU" b="1" dirty="0">
                <a:latin typeface="Times New Roman" panose="02020603050405020304" pitchFamily="18" charset="0"/>
                <a:ea typeface="Times New Roman" panose="02020603050405020304" pitchFamily="18" charset="0"/>
              </a:rPr>
              <a:t>Доля 1-й и 10-й </a:t>
            </a:r>
            <a:r>
              <a:rPr lang="ru-RU" b="1" dirty="0" err="1">
                <a:latin typeface="Times New Roman" panose="02020603050405020304" pitchFamily="18" charset="0"/>
                <a:ea typeface="Times New Roman" panose="02020603050405020304" pitchFamily="18" charset="0"/>
              </a:rPr>
              <a:t>децильных</a:t>
            </a:r>
            <a:r>
              <a:rPr lang="ru-RU" b="1" dirty="0">
                <a:latin typeface="Times New Roman" panose="02020603050405020304" pitchFamily="18" charset="0"/>
                <a:ea typeface="Times New Roman" panose="02020603050405020304" pitchFamily="18" charset="0"/>
              </a:rPr>
              <a:t> групп от общей суммы доходов, 2016 год, %</a:t>
            </a:r>
            <a:endParaRPr lang="ru-RU" sz="1800" dirty="0">
              <a:effectLst/>
              <a:latin typeface="Times New Roman" panose="02020603050405020304" pitchFamily="18" charset="0"/>
              <a:ea typeface="Times New Roman" panose="02020603050405020304" pitchFamily="18" charset="0"/>
            </a:endParaRPr>
          </a:p>
        </p:txBody>
      </p:sp>
      <p:sp>
        <p:nvSpPr>
          <p:cNvPr id="9" name="Прямоугольник 8">
            <a:extLst>
              <a:ext uri="{FF2B5EF4-FFF2-40B4-BE49-F238E27FC236}">
                <a16:creationId xmlns:a16="http://schemas.microsoft.com/office/drawing/2014/main" xmlns="" id="{2A106B02-BB05-4B4D-99D1-EBEA53CD0B9E}"/>
              </a:ext>
            </a:extLst>
          </p:cNvPr>
          <p:cNvSpPr/>
          <p:nvPr/>
        </p:nvSpPr>
        <p:spPr>
          <a:xfrm>
            <a:off x="334168" y="6099565"/>
            <a:ext cx="11436350" cy="369332"/>
          </a:xfrm>
          <a:prstGeom prst="rect">
            <a:avLst/>
          </a:prstGeom>
        </p:spPr>
        <p:txBody>
          <a:bodyPr wrap="square">
            <a:spAutoFit/>
          </a:bodyPr>
          <a:lstStyle/>
          <a:p>
            <a:pPr algn="ctr"/>
            <a:r>
              <a:rPr lang="ru-RU" i="1" dirty="0">
                <a:latin typeface="Times New Roman" panose="02020603050405020304" pitchFamily="18" charset="0"/>
                <a:cs typeface="Times New Roman" panose="02020603050405020304" pitchFamily="18" charset="0"/>
              </a:rPr>
              <a:t>Наличие в стране сверхбогатых людей, платящих НДФЛ 13% - «мировой рекорд либерализма»</a:t>
            </a:r>
          </a:p>
        </p:txBody>
      </p:sp>
    </p:spTree>
    <p:extLst>
      <p:ext uri="{BB962C8B-B14F-4D97-AF65-F5344CB8AC3E}">
        <p14:creationId xmlns:p14="http://schemas.microsoft.com/office/powerpoint/2010/main" val="3053409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Заголовок 3"/>
          <p:cNvSpPr>
            <a:spLocks noGrp="1"/>
          </p:cNvSpPr>
          <p:nvPr>
            <p:ph type="title" idx="4294967295"/>
          </p:nvPr>
        </p:nvSpPr>
        <p:spPr>
          <a:xfrm>
            <a:off x="838200" y="204665"/>
            <a:ext cx="10515600" cy="604227"/>
          </a:xfrm>
        </p:spPr>
        <p:txBody>
          <a:bodyPr/>
          <a:lstStyle/>
          <a:p>
            <a:pPr algn="ctr" eaLnBrk="1" hangingPunct="1"/>
            <a:r>
              <a:rPr lang="ru-RU" altLang="ru-RU" sz="2600" b="1" i="1" dirty="0">
                <a:latin typeface="Times New Roman" pitchFamily="18" charset="0"/>
                <a:cs typeface="Times New Roman" pitchFamily="18" charset="0"/>
              </a:rPr>
              <a:t>18.2. Список литературы</a:t>
            </a:r>
          </a:p>
        </p:txBody>
      </p:sp>
      <p:sp>
        <p:nvSpPr>
          <p:cNvPr id="2" name="Прямоугольник 1">
            <a:extLst>
              <a:ext uri="{FF2B5EF4-FFF2-40B4-BE49-F238E27FC236}">
                <a16:creationId xmlns:a16="http://schemas.microsoft.com/office/drawing/2014/main" xmlns="" id="{B50F107E-720D-43EE-94C9-0D5D88AEB3D4}"/>
              </a:ext>
            </a:extLst>
          </p:cNvPr>
          <p:cNvSpPr/>
          <p:nvPr/>
        </p:nvSpPr>
        <p:spPr>
          <a:xfrm>
            <a:off x="257908" y="808892"/>
            <a:ext cx="11676184" cy="5539978"/>
          </a:xfrm>
          <a:prstGeom prst="rect">
            <a:avLst/>
          </a:prstGeom>
        </p:spPr>
        <p:txBody>
          <a:bodyPr wrap="square">
            <a:spAutoFit/>
          </a:bodyPr>
          <a:lstStyle/>
          <a:p>
            <a:pPr indent="449263"/>
            <a:r>
              <a:rPr lang="en-US" sz="1600" i="1" dirty="0" err="1">
                <a:latin typeface="Times New Roman" panose="02020603050405020304" pitchFamily="18" charset="0"/>
                <a:cs typeface="Times New Roman" panose="02020603050405020304" pitchFamily="18" charset="0"/>
              </a:rPr>
              <a:t>Agell</a:t>
            </a:r>
            <a:r>
              <a:rPr lang="en-US" sz="1600" i="1" dirty="0">
                <a:latin typeface="Times New Roman" panose="02020603050405020304" pitchFamily="18" charset="0"/>
                <a:cs typeface="Times New Roman" panose="02020603050405020304" pitchFamily="18" charset="0"/>
              </a:rPr>
              <a:t> J</a:t>
            </a:r>
            <a:r>
              <a:rPr lang="ru-RU" sz="1600" i="1"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Englund P</a:t>
            </a:r>
            <a:r>
              <a:rPr lang="ru-RU"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Sodersten</a:t>
            </a:r>
            <a:r>
              <a:rPr lang="en-US" sz="1600" i="1" dirty="0">
                <a:latin typeface="Times New Roman" panose="02020603050405020304" pitchFamily="18" charset="0"/>
                <a:cs typeface="Times New Roman" panose="02020603050405020304" pitchFamily="18" charset="0"/>
              </a:rPr>
              <a:t> J</a:t>
            </a:r>
            <a:r>
              <a:rPr lang="ru-RU" sz="1600" i="1"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(1996). </a:t>
            </a:r>
            <a:r>
              <a:rPr lang="en-US" sz="1600" dirty="0">
                <a:latin typeface="Times New Roman" panose="02020603050405020304" pitchFamily="18" charset="0"/>
                <a:cs typeface="Times New Roman" panose="02020603050405020304" pitchFamily="18" charset="0"/>
              </a:rPr>
              <a:t>Tax Reform of The Century – The Swedish Experiment // </a:t>
            </a:r>
            <a:r>
              <a:rPr lang="en-US" sz="1600" i="1" dirty="0">
                <a:latin typeface="Times New Roman" panose="02020603050405020304" pitchFamily="18" charset="0"/>
                <a:cs typeface="Times New Roman" panose="02020603050405020304" pitchFamily="18" charset="0"/>
              </a:rPr>
              <a:t>National Tax Journal</a:t>
            </a:r>
            <a:r>
              <a:rPr lang="en-US" sz="1600" dirty="0">
                <a:latin typeface="Times New Roman" panose="02020603050405020304" pitchFamily="18" charset="0"/>
                <a:cs typeface="Times New Roman" panose="02020603050405020304" pitchFamily="18" charset="0"/>
              </a:rPr>
              <a:t>, vol.49, no. 4, pp.643–664.</a:t>
            </a:r>
            <a:endParaRPr lang="ru-RU" sz="1600" dirty="0">
              <a:latin typeface="Times New Roman" panose="02020603050405020304" pitchFamily="18" charset="0"/>
              <a:cs typeface="Times New Roman" panose="02020603050405020304" pitchFamily="18" charset="0"/>
            </a:endParaRPr>
          </a:p>
          <a:p>
            <a:pPr indent="449263"/>
            <a:r>
              <a:rPr lang="en-US" sz="1600" i="1" dirty="0">
                <a:latin typeface="Times New Roman" panose="02020603050405020304" pitchFamily="18" charset="0"/>
                <a:cs typeface="Times New Roman" panose="02020603050405020304" pitchFamily="18" charset="0"/>
              </a:rPr>
              <a:t>Burgess S.</a:t>
            </a:r>
            <a:r>
              <a:rPr lang="en-US" sz="1600" dirty="0">
                <a:latin typeface="Times New Roman" panose="02020603050405020304" pitchFamily="18" charset="0"/>
                <a:cs typeface="Times New Roman" panose="02020603050405020304" pitchFamily="18" charset="0"/>
              </a:rPr>
              <a:t> (1993). Taxation and Development // </a:t>
            </a:r>
            <a:r>
              <a:rPr lang="en-US" sz="1600" i="1" dirty="0">
                <a:latin typeface="Times New Roman" panose="02020603050405020304" pitchFamily="18" charset="0"/>
                <a:cs typeface="Times New Roman" panose="02020603050405020304" pitchFamily="18" charset="0"/>
              </a:rPr>
              <a:t>Journal of Economic Literature</a:t>
            </a:r>
            <a:r>
              <a:rPr lang="en-US" sz="1600" dirty="0">
                <a:latin typeface="Times New Roman" panose="02020603050405020304" pitchFamily="18" charset="0"/>
                <a:cs typeface="Times New Roman" panose="02020603050405020304" pitchFamily="18" charset="0"/>
              </a:rPr>
              <a:t>, vol. 31, no. 2, pp.797–801.</a:t>
            </a:r>
            <a:endParaRPr lang="ru-RU" sz="1600" dirty="0">
              <a:latin typeface="Times New Roman" panose="02020603050405020304" pitchFamily="18" charset="0"/>
              <a:cs typeface="Times New Roman" panose="02020603050405020304" pitchFamily="18" charset="0"/>
            </a:endParaRPr>
          </a:p>
          <a:p>
            <a:pPr indent="449263"/>
            <a:r>
              <a:rPr lang="en-US" sz="1600" i="1" dirty="0" err="1">
                <a:latin typeface="Times New Roman" panose="02020603050405020304" pitchFamily="18" charset="0"/>
                <a:cs typeface="Times New Roman" panose="02020603050405020304" pitchFamily="18" charset="0"/>
              </a:rPr>
              <a:t>Cheasty</a:t>
            </a:r>
            <a:r>
              <a:rPr lang="en-US" sz="1600" i="1" dirty="0">
                <a:latin typeface="Times New Roman" panose="02020603050405020304" pitchFamily="18" charset="0"/>
                <a:cs typeface="Times New Roman" panose="02020603050405020304" pitchFamily="18" charset="0"/>
              </a:rPr>
              <a:t> A., Davis J.</a:t>
            </a:r>
            <a:r>
              <a:rPr lang="en-US" sz="1600" dirty="0">
                <a:latin typeface="Times New Roman" panose="02020603050405020304" pitchFamily="18" charset="0"/>
                <a:cs typeface="Times New Roman" panose="02020603050405020304" pitchFamily="18" charset="0"/>
              </a:rPr>
              <a:t> (1996). Fiscal Transition in Countries of the Former Soviet Union: An Interim Assessment // </a:t>
            </a:r>
            <a:r>
              <a:rPr lang="en-US" sz="1600" i="1" dirty="0">
                <a:latin typeface="Times New Roman" panose="02020603050405020304" pitchFamily="18" charset="0"/>
                <a:cs typeface="Times New Roman" panose="02020603050405020304" pitchFamily="18" charset="0"/>
              </a:rPr>
              <a:t>Economic Policy in Transitional Economies</a:t>
            </a:r>
            <a:r>
              <a:rPr lang="en-US" sz="1600" dirty="0">
                <a:latin typeface="Times New Roman" panose="02020603050405020304" pitchFamily="18" charset="0"/>
                <a:cs typeface="Times New Roman" panose="02020603050405020304" pitchFamily="18" charset="0"/>
              </a:rPr>
              <a:t>, vol. 6, pp.7–34.</a:t>
            </a:r>
            <a:endParaRPr lang="ru-RU" sz="1600" dirty="0">
              <a:latin typeface="Times New Roman" panose="02020603050405020304" pitchFamily="18" charset="0"/>
              <a:cs typeface="Times New Roman" panose="02020603050405020304" pitchFamily="18" charset="0"/>
            </a:endParaRPr>
          </a:p>
          <a:p>
            <a:pPr indent="449263"/>
            <a:r>
              <a:rPr lang="en-US" sz="1600" i="1" dirty="0" err="1">
                <a:latin typeface="Times New Roman" panose="02020603050405020304" pitchFamily="18" charset="0"/>
                <a:cs typeface="Times New Roman" panose="02020603050405020304" pitchFamily="18" charset="0"/>
              </a:rPr>
              <a:t>Dabrowski</a:t>
            </a:r>
            <a:r>
              <a:rPr lang="en-US" sz="1600" i="1" dirty="0">
                <a:latin typeface="Times New Roman" panose="02020603050405020304" pitchFamily="18" charset="0"/>
                <a:cs typeface="Times New Roman" panose="02020603050405020304" pitchFamily="18" charset="0"/>
              </a:rPr>
              <a:t> M., </a:t>
            </a:r>
            <a:r>
              <a:rPr lang="en-US" sz="1600" i="1" dirty="0" err="1">
                <a:latin typeface="Times New Roman" panose="02020603050405020304" pitchFamily="18" charset="0"/>
                <a:cs typeface="Times New Roman" panose="02020603050405020304" pitchFamily="18" charset="0"/>
              </a:rPr>
              <a:t>Tomczynska</a:t>
            </a:r>
            <a:r>
              <a:rPr lang="en-US" sz="1600" i="1" dirty="0">
                <a:latin typeface="Times New Roman" panose="02020603050405020304" pitchFamily="18" charset="0"/>
                <a:cs typeface="Times New Roman" panose="02020603050405020304" pitchFamily="18" charset="0"/>
              </a:rPr>
              <a:t> M.</a:t>
            </a:r>
            <a:r>
              <a:rPr lang="en-US" sz="1600" dirty="0">
                <a:latin typeface="Times New Roman" panose="02020603050405020304" pitchFamily="18" charset="0"/>
                <a:cs typeface="Times New Roman" panose="02020603050405020304" pitchFamily="18" charset="0"/>
              </a:rPr>
              <a:t> (2001). Tax Reforms in Transition Economies – a Mixed Record and Complex Future Agenda. Series: Studies and Analyses, CASE, Warsaw. – 36 p.</a:t>
            </a:r>
            <a:endParaRPr lang="ru-RU" sz="1600" dirty="0">
              <a:latin typeface="Times New Roman" panose="02020603050405020304" pitchFamily="18" charset="0"/>
              <a:cs typeface="Times New Roman" panose="02020603050405020304" pitchFamily="18" charset="0"/>
            </a:endParaRPr>
          </a:p>
          <a:p>
            <a:pPr indent="449263"/>
            <a:r>
              <a:rPr lang="en-US" sz="1600" i="1" dirty="0">
                <a:latin typeface="Times New Roman" panose="02020603050405020304" pitchFamily="18" charset="0"/>
                <a:cs typeface="Times New Roman" panose="02020603050405020304" pitchFamily="18" charset="0"/>
              </a:rPr>
              <a:t>Fanti L., Manfredi P.</a:t>
            </a:r>
            <a:r>
              <a:rPr lang="en-US" sz="1600" dirty="0">
                <a:latin typeface="Times New Roman" panose="02020603050405020304" pitchFamily="18" charset="0"/>
                <a:cs typeface="Times New Roman" panose="02020603050405020304" pitchFamily="18" charset="0"/>
              </a:rPr>
              <a:t> (2003). Progressive Income Taxation and Economic Cycles: a Multiplier-Accelerator Model// </a:t>
            </a:r>
            <a:r>
              <a:rPr lang="en-US" sz="1600" i="1" dirty="0">
                <a:latin typeface="Times New Roman" panose="02020603050405020304" pitchFamily="18" charset="0"/>
                <a:cs typeface="Times New Roman" panose="02020603050405020304" pitchFamily="18" charset="0"/>
              </a:rPr>
              <a:t>Discussion Papers del </a:t>
            </a:r>
            <a:r>
              <a:rPr lang="en-US" sz="1600" i="1" dirty="0" err="1">
                <a:latin typeface="Times New Roman" panose="02020603050405020304" pitchFamily="18" charset="0"/>
                <a:cs typeface="Times New Roman" panose="02020603050405020304" pitchFamily="18" charset="0"/>
              </a:rPr>
              <a:t>Dipartimento</a:t>
            </a:r>
            <a:r>
              <a:rPr lang="en-US" sz="1600" i="1" dirty="0">
                <a:latin typeface="Times New Roman" panose="02020603050405020304" pitchFamily="18" charset="0"/>
                <a:cs typeface="Times New Roman" panose="02020603050405020304" pitchFamily="18" charset="0"/>
              </a:rPr>
              <a:t> di </a:t>
            </a:r>
            <a:r>
              <a:rPr lang="en-US" sz="1600" i="1" dirty="0" err="1">
                <a:latin typeface="Times New Roman" panose="02020603050405020304" pitchFamily="18" charset="0"/>
                <a:cs typeface="Times New Roman" panose="02020603050405020304" pitchFamily="18" charset="0"/>
              </a:rPr>
              <a:t>Scienze</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Economiche</a:t>
            </a:r>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Università</a:t>
            </a:r>
            <a:r>
              <a:rPr lang="en-US" sz="1600" i="1" dirty="0">
                <a:latin typeface="Times New Roman" panose="02020603050405020304" pitchFamily="18" charset="0"/>
                <a:cs typeface="Times New Roman" panose="02020603050405020304" pitchFamily="18" charset="0"/>
              </a:rPr>
              <a:t> di Pisa</a:t>
            </a:r>
            <a:r>
              <a:rPr lang="en-US" sz="1600" dirty="0">
                <a:latin typeface="Times New Roman" panose="02020603050405020304" pitchFamily="18" charset="0"/>
                <a:cs typeface="Times New Roman" panose="02020603050405020304" pitchFamily="18" charset="0"/>
              </a:rPr>
              <a:t>, No. 11, pp. 1–23.</a:t>
            </a:r>
            <a:endParaRPr lang="ru-RU" sz="1600" dirty="0">
              <a:latin typeface="Times New Roman" panose="02020603050405020304" pitchFamily="18" charset="0"/>
              <a:cs typeface="Times New Roman" panose="02020603050405020304" pitchFamily="18" charset="0"/>
            </a:endParaRPr>
          </a:p>
          <a:p>
            <a:pPr indent="449263"/>
            <a:r>
              <a:rPr lang="en-US" sz="1600" i="1" dirty="0">
                <a:latin typeface="Times New Roman" panose="02020603050405020304" pitchFamily="18" charset="0"/>
                <a:cs typeface="Times New Roman" panose="02020603050405020304" pitchFamily="18" charset="0"/>
              </a:rPr>
              <a:t>Flory J., </a:t>
            </a:r>
            <a:r>
              <a:rPr lang="en-US" sz="1600" i="1" dirty="0" err="1">
                <a:latin typeface="Times New Roman" panose="02020603050405020304" pitchFamily="18" charset="0"/>
                <a:cs typeface="Times New Roman" panose="02020603050405020304" pitchFamily="18" charset="0"/>
              </a:rPr>
              <a:t>Stöwhase</a:t>
            </a:r>
            <a:r>
              <a:rPr lang="en-US" sz="1600" i="1" dirty="0">
                <a:latin typeface="Times New Roman" panose="02020603050405020304" pitchFamily="18" charset="0"/>
                <a:cs typeface="Times New Roman" panose="02020603050405020304" pitchFamily="18" charset="0"/>
              </a:rPr>
              <a:t> S.</a:t>
            </a:r>
            <a:r>
              <a:rPr lang="en-US" sz="1600" dirty="0">
                <a:latin typeface="Times New Roman" panose="02020603050405020304" pitchFamily="18" charset="0"/>
                <a:cs typeface="Times New Roman" panose="02020603050405020304" pitchFamily="18" charset="0"/>
              </a:rPr>
              <a:t> (2012). MIKMOD-</a:t>
            </a:r>
            <a:r>
              <a:rPr lang="en-US" sz="1600" dirty="0" err="1">
                <a:latin typeface="Times New Roman" panose="02020603050405020304" pitchFamily="18" charset="0"/>
                <a:cs typeface="Times New Roman" panose="02020603050405020304" pitchFamily="18" charset="0"/>
              </a:rPr>
              <a:t>ESt</a:t>
            </a:r>
            <a:r>
              <a:rPr lang="en-US" sz="1600" dirty="0">
                <a:latin typeface="Times New Roman" panose="02020603050405020304" pitchFamily="18" charset="0"/>
                <a:cs typeface="Times New Roman" panose="02020603050405020304" pitchFamily="18" charset="0"/>
              </a:rPr>
              <a:t>: A Static Microsimulation Model of Personal Income Taxation in Germany// </a:t>
            </a:r>
            <a:r>
              <a:rPr lang="en-US" sz="1600" i="1" dirty="0">
                <a:latin typeface="Times New Roman" panose="02020603050405020304" pitchFamily="18" charset="0"/>
                <a:cs typeface="Times New Roman" panose="02020603050405020304" pitchFamily="18" charset="0"/>
              </a:rPr>
              <a:t>International Journal of Microsimulation</a:t>
            </a:r>
            <a:r>
              <a:rPr lang="en-US" sz="1600" dirty="0">
                <a:latin typeface="Times New Roman" panose="02020603050405020304" pitchFamily="18" charset="0"/>
                <a:cs typeface="Times New Roman" panose="02020603050405020304" pitchFamily="18" charset="0"/>
              </a:rPr>
              <a:t>, No. 5(2), pp. 66–73.</a:t>
            </a:r>
            <a:endParaRPr lang="ru-RU" sz="1600" dirty="0">
              <a:latin typeface="Times New Roman" panose="02020603050405020304" pitchFamily="18" charset="0"/>
              <a:cs typeface="Times New Roman" panose="02020603050405020304" pitchFamily="18" charset="0"/>
            </a:endParaRPr>
          </a:p>
          <a:p>
            <a:pPr indent="449263"/>
            <a:r>
              <a:rPr lang="en-US" sz="1600" i="1" dirty="0">
                <a:latin typeface="Times New Roman" panose="02020603050405020304" pitchFamily="18" charset="0"/>
                <a:cs typeface="Times New Roman" panose="02020603050405020304" pitchFamily="18" charset="0"/>
              </a:rPr>
              <a:t>Hagemann R.P., Jones B.R., </a:t>
            </a:r>
            <a:r>
              <a:rPr lang="en-US" sz="1600" i="1" dirty="0" err="1">
                <a:latin typeface="Times New Roman" panose="02020603050405020304" pitchFamily="18" charset="0"/>
                <a:cs typeface="Times New Roman" panose="02020603050405020304" pitchFamily="18" charset="0"/>
              </a:rPr>
              <a:t>Montador</a:t>
            </a:r>
            <a:r>
              <a:rPr lang="en-US" sz="1600" i="1" dirty="0">
                <a:latin typeface="Times New Roman" panose="02020603050405020304" pitchFamily="18" charset="0"/>
                <a:cs typeface="Times New Roman" panose="02020603050405020304" pitchFamily="18" charset="0"/>
              </a:rPr>
              <a:t> B.R. </a:t>
            </a:r>
            <a:r>
              <a:rPr lang="en-US" sz="1600" dirty="0">
                <a:latin typeface="Times New Roman" panose="02020603050405020304" pitchFamily="18" charset="0"/>
                <a:cs typeface="Times New Roman" panose="02020603050405020304" pitchFamily="18" charset="0"/>
              </a:rPr>
              <a:t>(1987). Tax Reform in OECD Countries: Economic Rationale and Consequences. OECD Economics Department Working Papers, no. 40.</a:t>
            </a:r>
            <a:endParaRPr lang="ru-RU" sz="1600" dirty="0">
              <a:latin typeface="Times New Roman" panose="02020603050405020304" pitchFamily="18" charset="0"/>
              <a:cs typeface="Times New Roman" panose="02020603050405020304" pitchFamily="18" charset="0"/>
            </a:endParaRPr>
          </a:p>
          <a:p>
            <a:pPr indent="449263"/>
            <a:r>
              <a:rPr lang="en-US" sz="1600" i="1" dirty="0" err="1">
                <a:latin typeface="Times New Roman" panose="02020603050405020304" pitchFamily="18" charset="0"/>
                <a:cs typeface="Times New Roman" panose="02020603050405020304" pitchFamily="18" charset="0"/>
              </a:rPr>
              <a:t>Hashimzade</a:t>
            </a:r>
            <a:r>
              <a:rPr lang="en-US" sz="1600" i="1" dirty="0">
                <a:latin typeface="Times New Roman" panose="02020603050405020304" pitchFamily="18" charset="0"/>
                <a:cs typeface="Times New Roman" panose="02020603050405020304" pitchFamily="18" charset="0"/>
              </a:rPr>
              <a:t> N., Myles G., Page F., </a:t>
            </a:r>
            <a:r>
              <a:rPr lang="en-US" sz="1600" i="1" dirty="0" err="1">
                <a:latin typeface="Times New Roman" panose="02020603050405020304" pitchFamily="18" charset="0"/>
                <a:cs typeface="Times New Roman" panose="02020603050405020304" pitchFamily="18" charset="0"/>
              </a:rPr>
              <a:t>Rablen</a:t>
            </a:r>
            <a:r>
              <a:rPr lang="en-US" sz="1600" i="1" dirty="0">
                <a:latin typeface="Times New Roman" panose="02020603050405020304" pitchFamily="18" charset="0"/>
                <a:cs typeface="Times New Roman" panose="02020603050405020304" pitchFamily="18" charset="0"/>
              </a:rPr>
              <a:t> M.</a:t>
            </a:r>
            <a:r>
              <a:rPr lang="en-US" sz="1600" dirty="0">
                <a:latin typeface="Times New Roman" panose="02020603050405020304" pitchFamily="18" charset="0"/>
                <a:cs typeface="Times New Roman" panose="02020603050405020304" pitchFamily="18" charset="0"/>
              </a:rPr>
              <a:t> (2013). The Use of Agent-Based Modelling to Investigate Tax Compliance// </a:t>
            </a:r>
            <a:r>
              <a:rPr lang="en-US" sz="1600" i="1" dirty="0">
                <a:latin typeface="Times New Roman" panose="02020603050405020304" pitchFamily="18" charset="0"/>
                <a:cs typeface="Times New Roman" panose="02020603050405020304" pitchFamily="18" charset="0"/>
              </a:rPr>
              <a:t>TARC Discussion Paper: 004-13</a:t>
            </a:r>
            <a:r>
              <a:rPr lang="en-US" sz="1600" dirty="0">
                <a:latin typeface="Times New Roman" panose="02020603050405020304" pitchFamily="18" charset="0"/>
                <a:cs typeface="Times New Roman" panose="02020603050405020304" pitchFamily="18" charset="0"/>
              </a:rPr>
              <a:t>, pp. 1–29.</a:t>
            </a:r>
            <a:endParaRPr lang="ru-RU" sz="1600" dirty="0">
              <a:latin typeface="Times New Roman" panose="02020603050405020304" pitchFamily="18" charset="0"/>
              <a:cs typeface="Times New Roman" panose="02020603050405020304" pitchFamily="18" charset="0"/>
            </a:endParaRPr>
          </a:p>
          <a:p>
            <a:pPr indent="449263"/>
            <a:r>
              <a:rPr lang="en-US" sz="1600" i="1" dirty="0" err="1">
                <a:latin typeface="Times New Roman" panose="02020603050405020304" pitchFamily="18" charset="0"/>
                <a:cs typeface="Times New Roman" panose="02020603050405020304" pitchFamily="18" charset="0"/>
              </a:rPr>
              <a:t>Lodin</a:t>
            </a:r>
            <a:r>
              <a:rPr lang="en-US" sz="1600" i="1" dirty="0">
                <a:latin typeface="Times New Roman" panose="02020603050405020304" pitchFamily="18" charset="0"/>
                <a:cs typeface="Times New Roman" panose="02020603050405020304" pitchFamily="18" charset="0"/>
              </a:rPr>
              <a:t> S.O.</a:t>
            </a:r>
            <a:r>
              <a:rPr lang="en-US" sz="1600" dirty="0">
                <a:latin typeface="Times New Roman" panose="02020603050405020304" pitchFamily="18" charset="0"/>
                <a:cs typeface="Times New Roman" panose="02020603050405020304" pitchFamily="18" charset="0"/>
              </a:rPr>
              <a:t> (1996). The Swedish tax system and inverted imputation. European Taxation, pp.166.</a:t>
            </a:r>
            <a:endParaRPr lang="ru-RU" sz="1600" dirty="0">
              <a:latin typeface="Times New Roman" panose="02020603050405020304" pitchFamily="18" charset="0"/>
              <a:cs typeface="Times New Roman" panose="02020603050405020304" pitchFamily="18" charset="0"/>
            </a:endParaRPr>
          </a:p>
          <a:p>
            <a:pPr indent="449263"/>
            <a:r>
              <a:rPr lang="en-US" sz="1600" i="1" dirty="0" err="1">
                <a:latin typeface="Times New Roman" panose="02020603050405020304" pitchFamily="18" charset="0"/>
                <a:cs typeface="Times New Roman" panose="02020603050405020304" pitchFamily="18" charset="0"/>
              </a:rPr>
              <a:t>Mirrlees</a:t>
            </a:r>
            <a:r>
              <a:rPr lang="en-US" sz="1600" i="1" dirty="0">
                <a:latin typeface="Times New Roman" panose="02020603050405020304" pitchFamily="18" charset="0"/>
                <a:cs typeface="Times New Roman" panose="02020603050405020304" pitchFamily="18" charset="0"/>
              </a:rPr>
              <a:t> J.A.</a:t>
            </a:r>
            <a:r>
              <a:rPr lang="en-US" sz="1600" dirty="0">
                <a:latin typeface="Times New Roman" panose="02020603050405020304" pitchFamily="18" charset="0"/>
                <a:cs typeface="Times New Roman" panose="02020603050405020304" pitchFamily="18" charset="0"/>
              </a:rPr>
              <a:t> (1971). An Exploration in the Theory of Optimum Income Taxation // </a:t>
            </a:r>
            <a:r>
              <a:rPr lang="en-US" sz="1600" i="1" dirty="0">
                <a:latin typeface="Times New Roman" panose="02020603050405020304" pitchFamily="18" charset="0"/>
                <a:cs typeface="Times New Roman" panose="02020603050405020304" pitchFamily="18" charset="0"/>
              </a:rPr>
              <a:t>Review of Economic Studies</a:t>
            </a:r>
            <a:r>
              <a:rPr lang="en-US" sz="1600" dirty="0">
                <a:latin typeface="Times New Roman" panose="02020603050405020304" pitchFamily="18" charset="0"/>
                <a:cs typeface="Times New Roman" panose="02020603050405020304" pitchFamily="18" charset="0"/>
              </a:rPr>
              <a:t>, no.38, pp. 175–208.</a:t>
            </a:r>
            <a:endParaRPr lang="ru-RU" sz="1600" dirty="0">
              <a:latin typeface="Times New Roman" panose="02020603050405020304" pitchFamily="18" charset="0"/>
              <a:cs typeface="Times New Roman" panose="02020603050405020304" pitchFamily="18" charset="0"/>
            </a:endParaRPr>
          </a:p>
          <a:p>
            <a:pPr indent="449263"/>
            <a:r>
              <a:rPr lang="en-US" sz="1600" i="1" dirty="0" err="1">
                <a:latin typeface="Times New Roman" panose="02020603050405020304" pitchFamily="18" charset="0"/>
                <a:cs typeface="Times New Roman" panose="02020603050405020304" pitchFamily="18" charset="0"/>
              </a:rPr>
              <a:t>Pickhardt</a:t>
            </a:r>
            <a:r>
              <a:rPr lang="en-US" sz="1600" i="1" dirty="0">
                <a:latin typeface="Times New Roman" panose="02020603050405020304" pitchFamily="18" charset="0"/>
                <a:cs typeface="Times New Roman" panose="02020603050405020304" pitchFamily="18" charset="0"/>
              </a:rPr>
              <a:t> M., Seibold G.</a:t>
            </a:r>
            <a:r>
              <a:rPr lang="en-US" sz="1600" dirty="0">
                <a:latin typeface="Times New Roman" panose="02020603050405020304" pitchFamily="18" charset="0"/>
                <a:cs typeface="Times New Roman" panose="02020603050405020304" pitchFamily="18" charset="0"/>
              </a:rPr>
              <a:t> (2011). Income Tax Evasion Dynamics: Evidence from an Agent-based </a:t>
            </a:r>
            <a:r>
              <a:rPr lang="en-US" sz="1600" dirty="0" err="1">
                <a:latin typeface="Times New Roman" panose="02020603050405020304" pitchFamily="18" charset="0"/>
                <a:cs typeface="Times New Roman" panose="02020603050405020304" pitchFamily="18" charset="0"/>
              </a:rPr>
              <a:t>Econophysics</a:t>
            </a:r>
            <a:r>
              <a:rPr lang="en-US" sz="1600" dirty="0">
                <a:latin typeface="Times New Roman" panose="02020603050405020304" pitchFamily="18" charset="0"/>
                <a:cs typeface="Times New Roman" panose="02020603050405020304" pitchFamily="18" charset="0"/>
              </a:rPr>
              <a:t> Model// </a:t>
            </a:r>
            <a:r>
              <a:rPr lang="en-US" sz="1600" i="1" dirty="0">
                <a:latin typeface="Times New Roman" panose="02020603050405020304" pitchFamily="18" charset="0"/>
                <a:cs typeface="Times New Roman" panose="02020603050405020304" pitchFamily="18" charset="0"/>
              </a:rPr>
              <a:t>CAWM discussion paper</a:t>
            </a:r>
            <a:r>
              <a:rPr lang="en-US" sz="1600" dirty="0">
                <a:latin typeface="Times New Roman" panose="02020603050405020304" pitchFamily="18" charset="0"/>
                <a:cs typeface="Times New Roman" panose="02020603050405020304" pitchFamily="18" charset="0"/>
              </a:rPr>
              <a:t>, No. 53, pp. 1–24.</a:t>
            </a:r>
            <a:endParaRPr lang="ru-RU" sz="1600" dirty="0">
              <a:latin typeface="Times New Roman" panose="02020603050405020304" pitchFamily="18" charset="0"/>
              <a:cs typeface="Times New Roman" panose="02020603050405020304" pitchFamily="18" charset="0"/>
            </a:endParaRPr>
          </a:p>
          <a:p>
            <a:pPr indent="449263"/>
            <a:r>
              <a:rPr lang="en-US" sz="1600" i="1" dirty="0" err="1">
                <a:latin typeface="Times New Roman" panose="02020603050405020304" pitchFamily="18" charset="0"/>
                <a:cs typeface="Times New Roman" panose="02020603050405020304" pitchFamily="18" charset="0"/>
              </a:rPr>
              <a:t>Saez</a:t>
            </a:r>
            <a:r>
              <a:rPr lang="en-US" sz="1600" i="1" dirty="0">
                <a:latin typeface="Times New Roman" panose="02020603050405020304" pitchFamily="18" charset="0"/>
                <a:cs typeface="Times New Roman" panose="02020603050405020304" pitchFamily="18" charset="0"/>
              </a:rPr>
              <a:t> E.</a:t>
            </a:r>
            <a:r>
              <a:rPr lang="en-US" sz="1600" dirty="0">
                <a:latin typeface="Times New Roman" panose="02020603050405020304" pitchFamily="18" charset="0"/>
                <a:cs typeface="Times New Roman" panose="02020603050405020304" pitchFamily="18" charset="0"/>
              </a:rPr>
              <a:t> (2001). Using Elasticities to Derive Optimal Income Tax Rates // </a:t>
            </a:r>
            <a:r>
              <a:rPr lang="en-US" sz="1600" i="1" dirty="0">
                <a:latin typeface="Times New Roman" panose="02020603050405020304" pitchFamily="18" charset="0"/>
                <a:cs typeface="Times New Roman" panose="02020603050405020304" pitchFamily="18" charset="0"/>
              </a:rPr>
              <a:t>Review of Economics Studies</a:t>
            </a:r>
            <a:r>
              <a:rPr lang="en-US" sz="1600" dirty="0">
                <a:latin typeface="Times New Roman" panose="02020603050405020304" pitchFamily="18" charset="0"/>
                <a:cs typeface="Times New Roman" panose="02020603050405020304" pitchFamily="18" charset="0"/>
              </a:rPr>
              <a:t>, vol. 68, pp. 205–229.</a:t>
            </a:r>
            <a:endParaRPr lang="ru-RU" sz="1600" dirty="0">
              <a:latin typeface="Times New Roman" panose="02020603050405020304" pitchFamily="18" charset="0"/>
              <a:cs typeface="Times New Roman" panose="02020603050405020304" pitchFamily="18" charset="0"/>
            </a:endParaRPr>
          </a:p>
          <a:p>
            <a:pPr indent="449263"/>
            <a:r>
              <a:rPr lang="en-US" sz="1600" i="1" dirty="0" err="1">
                <a:latin typeface="Times New Roman" panose="02020603050405020304" pitchFamily="18" charset="0"/>
                <a:cs typeface="Times New Roman" panose="02020603050405020304" pitchFamily="18" charset="0"/>
              </a:rPr>
              <a:t>Tanzi</a:t>
            </a:r>
            <a:r>
              <a:rPr lang="en-US" sz="1600" i="1" dirty="0">
                <a:latin typeface="Times New Roman" panose="02020603050405020304" pitchFamily="18" charset="0"/>
                <a:cs typeface="Times New Roman" panose="02020603050405020304" pitchFamily="18" charset="0"/>
              </a:rPr>
              <a:t> V.</a:t>
            </a:r>
            <a:r>
              <a:rPr lang="en-US" sz="1600" dirty="0">
                <a:latin typeface="Times New Roman" panose="02020603050405020304" pitchFamily="18" charset="0"/>
                <a:cs typeface="Times New Roman" panose="02020603050405020304" pitchFamily="18" charset="0"/>
              </a:rPr>
              <a:t> (1992). Fiscal Policies in Economies in Transition. Washington, D.C., International Monetary Fund.</a:t>
            </a:r>
            <a:endParaRPr lang="ru-RU" sz="1600" dirty="0">
              <a:latin typeface="Times New Roman" panose="02020603050405020304" pitchFamily="18" charset="0"/>
              <a:cs typeface="Times New Roman" panose="02020603050405020304" pitchFamily="18" charset="0"/>
            </a:endParaRPr>
          </a:p>
          <a:p>
            <a:pPr indent="449263"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03508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Заголовок 3"/>
          <p:cNvSpPr>
            <a:spLocks noGrp="1"/>
          </p:cNvSpPr>
          <p:nvPr>
            <p:ph type="title" idx="4294967295"/>
          </p:nvPr>
        </p:nvSpPr>
        <p:spPr>
          <a:xfrm>
            <a:off x="776288" y="2432050"/>
            <a:ext cx="10515600" cy="1325563"/>
          </a:xfrm>
        </p:spPr>
        <p:txBody>
          <a:bodyPr/>
          <a:lstStyle/>
          <a:p>
            <a:pPr algn="ctr" eaLnBrk="1" hangingPunct="1"/>
            <a:r>
              <a:rPr lang="ru-RU" altLang="ru-RU" sz="5400">
                <a:latin typeface="Times New Roman" pitchFamily="18" charset="0"/>
                <a:cs typeface="Times New Roman" pitchFamily="18" charset="0"/>
              </a:rPr>
              <a:t>Спасибо за внимание!</a:t>
            </a:r>
          </a:p>
        </p:txBody>
      </p:sp>
    </p:spTree>
    <p:extLst>
      <p:ext uri="{BB962C8B-B14F-4D97-AF65-F5344CB8AC3E}">
        <p14:creationId xmlns:p14="http://schemas.microsoft.com/office/powerpoint/2010/main" val="421708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0722" name="Заголовок 1"/>
          <p:cNvSpPr txBox="1">
            <a:spLocks/>
          </p:cNvSpPr>
          <p:nvPr/>
        </p:nvSpPr>
        <p:spPr bwMode="auto">
          <a:xfrm>
            <a:off x="0" y="85725"/>
            <a:ext cx="12104687" cy="371475"/>
          </a:xfrm>
          <a:prstGeom prst="rect">
            <a:avLst/>
          </a:prstGeom>
          <a:noFill/>
          <a:ln w="9525">
            <a:noFill/>
            <a:miter lim="800000"/>
            <a:headEnd/>
            <a:tailEnd/>
          </a:ln>
        </p:spPr>
        <p:txBody>
          <a:bodyPr anchor="ctr"/>
          <a:lstStyle/>
          <a:p>
            <a:pPr algn="ctr">
              <a:lnSpc>
                <a:spcPct val="90000"/>
              </a:lnSpc>
            </a:pPr>
            <a:r>
              <a:rPr lang="ru-RU" sz="2600" b="1" i="1" dirty="0">
                <a:latin typeface="Times New Roman" pitchFamily="18" charset="0"/>
                <a:cs typeface="Times New Roman" pitchFamily="18" charset="0"/>
              </a:rPr>
              <a:t>2. Аргументы и контраргументы</a:t>
            </a:r>
          </a:p>
        </p:txBody>
      </p:sp>
      <p:sp>
        <p:nvSpPr>
          <p:cNvPr id="30723"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graphicFrame>
        <p:nvGraphicFramePr>
          <p:cNvPr id="12" name="Таблица 11">
            <a:extLst>
              <a:ext uri="{FF2B5EF4-FFF2-40B4-BE49-F238E27FC236}">
                <a16:creationId xmlns:a16="http://schemas.microsoft.com/office/drawing/2014/main" xmlns="" id="{BE6B7674-FE16-4A73-A897-F24153A9B889}"/>
              </a:ext>
            </a:extLst>
          </p:cNvPr>
          <p:cNvGraphicFramePr>
            <a:graphicFrameLocks noGrp="1"/>
          </p:cNvGraphicFramePr>
          <p:nvPr>
            <p:extLst>
              <p:ext uri="{D42A27DB-BD31-4B8C-83A1-F6EECF244321}">
                <p14:modId xmlns:p14="http://schemas.microsoft.com/office/powerpoint/2010/main" val="1895326135"/>
              </p:ext>
            </p:extLst>
          </p:nvPr>
        </p:nvGraphicFramePr>
        <p:xfrm>
          <a:off x="424210" y="923172"/>
          <a:ext cx="5284440" cy="5547360"/>
        </p:xfrm>
        <a:graphic>
          <a:graphicData uri="http://schemas.openxmlformats.org/drawingml/2006/table">
            <a:tbl>
              <a:tblPr firstRow="1" firstCol="1" bandRow="1">
                <a:tableStyleId>{5940675A-B579-460E-94D1-54222C63F5DA}</a:tableStyleId>
              </a:tblPr>
              <a:tblGrid>
                <a:gridCol w="1488469">
                  <a:extLst>
                    <a:ext uri="{9D8B030D-6E8A-4147-A177-3AD203B41FA5}">
                      <a16:colId xmlns:a16="http://schemas.microsoft.com/office/drawing/2014/main" xmlns="" val="2827987622"/>
                    </a:ext>
                  </a:extLst>
                </a:gridCol>
                <a:gridCol w="1264935">
                  <a:extLst>
                    <a:ext uri="{9D8B030D-6E8A-4147-A177-3AD203B41FA5}">
                      <a16:colId xmlns:a16="http://schemas.microsoft.com/office/drawing/2014/main" xmlns="" val="1316096107"/>
                    </a:ext>
                  </a:extLst>
                </a:gridCol>
                <a:gridCol w="1265518">
                  <a:extLst>
                    <a:ext uri="{9D8B030D-6E8A-4147-A177-3AD203B41FA5}">
                      <a16:colId xmlns:a16="http://schemas.microsoft.com/office/drawing/2014/main" xmlns="" val="1945424229"/>
                    </a:ext>
                  </a:extLst>
                </a:gridCol>
                <a:gridCol w="1265518">
                  <a:extLst>
                    <a:ext uri="{9D8B030D-6E8A-4147-A177-3AD203B41FA5}">
                      <a16:colId xmlns:a16="http://schemas.microsoft.com/office/drawing/2014/main" xmlns="" val="3650015403"/>
                    </a:ext>
                  </a:extLst>
                </a:gridCol>
              </a:tblGrid>
              <a:tr h="294480">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Страна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Коэффициент Джини</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Показатель относительной бедности, в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Квинтильный коэффициент</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nchor="ctr"/>
                </a:tc>
                <a:extLst>
                  <a:ext uri="{0D108BD9-81ED-4DB2-BD59-A6C34878D82A}">
                    <a16:rowId xmlns:a16="http://schemas.microsoft.com/office/drawing/2014/main" xmlns="" val="413920904"/>
                  </a:ext>
                </a:extLst>
              </a:tr>
              <a:tr h="115491">
                <a:tc>
                  <a:txBody>
                    <a:bodyPr/>
                    <a:lstStyle/>
                    <a:p>
                      <a:pPr>
                        <a:spcAft>
                          <a:spcPts val="0"/>
                        </a:spcAft>
                      </a:pPr>
                      <a:r>
                        <a:rPr lang="ru-RU" sz="1400" dirty="0">
                          <a:effectLst/>
                          <a:latin typeface="Times New Roman" panose="02020603050405020304" pitchFamily="18" charset="0"/>
                          <a:cs typeface="Times New Roman" panose="02020603050405020304" pitchFamily="18" charset="0"/>
                        </a:rPr>
                        <a:t>Мексика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0,459</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16,7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10,4</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solidFill>
                      <a:schemeClr val="bg2">
                        <a:lumMod val="85000"/>
                      </a:schemeClr>
                    </a:solidFill>
                  </a:tcPr>
                </a:tc>
                <a:extLst>
                  <a:ext uri="{0D108BD9-81ED-4DB2-BD59-A6C34878D82A}">
                    <a16:rowId xmlns:a16="http://schemas.microsoft.com/office/drawing/2014/main" xmlns="" val="1526679399"/>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Мадагаскар</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0,455</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3274430844"/>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Чили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0,454</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16,1</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1445779453"/>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Боливия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0,446</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3798429308"/>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Турция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0,398</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17,3</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7,7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1074156945"/>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США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16,8</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8,3</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3763129493"/>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Литва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0,381</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15,7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7,4</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1933050895"/>
                  </a:ext>
                </a:extLst>
              </a:tr>
              <a:tr h="115491">
                <a:tc>
                  <a:txBody>
                    <a:bodyPr/>
                    <a:lstStyle/>
                    <a:p>
                      <a:pPr>
                        <a:spcAft>
                          <a:spcPts val="0"/>
                        </a:spcAft>
                      </a:pPr>
                      <a:r>
                        <a:rPr lang="ru-RU" sz="1400" b="1">
                          <a:solidFill>
                            <a:srgbClr val="C00000"/>
                          </a:solidFill>
                          <a:effectLst/>
                          <a:latin typeface="Times New Roman" panose="02020603050405020304" pitchFamily="18" charset="0"/>
                          <a:cs typeface="Times New Roman" panose="02020603050405020304" pitchFamily="18" charset="0"/>
                        </a:rPr>
                        <a:t>Россия </a:t>
                      </a:r>
                      <a:endParaRPr lang="ru-RU"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b="1">
                          <a:solidFill>
                            <a:srgbClr val="C00000"/>
                          </a:solidFill>
                          <a:effectLst/>
                          <a:latin typeface="Times New Roman" panose="02020603050405020304" pitchFamily="18" charset="0"/>
                          <a:cs typeface="Times New Roman" panose="02020603050405020304" pitchFamily="18" charset="0"/>
                        </a:rPr>
                        <a:t>0,376</a:t>
                      </a:r>
                      <a:endParaRPr lang="ru-RU"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b="1" dirty="0">
                          <a:solidFill>
                            <a:srgbClr val="C00000"/>
                          </a:solidFill>
                          <a:effectLst/>
                          <a:latin typeface="Times New Roman" panose="02020603050405020304" pitchFamily="18" charset="0"/>
                          <a:cs typeface="Times New Roman" panose="02020603050405020304" pitchFamily="18" charset="0"/>
                        </a:rPr>
                        <a:t>18,1</a:t>
                      </a:r>
                      <a:endParaRPr lang="ru-RU"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b="1" dirty="0">
                          <a:solidFill>
                            <a:srgbClr val="C00000"/>
                          </a:solidFill>
                          <a:effectLst/>
                          <a:latin typeface="Times New Roman" panose="02020603050405020304" pitchFamily="18" charset="0"/>
                          <a:cs typeface="Times New Roman" panose="02020603050405020304" pitchFamily="18" charset="0"/>
                        </a:rPr>
                        <a:t>7,6</a:t>
                      </a:r>
                      <a:endParaRPr lang="ru-RU"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4054567303"/>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Болгария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0,374</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125179852"/>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Грузия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0,365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3649473541"/>
                  </a:ext>
                </a:extLst>
              </a:tr>
              <a:tr h="119303">
                <a:tc>
                  <a:txBody>
                    <a:bodyPr/>
                    <a:lstStyle/>
                    <a:p>
                      <a:pPr>
                        <a:spcAft>
                          <a:spcPts val="0"/>
                        </a:spcAft>
                      </a:pPr>
                      <a:r>
                        <a:rPr lang="ru-RU" sz="1400" dirty="0">
                          <a:effectLst/>
                          <a:latin typeface="Times New Roman" panose="02020603050405020304" pitchFamily="18" charset="0"/>
                          <a:cs typeface="Times New Roman" panose="02020603050405020304" pitchFamily="18" charset="0"/>
                        </a:rPr>
                        <a:t>Великобритания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10,9</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6,1</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903642884"/>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Израиль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i="1" dirty="0">
                          <a:effectLst/>
                          <a:latin typeface="Times New Roman" panose="02020603050405020304" pitchFamily="18" charset="0"/>
                          <a:cs typeface="Times New Roman" panose="02020603050405020304" pitchFamily="18" charset="0"/>
                        </a:rPr>
                        <a:t>19,5</a:t>
                      </a:r>
                      <a:endPar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solidFill>
                      <a:schemeClr val="bg2">
                        <a:lumMod val="85000"/>
                      </a:schemeClr>
                    </a:solidFill>
                  </a:tcP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7,1</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4129623214"/>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Маврикий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0,358</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4274523799"/>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Македония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0,356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922834490"/>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Латвия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16,2</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6,4</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3246513654"/>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Новая Зеландия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0,349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10,9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5,8</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955719603"/>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Эстония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0,346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15,5</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6,2</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626411048"/>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Испания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0,344</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15,3</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6,6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3092552901"/>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Греция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0,339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14,8</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6,4</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1557006475"/>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Португалия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0,338</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13,5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5,9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1495802993"/>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Австралия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0,337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12,8</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5,7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4083892277"/>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Япония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0,33</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16,1</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6,1</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2925472344"/>
                  </a:ext>
                </a:extLst>
              </a:tr>
              <a:tr h="115491">
                <a:tc>
                  <a:txBody>
                    <a:bodyPr/>
                    <a:lstStyle/>
                    <a:p>
                      <a:pPr>
                        <a:spcAft>
                          <a:spcPts val="0"/>
                        </a:spcAft>
                      </a:pPr>
                      <a:r>
                        <a:rPr lang="ru-RU" sz="1400" dirty="0">
                          <a:effectLst/>
                          <a:latin typeface="Times New Roman" panose="02020603050405020304" pitchFamily="18" charset="0"/>
                          <a:cs typeface="Times New Roman" panose="02020603050405020304" pitchFamily="18" charset="0"/>
                        </a:rPr>
                        <a:t>Италия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0,326</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13,7</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5,9</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1075618826"/>
                  </a:ext>
                </a:extLst>
              </a:tr>
            </a:tbl>
          </a:graphicData>
        </a:graphic>
      </p:graphicFrame>
      <p:graphicFrame>
        <p:nvGraphicFramePr>
          <p:cNvPr id="16" name="Таблица 15">
            <a:extLst>
              <a:ext uri="{FF2B5EF4-FFF2-40B4-BE49-F238E27FC236}">
                <a16:creationId xmlns:a16="http://schemas.microsoft.com/office/drawing/2014/main" xmlns="" id="{0D95466E-A086-4984-B619-EC935802EFAD}"/>
              </a:ext>
            </a:extLst>
          </p:cNvPr>
          <p:cNvGraphicFramePr>
            <a:graphicFrameLocks noGrp="1"/>
          </p:cNvGraphicFramePr>
          <p:nvPr>
            <p:extLst>
              <p:ext uri="{D42A27DB-BD31-4B8C-83A1-F6EECF244321}">
                <p14:modId xmlns:p14="http://schemas.microsoft.com/office/powerpoint/2010/main" val="889046948"/>
              </p:ext>
            </p:extLst>
          </p:nvPr>
        </p:nvGraphicFramePr>
        <p:xfrm>
          <a:off x="5854698" y="923172"/>
          <a:ext cx="5994400" cy="5760720"/>
        </p:xfrm>
        <a:graphic>
          <a:graphicData uri="http://schemas.openxmlformats.org/drawingml/2006/table">
            <a:tbl>
              <a:tblPr firstRow="1" firstCol="1" bandRow="1">
                <a:tableStyleId>{5940675A-B579-460E-94D1-54222C63F5DA}</a:tableStyleId>
              </a:tblPr>
              <a:tblGrid>
                <a:gridCol w="1841500">
                  <a:extLst>
                    <a:ext uri="{9D8B030D-6E8A-4147-A177-3AD203B41FA5}">
                      <a16:colId xmlns:a16="http://schemas.microsoft.com/office/drawing/2014/main" xmlns="" val="2827987622"/>
                    </a:ext>
                  </a:extLst>
                </a:gridCol>
                <a:gridCol w="1281822">
                  <a:extLst>
                    <a:ext uri="{9D8B030D-6E8A-4147-A177-3AD203B41FA5}">
                      <a16:colId xmlns:a16="http://schemas.microsoft.com/office/drawing/2014/main" xmlns="" val="1316096107"/>
                    </a:ext>
                  </a:extLst>
                </a:gridCol>
                <a:gridCol w="1435539">
                  <a:extLst>
                    <a:ext uri="{9D8B030D-6E8A-4147-A177-3AD203B41FA5}">
                      <a16:colId xmlns:a16="http://schemas.microsoft.com/office/drawing/2014/main" xmlns="" val="1945424229"/>
                    </a:ext>
                  </a:extLst>
                </a:gridCol>
                <a:gridCol w="1435539">
                  <a:extLst>
                    <a:ext uri="{9D8B030D-6E8A-4147-A177-3AD203B41FA5}">
                      <a16:colId xmlns:a16="http://schemas.microsoft.com/office/drawing/2014/main" xmlns="" val="3650015403"/>
                    </a:ext>
                  </a:extLst>
                </a:gridCol>
              </a:tblGrid>
              <a:tr h="294480">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Страна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Коэффициент Джини</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Показатель относительной бедности, в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nchor="ctr"/>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Квинтильный коэффициент</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nchor="ctr"/>
                </a:tc>
                <a:extLst>
                  <a:ext uri="{0D108BD9-81ED-4DB2-BD59-A6C34878D82A}">
                    <a16:rowId xmlns:a16="http://schemas.microsoft.com/office/drawing/2014/main" xmlns="" val="413920904"/>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Канада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0,313</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12,6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5,2</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2607443573"/>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Нидерланды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0,303</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7,9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4,6</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666028016"/>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Ирландия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0,298</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9,2</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4,6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1915227709"/>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Польша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0,298</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10,4</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4,7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3547384837"/>
                  </a:ext>
                </a:extLst>
              </a:tr>
              <a:tr h="115491">
                <a:tc>
                  <a:txBody>
                    <a:bodyPr/>
                    <a:lstStyle/>
                    <a:p>
                      <a:pPr>
                        <a:spcAft>
                          <a:spcPts val="0"/>
                        </a:spcAft>
                      </a:pPr>
                      <a:r>
                        <a:rPr lang="ru-RU" sz="1400" dirty="0">
                          <a:effectLst/>
                          <a:latin typeface="Times New Roman" panose="02020603050405020304" pitchFamily="18" charset="0"/>
                          <a:cs typeface="Times New Roman" panose="02020603050405020304" pitchFamily="18" charset="0"/>
                        </a:rPr>
                        <a:t>Швейцария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0,297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9,9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4,6</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4080011117"/>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Франция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0,297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8,2</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4,5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1355086137"/>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Корея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0,295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13,8</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1758459904"/>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Германия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0,289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9,5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4,4</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425592910"/>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Венгрия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0,288</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10,1</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4,5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2489072331"/>
                  </a:ext>
                </a:extLst>
              </a:tr>
              <a:tr h="115491">
                <a:tc>
                  <a:txBody>
                    <a:bodyPr/>
                    <a:lstStyle/>
                    <a:p>
                      <a:pPr>
                        <a:spcAft>
                          <a:spcPts val="0"/>
                        </a:spcAft>
                      </a:pPr>
                      <a:r>
                        <a:rPr lang="ru-RU" sz="1400" dirty="0">
                          <a:effectLst/>
                          <a:latin typeface="Times New Roman" panose="02020603050405020304" pitchFamily="18" charset="0"/>
                          <a:cs typeface="Times New Roman" panose="02020603050405020304" pitchFamily="18" charset="0"/>
                        </a:rPr>
                        <a:t>Люксембург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0,284</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8,1</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4,2</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2718988595"/>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Румыния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0,283</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1943959931"/>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Австрия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0,274</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4,1</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3209263055"/>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Швеция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0,274</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4,1</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394655150"/>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Белоруссия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2185655808"/>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Казахстан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0,269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3551504444"/>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Бельгия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0,266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9,1</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3,9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4056281527"/>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Финляндия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6,3</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3,7</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956140280"/>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Чехия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0,257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5,9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3,7</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2072952033"/>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Норвегия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0,257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8,1</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3,9</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3292463187"/>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Дания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0,256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5,5</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solidFill>
                      <a:schemeClr val="bg2">
                        <a:lumMod val="85000"/>
                      </a:schemeClr>
                    </a:solidFill>
                  </a:tcPr>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3,6</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solidFill>
                      <a:schemeClr val="bg2">
                        <a:lumMod val="85000"/>
                      </a:schemeClr>
                    </a:solidFill>
                  </a:tcPr>
                </a:tc>
                <a:extLst>
                  <a:ext uri="{0D108BD9-81ED-4DB2-BD59-A6C34878D82A}">
                    <a16:rowId xmlns:a16="http://schemas.microsoft.com/office/drawing/2014/main" xmlns="" val="2343472929"/>
                  </a:ext>
                </a:extLst>
              </a:tr>
              <a:tr h="115491">
                <a:tc>
                  <a:txBody>
                    <a:bodyPr/>
                    <a:lstStyle/>
                    <a:p>
                      <a:pPr>
                        <a:spcAft>
                          <a:spcPts val="0"/>
                        </a:spcAft>
                      </a:pPr>
                      <a:r>
                        <a:rPr lang="ru-RU" sz="1400">
                          <a:effectLst/>
                          <a:latin typeface="Times New Roman" panose="02020603050405020304" pitchFamily="18" charset="0"/>
                          <a:cs typeface="Times New Roman" panose="02020603050405020304" pitchFamily="18" charset="0"/>
                        </a:rPr>
                        <a:t>Словения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0,251</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9,4</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3,7</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1843175063"/>
                  </a:ext>
                </a:extLst>
              </a:tr>
              <a:tr h="115491">
                <a:tc>
                  <a:txBody>
                    <a:bodyPr/>
                    <a:lstStyle/>
                    <a:p>
                      <a:pPr>
                        <a:spcAft>
                          <a:spcPts val="0"/>
                        </a:spcAft>
                      </a:pPr>
                      <a:r>
                        <a:rPr lang="ru-RU" sz="1400" dirty="0">
                          <a:effectLst/>
                          <a:latin typeface="Times New Roman" panose="02020603050405020304" pitchFamily="18" charset="0"/>
                          <a:cs typeface="Times New Roman" panose="02020603050405020304" pitchFamily="18" charset="0"/>
                        </a:rPr>
                        <a:t>Словацкая Республика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0,247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a:effectLst/>
                          <a:latin typeface="Times New Roman" panose="02020603050405020304" pitchFamily="18" charset="0"/>
                          <a:cs typeface="Times New Roman" panose="02020603050405020304" pitchFamily="18" charset="0"/>
                        </a:rPr>
                        <a:t>8,7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3,7</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extLst>
                  <a:ext uri="{0D108BD9-81ED-4DB2-BD59-A6C34878D82A}">
                    <a16:rowId xmlns:a16="http://schemas.microsoft.com/office/drawing/2014/main" xmlns="" val="2762202406"/>
                  </a:ext>
                </a:extLst>
              </a:tr>
              <a:tr h="115491">
                <a:tc>
                  <a:txBody>
                    <a:bodyPr/>
                    <a:lstStyle/>
                    <a:p>
                      <a:pPr>
                        <a:spcAft>
                          <a:spcPts val="0"/>
                        </a:spcAft>
                      </a:pPr>
                      <a:r>
                        <a:rPr lang="ru-RU" sz="1400" dirty="0">
                          <a:effectLst/>
                          <a:latin typeface="Times New Roman" panose="02020603050405020304" pitchFamily="18" charset="0"/>
                          <a:cs typeface="Times New Roman" panose="02020603050405020304" pitchFamily="18" charset="0"/>
                        </a:rPr>
                        <a:t>Исландия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0,246</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6,5</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tc>
                <a:tc>
                  <a:txBody>
                    <a:bodyPr/>
                    <a:lstStyle/>
                    <a:p>
                      <a:pPr algn="ctr">
                        <a:spcAft>
                          <a:spcPts val="0"/>
                        </a:spcAft>
                      </a:pPr>
                      <a:r>
                        <a:rPr lang="ru-RU" sz="1400" dirty="0">
                          <a:effectLst/>
                          <a:latin typeface="Times New Roman" panose="02020603050405020304" pitchFamily="18" charset="0"/>
                          <a:cs typeface="Times New Roman" panose="02020603050405020304" pitchFamily="18" charset="0"/>
                        </a:rPr>
                        <a:t>3,6</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093" marR="34093" marT="0" marB="0">
                    <a:solidFill>
                      <a:schemeClr val="bg2">
                        <a:lumMod val="85000"/>
                      </a:schemeClr>
                    </a:solidFill>
                  </a:tcPr>
                </a:tc>
                <a:extLst>
                  <a:ext uri="{0D108BD9-81ED-4DB2-BD59-A6C34878D82A}">
                    <a16:rowId xmlns:a16="http://schemas.microsoft.com/office/drawing/2014/main" xmlns="" val="2837027086"/>
                  </a:ext>
                </a:extLst>
              </a:tr>
              <a:tr h="115491">
                <a:tc>
                  <a:txBody>
                    <a:bodyPr/>
                    <a:lstStyle/>
                    <a:p>
                      <a:pPr>
                        <a:spcAft>
                          <a:spcPts val="0"/>
                        </a:spcAft>
                      </a:pPr>
                      <a:r>
                        <a:rPr lang="ru-RU"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НОРМА</a:t>
                      </a:r>
                    </a:p>
                  </a:txBody>
                  <a:tcPr marL="34093" marR="34093" marT="0" marB="0"/>
                </a:tc>
                <a:tc>
                  <a:txBody>
                    <a:bodyPr/>
                    <a:lstStyle/>
                    <a:p>
                      <a:pPr algn="ctr">
                        <a:spcAft>
                          <a:spcPts val="0"/>
                        </a:spcAft>
                      </a:pPr>
                      <a:r>
                        <a:rPr lang="ru-RU"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0,28-0,32</a:t>
                      </a:r>
                    </a:p>
                  </a:txBody>
                  <a:tcPr marL="34093" marR="34093" marT="0" marB="0"/>
                </a:tc>
                <a:tc>
                  <a:txBody>
                    <a:bodyPr/>
                    <a:lstStyle/>
                    <a:p>
                      <a:pPr algn="ctr">
                        <a:spcAft>
                          <a:spcPts val="0"/>
                        </a:spcAft>
                      </a:pPr>
                      <a:r>
                        <a:rPr lang="ru-RU"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40 (порог)</a:t>
                      </a:r>
                    </a:p>
                  </a:txBody>
                  <a:tcPr marL="34093" marR="34093" marT="0" marB="0"/>
                </a:tc>
                <a:tc>
                  <a:txBody>
                    <a:bodyPr/>
                    <a:lstStyle/>
                    <a:p>
                      <a:pPr algn="ctr">
                        <a:spcAft>
                          <a:spcPts val="0"/>
                        </a:spcAft>
                      </a:pPr>
                      <a:r>
                        <a:rPr lang="ru-RU"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p>
                  </a:txBody>
                  <a:tcPr marL="34093" marR="34093" marT="0" marB="0"/>
                </a:tc>
                <a:extLst>
                  <a:ext uri="{0D108BD9-81ED-4DB2-BD59-A6C34878D82A}">
                    <a16:rowId xmlns:a16="http://schemas.microsoft.com/office/drawing/2014/main" xmlns="" val="2489898779"/>
                  </a:ext>
                </a:extLst>
              </a:tr>
            </a:tbl>
          </a:graphicData>
        </a:graphic>
      </p:graphicFrame>
      <p:sp>
        <p:nvSpPr>
          <p:cNvPr id="13" name="Прямоугольник 12">
            <a:extLst>
              <a:ext uri="{FF2B5EF4-FFF2-40B4-BE49-F238E27FC236}">
                <a16:creationId xmlns:a16="http://schemas.microsoft.com/office/drawing/2014/main" xmlns="" id="{9F0B07AE-4F54-4DA5-815C-0373CA251A53}"/>
              </a:ext>
            </a:extLst>
          </p:cNvPr>
          <p:cNvSpPr/>
          <p:nvPr/>
        </p:nvSpPr>
        <p:spPr>
          <a:xfrm>
            <a:off x="342902" y="553840"/>
            <a:ext cx="11518900" cy="369332"/>
          </a:xfrm>
          <a:prstGeom prst="rect">
            <a:avLst/>
          </a:prstGeom>
        </p:spPr>
        <p:txBody>
          <a:bodyPr wrap="square">
            <a:spAutoFit/>
          </a:bodyPr>
          <a:lstStyle/>
          <a:p>
            <a:pPr algn="ctr"/>
            <a:r>
              <a:rPr lang="ru-RU" b="1" dirty="0">
                <a:latin typeface="Times New Roman" panose="02020603050405020304" pitchFamily="18" charset="0"/>
                <a:ea typeface="Calibri" panose="020F0502020204030204" pitchFamily="34" charset="0"/>
              </a:rPr>
              <a:t>Показатели бедности и неравенства доходов граждан по странам, 2015 год </a:t>
            </a:r>
            <a:endParaRPr lang="ru-RU" b="1" dirty="0"/>
          </a:p>
        </p:txBody>
      </p:sp>
    </p:spTree>
    <p:extLst>
      <p:ext uri="{BB962C8B-B14F-4D97-AF65-F5344CB8AC3E}">
        <p14:creationId xmlns:p14="http://schemas.microsoft.com/office/powerpoint/2010/main" val="3137929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0722" name="Заголовок 1"/>
          <p:cNvSpPr txBox="1">
            <a:spLocks/>
          </p:cNvSpPr>
          <p:nvPr/>
        </p:nvSpPr>
        <p:spPr bwMode="auto">
          <a:xfrm>
            <a:off x="0" y="271462"/>
            <a:ext cx="12104687" cy="371475"/>
          </a:xfrm>
          <a:prstGeom prst="rect">
            <a:avLst/>
          </a:prstGeom>
          <a:noFill/>
          <a:ln w="9525">
            <a:noFill/>
            <a:miter lim="800000"/>
            <a:headEnd/>
            <a:tailEnd/>
          </a:ln>
        </p:spPr>
        <p:txBody>
          <a:bodyPr anchor="ctr"/>
          <a:lstStyle/>
          <a:p>
            <a:pPr algn="ctr">
              <a:lnSpc>
                <a:spcPct val="90000"/>
              </a:lnSpc>
            </a:pPr>
            <a:r>
              <a:rPr lang="ru-RU" sz="2600" b="1" i="1" dirty="0">
                <a:latin typeface="Times New Roman" pitchFamily="18" charset="0"/>
                <a:cs typeface="Times New Roman" pitchFamily="18" charset="0"/>
              </a:rPr>
              <a:t>2. Аргументы и контраргументы</a:t>
            </a:r>
          </a:p>
        </p:txBody>
      </p:sp>
      <p:sp>
        <p:nvSpPr>
          <p:cNvPr id="30723"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3" name="Прямоугольник 2">
            <a:extLst>
              <a:ext uri="{FF2B5EF4-FFF2-40B4-BE49-F238E27FC236}">
                <a16:creationId xmlns:a16="http://schemas.microsoft.com/office/drawing/2014/main" xmlns="" id="{6A166F36-AC27-4745-BD09-FAF98238DFF0}"/>
              </a:ext>
            </a:extLst>
          </p:cNvPr>
          <p:cNvSpPr/>
          <p:nvPr/>
        </p:nvSpPr>
        <p:spPr>
          <a:xfrm>
            <a:off x="377825" y="914399"/>
            <a:ext cx="11436350" cy="646331"/>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2. Вклад НДФЛ в доходы бюджета мал и его надо увеличивать. Следовательно, надо активизировать внедрение системы ППН.</a:t>
            </a:r>
          </a:p>
        </p:txBody>
      </p:sp>
      <p:graphicFrame>
        <p:nvGraphicFramePr>
          <p:cNvPr id="2" name="Таблица 1">
            <a:extLst>
              <a:ext uri="{FF2B5EF4-FFF2-40B4-BE49-F238E27FC236}">
                <a16:creationId xmlns:a16="http://schemas.microsoft.com/office/drawing/2014/main" xmlns="" id="{A679B3AC-E43A-4373-B228-C30DCC30844B}"/>
              </a:ext>
            </a:extLst>
          </p:cNvPr>
          <p:cNvGraphicFramePr>
            <a:graphicFrameLocks noGrp="1"/>
          </p:cNvGraphicFramePr>
          <p:nvPr>
            <p:extLst>
              <p:ext uri="{D42A27DB-BD31-4B8C-83A1-F6EECF244321}">
                <p14:modId xmlns:p14="http://schemas.microsoft.com/office/powerpoint/2010/main" val="3837650844"/>
              </p:ext>
            </p:extLst>
          </p:nvPr>
        </p:nvGraphicFramePr>
        <p:xfrm>
          <a:off x="377825" y="1745396"/>
          <a:ext cx="11436348" cy="2520000"/>
        </p:xfrm>
        <a:graphic>
          <a:graphicData uri="http://schemas.openxmlformats.org/drawingml/2006/table">
            <a:tbl>
              <a:tblPr firstRow="1" firstCol="1" bandRow="1">
                <a:tableStyleId>{5940675A-B579-460E-94D1-54222C63F5DA}</a:tableStyleId>
              </a:tblPr>
              <a:tblGrid>
                <a:gridCol w="4244525">
                  <a:extLst>
                    <a:ext uri="{9D8B030D-6E8A-4147-A177-3AD203B41FA5}">
                      <a16:colId xmlns:a16="http://schemas.microsoft.com/office/drawing/2014/main" xmlns="" val="811988285"/>
                    </a:ext>
                  </a:extLst>
                </a:gridCol>
                <a:gridCol w="3432749">
                  <a:extLst>
                    <a:ext uri="{9D8B030D-6E8A-4147-A177-3AD203B41FA5}">
                      <a16:colId xmlns:a16="http://schemas.microsoft.com/office/drawing/2014/main" xmlns="" val="1481747472"/>
                    </a:ext>
                  </a:extLst>
                </a:gridCol>
                <a:gridCol w="3759074">
                  <a:extLst>
                    <a:ext uri="{9D8B030D-6E8A-4147-A177-3AD203B41FA5}">
                      <a16:colId xmlns:a16="http://schemas.microsoft.com/office/drawing/2014/main" xmlns="" val="501458269"/>
                    </a:ext>
                  </a:extLst>
                </a:gridCol>
              </a:tblGrid>
              <a:tr h="252000">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Страна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Доля НДФЛ, %</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b="1" dirty="0">
                          <a:effectLst/>
                          <a:latin typeface="Times New Roman" panose="02020603050405020304" pitchFamily="18" charset="0"/>
                          <a:cs typeface="Times New Roman" panose="02020603050405020304" pitchFamily="18" charset="0"/>
                        </a:rPr>
                        <a:t>Год</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077318690"/>
                  </a:ext>
                </a:extLst>
              </a:tr>
              <a:tr h="252000">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США</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48,8</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2016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0627242"/>
                  </a:ext>
                </a:extLst>
              </a:tr>
              <a:tr h="252000">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Австралия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47,9</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2016/2017</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67138046"/>
                  </a:ext>
                </a:extLst>
              </a:tr>
              <a:tr h="252000">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ЮАР</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38,2</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2016/2017</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591778936"/>
                  </a:ext>
                </a:extLst>
              </a:tr>
              <a:tr h="252000">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Великобритания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25,4</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2016</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9571505"/>
                  </a:ext>
                </a:extLst>
              </a:tr>
              <a:tr h="252000">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Индия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25,3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2016</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70000937"/>
                  </a:ext>
                </a:extLst>
              </a:tr>
              <a:tr h="252000">
                <a:tc>
                  <a:txBody>
                    <a:bodyPr/>
                    <a:lstStyle/>
                    <a:p>
                      <a:pPr algn="ctr">
                        <a:spcAft>
                          <a:spcPts val="0"/>
                        </a:spcAft>
                      </a:pPr>
                      <a:r>
                        <a:rPr lang="ru-RU" sz="1600">
                          <a:effectLst/>
                          <a:latin typeface="Times New Roman" panose="02020603050405020304" pitchFamily="18" charset="0"/>
                          <a:cs typeface="Times New Roman" panose="02020603050405020304" pitchFamily="18" charset="0"/>
                        </a:rPr>
                        <a:t>Венгрия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15,4</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2017</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659496242"/>
                  </a:ext>
                </a:extLst>
              </a:tr>
              <a:tr h="252000">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Белоруссия</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13,8</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2016</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581408519"/>
                  </a:ext>
                </a:extLst>
              </a:tr>
              <a:tr h="252000">
                <a:tc>
                  <a:txBody>
                    <a:bodyPr/>
                    <a:lstStyle/>
                    <a:p>
                      <a:pPr algn="ctr">
                        <a:spcAft>
                          <a:spcPts val="0"/>
                        </a:spcAft>
                      </a:pPr>
                      <a:r>
                        <a:rPr lang="ru-RU" sz="1600" b="1" dirty="0">
                          <a:solidFill>
                            <a:srgbClr val="C00000"/>
                          </a:solidFill>
                          <a:effectLst/>
                          <a:latin typeface="Times New Roman" panose="02020603050405020304" pitchFamily="18" charset="0"/>
                          <a:cs typeface="Times New Roman" panose="02020603050405020304" pitchFamily="18" charset="0"/>
                        </a:rPr>
                        <a:t>Россия</a:t>
                      </a:r>
                      <a:endParaRPr lang="ru-RU" sz="16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b="1" dirty="0">
                          <a:solidFill>
                            <a:srgbClr val="C00000"/>
                          </a:solidFill>
                          <a:effectLst/>
                          <a:latin typeface="Times New Roman" panose="02020603050405020304" pitchFamily="18" charset="0"/>
                          <a:cs typeface="Times New Roman" panose="02020603050405020304" pitchFamily="18" charset="0"/>
                        </a:rPr>
                        <a:t>10,8</a:t>
                      </a:r>
                      <a:endParaRPr lang="ru-RU" sz="16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2016</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03042920"/>
                  </a:ext>
                </a:extLst>
              </a:tr>
              <a:tr h="252000">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Китай</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5,7</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2015</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74689608"/>
                  </a:ext>
                </a:extLst>
              </a:tr>
            </a:tbl>
          </a:graphicData>
        </a:graphic>
      </p:graphicFrame>
      <p:sp>
        <p:nvSpPr>
          <p:cNvPr id="5" name="Прямоугольник 4">
            <a:extLst>
              <a:ext uri="{FF2B5EF4-FFF2-40B4-BE49-F238E27FC236}">
                <a16:creationId xmlns:a16="http://schemas.microsoft.com/office/drawing/2014/main" xmlns="" id="{1B3DE93E-A1C4-45FB-B4D0-83B7D57BB627}"/>
              </a:ext>
            </a:extLst>
          </p:cNvPr>
          <p:cNvSpPr/>
          <p:nvPr/>
        </p:nvSpPr>
        <p:spPr>
          <a:xfrm>
            <a:off x="2568575" y="1376064"/>
            <a:ext cx="7054850" cy="369332"/>
          </a:xfrm>
          <a:prstGeom prst="rect">
            <a:avLst/>
          </a:prstGeom>
        </p:spPr>
        <p:txBody>
          <a:bodyPr wrap="square">
            <a:spAutoFit/>
          </a:bodyPr>
          <a:lstStyle/>
          <a:p>
            <a:pPr algn="ctr"/>
            <a:r>
              <a:rPr lang="ru-RU" b="1" dirty="0">
                <a:latin typeface="Times New Roman" panose="02020603050405020304" pitchFamily="18" charset="0"/>
                <a:ea typeface="Times New Roman" panose="02020603050405020304" pitchFamily="18" charset="0"/>
              </a:rPr>
              <a:t>Доля НДФЛ в общей сумме дохода бюджета по странам мира, %</a:t>
            </a:r>
            <a:endParaRPr lang="ru-RU" dirty="0"/>
          </a:p>
        </p:txBody>
      </p:sp>
      <p:sp>
        <p:nvSpPr>
          <p:cNvPr id="8" name="Прямоугольник 7">
            <a:extLst>
              <a:ext uri="{FF2B5EF4-FFF2-40B4-BE49-F238E27FC236}">
                <a16:creationId xmlns:a16="http://schemas.microsoft.com/office/drawing/2014/main" xmlns="" id="{8E1B8B21-117E-4307-B9AE-AB1EFD86D7E0}"/>
              </a:ext>
            </a:extLst>
          </p:cNvPr>
          <p:cNvSpPr/>
          <p:nvPr/>
        </p:nvSpPr>
        <p:spPr>
          <a:xfrm>
            <a:off x="289718" y="4800730"/>
            <a:ext cx="11436350" cy="1200329"/>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3. Новый виток потребности после подписания 07.05.2018 Президентом РФ Указа «О национальных целях и стратегических задачах развития Российской Федерации на период до 2024 года», в котором в числе социальных целей в пункте г) было обозначено </a:t>
            </a:r>
            <a:r>
              <a:rPr lang="ru-RU" b="1" i="1" dirty="0">
                <a:latin typeface="Times New Roman" panose="02020603050405020304" pitchFamily="18" charset="0"/>
                <a:cs typeface="Times New Roman" panose="02020603050405020304" pitchFamily="18" charset="0"/>
              </a:rPr>
              <a:t>«снижение в два раза уровня бедности в Российской Федерации»</a:t>
            </a:r>
            <a:r>
              <a:rPr lang="ru-RU" dirty="0">
                <a:latin typeface="Times New Roman" panose="02020603050405020304" pitchFamily="18" charset="0"/>
                <a:cs typeface="Times New Roman" panose="02020603050405020304" pitchFamily="18" charset="0"/>
              </a:rPr>
              <a:t>. Для достижения обозначенной цели необходимо использовать и инструмент ППН.</a:t>
            </a:r>
          </a:p>
        </p:txBody>
      </p:sp>
      <p:sp>
        <p:nvSpPr>
          <p:cNvPr id="9" name="Прямоугольник 8">
            <a:extLst>
              <a:ext uri="{FF2B5EF4-FFF2-40B4-BE49-F238E27FC236}">
                <a16:creationId xmlns:a16="http://schemas.microsoft.com/office/drawing/2014/main" xmlns="" id="{CA90E3F2-3E0F-4745-AF0F-45F99E3B7AB5}"/>
              </a:ext>
            </a:extLst>
          </p:cNvPr>
          <p:cNvSpPr/>
          <p:nvPr/>
        </p:nvSpPr>
        <p:spPr>
          <a:xfrm>
            <a:off x="428625" y="4348397"/>
            <a:ext cx="11436350" cy="369332"/>
          </a:xfrm>
          <a:prstGeom prst="rect">
            <a:avLst/>
          </a:prstGeom>
        </p:spPr>
        <p:txBody>
          <a:bodyPr wrap="square">
            <a:spAutoFit/>
          </a:bodyPr>
          <a:lstStyle/>
          <a:p>
            <a:pPr algn="ctr"/>
            <a:r>
              <a:rPr lang="ru-RU" b="1" i="1" dirty="0">
                <a:latin typeface="Times New Roman" panose="02020603050405020304" pitchFamily="18" charset="0"/>
                <a:cs typeface="Times New Roman" panose="02020603050405020304" pitchFamily="18" charset="0"/>
              </a:rPr>
              <a:t>Вывод</a:t>
            </a:r>
            <a:r>
              <a:rPr lang="ru-RU" i="1" dirty="0">
                <a:latin typeface="Times New Roman" panose="02020603050405020304" pitchFamily="18" charset="0"/>
                <a:cs typeface="Times New Roman" panose="02020603050405020304" pitchFamily="18" charset="0"/>
              </a:rPr>
              <a:t>: в России недоиспользуется инструмент ПН для пополнения бюджета</a:t>
            </a:r>
          </a:p>
        </p:txBody>
      </p:sp>
    </p:spTree>
    <p:extLst>
      <p:ext uri="{BB962C8B-B14F-4D97-AF65-F5344CB8AC3E}">
        <p14:creationId xmlns:p14="http://schemas.microsoft.com/office/powerpoint/2010/main" val="2781938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0722" name="Заголовок 1"/>
          <p:cNvSpPr txBox="1">
            <a:spLocks/>
          </p:cNvSpPr>
          <p:nvPr/>
        </p:nvSpPr>
        <p:spPr bwMode="auto">
          <a:xfrm>
            <a:off x="0" y="271462"/>
            <a:ext cx="12104687" cy="371475"/>
          </a:xfrm>
          <a:prstGeom prst="rect">
            <a:avLst/>
          </a:prstGeom>
          <a:noFill/>
          <a:ln w="9525">
            <a:noFill/>
            <a:miter lim="800000"/>
            <a:headEnd/>
            <a:tailEnd/>
          </a:ln>
        </p:spPr>
        <p:txBody>
          <a:bodyPr anchor="ctr"/>
          <a:lstStyle/>
          <a:p>
            <a:pPr algn="ctr">
              <a:lnSpc>
                <a:spcPct val="90000"/>
              </a:lnSpc>
            </a:pPr>
            <a:r>
              <a:rPr lang="ru-RU" sz="2600" b="1" i="1" dirty="0">
                <a:latin typeface="Times New Roman" pitchFamily="18" charset="0"/>
                <a:cs typeface="Times New Roman" pitchFamily="18" charset="0"/>
              </a:rPr>
              <a:t>2. Аргументы и контраргументы</a:t>
            </a:r>
          </a:p>
        </p:txBody>
      </p:sp>
      <p:sp>
        <p:nvSpPr>
          <p:cNvPr id="30723"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3" name="Прямоугольник 2">
            <a:extLst>
              <a:ext uri="{FF2B5EF4-FFF2-40B4-BE49-F238E27FC236}">
                <a16:creationId xmlns:a16="http://schemas.microsoft.com/office/drawing/2014/main" xmlns="" id="{6A166F36-AC27-4745-BD09-FAF98238DFF0}"/>
              </a:ext>
            </a:extLst>
          </p:cNvPr>
          <p:cNvSpPr/>
          <p:nvPr/>
        </p:nvSpPr>
        <p:spPr>
          <a:xfrm>
            <a:off x="377824" y="812771"/>
            <a:ext cx="11436350" cy="1920013"/>
          </a:xfrm>
          <a:prstGeom prst="rect">
            <a:avLst/>
          </a:prstGeom>
        </p:spPr>
        <p:txBody>
          <a:bodyPr wrap="square">
            <a:spAutoFit/>
          </a:bodyPr>
          <a:lstStyle/>
          <a:p>
            <a:pPr marL="342900" indent="-342900" algn="just">
              <a:spcAft>
                <a:spcPts val="0"/>
              </a:spcAft>
              <a:buAutoNum type="arabicPeriod"/>
            </a:pPr>
            <a:r>
              <a:rPr lang="ru-RU" dirty="0">
                <a:latin typeface="Times New Roman" panose="02020603050405020304" pitchFamily="18" charset="0"/>
                <a:ea typeface="Times New Roman" panose="02020603050405020304" pitchFamily="18" charset="0"/>
              </a:rPr>
              <a:t>Провал системы прогрессивного НДФЛ, которая действовала в стране с 1992 по 2000 гг. включительно. В эти годы прогрессивная шкала несколько раз пересматривалась и в разные годы имела от 3 до 7 диапазонов дохода, облагаемого по ставкам от 12 до 35%. Данная система была признана неэффективной, так как продуцировала большие издержки налогового администрирования, стимулировала уход доходов в тень и создавала очереди в налоговые службы. После введения плоской шкалы ПН его собираемость значительно возросла.</a:t>
            </a:r>
          </a:p>
          <a:p>
            <a:pPr algn="ctr">
              <a:lnSpc>
                <a:spcPct val="150000"/>
              </a:lnSpc>
              <a:spcBef>
                <a:spcPts val="600"/>
              </a:spcBef>
              <a:spcAft>
                <a:spcPts val="0"/>
              </a:spcAft>
            </a:pPr>
            <a:r>
              <a:rPr lang="ru-RU" dirty="0">
                <a:effectLst/>
                <a:latin typeface="Times New Roman" panose="02020603050405020304" pitchFamily="18" charset="0"/>
                <a:ea typeface="Times New Roman" panose="02020603050405020304" pitchFamily="18" charset="0"/>
              </a:rPr>
              <a:t>Таблица – Индекс налоговых поступлений от НДФЛ (в сопоставимых ценах относительно предыдущего года)</a:t>
            </a:r>
          </a:p>
        </p:txBody>
      </p:sp>
      <p:graphicFrame>
        <p:nvGraphicFramePr>
          <p:cNvPr id="4" name="Таблица 3">
            <a:extLst>
              <a:ext uri="{FF2B5EF4-FFF2-40B4-BE49-F238E27FC236}">
                <a16:creationId xmlns:a16="http://schemas.microsoft.com/office/drawing/2014/main" xmlns="" id="{8E34B7AC-023A-4FF9-B1B7-B98ED919B3AA}"/>
              </a:ext>
            </a:extLst>
          </p:cNvPr>
          <p:cNvGraphicFramePr>
            <a:graphicFrameLocks noGrp="1"/>
          </p:cNvGraphicFramePr>
          <p:nvPr>
            <p:extLst>
              <p:ext uri="{D42A27DB-BD31-4B8C-83A1-F6EECF244321}">
                <p14:modId xmlns:p14="http://schemas.microsoft.com/office/powerpoint/2010/main" val="3601791914"/>
              </p:ext>
            </p:extLst>
          </p:nvPr>
        </p:nvGraphicFramePr>
        <p:xfrm>
          <a:off x="461168" y="2825674"/>
          <a:ext cx="11182349" cy="1734726"/>
        </p:xfrm>
        <a:graphic>
          <a:graphicData uri="http://schemas.openxmlformats.org/drawingml/2006/table">
            <a:tbl>
              <a:tblPr firstRow="1" firstCol="1" bandRow="1">
                <a:tableStyleId>{5940675A-B579-460E-94D1-54222C63F5DA}</a:tableStyleId>
              </a:tblPr>
              <a:tblGrid>
                <a:gridCol w="1597234">
                  <a:extLst>
                    <a:ext uri="{9D8B030D-6E8A-4147-A177-3AD203B41FA5}">
                      <a16:colId xmlns:a16="http://schemas.microsoft.com/office/drawing/2014/main" xmlns="" val="2333903510"/>
                    </a:ext>
                  </a:extLst>
                </a:gridCol>
                <a:gridCol w="1597234">
                  <a:extLst>
                    <a:ext uri="{9D8B030D-6E8A-4147-A177-3AD203B41FA5}">
                      <a16:colId xmlns:a16="http://schemas.microsoft.com/office/drawing/2014/main" xmlns="" val="4174414402"/>
                    </a:ext>
                  </a:extLst>
                </a:gridCol>
                <a:gridCol w="1597234">
                  <a:extLst>
                    <a:ext uri="{9D8B030D-6E8A-4147-A177-3AD203B41FA5}">
                      <a16:colId xmlns:a16="http://schemas.microsoft.com/office/drawing/2014/main" xmlns="" val="2053938829"/>
                    </a:ext>
                  </a:extLst>
                </a:gridCol>
                <a:gridCol w="1597234">
                  <a:extLst>
                    <a:ext uri="{9D8B030D-6E8A-4147-A177-3AD203B41FA5}">
                      <a16:colId xmlns:a16="http://schemas.microsoft.com/office/drawing/2014/main" xmlns="" val="4243300962"/>
                    </a:ext>
                  </a:extLst>
                </a:gridCol>
                <a:gridCol w="1597234">
                  <a:extLst>
                    <a:ext uri="{9D8B030D-6E8A-4147-A177-3AD203B41FA5}">
                      <a16:colId xmlns:a16="http://schemas.microsoft.com/office/drawing/2014/main" xmlns="" val="272127278"/>
                    </a:ext>
                  </a:extLst>
                </a:gridCol>
                <a:gridCol w="1597234">
                  <a:extLst>
                    <a:ext uri="{9D8B030D-6E8A-4147-A177-3AD203B41FA5}">
                      <a16:colId xmlns:a16="http://schemas.microsoft.com/office/drawing/2014/main" xmlns="" val="2159289500"/>
                    </a:ext>
                  </a:extLst>
                </a:gridCol>
                <a:gridCol w="1598945">
                  <a:extLst>
                    <a:ext uri="{9D8B030D-6E8A-4147-A177-3AD203B41FA5}">
                      <a16:colId xmlns:a16="http://schemas.microsoft.com/office/drawing/2014/main" xmlns="" val="1436795111"/>
                    </a:ext>
                  </a:extLst>
                </a:gridCol>
              </a:tblGrid>
              <a:tr h="867363">
                <a:tc>
                  <a:txBody>
                    <a:bodyPr/>
                    <a:lstStyle/>
                    <a:p>
                      <a:pPr algn="ctr"/>
                      <a:r>
                        <a:rPr lang="ru-RU" sz="1600" b="1" dirty="0">
                          <a:latin typeface="Times New Roman" panose="02020603050405020304" pitchFamily="18" charset="0"/>
                          <a:cs typeface="Times New Roman" panose="02020603050405020304" pitchFamily="18" charset="0"/>
                        </a:rPr>
                        <a:t>1998</a:t>
                      </a: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1999</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2000</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2001</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2002</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a:effectLst/>
                          <a:latin typeface="Times New Roman" panose="02020603050405020304" pitchFamily="18" charset="0"/>
                          <a:cs typeface="Times New Roman" panose="02020603050405020304" pitchFamily="18" charset="0"/>
                        </a:rPr>
                        <a:t>2003</a:t>
                      </a:r>
                      <a:endParaRPr lang="ru-RU" sz="1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a:effectLst/>
                          <a:latin typeface="Times New Roman" panose="02020603050405020304" pitchFamily="18" charset="0"/>
                          <a:cs typeface="Times New Roman" panose="02020603050405020304" pitchFamily="18" charset="0"/>
                        </a:rPr>
                        <a:t>2004</a:t>
                      </a:r>
                      <a:endParaRPr lang="ru-RU" sz="1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182215575"/>
                  </a:ext>
                </a:extLst>
              </a:tr>
              <a:tr h="867363">
                <a:tc>
                  <a:txBody>
                    <a:bodyPr/>
                    <a:lstStyle/>
                    <a:p>
                      <a:pPr algn="ctr"/>
                      <a:r>
                        <a:rPr lang="ru-RU" sz="1600" b="1" dirty="0">
                          <a:latin typeface="Times New Roman" panose="02020603050405020304" pitchFamily="18" charset="0"/>
                          <a:cs typeface="Times New Roman" panose="02020603050405020304" pitchFamily="18" charset="0"/>
                        </a:rPr>
                        <a:t>0,80</a:t>
                      </a: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0,95</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1,08</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1,26</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1,21</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1,12</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b="1" dirty="0">
                          <a:effectLst/>
                          <a:latin typeface="Times New Roman" panose="02020603050405020304" pitchFamily="18" charset="0"/>
                          <a:cs typeface="Times New Roman" panose="02020603050405020304" pitchFamily="18" charset="0"/>
                        </a:rPr>
                        <a:t>1,05</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23399578"/>
                  </a:ext>
                </a:extLst>
              </a:tr>
            </a:tbl>
          </a:graphicData>
        </a:graphic>
      </p:graphicFrame>
      <p:sp>
        <p:nvSpPr>
          <p:cNvPr id="2" name="Прямоугольник 1">
            <a:extLst>
              <a:ext uri="{FF2B5EF4-FFF2-40B4-BE49-F238E27FC236}">
                <a16:creationId xmlns:a16="http://schemas.microsoft.com/office/drawing/2014/main" xmlns="" id="{C0985F89-5176-4255-85F6-0126EC2ABF7D}"/>
              </a:ext>
            </a:extLst>
          </p:cNvPr>
          <p:cNvSpPr/>
          <p:nvPr/>
        </p:nvSpPr>
        <p:spPr>
          <a:xfrm>
            <a:off x="334167" y="4818163"/>
            <a:ext cx="11436350" cy="1477328"/>
          </a:xfrm>
          <a:prstGeom prst="rect">
            <a:avLst/>
          </a:prstGeom>
        </p:spPr>
        <p:txBody>
          <a:bodyPr wrap="square">
            <a:spAutoFit/>
          </a:bodyPr>
          <a:lstStyle/>
          <a:p>
            <a:pPr marL="342900" indent="-342900" algn="just">
              <a:buFont typeface="+mj-lt"/>
              <a:buAutoNum type="arabicPeriod" startAt="2"/>
            </a:pPr>
            <a:r>
              <a:rPr lang="ru-RU" dirty="0">
                <a:latin typeface="Times New Roman" panose="02020603050405020304" pitchFamily="18" charset="0"/>
                <a:cs typeface="Times New Roman" panose="02020603050405020304" pitchFamily="18" charset="0"/>
              </a:rPr>
              <a:t>В качестве дополнительных аргументов против введения прогрессивной шкалы НДФЛ противники данного подхода отмечают возможные искажения в функционировании рыночной экономики (рост безработицы, снижение экономической активности, сокращение стимулов к труду и т.п.) </a:t>
            </a:r>
            <a:r>
              <a:rPr lang="ru-RU" i="1" dirty="0">
                <a:latin typeface="Times New Roman" panose="02020603050405020304" pitchFamily="18" charset="0"/>
                <a:cs typeface="Times New Roman" panose="02020603050405020304" pitchFamily="18" charset="0"/>
              </a:rPr>
              <a:t>(Назаров, 2011),</a:t>
            </a:r>
            <a:r>
              <a:rPr lang="ru-RU" dirty="0">
                <a:latin typeface="Times New Roman" panose="02020603050405020304" pitchFamily="18" charset="0"/>
                <a:cs typeface="Times New Roman" panose="02020603050405020304" pitchFamily="18" charset="0"/>
              </a:rPr>
              <a:t> рост «теневой экономики», усложнение системы налогового администрирования (</a:t>
            </a:r>
            <a:r>
              <a:rPr lang="ru-RU" i="1" dirty="0">
                <a:latin typeface="Times New Roman" panose="02020603050405020304" pitchFamily="18" charset="0"/>
                <a:cs typeface="Times New Roman" panose="02020603050405020304" pitchFamily="18" charset="0"/>
              </a:rPr>
              <a:t>Силуанов, 2017</a:t>
            </a:r>
            <a:r>
              <a:rPr lang="ru-RU" dirty="0">
                <a:latin typeface="Times New Roman" panose="02020603050405020304" pitchFamily="18" charset="0"/>
                <a:cs typeface="Times New Roman" panose="02020603050405020304" pitchFamily="18" charset="0"/>
              </a:rPr>
              <a:t>), а также бегство «мозгов» и «голосование ногами» (</a:t>
            </a:r>
            <a:r>
              <a:rPr lang="ru-RU" i="1" dirty="0" err="1">
                <a:latin typeface="Times New Roman" panose="02020603050405020304" pitchFamily="18" charset="0"/>
                <a:cs typeface="Times New Roman" panose="02020603050405020304" pitchFamily="18" charset="0"/>
              </a:rPr>
              <a:t>Погорлецкий</a:t>
            </a:r>
            <a:r>
              <a:rPr lang="ru-RU" dirty="0">
                <a:latin typeface="Times New Roman" panose="02020603050405020304" pitchFamily="18" charset="0"/>
                <a:cs typeface="Times New Roman" panose="02020603050405020304" pitchFamily="18" charset="0"/>
              </a:rPr>
              <a:t>, 2014). </a:t>
            </a:r>
          </a:p>
        </p:txBody>
      </p:sp>
    </p:spTree>
    <p:extLst>
      <p:ext uri="{BB962C8B-B14F-4D97-AF65-F5344CB8AC3E}">
        <p14:creationId xmlns:p14="http://schemas.microsoft.com/office/powerpoint/2010/main" val="3517500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0" y="64518"/>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3.</a:t>
            </a:r>
            <a:r>
              <a:rPr lang="en-US" sz="2600" b="1" i="1" dirty="0">
                <a:solidFill>
                  <a:srgbClr val="000000"/>
                </a:solidFill>
                <a:latin typeface="Times New Roman" pitchFamily="18" charset="0"/>
                <a:cs typeface="Times New Roman" pitchFamily="18" charset="0"/>
              </a:rPr>
              <a:t>1</a:t>
            </a:r>
            <a:r>
              <a:rPr lang="ru-RU" sz="2600" b="1" i="1" dirty="0">
                <a:solidFill>
                  <a:srgbClr val="000000"/>
                </a:solidFill>
                <a:latin typeface="Times New Roman" pitchFamily="18" charset="0"/>
                <a:cs typeface="Times New Roman" pitchFamily="18" charset="0"/>
              </a:rPr>
              <a:t>. Палитра мнений</a:t>
            </a:r>
            <a:endParaRPr lang="ru-RU" sz="2600" b="1" dirty="0">
              <a:solidFill>
                <a:srgbClr val="000000"/>
              </a:solidFill>
              <a:latin typeface="Times New Roman" pitchFamily="18" charset="0"/>
            </a:endParaRPr>
          </a:p>
        </p:txBody>
      </p:sp>
      <p:sp>
        <p:nvSpPr>
          <p:cNvPr id="3" name="Прямоугольник 2">
            <a:extLst>
              <a:ext uri="{FF2B5EF4-FFF2-40B4-BE49-F238E27FC236}">
                <a16:creationId xmlns:a16="http://schemas.microsoft.com/office/drawing/2014/main" xmlns="" id="{FF031839-33D6-4E91-B2F7-F63225892DE5}"/>
              </a:ext>
            </a:extLst>
          </p:cNvPr>
          <p:cNvSpPr/>
          <p:nvPr/>
        </p:nvSpPr>
        <p:spPr>
          <a:xfrm>
            <a:off x="247650" y="556643"/>
            <a:ext cx="11696700" cy="6132448"/>
          </a:xfrm>
          <a:prstGeom prst="rect">
            <a:avLst/>
          </a:prstGeom>
        </p:spPr>
        <p:txBody>
          <a:bodyPr wrap="square">
            <a:spAutoFit/>
          </a:bodyPr>
          <a:lstStyle/>
          <a:p>
            <a:pPr indent="447675" algn="just">
              <a:lnSpc>
                <a:spcPct val="150000"/>
              </a:lnSpc>
              <a:spcAft>
                <a:spcPts val="600"/>
              </a:spcAft>
              <a:tabLst>
                <a:tab pos="358775" algn="l"/>
              </a:tabLst>
            </a:pPr>
            <a:r>
              <a:rPr lang="ru-RU" sz="1500" dirty="0">
                <a:latin typeface="Times New Roman" panose="02020603050405020304" pitchFamily="18" charset="0"/>
                <a:ea typeface="Times New Roman" panose="02020603050405020304" pitchFamily="18" charset="0"/>
              </a:rPr>
              <a:t>1. В большинстве стран с незначительной долей ПН в доходах бюджета данное обстоятельство вызвано фактом </a:t>
            </a:r>
            <a:r>
              <a:rPr lang="ru-RU" sz="1500" dirty="0">
                <a:solidFill>
                  <a:srgbClr val="000000"/>
                </a:solidFill>
                <a:latin typeface="Times New Roman" panose="02020603050405020304" pitchFamily="18" charset="0"/>
                <a:ea typeface="Times New Roman" panose="02020603050405020304" pitchFamily="18" charset="0"/>
              </a:rPr>
              <a:t>невысокого уровня доходов вообще и заработной платы в частности (</a:t>
            </a:r>
            <a:r>
              <a:rPr lang="ru-RU" sz="1500" i="1" dirty="0" err="1">
                <a:solidFill>
                  <a:srgbClr val="000000"/>
                </a:solidFill>
                <a:latin typeface="Times New Roman" panose="02020603050405020304" pitchFamily="18" charset="0"/>
                <a:ea typeface="Times New Roman" panose="02020603050405020304" pitchFamily="18" charset="0"/>
              </a:rPr>
              <a:t>Tanzi</a:t>
            </a:r>
            <a:r>
              <a:rPr lang="ru-RU" sz="1500" i="1" dirty="0">
                <a:solidFill>
                  <a:srgbClr val="000000"/>
                </a:solidFill>
                <a:latin typeface="Times New Roman" panose="02020603050405020304" pitchFamily="18" charset="0"/>
                <a:ea typeface="Times New Roman" panose="02020603050405020304" pitchFamily="18" charset="0"/>
              </a:rPr>
              <a:t>, 1992; </a:t>
            </a:r>
            <a:r>
              <a:rPr lang="ru-RU" sz="1500" i="1" dirty="0" err="1">
                <a:solidFill>
                  <a:srgbClr val="000000"/>
                </a:solidFill>
                <a:latin typeface="Times New Roman" panose="02020603050405020304" pitchFamily="18" charset="0"/>
                <a:ea typeface="Times New Roman" panose="02020603050405020304" pitchFamily="18" charset="0"/>
              </a:rPr>
              <a:t>Burgess</a:t>
            </a:r>
            <a:r>
              <a:rPr lang="ru-RU" sz="1500" i="1" dirty="0">
                <a:solidFill>
                  <a:srgbClr val="000000"/>
                </a:solidFill>
                <a:latin typeface="Times New Roman" panose="02020603050405020304" pitchFamily="18" charset="0"/>
                <a:ea typeface="Times New Roman" panose="02020603050405020304" pitchFamily="18" charset="0"/>
              </a:rPr>
              <a:t>, 1993; </a:t>
            </a:r>
            <a:r>
              <a:rPr lang="ru-RU" sz="1500" i="1" dirty="0" err="1">
                <a:solidFill>
                  <a:srgbClr val="000000"/>
                </a:solidFill>
                <a:latin typeface="Times New Roman" panose="02020603050405020304" pitchFamily="18" charset="0"/>
                <a:ea typeface="Times New Roman" panose="02020603050405020304" pitchFamily="18" charset="0"/>
              </a:rPr>
              <a:t>Cheasty</a:t>
            </a:r>
            <a:r>
              <a:rPr lang="ru-RU" sz="1500" i="1" dirty="0">
                <a:solidFill>
                  <a:srgbClr val="000000"/>
                </a:solidFill>
                <a:latin typeface="Times New Roman" panose="02020603050405020304" pitchFamily="18" charset="0"/>
                <a:ea typeface="Times New Roman" panose="02020603050405020304" pitchFamily="18" charset="0"/>
              </a:rPr>
              <a:t>, </a:t>
            </a:r>
            <a:r>
              <a:rPr lang="ru-RU" sz="1500" i="1" dirty="0" err="1">
                <a:solidFill>
                  <a:srgbClr val="000000"/>
                </a:solidFill>
                <a:latin typeface="Times New Roman" panose="02020603050405020304" pitchFamily="18" charset="0"/>
                <a:ea typeface="Times New Roman" panose="02020603050405020304" pitchFamily="18" charset="0"/>
              </a:rPr>
              <a:t>Davis</a:t>
            </a:r>
            <a:r>
              <a:rPr lang="ru-RU" sz="1500" i="1" dirty="0">
                <a:solidFill>
                  <a:srgbClr val="000000"/>
                </a:solidFill>
                <a:latin typeface="Times New Roman" panose="02020603050405020304" pitchFamily="18" charset="0"/>
                <a:ea typeface="Times New Roman" panose="02020603050405020304" pitchFamily="18" charset="0"/>
              </a:rPr>
              <a:t>, 1996; D</a:t>
            </a:r>
            <a:r>
              <a:rPr lang="en-US" sz="1500" i="1" dirty="0">
                <a:solidFill>
                  <a:srgbClr val="000000"/>
                </a:solidFill>
                <a:latin typeface="Times New Roman" panose="02020603050405020304" pitchFamily="18" charset="0"/>
                <a:ea typeface="Times New Roman" panose="02020603050405020304" pitchFamily="18" charset="0"/>
              </a:rPr>
              <a:t>a</a:t>
            </a:r>
            <a:r>
              <a:rPr lang="ru-RU" sz="1500" i="1" dirty="0" err="1">
                <a:solidFill>
                  <a:srgbClr val="000000"/>
                </a:solidFill>
                <a:latin typeface="Times New Roman" panose="02020603050405020304" pitchFamily="18" charset="0"/>
                <a:ea typeface="Times New Roman" panose="02020603050405020304" pitchFamily="18" charset="0"/>
              </a:rPr>
              <a:t>browski</a:t>
            </a:r>
            <a:r>
              <a:rPr lang="ru-RU" sz="1500" i="1" dirty="0">
                <a:solidFill>
                  <a:srgbClr val="000000"/>
                </a:solidFill>
                <a:latin typeface="Times New Roman" panose="02020603050405020304" pitchFamily="18" charset="0"/>
                <a:ea typeface="Times New Roman" panose="02020603050405020304" pitchFamily="18" charset="0"/>
              </a:rPr>
              <a:t>, </a:t>
            </a:r>
            <a:r>
              <a:rPr lang="ru-RU" sz="1500" i="1" dirty="0" err="1">
                <a:solidFill>
                  <a:srgbClr val="000000"/>
                </a:solidFill>
                <a:latin typeface="Times New Roman" panose="02020603050405020304" pitchFamily="18" charset="0"/>
                <a:ea typeface="Times New Roman" panose="02020603050405020304" pitchFamily="18" charset="0"/>
              </a:rPr>
              <a:t>Tomczynska</a:t>
            </a:r>
            <a:r>
              <a:rPr lang="ru-RU" sz="1500" i="1" dirty="0">
                <a:solidFill>
                  <a:srgbClr val="000000"/>
                </a:solidFill>
                <a:latin typeface="Times New Roman" panose="02020603050405020304" pitchFamily="18" charset="0"/>
                <a:ea typeface="Times New Roman" panose="02020603050405020304" pitchFamily="18" charset="0"/>
              </a:rPr>
              <a:t>, 2001</a:t>
            </a:r>
            <a:r>
              <a:rPr lang="ru-RU" sz="1500" dirty="0">
                <a:solidFill>
                  <a:srgbClr val="000000"/>
                </a:solidFill>
                <a:latin typeface="Times New Roman" panose="02020603050405020304" pitchFamily="18" charset="0"/>
                <a:ea typeface="Times New Roman" panose="02020603050405020304" pitchFamily="18" charset="0"/>
              </a:rPr>
              <a:t>). </a:t>
            </a:r>
            <a:r>
              <a:rPr lang="ru-RU" sz="1500" b="1" dirty="0">
                <a:solidFill>
                  <a:srgbClr val="000000"/>
                </a:solidFill>
                <a:latin typeface="Times New Roman" panose="02020603050405020304" pitchFamily="18" charset="0"/>
                <a:ea typeface="Times New Roman" panose="02020603050405020304" pitchFamily="18" charset="0"/>
              </a:rPr>
              <a:t>Хотя за последние два десятилетия доходы в России существенно возросли, можно исходить из того, что они еще не достигли того уровня, когда ПН начинает выступать в качестве фискальной доминанты бюджетной системы</a:t>
            </a:r>
            <a:r>
              <a:rPr lang="ru-RU" sz="1500" dirty="0">
                <a:solidFill>
                  <a:srgbClr val="000000"/>
                </a:solidFill>
                <a:latin typeface="Times New Roman" panose="02020603050405020304" pitchFamily="18" charset="0"/>
                <a:ea typeface="Times New Roman" panose="02020603050405020304" pitchFamily="18" charset="0"/>
              </a:rPr>
              <a:t>. С этой точки зрения никакая перенастройка системы ПН в России не приведет к радикальному увеличению его роли.</a:t>
            </a:r>
          </a:p>
          <a:p>
            <a:pPr indent="447675" algn="just">
              <a:lnSpc>
                <a:spcPct val="150000"/>
              </a:lnSpc>
              <a:spcAft>
                <a:spcPts val="600"/>
              </a:spcAft>
              <a:tabLst>
                <a:tab pos="358775" algn="l"/>
              </a:tabLst>
            </a:pPr>
            <a:r>
              <a:rPr lang="ru-RU" sz="1500" dirty="0">
                <a:latin typeface="Times New Roman" panose="02020603050405020304" pitchFamily="18" charset="0"/>
                <a:ea typeface="Calibri" panose="020F0502020204030204" pitchFamily="34" charset="0"/>
                <a:cs typeface="Times New Roman" panose="02020603050405020304" pitchFamily="18" charset="0"/>
              </a:rPr>
              <a:t>2. Применительно к России было показано, что </a:t>
            </a:r>
            <a:r>
              <a:rPr lang="ru-RU" sz="1500" b="1" dirty="0">
                <a:latin typeface="Times New Roman" panose="02020603050405020304" pitchFamily="18" charset="0"/>
                <a:ea typeface="Calibri" panose="020F0502020204030204" pitchFamily="34" charset="0"/>
                <a:cs typeface="Times New Roman" panose="02020603050405020304" pitchFamily="18" charset="0"/>
              </a:rPr>
              <a:t>н</a:t>
            </a:r>
            <a:r>
              <a:rPr lang="ru-RU" sz="15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евысокая роль ПН в налоговой системе была во многом связана с использованием группой высокодоходных налогоплательщиков различных механизмов уклонения от налога</a:t>
            </a:r>
            <a:r>
              <a:rPr lang="ru-RU" sz="15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15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Синельников-</a:t>
            </a:r>
            <a:r>
              <a:rPr lang="ru-RU" sz="15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Мурылев</a:t>
            </a:r>
            <a:r>
              <a:rPr lang="ru-RU" sz="15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и др., 2002</a:t>
            </a:r>
            <a:r>
              <a:rPr lang="ru-RU" sz="15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indent="447675" algn="just">
              <a:lnSpc>
                <a:spcPct val="150000"/>
              </a:lnSpc>
              <a:spcAft>
                <a:spcPts val="600"/>
              </a:spcAft>
            </a:pPr>
            <a:r>
              <a:rPr lang="ru-RU" sz="1500" dirty="0">
                <a:solidFill>
                  <a:srgbClr val="000000"/>
                </a:solidFill>
                <a:latin typeface="Times New Roman" panose="02020603050405020304" pitchFamily="18" charset="0"/>
                <a:ea typeface="Times New Roman" panose="02020603050405020304" pitchFamily="18" charset="0"/>
              </a:rPr>
              <a:t>3. Из-за наличия большого количества специальных режимов и льгот для разных видов доходов ПН если не утратил, то, по крайней мере, сильно сократил свои </a:t>
            </a:r>
            <a:r>
              <a:rPr lang="ru-RU" sz="1500" dirty="0" err="1">
                <a:solidFill>
                  <a:srgbClr val="000000"/>
                </a:solidFill>
                <a:latin typeface="Times New Roman" panose="02020603050405020304" pitchFamily="18" charset="0"/>
                <a:ea typeface="Times New Roman" panose="02020603050405020304" pitchFamily="18" charset="0"/>
              </a:rPr>
              <a:t>редистрибутивные</a:t>
            </a:r>
            <a:r>
              <a:rPr lang="ru-RU" sz="1500" dirty="0">
                <a:solidFill>
                  <a:srgbClr val="000000"/>
                </a:solidFill>
                <a:latin typeface="Times New Roman" panose="02020603050405020304" pitchFamily="18" charset="0"/>
                <a:ea typeface="Times New Roman" panose="02020603050405020304" pitchFamily="18" charset="0"/>
              </a:rPr>
              <a:t> свойства и прогрессивность (</a:t>
            </a:r>
            <a:r>
              <a:rPr lang="ru-RU" sz="1500" i="1" dirty="0" err="1">
                <a:solidFill>
                  <a:srgbClr val="000000"/>
                </a:solidFill>
                <a:latin typeface="Times New Roman" panose="02020603050405020304" pitchFamily="18" charset="0"/>
                <a:ea typeface="Times New Roman" panose="02020603050405020304" pitchFamily="18" charset="0"/>
              </a:rPr>
              <a:t>Haggeman</a:t>
            </a:r>
            <a:r>
              <a:rPr lang="ru-RU" sz="1500" i="1" dirty="0">
                <a:solidFill>
                  <a:srgbClr val="000000"/>
                </a:solidFill>
                <a:latin typeface="Times New Roman" panose="02020603050405020304" pitchFamily="18" charset="0"/>
                <a:ea typeface="Times New Roman" panose="02020603050405020304" pitchFamily="18" charset="0"/>
              </a:rPr>
              <a:t>, </a:t>
            </a:r>
            <a:r>
              <a:rPr lang="ru-RU" sz="1500" i="1" dirty="0" err="1">
                <a:solidFill>
                  <a:srgbClr val="000000"/>
                </a:solidFill>
                <a:latin typeface="Times New Roman" panose="02020603050405020304" pitchFamily="18" charset="0"/>
                <a:ea typeface="Times New Roman" panose="02020603050405020304" pitchFamily="18" charset="0"/>
              </a:rPr>
              <a:t>Jones</a:t>
            </a:r>
            <a:r>
              <a:rPr lang="ru-RU" sz="1500" i="1" dirty="0">
                <a:solidFill>
                  <a:srgbClr val="000000"/>
                </a:solidFill>
                <a:latin typeface="Times New Roman" panose="02020603050405020304" pitchFamily="18" charset="0"/>
                <a:ea typeface="Times New Roman" panose="02020603050405020304" pitchFamily="18" charset="0"/>
              </a:rPr>
              <a:t>, </a:t>
            </a:r>
            <a:r>
              <a:rPr lang="ru-RU" sz="1500" i="1" dirty="0" err="1">
                <a:solidFill>
                  <a:srgbClr val="000000"/>
                </a:solidFill>
                <a:latin typeface="Times New Roman" panose="02020603050405020304" pitchFamily="18" charset="0"/>
                <a:ea typeface="Times New Roman" panose="02020603050405020304" pitchFamily="18" charset="0"/>
              </a:rPr>
              <a:t>Montador</a:t>
            </a:r>
            <a:r>
              <a:rPr lang="ru-RU" sz="1500" i="1" dirty="0">
                <a:solidFill>
                  <a:srgbClr val="000000"/>
                </a:solidFill>
                <a:latin typeface="Times New Roman" panose="02020603050405020304" pitchFamily="18" charset="0"/>
                <a:ea typeface="Times New Roman" panose="02020603050405020304" pitchFamily="18" charset="0"/>
              </a:rPr>
              <a:t>, 1987; </a:t>
            </a:r>
            <a:r>
              <a:rPr lang="ru-RU" sz="1500" i="1" dirty="0" err="1">
                <a:solidFill>
                  <a:srgbClr val="000000"/>
                </a:solidFill>
                <a:latin typeface="Times New Roman" panose="02020603050405020304" pitchFamily="18" charset="0"/>
                <a:ea typeface="Times New Roman" panose="02020603050405020304" pitchFamily="18" charset="0"/>
              </a:rPr>
              <a:t>Agell</a:t>
            </a:r>
            <a:r>
              <a:rPr lang="ru-RU" sz="1500" i="1" dirty="0">
                <a:solidFill>
                  <a:srgbClr val="000000"/>
                </a:solidFill>
                <a:latin typeface="Times New Roman" panose="02020603050405020304" pitchFamily="18" charset="0"/>
                <a:ea typeface="Times New Roman" panose="02020603050405020304" pitchFamily="18" charset="0"/>
              </a:rPr>
              <a:t>, </a:t>
            </a:r>
            <a:r>
              <a:rPr lang="ru-RU" sz="1500" i="1" dirty="0" err="1">
                <a:solidFill>
                  <a:srgbClr val="000000"/>
                </a:solidFill>
                <a:latin typeface="Times New Roman" panose="02020603050405020304" pitchFamily="18" charset="0"/>
                <a:ea typeface="Times New Roman" panose="02020603050405020304" pitchFamily="18" charset="0"/>
              </a:rPr>
              <a:t>Englund</a:t>
            </a:r>
            <a:r>
              <a:rPr lang="ru-RU" sz="1500" i="1" dirty="0">
                <a:solidFill>
                  <a:srgbClr val="000000"/>
                </a:solidFill>
                <a:latin typeface="Times New Roman" panose="02020603050405020304" pitchFamily="18" charset="0"/>
                <a:ea typeface="Times New Roman" panose="02020603050405020304" pitchFamily="18" charset="0"/>
              </a:rPr>
              <a:t>, </a:t>
            </a:r>
            <a:r>
              <a:rPr lang="ru-RU" sz="1500" i="1" dirty="0" err="1">
                <a:solidFill>
                  <a:srgbClr val="000000"/>
                </a:solidFill>
                <a:latin typeface="Times New Roman" panose="02020603050405020304" pitchFamily="18" charset="0"/>
                <a:ea typeface="Times New Roman" panose="02020603050405020304" pitchFamily="18" charset="0"/>
              </a:rPr>
              <a:t>Sodersten</a:t>
            </a:r>
            <a:r>
              <a:rPr lang="ru-RU" sz="1500" i="1" dirty="0">
                <a:solidFill>
                  <a:srgbClr val="000000"/>
                </a:solidFill>
                <a:latin typeface="Times New Roman" panose="02020603050405020304" pitchFamily="18" charset="0"/>
                <a:ea typeface="Times New Roman" panose="02020603050405020304" pitchFamily="18" charset="0"/>
              </a:rPr>
              <a:t>, 1996; </a:t>
            </a:r>
            <a:r>
              <a:rPr lang="ru-RU" sz="1500" i="1" dirty="0" err="1">
                <a:solidFill>
                  <a:srgbClr val="000000"/>
                </a:solidFill>
                <a:latin typeface="Times New Roman" panose="02020603050405020304" pitchFamily="18" charset="0"/>
                <a:ea typeface="Times New Roman" panose="02020603050405020304" pitchFamily="18" charset="0"/>
              </a:rPr>
              <a:t>Lodin</a:t>
            </a:r>
            <a:r>
              <a:rPr lang="ru-RU" sz="1500" i="1" dirty="0">
                <a:solidFill>
                  <a:srgbClr val="000000"/>
                </a:solidFill>
                <a:latin typeface="Times New Roman" panose="02020603050405020304" pitchFamily="18" charset="0"/>
                <a:ea typeface="Times New Roman" panose="02020603050405020304" pitchFamily="18" charset="0"/>
              </a:rPr>
              <a:t>, 1996</a:t>
            </a:r>
            <a:r>
              <a:rPr lang="ru-RU" sz="1500" dirty="0">
                <a:solidFill>
                  <a:srgbClr val="000000"/>
                </a:solidFill>
                <a:latin typeface="Times New Roman" panose="02020603050405020304" pitchFamily="18" charset="0"/>
                <a:ea typeface="Times New Roman" panose="02020603050405020304" pitchFamily="18" charset="0"/>
              </a:rPr>
              <a:t>). </a:t>
            </a:r>
            <a:r>
              <a:rPr lang="ru-RU" sz="1500" dirty="0">
                <a:latin typeface="Times New Roman" panose="02020603050405020304" pitchFamily="18" charset="0"/>
                <a:cs typeface="Times New Roman" panose="02020603050405020304" pitchFamily="18" charset="0"/>
              </a:rPr>
              <a:t>Это связано с тем, что установление специальных льготных режимов фактически заменяет возможное перераспределение изъятого дохода на нужды низкооплачиваемых слоев населения. Данный механизм выравнивания уровня жизни низкооплачиваемых слоев признан более эффективным по сравнению с </a:t>
            </a:r>
            <a:r>
              <a:rPr lang="ru-RU" sz="1500" dirty="0" err="1">
                <a:latin typeface="Times New Roman" panose="02020603050405020304" pitchFamily="18" charset="0"/>
                <a:cs typeface="Times New Roman" panose="02020603050405020304" pitchFamily="18" charset="0"/>
              </a:rPr>
              <a:t>пераспределительным</a:t>
            </a:r>
            <a:r>
              <a:rPr lang="ru-RU" sz="1500" dirty="0">
                <a:latin typeface="Times New Roman" panose="02020603050405020304" pitchFamily="18" charset="0"/>
                <a:cs typeface="Times New Roman" panose="02020603050405020304" pitchFamily="18" charset="0"/>
              </a:rPr>
              <a:t>: </a:t>
            </a:r>
            <a:r>
              <a:rPr lang="ru-RU" sz="1500" b="1" dirty="0">
                <a:latin typeface="Times New Roman" panose="02020603050405020304" pitchFamily="18" charset="0"/>
                <a:cs typeface="Times New Roman" panose="02020603050405020304" pitchFamily="18" charset="0"/>
              </a:rPr>
              <a:t>проще не изымать деньги у этих групп населения (предоставляя льготы), чем изымать у них налоги с параллельным добавлением дотаций из бюджета</a:t>
            </a:r>
            <a:r>
              <a:rPr lang="ru-RU" sz="1500" dirty="0">
                <a:latin typeface="Times New Roman" panose="02020603050405020304" pitchFamily="18" charset="0"/>
                <a:cs typeface="Times New Roman" panose="02020603050405020304" pitchFamily="18" charset="0"/>
              </a:rPr>
              <a:t>. В противном случае происходит рост трансакционных издержек за счет избыточного налогового администрирования. </a:t>
            </a:r>
            <a:r>
              <a:rPr lang="ru-RU" sz="1500" dirty="0">
                <a:solidFill>
                  <a:srgbClr val="000000"/>
                </a:solidFill>
                <a:latin typeface="Times New Roman" panose="02020603050405020304" pitchFamily="18" charset="0"/>
                <a:ea typeface="Times New Roman" panose="02020603050405020304" pitchFamily="18" charset="0"/>
              </a:rPr>
              <a:t>Эконометрические расчеты последующих лет показали, что </a:t>
            </a:r>
            <a:r>
              <a:rPr lang="ru-RU" sz="1500" b="1" dirty="0">
                <a:solidFill>
                  <a:srgbClr val="000000"/>
                </a:solidFill>
                <a:latin typeface="Times New Roman" panose="02020603050405020304" pitchFamily="18" charset="0"/>
                <a:ea typeface="Times New Roman" panose="02020603050405020304" pitchFamily="18" charset="0"/>
              </a:rPr>
              <a:t>ПН в основном ориентирован на выравнивание заработной платы, тогда как его возможности перераспределять налогооблагаемые доходы высокодоходных групп в целом низки </a:t>
            </a:r>
            <a:r>
              <a:rPr lang="ru-RU" sz="1500" dirty="0">
                <a:solidFill>
                  <a:srgbClr val="000000"/>
                </a:solidFill>
                <a:latin typeface="Times New Roman" panose="02020603050405020304" pitchFamily="18" charset="0"/>
                <a:ea typeface="Times New Roman" panose="02020603050405020304" pitchFamily="18" charset="0"/>
              </a:rPr>
              <a:t>(</a:t>
            </a:r>
            <a:r>
              <a:rPr lang="ru-RU" sz="1500" i="1" dirty="0">
                <a:solidFill>
                  <a:srgbClr val="000000"/>
                </a:solidFill>
                <a:latin typeface="Times New Roman" panose="02020603050405020304" pitchFamily="18" charset="0"/>
                <a:ea typeface="Calibri" panose="020F0502020204030204" pitchFamily="34" charset="0"/>
              </a:rPr>
              <a:t>Синельников-</a:t>
            </a:r>
            <a:r>
              <a:rPr lang="ru-RU" sz="1500" i="1" dirty="0" err="1">
                <a:solidFill>
                  <a:srgbClr val="000000"/>
                </a:solidFill>
                <a:latin typeface="Times New Roman" panose="02020603050405020304" pitchFamily="18" charset="0"/>
                <a:ea typeface="Calibri" panose="020F0502020204030204" pitchFamily="34" charset="0"/>
              </a:rPr>
              <a:t>Мурылев</a:t>
            </a:r>
            <a:r>
              <a:rPr lang="ru-RU" sz="1500" i="1" dirty="0">
                <a:solidFill>
                  <a:srgbClr val="000000"/>
                </a:solidFill>
                <a:latin typeface="Times New Roman" panose="02020603050405020304" pitchFamily="18" charset="0"/>
                <a:ea typeface="Calibri" panose="020F0502020204030204" pitchFamily="34" charset="0"/>
              </a:rPr>
              <a:t> и др., 2002</a:t>
            </a:r>
            <a:r>
              <a:rPr lang="ru-RU" sz="1500" dirty="0">
                <a:solidFill>
                  <a:srgbClr val="000000"/>
                </a:solidFill>
                <a:latin typeface="Times New Roman" panose="02020603050405020304" pitchFamily="18" charset="0"/>
                <a:ea typeface="Calibri" panose="020F0502020204030204" pitchFamily="34" charset="0"/>
              </a:rPr>
              <a:t>).</a:t>
            </a:r>
            <a:endParaRPr lang="ru-RU" sz="15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270" name="Rectangle 2"/>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9272" name="Прямоугольник 18"/>
          <p:cNvSpPr>
            <a:spLocks noChangeArrowheads="1"/>
          </p:cNvSpPr>
          <p:nvPr/>
        </p:nvSpPr>
        <p:spPr bwMode="auto">
          <a:xfrm>
            <a:off x="0" y="85757"/>
            <a:ext cx="12192000" cy="492125"/>
          </a:xfrm>
          <a:prstGeom prst="rect">
            <a:avLst/>
          </a:prstGeom>
          <a:noFill/>
          <a:ln w="9525">
            <a:noFill/>
            <a:miter lim="800000"/>
            <a:headEnd/>
            <a:tailEnd/>
          </a:ln>
        </p:spPr>
        <p:txBody>
          <a:bodyPr>
            <a:spAutoFit/>
          </a:bodyPr>
          <a:lstStyle/>
          <a:p>
            <a:pPr algn="ctr"/>
            <a:r>
              <a:rPr lang="ru-RU" sz="2600" b="1" i="1" dirty="0">
                <a:solidFill>
                  <a:srgbClr val="000000"/>
                </a:solidFill>
                <a:latin typeface="Times New Roman" pitchFamily="18" charset="0"/>
                <a:cs typeface="Times New Roman" pitchFamily="18" charset="0"/>
              </a:rPr>
              <a:t>3.2. Палитра мнений</a:t>
            </a:r>
            <a:endParaRPr lang="ru-RU" sz="2600" b="1" dirty="0">
              <a:solidFill>
                <a:srgbClr val="000000"/>
              </a:solidFill>
              <a:latin typeface="Times New Roman" pitchFamily="18" charset="0"/>
            </a:endParaRPr>
          </a:p>
        </p:txBody>
      </p:sp>
      <p:sp>
        <p:nvSpPr>
          <p:cNvPr id="3" name="Прямоугольник 2">
            <a:extLst>
              <a:ext uri="{FF2B5EF4-FFF2-40B4-BE49-F238E27FC236}">
                <a16:creationId xmlns:a16="http://schemas.microsoft.com/office/drawing/2014/main" xmlns="" id="{FF031839-33D6-4E91-B2F7-F63225892DE5}"/>
              </a:ext>
            </a:extLst>
          </p:cNvPr>
          <p:cNvSpPr/>
          <p:nvPr/>
        </p:nvSpPr>
        <p:spPr>
          <a:xfrm>
            <a:off x="247650" y="711177"/>
            <a:ext cx="11696700" cy="5957400"/>
          </a:xfrm>
          <a:prstGeom prst="rect">
            <a:avLst/>
          </a:prstGeom>
        </p:spPr>
        <p:txBody>
          <a:bodyPr wrap="square">
            <a:spAutoFit/>
          </a:bodyPr>
          <a:lstStyle/>
          <a:p>
            <a:pPr indent="449263" algn="just">
              <a:lnSpc>
                <a:spcPct val="150000"/>
              </a:lnSpc>
              <a:spcAft>
                <a:spcPts val="600"/>
              </a:spcAft>
            </a:pPr>
            <a:r>
              <a:rPr lang="ru-RU" sz="1600" dirty="0">
                <a:latin typeface="Times New Roman" panose="02020603050405020304" pitchFamily="18" charset="0"/>
                <a:cs typeface="Times New Roman" panose="02020603050405020304" pitchFamily="18" charset="0"/>
              </a:rPr>
              <a:t>4. В России последнее десятилетие ознаменовалось </a:t>
            </a:r>
            <a:r>
              <a:rPr lang="ru-RU" sz="1600" b="1" dirty="0">
                <a:latin typeface="Times New Roman" panose="02020603050405020304" pitchFamily="18" charset="0"/>
                <a:cs typeface="Times New Roman" panose="02020603050405020304" pitchFamily="18" charset="0"/>
              </a:rPr>
              <a:t>акцентом на аналитическом описании фискальных эффектов и эффектов социального неравенства</a:t>
            </a:r>
            <a:r>
              <a:rPr lang="ru-RU" sz="1600" dirty="0">
                <a:latin typeface="Times New Roman" panose="02020603050405020304" pitchFamily="18" charset="0"/>
                <a:cs typeface="Times New Roman" panose="02020603050405020304" pitchFamily="18" charset="0"/>
              </a:rPr>
              <a:t>. Так, была сделана попытка смоделировать функцию распределения дохода в России с помощью двухпараметрического логнормального распределения, которое позволило оценить коэффициент фондов в 1998 г. в среднем по стране на уровне 17,6, а для Москвы – на запредельно высоком уровне в 46,0 (</a:t>
            </a:r>
            <a:r>
              <a:rPr lang="ru-RU" sz="1600" i="1" dirty="0" err="1">
                <a:latin typeface="Times New Roman" panose="02020603050405020304" pitchFamily="18" charset="0"/>
                <a:cs typeface="Times New Roman" panose="02020603050405020304" pitchFamily="18" charset="0"/>
              </a:rPr>
              <a:t>Гречаный</a:t>
            </a:r>
            <a:r>
              <a:rPr lang="ru-RU" sz="1600" i="1" dirty="0">
                <a:latin typeface="Times New Roman" panose="02020603050405020304" pitchFamily="18" charset="0"/>
                <a:cs typeface="Times New Roman" panose="02020603050405020304" pitchFamily="18" charset="0"/>
              </a:rPr>
              <a:t>, Родин, 2008</a:t>
            </a:r>
            <a:r>
              <a:rPr lang="ru-RU" sz="1600" dirty="0">
                <a:latin typeface="Times New Roman" panose="02020603050405020304" pitchFamily="18" charset="0"/>
                <a:cs typeface="Times New Roman" panose="02020603050405020304" pitchFamily="18" charset="0"/>
              </a:rPr>
              <a:t>). В работе (</a:t>
            </a:r>
            <a:r>
              <a:rPr lang="ru-RU" sz="1600" i="1" dirty="0">
                <a:latin typeface="Times New Roman" panose="02020603050405020304" pitchFamily="18" charset="0"/>
                <a:cs typeface="Times New Roman" panose="02020603050405020304" pitchFamily="18" charset="0"/>
              </a:rPr>
              <a:t>Лебедев, Лебедев, 2017</a:t>
            </a:r>
            <a:r>
              <a:rPr lang="ru-RU" sz="1600" dirty="0">
                <a:latin typeface="Times New Roman" panose="02020603050405020304" pitchFamily="18" charset="0"/>
                <a:cs typeface="Times New Roman" panose="02020603050405020304" pitchFamily="18" charset="0"/>
              </a:rPr>
              <a:t>) было установлено, что существенных изменений в структуре распределения доходов за 2009-2015 гг. в России не происходило.</a:t>
            </a:r>
          </a:p>
          <a:p>
            <a:pPr indent="449263" algn="just">
              <a:lnSpc>
                <a:spcPct val="150000"/>
              </a:lnSpc>
              <a:spcAft>
                <a:spcPts val="600"/>
              </a:spcAft>
            </a:pPr>
            <a:r>
              <a:rPr lang="ru-RU" sz="1600" dirty="0">
                <a:latin typeface="Times New Roman" panose="02020603050405020304" pitchFamily="18" charset="0"/>
                <a:cs typeface="Times New Roman" panose="02020603050405020304" pitchFamily="18" charset="0"/>
              </a:rPr>
              <a:t> 5. </a:t>
            </a:r>
            <a:r>
              <a:rPr lang="ru-RU" sz="1600" b="1" dirty="0">
                <a:latin typeface="Times New Roman" panose="02020603050405020304" pitchFamily="18" charset="0"/>
                <a:cs typeface="Times New Roman" panose="02020603050405020304" pitchFamily="18" charset="0"/>
              </a:rPr>
              <a:t>Современная теория оптимального подоходного налогообложения</a:t>
            </a:r>
            <a:r>
              <a:rPr lang="ru-RU" sz="1600" dirty="0">
                <a:latin typeface="Times New Roman" panose="02020603050405020304" pitchFamily="18" charset="0"/>
                <a:cs typeface="Times New Roman" panose="02020603050405020304" pitchFamily="18" charset="0"/>
              </a:rPr>
              <a:t>, восходящая к работам Дж. </a:t>
            </a:r>
            <a:r>
              <a:rPr lang="ru-RU" sz="1600" dirty="0" err="1">
                <a:latin typeface="Times New Roman" panose="02020603050405020304" pitchFamily="18" charset="0"/>
                <a:cs typeface="Times New Roman" panose="02020603050405020304" pitchFamily="18" charset="0"/>
              </a:rPr>
              <a:t>Миррлиса</a:t>
            </a:r>
            <a:r>
              <a:rPr lang="ru-RU" sz="1600"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Mirrlees</a:t>
            </a:r>
            <a:r>
              <a:rPr lang="ru-RU" sz="1600" i="1" dirty="0">
                <a:latin typeface="Times New Roman" panose="02020603050405020304" pitchFamily="18" charset="0"/>
                <a:cs typeface="Times New Roman" panose="02020603050405020304" pitchFamily="18" charset="0"/>
              </a:rPr>
              <a:t>, 1971</a:t>
            </a:r>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не дает исчерпывающего ответа ни на вопрос об оптимальной степени прогрессии шкалы ПН, ни на вопрос о величине предельных ставок и диапазонах их применения</a:t>
            </a:r>
            <a:r>
              <a:rPr lang="ru-RU" sz="1600" dirty="0">
                <a:latin typeface="Times New Roman" panose="02020603050405020304" pitchFamily="18" charset="0"/>
                <a:cs typeface="Times New Roman" panose="02020603050405020304" pitchFamily="18" charset="0"/>
              </a:rPr>
              <a:t>. Кроме того, полученные в ней аналитические результаты очень чувствительны к исходным предположениям и допущениям, которые в свою очередь, по мнению некоторых исследователей, сами слабо мотивированы и недостаточно обоснованы (</a:t>
            </a:r>
            <a:r>
              <a:rPr lang="en-US" sz="1600" i="1" dirty="0" err="1">
                <a:latin typeface="Times New Roman" panose="02020603050405020304" pitchFamily="18" charset="0"/>
                <a:cs typeface="Times New Roman" panose="02020603050405020304" pitchFamily="18" charset="0"/>
              </a:rPr>
              <a:t>Saez</a:t>
            </a:r>
            <a:r>
              <a:rPr lang="ru-RU" sz="1600" i="1" dirty="0">
                <a:latin typeface="Times New Roman" panose="02020603050405020304" pitchFamily="18" charset="0"/>
                <a:cs typeface="Times New Roman" panose="02020603050405020304" pitchFamily="18" charset="0"/>
              </a:rPr>
              <a:t>, 2001</a:t>
            </a:r>
            <a:r>
              <a:rPr lang="ru-RU" sz="1600" dirty="0">
                <a:latin typeface="Times New Roman" panose="02020603050405020304" pitchFamily="18" charset="0"/>
                <a:cs typeface="Times New Roman" panose="02020603050405020304" pitchFamily="18" charset="0"/>
              </a:rPr>
              <a:t>).</a:t>
            </a:r>
          </a:p>
          <a:p>
            <a:pPr indent="449263" algn="just">
              <a:lnSpc>
                <a:spcPct val="150000"/>
              </a:lnSpc>
              <a:spcAft>
                <a:spcPts val="600"/>
              </a:spcAft>
            </a:pPr>
            <a:r>
              <a:rPr lang="ru-RU" sz="1600" dirty="0">
                <a:latin typeface="Times New Roman" panose="02020603050405020304" pitchFamily="18" charset="0"/>
                <a:cs typeface="Times New Roman" panose="02020603050405020304" pitchFamily="18" charset="0"/>
              </a:rPr>
              <a:t>6. Для случая логнормального распределения доходов удалось определить прогрессивную шкалу ПН в долях математического ожидания, а процент (эффект) НДФЛ от совокупных налоговых сборов выразить через параметр дисперсии распределения (</a:t>
            </a:r>
            <a:r>
              <a:rPr lang="ru-RU" sz="1600" i="1" dirty="0" err="1">
                <a:latin typeface="Times New Roman" panose="02020603050405020304" pitchFamily="18" charset="0"/>
                <a:cs typeface="Times New Roman" panose="02020603050405020304" pitchFamily="18" charset="0"/>
              </a:rPr>
              <a:t>Давнис</a:t>
            </a:r>
            <a:r>
              <a:rPr lang="ru-RU" sz="1600" i="1" dirty="0">
                <a:latin typeface="Times New Roman" panose="02020603050405020304" pitchFamily="18" charset="0"/>
                <a:cs typeface="Times New Roman" panose="02020603050405020304" pitchFamily="18" charset="0"/>
              </a:rPr>
              <a:t>, Родин, 2016</a:t>
            </a:r>
            <a:r>
              <a:rPr lang="ru-RU" sz="1600" dirty="0">
                <a:latin typeface="Times New Roman" panose="02020603050405020304" pitchFamily="18" charset="0"/>
                <a:cs typeface="Times New Roman" panose="02020603050405020304" pitchFamily="18" charset="0"/>
              </a:rPr>
              <a:t>).</a:t>
            </a:r>
          </a:p>
          <a:p>
            <a:pPr indent="449263" algn="just">
              <a:lnSpc>
                <a:spcPct val="150000"/>
              </a:lnSpc>
              <a:spcAft>
                <a:spcPts val="600"/>
              </a:spcAft>
            </a:pP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792710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Тема Office">
  <a:themeElements>
    <a:clrScheme name="Другая 7">
      <a:dk1>
        <a:srgbClr val="171616"/>
      </a:dk1>
      <a:lt1>
        <a:srgbClr val="171616"/>
      </a:lt1>
      <a:dk2>
        <a:srgbClr val="FFFFFF"/>
      </a:dk2>
      <a:lt2>
        <a:srgbClr val="FFFFFF"/>
      </a:lt2>
      <a:accent1>
        <a:srgbClr val="5B9BD5"/>
      </a:accent1>
      <a:accent2>
        <a:srgbClr val="ED7D31"/>
      </a:accent2>
      <a:accent3>
        <a:srgbClr val="FFFFFF"/>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lipFill rotWithShape="0">
          <a:blip xmlns:r="http://schemas.openxmlformats.org/officeDocument/2006/relationships" r:embed="rId1"/>
          <a:stretch>
            <a:fillRect l="-828" t="-923"/>
          </a:stretch>
        </a:blipFill>
      </a:spPr>
      <a:bodyPr/>
      <a:lstStyle>
        <a:defPPr>
          <a:defRPr>
            <a:no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3677</TotalTime>
  <Words>6063</Words>
  <Application>Microsoft Office PowerPoint</Application>
  <PresentationFormat>Широкоэкранный</PresentationFormat>
  <Paragraphs>1120</Paragraphs>
  <Slides>41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41</vt:i4>
      </vt:variant>
    </vt:vector>
  </HeadingPairs>
  <TitlesOfParts>
    <vt:vector size="48" baseType="lpstr">
      <vt:lpstr>Arial</vt:lpstr>
      <vt:lpstr>Calibri</vt:lpstr>
      <vt:lpstr>Calibri Light</vt:lpstr>
      <vt:lpstr>Cambria Math</vt:lpstr>
      <vt:lpstr>Times New Roman</vt:lpstr>
      <vt:lpstr>Тема Office</vt:lpstr>
      <vt:lpstr>1_Тема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17. Статьи</vt:lpstr>
      <vt:lpstr>18.1. Список литературы</vt:lpstr>
      <vt:lpstr>18.2. Список литературы</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Центр макроэкономических исследований Финансового университета при Правительстве Российской Федерации  Е.В.Балацкий, Н.А.Екимова</dc:title>
  <dc:creator>Евгений Гаганов</dc:creator>
  <cp:lastModifiedBy>Екимова Наталья Александровна</cp:lastModifiedBy>
  <cp:revision>228</cp:revision>
  <cp:lastPrinted>2018-11-12T17:42:59Z</cp:lastPrinted>
  <dcterms:created xsi:type="dcterms:W3CDTF">2015-03-09T09:27:37Z</dcterms:created>
  <dcterms:modified xsi:type="dcterms:W3CDTF">2018-11-16T11:44:13Z</dcterms:modified>
</cp:coreProperties>
</file>