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93" r:id="rId7"/>
    <p:sldId id="320" r:id="rId8"/>
    <p:sldId id="321" r:id="rId9"/>
    <p:sldId id="330" r:id="rId10"/>
    <p:sldId id="329" r:id="rId11"/>
    <p:sldId id="331" r:id="rId12"/>
    <p:sldId id="322" r:id="rId13"/>
    <p:sldId id="332" r:id="rId14"/>
    <p:sldId id="333" r:id="rId15"/>
    <p:sldId id="334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7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1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726" y="2710221"/>
            <a:ext cx="81851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«Перемещение» университетов мирового класса в зеркале международных рейтингов</a:t>
            </a:r>
            <a:endParaRPr lang="ru-RU" sz="3600" b="1" dirty="0">
              <a:solidFill>
                <a:schemeClr val="accent4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3033" y="2533479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1726" y="1341167"/>
            <a:ext cx="62167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Балацкий Евгений Всеволодович</a:t>
            </a:r>
          </a:p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Екимова Наталья Александровна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DE941-C76B-4A0C-8ACF-888ED3ED456E}"/>
              </a:ext>
            </a:extLst>
          </p:cNvPr>
          <p:cNvSpPr txBox="1"/>
          <p:nvPr/>
        </p:nvSpPr>
        <p:spPr>
          <a:xfrm>
            <a:off x="0" y="5984439"/>
            <a:ext cx="503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Ростов</a:t>
            </a: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-на-Дону, ЮФУ, 19.11.2020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628516B-0F81-4FE7-ADF4-52801D3CB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32" y="55653"/>
            <a:ext cx="2458017" cy="103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5157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9. Россия на рынке УМК: Топ-100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66221-EAC8-4480-9642-134A250A45C4}"/>
              </a:ext>
            </a:extLst>
          </p:cNvPr>
          <p:cNvSpPr txBox="1"/>
          <p:nvPr/>
        </p:nvSpPr>
        <p:spPr>
          <a:xfrm>
            <a:off x="123088" y="581389"/>
            <a:ext cx="8854565" cy="376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Присутствие России в Топ-100 глобальных рейтингов университетов, 2001–2020 гг.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9211D6F-B811-4FA4-8E5B-28B2D096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36383"/>
              </p:ext>
            </p:extLst>
          </p:nvPr>
        </p:nvGraphicFramePr>
        <p:xfrm>
          <a:off x="123088" y="952380"/>
          <a:ext cx="8854562" cy="58079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4697">
                  <a:extLst>
                    <a:ext uri="{9D8B030D-6E8A-4147-A177-3AD203B41FA5}">
                      <a16:colId xmlns:a16="http://schemas.microsoft.com/office/drawing/2014/main" val="3927613386"/>
                    </a:ext>
                  </a:extLst>
                </a:gridCol>
                <a:gridCol w="884697">
                  <a:extLst>
                    <a:ext uri="{9D8B030D-6E8A-4147-A177-3AD203B41FA5}">
                      <a16:colId xmlns:a16="http://schemas.microsoft.com/office/drawing/2014/main" val="852072584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97165095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432637296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075314411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285736716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317442247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209761303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659166777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2825159763"/>
                    </a:ext>
                  </a:extLst>
                </a:gridCol>
              </a:tblGrid>
              <a:tr h="1646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рейтинги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457109"/>
                  </a:ext>
                </a:extLst>
              </a:tr>
              <a:tr h="41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898437416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4195089509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33361701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414573378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270043924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21473059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3505796877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1336996357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3284421401"/>
                  </a:ext>
                </a:extLst>
              </a:tr>
              <a:tr h="164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171253691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533107543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463334393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865578559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401037866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68782625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20835735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21864350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322316265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1456169895"/>
                  </a:ext>
                </a:extLst>
              </a:tr>
              <a:tr h="16462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184992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96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531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10. Россия на рынке УМК: Топ-500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66221-EAC8-4480-9642-134A250A45C4}"/>
              </a:ext>
            </a:extLst>
          </p:cNvPr>
          <p:cNvSpPr txBox="1"/>
          <p:nvPr/>
        </p:nvSpPr>
        <p:spPr>
          <a:xfrm>
            <a:off x="123088" y="581389"/>
            <a:ext cx="8854565" cy="376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Присутствие России в Топ-500 глобальных рейтингов университетов, 2001–2020 гг.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9211D6F-B811-4FA4-8E5B-28B2D096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64165"/>
              </p:ext>
            </p:extLst>
          </p:nvPr>
        </p:nvGraphicFramePr>
        <p:xfrm>
          <a:off x="123088" y="952380"/>
          <a:ext cx="8854562" cy="58079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4697">
                  <a:extLst>
                    <a:ext uri="{9D8B030D-6E8A-4147-A177-3AD203B41FA5}">
                      <a16:colId xmlns:a16="http://schemas.microsoft.com/office/drawing/2014/main" val="3927613386"/>
                    </a:ext>
                  </a:extLst>
                </a:gridCol>
                <a:gridCol w="884697">
                  <a:extLst>
                    <a:ext uri="{9D8B030D-6E8A-4147-A177-3AD203B41FA5}">
                      <a16:colId xmlns:a16="http://schemas.microsoft.com/office/drawing/2014/main" val="852072584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97165095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432637296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075314411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285736716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3317442247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209761303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1659166777"/>
                    </a:ext>
                  </a:extLst>
                </a:gridCol>
                <a:gridCol w="885646">
                  <a:extLst>
                    <a:ext uri="{9D8B030D-6E8A-4147-A177-3AD203B41FA5}">
                      <a16:colId xmlns:a16="http://schemas.microsoft.com/office/drawing/2014/main" val="2825159763"/>
                    </a:ext>
                  </a:extLst>
                </a:gridCol>
              </a:tblGrid>
              <a:tr h="1646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рейтинги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457109"/>
                  </a:ext>
                </a:extLst>
              </a:tr>
              <a:tr h="41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extLst>
                  <a:ext uri="{0D108BD9-81ED-4DB2-BD59-A6C34878D82A}">
                    <a16:rowId xmlns:a16="http://schemas.microsoft.com/office/drawing/2014/main" val="2898437416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5089509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361701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573378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0043924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473059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5796877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6996357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4421401"/>
                  </a:ext>
                </a:extLst>
              </a:tr>
              <a:tr h="164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253691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3107543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3334393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5578559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037866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7826251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835735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864350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3162652"/>
                  </a:ext>
                </a:extLst>
              </a:tr>
              <a:tr h="278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6169895"/>
                  </a:ext>
                </a:extLst>
              </a:tr>
              <a:tr h="16462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249" marR="402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992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111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83099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7399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11. Россия на рынке УМК: стратегия «от малого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к большому»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FB96A31-F3D9-48C4-AC33-7B12051EE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60292"/>
              </p:ext>
            </p:extLst>
          </p:nvPr>
        </p:nvGraphicFramePr>
        <p:xfrm>
          <a:off x="123092" y="1706990"/>
          <a:ext cx="8853853" cy="26452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50633">
                  <a:extLst>
                    <a:ext uri="{9D8B030D-6E8A-4147-A177-3AD203B41FA5}">
                      <a16:colId xmlns:a16="http://schemas.microsoft.com/office/drawing/2014/main" val="937867134"/>
                    </a:ext>
                  </a:extLst>
                </a:gridCol>
                <a:gridCol w="2951610">
                  <a:extLst>
                    <a:ext uri="{9D8B030D-6E8A-4147-A177-3AD203B41FA5}">
                      <a16:colId xmlns:a16="http://schemas.microsoft.com/office/drawing/2014/main" val="3117100232"/>
                    </a:ext>
                  </a:extLst>
                </a:gridCol>
                <a:gridCol w="2951610">
                  <a:extLst>
                    <a:ext uri="{9D8B030D-6E8A-4147-A177-3AD203B41FA5}">
                      <a16:colId xmlns:a16="http://schemas.microsoft.com/office/drawing/2014/main" val="1855437488"/>
                    </a:ext>
                  </a:extLst>
                </a:gridCol>
              </a:tblGrid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8955037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0333200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321344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1700834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536009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5875649"/>
                  </a:ext>
                </a:extLst>
              </a:tr>
              <a:tr h="37788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76691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715FC15-71B5-46D4-A3DC-F7E134944070}"/>
              </a:ext>
            </a:extLst>
          </p:cNvPr>
          <p:cNvSpPr txBox="1"/>
          <p:nvPr/>
        </p:nvSpPr>
        <p:spPr>
          <a:xfrm>
            <a:off x="123092" y="1061333"/>
            <a:ext cx="8853854" cy="417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7.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Число российских вузов, вошедших в Топ–100 предметных рейтингов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9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860" y="405566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1. Постановка проблемы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7105C8-2853-45F1-8069-8E6EAB60DF5D}"/>
              </a:ext>
            </a:extLst>
          </p:cNvPr>
          <p:cNvSpPr txBox="1"/>
          <p:nvPr/>
        </p:nvSpPr>
        <p:spPr>
          <a:xfrm>
            <a:off x="320919" y="1557974"/>
            <a:ext cx="8502161" cy="263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Университеты мирового класса (УМК) – глобальные центры сосредоточения мировой интеллектуальной элиты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США – до недавнего времени непререкаемый лидер по числу УМК.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Будет ли так всегда или достаточно долго?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Куда будут «мигрировать» УМК?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Какой ответ можно получить с помощью глобальных рейтингов университетов (ГРУ)?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A4C76BB6-576D-4C12-9014-8340EA38417E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A98A11-7761-44B4-A144-29BE4990906F}"/>
              </a:ext>
            </a:extLst>
          </p:cNvPr>
          <p:cNvSpPr txBox="1"/>
          <p:nvPr/>
        </p:nvSpPr>
        <p:spPr>
          <a:xfrm>
            <a:off x="123092" y="119724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1. Постановка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3092" y="119724"/>
            <a:ext cx="4682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2. Методология исследования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D22E46-7FB1-4E0C-BBF7-757591CA11A0}"/>
              </a:ext>
            </a:extLst>
          </p:cNvPr>
          <p:cNvSpPr/>
          <p:nvPr/>
        </p:nvSpPr>
        <p:spPr>
          <a:xfrm>
            <a:off x="244760" y="920621"/>
            <a:ext cx="86544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Ранее был предложен алгоритм идентификации УМК, но у него два недостатка: короткая ретроспектива и высокая трудоемкость.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>
              <a:tabLst>
                <a:tab pos="810260" algn="l"/>
                <a:tab pos="5130800" algn="l"/>
              </a:tabLst>
            </a:pP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Balatsky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E.V., </a:t>
            </a:r>
            <a:r>
              <a:rPr lang="en-US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Ekimova</a:t>
            </a:r>
            <a:r>
              <a:rPr lang="en-US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N.A.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Geopolitical Meridians of World-Class Universities// Herald of the Russian Academy of Sciences.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2019.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89. №5.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468–477;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>
              <a:tabLst>
                <a:tab pos="810260" algn="l"/>
                <a:tab pos="5130800" algn="l"/>
              </a:tabLst>
            </a:pPr>
            <a:r>
              <a:rPr lang="ru-RU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Балацкий Е.В., Екимова Н.А.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Геополитические меридианы университетов мирового класса // Вестник РАН. 2019. № 10. С. 2012–2023.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Нужна </a:t>
            </a: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альтернатива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которая устранить эти недостатки.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2. 	Сущность предлагаемого метода анализа состоит в подсчёте УМК в четырёх регионах планеты – США, Европе, Азии и прочих странах (разрозненное множество географически не связанных между собой государств – Австралия, Канада, Бразилия, Израиль, Россия и т.д.) – на основе данных </a:t>
            </a: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различных ГРУ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за разные годы.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3. Для большей объективности получаемые оценки </a:t>
            </a: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усредняются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имеющимся разным глобальным рейтингам. Благодаря этому приёму удаётся задействовать так называемый закон больших чисел: имеющиеся у каждого ГРУ изъяны при усреднении подавляются, что позволяет получить вполне объективную картину.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Так как разные рейтинги возникли в разное время и имеют разную длину ретроспективных рядов, то будем использовать </a:t>
            </a: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скользящее усреднение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то есть в зависимости от того, сколько рейтингов имеется на данный год. Неравную ретроспективу ГРУ в анализируемые годы можно интерпретировать как фактор скрытого увеличения точности оценок по мере расширения выборки рейтингов.</a:t>
            </a:r>
          </a:p>
          <a:p>
            <a:pPr indent="447675" algn="just"/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генеральной тенденции данное обстоятельство принципиально не сказывается.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0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B1A2AD23-75C8-4090-8960-67BD4445BB83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86DAE-F0FF-4C83-B334-88371227B1C5}"/>
              </a:ext>
            </a:extLst>
          </p:cNvPr>
          <p:cNvSpPr txBox="1"/>
          <p:nvPr/>
        </p:nvSpPr>
        <p:spPr>
          <a:xfrm>
            <a:off x="123092" y="119724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3. Исходные данные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BF5DB2-A23B-425C-BB74-5179150CE497}"/>
              </a:ext>
            </a:extLst>
          </p:cNvPr>
          <p:cNvSpPr txBox="1"/>
          <p:nvPr/>
        </p:nvSpPr>
        <p:spPr>
          <a:xfrm>
            <a:off x="215411" y="929959"/>
            <a:ext cx="8713177" cy="4110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ru-RU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аналитических расчетов использовалась статистика девяти наиболее популярных и авторитетных </a:t>
            </a:r>
            <a:r>
              <a:rPr lang="ru-RU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институциональных</a:t>
            </a:r>
            <a:r>
              <a:rPr lang="ru-RU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ГРУ: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Academic Ranking of World Universities (ARWU) (2003–2019),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National Taiwan University Ranking (NTU) (2007–2019),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Quacquarelli</a:t>
            </a: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Symonds (QS) (2010–2020),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SCImago</a:t>
            </a: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Institution Rankings (SIR) (2009–2020),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Round University Ranking (RUR) (2010–2019),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Times Higher Education (THE) (2011–2020),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Center for World University Rankings (CWUR) (2012–2019),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CWTS Leiden Ranking (LR) (2012–2019),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130800" algn="l"/>
              </a:tabLst>
            </a:pP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Worldwide Professional University Ranking (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RankPRO</a:t>
            </a:r>
            <a:r>
              <a:rPr lang="en-US" sz="1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(2014–2019).</a:t>
            </a:r>
            <a:endParaRPr lang="ru-RU" sz="16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460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4. Результаты расчетов: США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66221-EAC8-4480-9642-134A250A45C4}"/>
              </a:ext>
            </a:extLst>
          </p:cNvPr>
          <p:cNvSpPr txBox="1"/>
          <p:nvPr/>
        </p:nvSpPr>
        <p:spPr>
          <a:xfrm>
            <a:off x="123092" y="554015"/>
            <a:ext cx="8854565" cy="417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1.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Присутствие США в глобальных рейтингах университетов, 2003–2020 гг.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6CA23B9B-7B0E-4C7B-B4D6-29DC34730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50670"/>
              </p:ext>
            </p:extLst>
          </p:nvPr>
        </p:nvGraphicFramePr>
        <p:xfrm>
          <a:off x="92317" y="971180"/>
          <a:ext cx="8959366" cy="57288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4623">
                  <a:extLst>
                    <a:ext uri="{9D8B030D-6E8A-4147-A177-3AD203B41FA5}">
                      <a16:colId xmlns:a16="http://schemas.microsoft.com/office/drawing/2014/main" val="2691707629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1808290100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1045130940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1422729918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2944409741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3842520299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3191295644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3780959797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940653981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3448817729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909460832"/>
                    </a:ext>
                  </a:extLst>
                </a:gridCol>
                <a:gridCol w="738613">
                  <a:extLst>
                    <a:ext uri="{9D8B030D-6E8A-4147-A177-3AD203B41FA5}">
                      <a16:colId xmlns:a16="http://schemas.microsoft.com/office/drawing/2014/main" val="799039381"/>
                    </a:ext>
                  </a:extLst>
                </a:gridCol>
              </a:tblGrid>
              <a:tr h="14955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Разновидности ГРУ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223145310"/>
                  </a:ext>
                </a:extLst>
              </a:tr>
              <a:tr h="52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59179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866273759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954323358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711269673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779492119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706940390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440448893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077007655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225430800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151596593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968237509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989552357"/>
                  </a:ext>
                </a:extLst>
              </a:tr>
              <a:tr h="302738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54553562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937460444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689882296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855429197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543388154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524415492"/>
                  </a:ext>
                </a:extLst>
              </a:tr>
              <a:tr h="263125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437372002"/>
                  </a:ext>
                </a:extLst>
              </a:tr>
              <a:tr h="14955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20875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27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4854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5. Результаты расчетов: Европа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66221-EAC8-4480-9642-134A250A45C4}"/>
              </a:ext>
            </a:extLst>
          </p:cNvPr>
          <p:cNvSpPr txBox="1"/>
          <p:nvPr/>
        </p:nvSpPr>
        <p:spPr>
          <a:xfrm>
            <a:off x="123092" y="554015"/>
            <a:ext cx="8854565" cy="376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2. </a:t>
            </a: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Присутствие Европейского региона в глобальных рейтингах университетов, 2003–2020 гг.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81C3E3-39B1-4391-A6C2-CEBC01307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30122"/>
              </p:ext>
            </p:extLst>
          </p:nvPr>
        </p:nvGraphicFramePr>
        <p:xfrm>
          <a:off x="61546" y="849994"/>
          <a:ext cx="8959366" cy="5890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7105">
                  <a:extLst>
                    <a:ext uri="{9D8B030D-6E8A-4147-A177-3AD203B41FA5}">
                      <a16:colId xmlns:a16="http://schemas.microsoft.com/office/drawing/2014/main" val="2366114719"/>
                    </a:ext>
                  </a:extLst>
                </a:gridCol>
                <a:gridCol w="797105">
                  <a:extLst>
                    <a:ext uri="{9D8B030D-6E8A-4147-A177-3AD203B41FA5}">
                      <a16:colId xmlns:a16="http://schemas.microsoft.com/office/drawing/2014/main" val="1474960375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829759454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041175841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724531939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454242372"/>
                    </a:ext>
                  </a:extLst>
                </a:gridCol>
                <a:gridCol w="811886">
                  <a:extLst>
                    <a:ext uri="{9D8B030D-6E8A-4147-A177-3AD203B41FA5}">
                      <a16:colId xmlns:a16="http://schemas.microsoft.com/office/drawing/2014/main" val="1098104979"/>
                    </a:ext>
                  </a:extLst>
                </a:gridCol>
                <a:gridCol w="811886">
                  <a:extLst>
                    <a:ext uri="{9D8B030D-6E8A-4147-A177-3AD203B41FA5}">
                      <a16:colId xmlns:a16="http://schemas.microsoft.com/office/drawing/2014/main" val="2956100812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2399654128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4247509305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2005151437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82382537"/>
                    </a:ext>
                  </a:extLst>
                </a:gridCol>
              </a:tblGrid>
              <a:tr h="2121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Разновидности ГРУ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4112919186"/>
                  </a:ext>
                </a:extLst>
              </a:tr>
              <a:tr h="54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7814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61581335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417012021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413906068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53815042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685113394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794528017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669089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16691692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173493479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673829272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654349467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66047490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672753971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445480874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01210805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4091473938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817692583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3382107786"/>
                  </a:ext>
                </a:extLst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20849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0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E5ADD5B8-6BCD-4260-95DC-ADD7EFC1970C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A92D-BB49-48F6-A9E6-81F20BAA755F}"/>
              </a:ext>
            </a:extLst>
          </p:cNvPr>
          <p:cNvSpPr txBox="1"/>
          <p:nvPr/>
        </p:nvSpPr>
        <p:spPr>
          <a:xfrm>
            <a:off x="123092" y="119724"/>
            <a:ext cx="4543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6. Результаты расчетов: Азия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66221-EAC8-4480-9642-134A250A45C4}"/>
              </a:ext>
            </a:extLst>
          </p:cNvPr>
          <p:cNvSpPr txBox="1"/>
          <p:nvPr/>
        </p:nvSpPr>
        <p:spPr>
          <a:xfrm>
            <a:off x="123092" y="554015"/>
            <a:ext cx="8854565" cy="376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Присутствие Азиатского региона в глобальных рейтингах университетов, 2003–2020 гг.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881C3E3-39B1-4391-A6C2-CEBC01307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40906"/>
              </p:ext>
            </p:extLst>
          </p:nvPr>
        </p:nvGraphicFramePr>
        <p:xfrm>
          <a:off x="61546" y="849994"/>
          <a:ext cx="8959366" cy="5890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7105">
                  <a:extLst>
                    <a:ext uri="{9D8B030D-6E8A-4147-A177-3AD203B41FA5}">
                      <a16:colId xmlns:a16="http://schemas.microsoft.com/office/drawing/2014/main" val="2366114719"/>
                    </a:ext>
                  </a:extLst>
                </a:gridCol>
                <a:gridCol w="797105">
                  <a:extLst>
                    <a:ext uri="{9D8B030D-6E8A-4147-A177-3AD203B41FA5}">
                      <a16:colId xmlns:a16="http://schemas.microsoft.com/office/drawing/2014/main" val="1474960375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829759454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041175841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724531939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3454242372"/>
                    </a:ext>
                  </a:extLst>
                </a:gridCol>
                <a:gridCol w="811886">
                  <a:extLst>
                    <a:ext uri="{9D8B030D-6E8A-4147-A177-3AD203B41FA5}">
                      <a16:colId xmlns:a16="http://schemas.microsoft.com/office/drawing/2014/main" val="1098104979"/>
                    </a:ext>
                  </a:extLst>
                </a:gridCol>
                <a:gridCol w="811886">
                  <a:extLst>
                    <a:ext uri="{9D8B030D-6E8A-4147-A177-3AD203B41FA5}">
                      <a16:colId xmlns:a16="http://schemas.microsoft.com/office/drawing/2014/main" val="2956100812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2399654128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4247509305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2005151437"/>
                    </a:ext>
                  </a:extLst>
                </a:gridCol>
                <a:gridCol w="717673">
                  <a:extLst>
                    <a:ext uri="{9D8B030D-6E8A-4147-A177-3AD203B41FA5}">
                      <a16:colId xmlns:a16="http://schemas.microsoft.com/office/drawing/2014/main" val="82382537"/>
                    </a:ext>
                  </a:extLst>
                </a:gridCol>
              </a:tblGrid>
              <a:tr h="2121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Разновидности ГРУ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extLst>
                  <a:ext uri="{0D108BD9-81ED-4DB2-BD59-A6C34878D82A}">
                    <a16:rowId xmlns:a16="http://schemas.microsoft.com/office/drawing/2014/main" val="4112919186"/>
                  </a:ext>
                </a:extLst>
              </a:tr>
              <a:tr h="54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ARWU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QS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CWUR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7814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5.0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581335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12021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3906068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815042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8.0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5113394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4528017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90899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91692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493479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3829272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4349467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047490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2753971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5480874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2108055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1473938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692583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2107786"/>
                  </a:ext>
                </a:extLst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20" marR="385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49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71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7C0B0B7A-D355-4A87-B8DA-6858D2900EEB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64B855-9062-4E7A-B54B-214A97D0D87D}"/>
              </a:ext>
            </a:extLst>
          </p:cNvPr>
          <p:cNvSpPr txBox="1"/>
          <p:nvPr/>
        </p:nvSpPr>
        <p:spPr>
          <a:xfrm>
            <a:off x="123092" y="119724"/>
            <a:ext cx="4485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7. Объективность рейтингов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5E005D-3F57-452C-9E0C-390081A05FEC}"/>
              </a:ext>
            </a:extLst>
          </p:cNvPr>
          <p:cNvSpPr txBox="1"/>
          <p:nvPr/>
        </p:nvSpPr>
        <p:spPr>
          <a:xfrm>
            <a:off x="241788" y="1122631"/>
            <a:ext cx="8743950" cy="373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Чтобы определить, «симпатизирует» ли данный ГРУ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-му региону, достаточно, чтобы выполнялось условие: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ru-RU" sz="160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ij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&lt;x</a:t>
            </a:r>
            <a:r>
              <a:rPr lang="en-US" sz="160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ij</a:t>
            </a:r>
            <a:r>
              <a:rPr lang="ru-RU" sz="1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 есть его значение в определённый год должно превышать среднюю по всем рейтингам величину; в противном случае можно говорить, наоборот, о своеобразной “антипатии” рейтинговой системы к данному региону. При устойчивости указанного условия во времени речь идёт о соответствующей региональной ориентации ГРУ. 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Результаты: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ARWU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NTU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CWUR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являются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американоцентричными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QS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RUR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RankPRO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являются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евроцентричными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LR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является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азиоцентричным</a:t>
            </a:r>
            <a:r>
              <a:rPr lang="ru-RU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4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7C0B0B7A-D355-4A87-B8DA-6858D2900EEB}"/>
              </a:ext>
            </a:extLst>
          </p:cNvPr>
          <p:cNvSpPr/>
          <p:nvPr/>
        </p:nvSpPr>
        <p:spPr>
          <a:xfrm>
            <a:off x="0" y="119724"/>
            <a:ext cx="8264769" cy="53090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64B855-9062-4E7A-B54B-214A97D0D87D}"/>
              </a:ext>
            </a:extLst>
          </p:cNvPr>
          <p:cNvSpPr txBox="1"/>
          <p:nvPr/>
        </p:nvSpPr>
        <p:spPr>
          <a:xfrm>
            <a:off x="123092" y="119724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8. Экспертный прогноз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ACBF7D-7099-4DB9-AABE-DB32616D5A3E}"/>
              </a:ext>
            </a:extLst>
          </p:cNvPr>
          <p:cNvSpPr txBox="1"/>
          <p:nvPr/>
        </p:nvSpPr>
        <p:spPr>
          <a:xfrm>
            <a:off x="123091" y="778962"/>
            <a:ext cx="88890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130800" algn="l"/>
              </a:tabLst>
            </a:pPr>
            <a:r>
              <a:rPr lang="ru-RU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 4.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Ретроспектива и прогноз динамики числа университетов мирового класса в основных регионах мира (усреднённые данные ГРУ)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EF1CFA37-CC37-4C15-8B66-836F27265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26748"/>
              </p:ext>
            </p:extLst>
          </p:nvPr>
        </p:nvGraphicFramePr>
        <p:xfrm>
          <a:off x="123090" y="1492066"/>
          <a:ext cx="8889024" cy="24380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1811">
                  <a:extLst>
                    <a:ext uri="{9D8B030D-6E8A-4147-A177-3AD203B41FA5}">
                      <a16:colId xmlns:a16="http://schemas.microsoft.com/office/drawing/2014/main" val="2656558458"/>
                    </a:ext>
                  </a:extLst>
                </a:gridCol>
                <a:gridCol w="1562751">
                  <a:extLst>
                    <a:ext uri="{9D8B030D-6E8A-4147-A177-3AD203B41FA5}">
                      <a16:colId xmlns:a16="http://schemas.microsoft.com/office/drawing/2014/main" val="3019758806"/>
                    </a:ext>
                  </a:extLst>
                </a:gridCol>
                <a:gridCol w="1727744">
                  <a:extLst>
                    <a:ext uri="{9D8B030D-6E8A-4147-A177-3AD203B41FA5}">
                      <a16:colId xmlns:a16="http://schemas.microsoft.com/office/drawing/2014/main" val="2878233126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3839440149"/>
                    </a:ext>
                  </a:extLst>
                </a:gridCol>
                <a:gridCol w="1988359">
                  <a:extLst>
                    <a:ext uri="{9D8B030D-6E8A-4147-A177-3AD203B41FA5}">
                      <a16:colId xmlns:a16="http://schemas.microsoft.com/office/drawing/2014/main" val="1300990407"/>
                    </a:ext>
                  </a:extLst>
                </a:gridCol>
              </a:tblGrid>
              <a:tr h="4876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057220"/>
                  </a:ext>
                </a:extLst>
              </a:tr>
              <a:tr h="487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Европа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Азия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страны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7814641"/>
                  </a:ext>
                </a:extLst>
              </a:tr>
              <a:tr h="48761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5990188"/>
                  </a:ext>
                </a:extLst>
              </a:tr>
              <a:tr h="48761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0607530"/>
                  </a:ext>
                </a:extLst>
              </a:tr>
              <a:tr h="48761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727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40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</TotalTime>
  <Words>1917</Words>
  <Application>Microsoft Office PowerPoint</Application>
  <PresentationFormat>Экран (4:3)</PresentationFormat>
  <Paragraphs>1221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Гаганов Артем Евгеньевич</cp:lastModifiedBy>
  <cp:revision>94</cp:revision>
  <dcterms:created xsi:type="dcterms:W3CDTF">2016-09-22T16:49:19Z</dcterms:created>
  <dcterms:modified xsi:type="dcterms:W3CDTF">2020-11-18T21:00:44Z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