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0"/>
  </p:notesMasterIdLst>
  <p:sldIdLst>
    <p:sldId id="338" r:id="rId2"/>
    <p:sldId id="630" r:id="rId3"/>
    <p:sldId id="633" r:id="rId4"/>
    <p:sldId id="634" r:id="rId5"/>
    <p:sldId id="629" r:id="rId6"/>
    <p:sldId id="563" r:id="rId7"/>
    <p:sldId id="281" r:id="rId8"/>
    <p:sldId id="622" r:id="rId9"/>
    <p:sldId id="623" r:id="rId10"/>
    <p:sldId id="626" r:id="rId11"/>
    <p:sldId id="628" r:id="rId12"/>
    <p:sldId id="509" r:id="rId13"/>
    <p:sldId id="284" r:id="rId14"/>
    <p:sldId id="512" r:id="rId15"/>
    <p:sldId id="599" r:id="rId16"/>
    <p:sldId id="619" r:id="rId17"/>
    <p:sldId id="495" r:id="rId18"/>
    <p:sldId id="332" r:id="rId19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Krotov" initials="AK" lastIdx="1" clrIdx="0">
    <p:extLst>
      <p:ext uri="{19B8F6BF-5375-455C-9EA6-DF929625EA0E}">
        <p15:presenceInfo xmlns:p15="http://schemas.microsoft.com/office/powerpoint/2012/main" userId="95993357063e7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9933"/>
    <a:srgbClr val="9148C8"/>
    <a:srgbClr val="005EA4"/>
    <a:srgbClr val="38A61E"/>
    <a:srgbClr val="339933"/>
    <a:srgbClr val="1AB861"/>
    <a:srgbClr val="3EB92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6456" autoAdjust="0"/>
  </p:normalViewPr>
  <p:slideViewPr>
    <p:cSldViewPr>
      <p:cViewPr varScale="1">
        <p:scale>
          <a:sx n="112" d="100"/>
          <a:sy n="112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1806379240819E-2"/>
          <c:y val="1.9979239663441353E-2"/>
          <c:w val="0.95862042078214271"/>
          <c:h val="0.75179682435764628"/>
        </c:manualLayout>
      </c:layou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 Розничный товарооборот на душу населения 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pPr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2.0017727929931544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EF-49FA-B24B-3D2C94CA61DB}"/>
                </c:ext>
              </c:extLst>
            </c:dLbl>
            <c:dLbl>
              <c:idx val="1"/>
              <c:layout>
                <c:manualLayout>
                  <c:x val="2.0187757712567651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EF-49FA-B24B-3D2C94CA61DB}"/>
                </c:ext>
              </c:extLst>
            </c:dLbl>
            <c:dLbl>
              <c:idx val="2"/>
              <c:layout>
                <c:manualLayout>
                  <c:x val="-4.2697719272956812E-2"/>
                  <c:y val="9.02557785449246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EF-49FA-B24B-3D2C94CA61DB}"/>
                </c:ext>
              </c:extLst>
            </c:dLbl>
            <c:dLbl>
              <c:idx val="3"/>
              <c:layout>
                <c:manualLayout>
                  <c:x val="-2.4426578731301191E-2"/>
                  <c:y val="4.687141297348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EF-49FA-B24B-3D2C94CA61DB}"/>
                </c:ext>
              </c:extLst>
            </c:dLbl>
            <c:dLbl>
              <c:idx val="5"/>
              <c:layout>
                <c:manualLayout>
                  <c:x val="3.5574856863778002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EF-49FA-B24B-3D2C94CA61D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C0000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_-* #\ ##0.0_-;\-* #\ ##0.0_-;_-* "-"??_-;_-@_-</c:formatCode>
                <c:ptCount val="6"/>
                <c:pt idx="0">
                  <c:v>0.9</c:v>
                </c:pt>
                <c:pt idx="1">
                  <c:v>-9.1999999999999993</c:v>
                </c:pt>
                <c:pt idx="2">
                  <c:v>-14</c:v>
                </c:pt>
                <c:pt idx="3">
                  <c:v>-12.9</c:v>
                </c:pt>
                <c:pt idx="4">
                  <c:v>-10.3</c:v>
                </c:pt>
                <c:pt idx="5">
                  <c:v>-9.6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EF-49FA-B24B-3D2C94CA61DB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 ВВП на душу населения </c:v>
                </c:pt>
              </c:strCache>
            </c:strRef>
          </c:tx>
          <c:spPr>
            <a:ln w="381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pPr>
              <a:ln w="38100">
                <a:solidFill>
                  <a:schemeClr val="accent4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6369175467185441E-2"/>
                  <c:y val="8.437655460248479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EF-49FA-B24B-3D2C94CA61DB}"/>
                </c:ext>
              </c:extLst>
            </c:dLbl>
            <c:dLbl>
              <c:idx val="1"/>
              <c:layout>
                <c:manualLayout>
                  <c:x val="1.158217601397255E-2"/>
                  <c:y val="-2.507075997625405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EF-49FA-B24B-3D2C94CA61DB}"/>
                </c:ext>
              </c:extLst>
            </c:dLbl>
            <c:dLbl>
              <c:idx val="2"/>
              <c:layout>
                <c:manualLayout>
                  <c:x val="2.1939326791757447E-5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EF-49FA-B24B-3D2C94CA61DB}"/>
                </c:ext>
              </c:extLst>
            </c:dLbl>
            <c:dLbl>
              <c:idx val="3"/>
              <c:layout>
                <c:manualLayout>
                  <c:x val="-1.0689729451580192E-2"/>
                  <c:y val="-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EF-49FA-B24B-3D2C94CA61DB}"/>
                </c:ext>
              </c:extLst>
            </c:dLbl>
            <c:dLbl>
              <c:idx val="4"/>
              <c:layout>
                <c:manualLayout>
                  <c:x val="-1.4372747425439017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EF-49FA-B24B-3D2C94CA61DB}"/>
                </c:ext>
              </c:extLst>
            </c:dLbl>
            <c:dLbl>
              <c:idx val="5"/>
              <c:layout>
                <c:manualLayout>
                  <c:x val="3.5522631727175895E-2"/>
                  <c:y val="2.46152123304339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EF-49FA-B24B-3D2C94CA61D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_-* #\ ##0.0_-;\-* #\ ##0.0_-;_-* "-"??_-;_-@_-</c:formatCode>
                <c:ptCount val="6"/>
                <c:pt idx="0">
                  <c:v>-1.4</c:v>
                </c:pt>
                <c:pt idx="1">
                  <c:v>-3.5</c:v>
                </c:pt>
                <c:pt idx="2">
                  <c:v>-3.4</c:v>
                </c:pt>
                <c:pt idx="3">
                  <c:v>-1.7</c:v>
                </c:pt>
                <c:pt idx="4">
                  <c:v>0.9</c:v>
                </c:pt>
                <c:pt idx="5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4EF-49FA-B24B-3D2C94CA61D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Реальные доходы населения </c:v>
                </c:pt>
              </c:strCache>
            </c:strRef>
          </c:tx>
          <c:spPr>
            <a:ln w="57150" cap="rnd">
              <a:solidFill>
                <a:srgbClr val="38A61E"/>
              </a:solidFill>
              <a:round/>
            </a:ln>
            <a:effectLst/>
          </c:spPr>
          <c:marker>
            <c:spPr>
              <a:ln w="57150">
                <a:solidFill>
                  <a:srgbClr val="38A61E"/>
                </a:solidFill>
              </a:ln>
            </c:spPr>
          </c:marker>
          <c:dPt>
            <c:idx val="5"/>
            <c:marker>
              <c:spPr>
                <a:ln w="38100">
                  <a:solidFill>
                    <a:srgbClr val="38A61E"/>
                  </a:solidFill>
                </a:ln>
              </c:spPr>
            </c:marker>
            <c:bubble3D val="0"/>
            <c:spPr>
              <a:ln w="38100" cap="rnd">
                <a:solidFill>
                  <a:srgbClr val="38A61E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B4EF-49FA-B24B-3D2C94CA61DB}"/>
              </c:ext>
            </c:extLst>
          </c:dPt>
          <c:dLbls>
            <c:dLbl>
              <c:idx val="0"/>
              <c:layout>
                <c:manualLayout>
                  <c:x val="-2.667249575948541E-2"/>
                  <c:y val="3.829033029178612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EF-49FA-B24B-3D2C94CA61DB}"/>
                </c:ext>
              </c:extLst>
            </c:dLbl>
            <c:dLbl>
              <c:idx val="1"/>
              <c:layout>
                <c:manualLayout>
                  <c:x val="-3.6501578607022092E-2"/>
                  <c:y val="4.723859527465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EF-49FA-B24B-3D2C94CA61DB}"/>
                </c:ext>
              </c:extLst>
            </c:dLbl>
            <c:dLbl>
              <c:idx val="2"/>
              <c:layout>
                <c:manualLayout>
                  <c:x val="1.3458584632026292E-2"/>
                  <c:y val="-5.47004718454086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EF-49FA-B24B-3D2C94CA61DB}"/>
                </c:ext>
              </c:extLst>
            </c:dLbl>
            <c:dLbl>
              <c:idx val="3"/>
              <c:layout>
                <c:manualLayout>
                  <c:x val="-5.1190172707811371E-3"/>
                  <c:y val="-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4EF-49FA-B24B-3D2C94CA61DB}"/>
                </c:ext>
              </c:extLst>
            </c:dLbl>
            <c:dLbl>
              <c:idx val="4"/>
              <c:layout>
                <c:manualLayout>
                  <c:x val="-3.7270600941832738E-2"/>
                  <c:y val="4.6155999715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4EF-49FA-B24B-3D2C94CA61DB}"/>
                </c:ext>
              </c:extLst>
            </c:dLbl>
            <c:dLbl>
              <c:idx val="5"/>
              <c:layout>
                <c:manualLayout>
                  <c:x val="3.9969637879487784E-2"/>
                  <c:y val="5.74354954376791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EF-49FA-B24B-3D2C94CA61D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Лист1!$D$2:$D$7</c:f>
              <c:numCache>
                <c:formatCode>_-* #\ ##0.0_-;\-* #\ ##0.0_-;_-* "-"??_-;_-@_-</c:formatCode>
                <c:ptCount val="6"/>
                <c:pt idx="0">
                  <c:v>-0.5</c:v>
                </c:pt>
                <c:pt idx="1">
                  <c:v>-4.5999999999999996</c:v>
                </c:pt>
                <c:pt idx="2">
                  <c:v>-10.1</c:v>
                </c:pt>
                <c:pt idx="3">
                  <c:v>-11.3</c:v>
                </c:pt>
                <c:pt idx="4">
                  <c:v>-11.2</c:v>
                </c:pt>
                <c:pt idx="5">
                  <c:v>-10.4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4EF-49FA-B24B-3D2C94CA61D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Накопления основного капитала </c:v>
                </c:pt>
              </c:strCache>
            </c:strRef>
          </c:tx>
          <c:spPr>
            <a:ln w="38100" cap="flat" cmpd="sng" algn="ctr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accent5"/>
              </a:solidFill>
              <a:ln w="38100" cap="flat" cmpd="sng" algn="ctr">
                <a:solidFill>
                  <a:srgbClr val="0000FF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5.8596033918564196E-2"/>
                  <c:y val="4.233881127691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4EF-49FA-B24B-3D2C94CA61DB}"/>
                </c:ext>
              </c:extLst>
            </c:dLbl>
            <c:dLbl>
              <c:idx val="1"/>
              <c:layout>
                <c:manualLayout>
                  <c:x val="-4.3478260869565223E-2"/>
                  <c:y val="7.384563699130197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4EF-49FA-B24B-3D2C94CA61DB}"/>
                </c:ext>
              </c:extLst>
            </c:dLbl>
            <c:dLbl>
              <c:idx val="2"/>
              <c:layout>
                <c:manualLayout>
                  <c:x val="-1.5192745332348616E-2"/>
                  <c:y val="1.6786153458512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4EF-49FA-B24B-3D2C94CA61DB}"/>
                </c:ext>
              </c:extLst>
            </c:dLbl>
            <c:dLbl>
              <c:idx val="3"/>
              <c:layout>
                <c:manualLayout>
                  <c:x val="-1.7979397541316881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4EF-49FA-B24B-3D2C94CA61DB}"/>
                </c:ext>
              </c:extLst>
            </c:dLbl>
            <c:dLbl>
              <c:idx val="4"/>
              <c:layout>
                <c:manualLayout>
                  <c:x val="-2.0507987160570899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4EF-49FA-B24B-3D2C94CA61DB}"/>
                </c:ext>
              </c:extLst>
            </c:dLbl>
            <c:dLbl>
              <c:idx val="5"/>
              <c:layout>
                <c:manualLayout>
                  <c:x val="-4.590167651589009E-2"/>
                  <c:y val="-4.8610613450502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EF-49FA-B24B-3D2C94CA61DB}"/>
                </c:ext>
              </c:extLst>
            </c:dLbl>
            <c:spPr>
              <a:noFill/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3333CC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Лист1!$E$2:$E$7</c:f>
              <c:numCache>
                <c:formatCode>_-* #\ ##0.0_-;\-* #\ ##0.0_-;_-* "-"??_-;_-@_-</c:formatCode>
                <c:ptCount val="6"/>
                <c:pt idx="0">
                  <c:v>-2.1</c:v>
                </c:pt>
                <c:pt idx="1">
                  <c:v>-12.5</c:v>
                </c:pt>
                <c:pt idx="2">
                  <c:v>-11.4</c:v>
                </c:pt>
                <c:pt idx="3">
                  <c:v>-7.2</c:v>
                </c:pt>
                <c:pt idx="4">
                  <c:v>-7</c:v>
                </c:pt>
                <c:pt idx="5">
                  <c:v>-5.6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4EF-49FA-B24B-3D2C94CA6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03264"/>
        <c:axId val="81004416"/>
      </c:lineChart>
      <c:catAx>
        <c:axId val="8100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1004416"/>
        <c:crosses val="autoZero"/>
        <c:auto val="1"/>
        <c:lblAlgn val="ctr"/>
        <c:lblOffset val="100"/>
        <c:noMultiLvlLbl val="0"/>
      </c:catAx>
      <c:valAx>
        <c:axId val="81004416"/>
        <c:scaling>
          <c:orientation val="minMax"/>
        </c:scaling>
        <c:delete val="1"/>
        <c:axPos val="l"/>
        <c:majorGridlines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_-* #\ ##0.0_-;\-* #\ ##0.0_-;_-* &quot;-&quot;??_-;_-@_-" sourceLinked="1"/>
        <c:majorTickMark val="none"/>
        <c:minorTickMark val="none"/>
        <c:tickLblPos val="none"/>
        <c:crossAx val="8100326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effectLst/>
                <a:latin typeface="Arial Narrow" pitchFamily="34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57004061381588"/>
          <c:w val="0.99921587209992413"/>
          <c:h val="0.11148097808258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>
                  <a:lumMod val="50000"/>
                </a:schemeClr>
              </a:solidFill>
              <a:effectLst/>
              <a:latin typeface="Arial Narrow" pitchFamily="34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50870039676483E-2"/>
          <c:y val="2.2978486161964021E-2"/>
          <c:w val="0.95097270284467861"/>
          <c:h val="0.871590053494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z="1500" dirty="0"/>
                      <a:t>-26,7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09-4EED-AC51-2E10A13774A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-26.7</c:v>
                </c:pt>
                <c:pt idx="14">
                  <c:v>-47.8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09-4EED-AC51-2E10A1377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066304"/>
        <c:axId val="90076288"/>
      </c:barChart>
      <c:catAx>
        <c:axId val="90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76288"/>
        <c:crosses val="autoZero"/>
        <c:auto val="1"/>
        <c:lblAlgn val="ctr"/>
        <c:lblOffset val="100"/>
        <c:noMultiLvlLbl val="0"/>
      </c:catAx>
      <c:valAx>
        <c:axId val="900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6630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87014468834492E-2"/>
          <c:y val="5.1816862701228088E-2"/>
          <c:w val="0.93290570708735465"/>
          <c:h val="0.7742355507928289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2060"/>
              </a:solidFill>
              <a:ln w="57150">
                <a:solidFill>
                  <a:schemeClr val="accent2"/>
                </a:solidFill>
                <a:round/>
              </a:ln>
              <a:effectLst/>
            </c:spPr>
          </c:marker>
          <c:dPt>
            <c:idx val="7"/>
            <c:marker>
              <c:symbol val="diamond"/>
              <c:size val="6"/>
              <c:spPr>
                <a:solidFill>
                  <a:srgbClr val="FF0000"/>
                </a:solidFill>
                <a:ln w="57150">
                  <a:solidFill>
                    <a:schemeClr val="accent2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948-40BA-B339-6C2CD93AA39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48-40BA-B339-6C2CD93AA398}"/>
                </c:ext>
              </c:extLst>
            </c:dLbl>
            <c:dLbl>
              <c:idx val="1"/>
              <c:layout>
                <c:manualLayout>
                  <c:x val="-5.586584660425694E-2"/>
                  <c:y val="-4.5253194131589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48-40BA-B339-6C2CD93AA398}"/>
                </c:ext>
              </c:extLst>
            </c:dLbl>
            <c:dLbl>
              <c:idx val="6"/>
              <c:layout>
                <c:manualLayout>
                  <c:x val="1.2627347743451055E-2"/>
                  <c:y val="-1.1062977302541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48-40BA-B339-6C2CD93AA398}"/>
                </c:ext>
              </c:extLst>
            </c:dLbl>
            <c:dLbl>
              <c:idx val="7"/>
              <c:layout>
                <c:manualLayout>
                  <c:x val="-4.8841917623865284E-2"/>
                  <c:y val="-4.5253194131589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48-40BA-B339-6C2CD93AA398}"/>
                </c:ext>
              </c:extLst>
            </c:dLbl>
            <c:dLbl>
              <c:idx val="8"/>
              <c:layout>
                <c:manualLayout>
                  <c:x val="-5.1840418373490418E-2"/>
                  <c:y val="-1.8389452337337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48-40BA-B339-6C2CD93AA398}"/>
                </c:ext>
              </c:extLst>
            </c:dLbl>
            <c:dLbl>
              <c:idx val="10"/>
              <c:layout>
                <c:manualLayout>
                  <c:x val="-1.4359159003175578E-2"/>
                  <c:y val="-4.194898286240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48-40BA-B339-6C2CD93AA398}"/>
                </c:ext>
              </c:extLst>
            </c:dLbl>
            <c:dLbl>
              <c:idx val="11"/>
              <c:layout>
                <c:manualLayout>
                  <c:x val="-5.0341167998677938E-2"/>
                  <c:y val="2.9107975404221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48-40BA-B339-6C2CD93AA398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260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48-40BA-B339-6C2CD93AA398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3948-40BA-B339-6C2CD93AA398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D791CC5E-A5C9-432A-88FC-23CD7F400BA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948-40BA-B339-6C2CD93AA398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3948-40BA-B339-6C2CD93AA398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948-40BA-B339-6C2CD93AA398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948-40BA-B339-6C2CD93AA39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0"/>
                <c:pt idx="0">
                  <c:v>2020-03</c:v>
                </c:pt>
                <c:pt idx="1">
                  <c:v>2020-04</c:v>
                </c:pt>
                <c:pt idx="2">
                  <c:v>2020-05</c:v>
                </c:pt>
                <c:pt idx="3">
                  <c:v>2020-06</c:v>
                </c:pt>
                <c:pt idx="4">
                  <c:v>2020-07</c:v>
                </c:pt>
                <c:pt idx="5">
                  <c:v>2020-08</c:v>
                </c:pt>
                <c:pt idx="6">
                  <c:v>2020-09</c:v>
                </c:pt>
                <c:pt idx="7">
                  <c:v>2020-10</c:v>
                </c:pt>
                <c:pt idx="8">
                  <c:v>2020-11</c:v>
                </c:pt>
                <c:pt idx="9">
                  <c:v>2020-12</c:v>
                </c:pt>
                <c:pt idx="10">
                  <c:v>2021-01</c:v>
                </c:pt>
                <c:pt idx="11">
                  <c:v>2021-02</c:v>
                </c:pt>
                <c:pt idx="12">
                  <c:v>2021-03</c:v>
                </c:pt>
                <c:pt idx="13">
                  <c:v>2021-04</c:v>
                </c:pt>
                <c:pt idx="14">
                  <c:v>2021-05</c:v>
                </c:pt>
                <c:pt idx="15">
                  <c:v>2021-06</c:v>
                </c:pt>
                <c:pt idx="16">
                  <c:v>2021-07</c:v>
                </c:pt>
                <c:pt idx="17">
                  <c:v>2021-08</c:v>
                </c:pt>
                <c:pt idx="18">
                  <c:v>2021-09</c:v>
                </c:pt>
                <c:pt idx="19">
                  <c:v>2021-10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0</c:v>
                </c:pt>
                <c:pt idx="1">
                  <c:v>110</c:v>
                </c:pt>
                <c:pt idx="2">
                  <c:v>300</c:v>
                </c:pt>
                <c:pt idx="3">
                  <c:v>240</c:v>
                </c:pt>
                <c:pt idx="4">
                  <c:v>190</c:v>
                </c:pt>
                <c:pt idx="5">
                  <c:v>160</c:v>
                </c:pt>
                <c:pt idx="6">
                  <c:v>180</c:v>
                </c:pt>
                <c:pt idx="7">
                  <c:v>450</c:v>
                </c:pt>
                <c:pt idx="8">
                  <c:v>640</c:v>
                </c:pt>
                <c:pt idx="9">
                  <c:v>850</c:v>
                </c:pt>
                <c:pt idx="10">
                  <c:v>650</c:v>
                </c:pt>
                <c:pt idx="11">
                  <c:v>400</c:v>
                </c:pt>
                <c:pt idx="12">
                  <c:v>300</c:v>
                </c:pt>
                <c:pt idx="13">
                  <c:v>250</c:v>
                </c:pt>
                <c:pt idx="14">
                  <c:v>250</c:v>
                </c:pt>
                <c:pt idx="15">
                  <c:v>220</c:v>
                </c:pt>
                <c:pt idx="16">
                  <c:v>190</c:v>
                </c:pt>
                <c:pt idx="17">
                  <c:v>160</c:v>
                </c:pt>
                <c:pt idx="18">
                  <c:v>130</c:v>
                </c:pt>
                <c:pt idx="1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948-40BA-B339-6C2CD93AA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211711"/>
        <c:axId val="935212959"/>
      </c:lineChart>
      <c:catAx>
        <c:axId val="935211711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35212959"/>
        <c:crosses val="autoZero"/>
        <c:auto val="1"/>
        <c:lblAlgn val="ctr"/>
        <c:lblOffset val="100"/>
        <c:noMultiLvlLbl val="0"/>
      </c:catAx>
      <c:valAx>
        <c:axId val="935212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35211711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381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9120409936246"/>
          <c:y val="5.1167820524582967E-3"/>
          <c:w val="0.7203407322895482"/>
          <c:h val="0.912388103096096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 ДОЗ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185,8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B9-40A4-8AD4-D69A1122FC3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РОССИЯ</c:v>
                </c:pt>
                <c:pt idx="1">
                  <c:v> МЕКСИКА</c:v>
                </c:pt>
                <c:pt idx="2">
                  <c:v>ТУРЦИЯ</c:v>
                </c:pt>
                <c:pt idx="3">
                  <c:v>ИТАЛИЯ</c:v>
                </c:pt>
                <c:pt idx="4">
                  <c:v>ФРАНЦИЯ</c:v>
                </c:pt>
                <c:pt idx="5">
                  <c:v>ГЕРМАНИЯ</c:v>
                </c:pt>
                <c:pt idx="6">
                  <c:v>ВЕЛИКОБРИТАНИЯ</c:v>
                </c:pt>
                <c:pt idx="7">
                  <c:v>БРАЗИЛИЯ</c:v>
                </c:pt>
                <c:pt idx="8">
                  <c:v>ИНДИЯ</c:v>
                </c:pt>
                <c:pt idx="9">
                  <c:v>США</c:v>
                </c:pt>
                <c:pt idx="10">
                  <c:v>КИТАЙ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23</c:v>
                </c:pt>
                <c:pt idx="1">
                  <c:v>26.2</c:v>
                </c:pt>
                <c:pt idx="2">
                  <c:v>26.8</c:v>
                </c:pt>
                <c:pt idx="3">
                  <c:v>28.3</c:v>
                </c:pt>
                <c:pt idx="4">
                  <c:v>30.4</c:v>
                </c:pt>
                <c:pt idx="5">
                  <c:v>40.6</c:v>
                </c:pt>
                <c:pt idx="6">
                  <c:v>57.8</c:v>
                </c:pt>
                <c:pt idx="7">
                  <c:v>59.6</c:v>
                </c:pt>
                <c:pt idx="8">
                  <c:v>185.8</c:v>
                </c:pt>
                <c:pt idx="9">
                  <c:v>275</c:v>
                </c:pt>
                <c:pt idx="10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0-46BD-BBA0-02A2776C4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6828736"/>
        <c:axId val="156829856"/>
      </c:barChart>
      <c:catAx>
        <c:axId val="15682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9856"/>
        <c:crosses val="autoZero"/>
        <c:auto val="1"/>
        <c:lblAlgn val="ctr"/>
        <c:lblOffset val="100"/>
        <c:noMultiLvlLbl val="0"/>
      </c:catAx>
      <c:valAx>
        <c:axId val="15682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8736"/>
        <c:crosses val="autoZero"/>
        <c:crossBetween val="between"/>
      </c:valAx>
      <c:spPr>
        <a:noFill/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56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144655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Абел Гезевич, </a:t>
            </a:r>
            <a:endParaRPr lang="en-US" sz="22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797152"/>
            <a:ext cx="8390655" cy="118494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ru-RU" sz="2200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ctr">
              <a:spcAft>
                <a:spcPts val="600"/>
              </a:spcAft>
            </a:pPr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  Конференция по малому и среднему предпринимательству </a:t>
            </a:r>
          </a:p>
          <a:p>
            <a:pPr algn="ctr"/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Москва, 08.06.2021 г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EAEB5-A36E-44D2-AB8D-C284E01C588D}"/>
              </a:ext>
            </a:extLst>
          </p:cNvPr>
          <p:cNvSpPr txBox="1"/>
          <p:nvPr/>
        </p:nvSpPr>
        <p:spPr>
          <a:xfrm>
            <a:off x="2123728" y="2564904"/>
            <a:ext cx="6184372" cy="93871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5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переходе к социально-экономическому росту </a:t>
            </a:r>
          </a:p>
          <a:p>
            <a:pPr algn="ctr">
              <a:spcAft>
                <a:spcPts val="600"/>
              </a:spcAft>
            </a:pPr>
            <a:r>
              <a:rPr lang="ru-RU" sz="25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339951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600990" y="184007"/>
            <a:ext cx="8461123" cy="235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>
              <a:solidFill>
                <a:srgbClr val="993366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9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Коронавирусная пандемия в России – первая и вторая волна месячной заражённости в 2020 г. (фактическая) и в 2021 г. (прогноз)</a:t>
            </a:r>
          </a:p>
          <a:p>
            <a:pPr>
              <a:defRPr/>
            </a:pPr>
            <a:r>
              <a:rPr lang="ru-RU" sz="2000" dirty="0">
                <a:solidFill>
                  <a:srgbClr val="9933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</a:t>
            </a:r>
            <a:r>
              <a:rPr lang="en-US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человек</a:t>
            </a:r>
            <a:r>
              <a:rPr lang="en-US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000" dirty="0">
                <a:solidFill>
                  <a:srgbClr val="9933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algn="ctr">
              <a:lnSpc>
                <a:spcPct val="35000"/>
              </a:lnSpc>
              <a:defRPr/>
            </a:pPr>
            <a:r>
              <a:rPr lang="ru-RU" sz="1400" b="1" dirty="0">
                <a:solidFill>
                  <a:srgbClr val="993366"/>
                </a:solidFill>
                <a:latin typeface="Times New Roman" pitchFamily="18" charset="0"/>
              </a:rPr>
              <a:t>    </a:t>
            </a:r>
          </a:p>
          <a:p>
            <a:pPr algn="ctr">
              <a:lnSpc>
                <a:spcPct val="35000"/>
              </a:lnSpc>
              <a:defRPr/>
            </a:pPr>
            <a:endParaRPr lang="ru-RU" sz="14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algn="ctr">
              <a:lnSpc>
                <a:spcPct val="35000"/>
              </a:lnSpc>
              <a:defRPr/>
            </a:pPr>
            <a:endParaRPr lang="ru-RU" sz="14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algn="ctr">
              <a:lnSpc>
                <a:spcPct val="35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0AB7EEE-40D0-47A2-BD6D-09F2C6D257BD}"/>
              </a:ext>
            </a:extLst>
          </p:cNvPr>
          <p:cNvGraphicFramePr/>
          <p:nvPr/>
        </p:nvGraphicFramePr>
        <p:xfrm>
          <a:off x="361936" y="1665412"/>
          <a:ext cx="8502067" cy="490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151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600990" y="-27384"/>
            <a:ext cx="8406532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Вакцинация по коронавирусу по странам мира (май 2021 г.)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04664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B5B8454-A6BB-4C62-9B99-F6F016CFA78B}"/>
              </a:ext>
            </a:extLst>
          </p:cNvPr>
          <p:cNvGraphicFramePr/>
          <p:nvPr/>
        </p:nvGraphicFramePr>
        <p:xfrm>
          <a:off x="376048" y="1567202"/>
          <a:ext cx="8487954" cy="430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43D2E96-171F-4E83-848C-21B1EB03422F}"/>
              </a:ext>
            </a:extLst>
          </p:cNvPr>
          <p:cNvSpPr txBox="1"/>
          <p:nvPr/>
        </p:nvSpPr>
        <p:spPr>
          <a:xfrm>
            <a:off x="6579790" y="1196752"/>
            <a:ext cx="2007619" cy="36957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indent="446088" algn="r"/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(млн доз)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9085C-BCAD-4CC0-A3C4-10D08828BFA6}"/>
              </a:ext>
            </a:extLst>
          </p:cNvPr>
          <p:cNvSpPr txBox="1"/>
          <p:nvPr/>
        </p:nvSpPr>
        <p:spPr>
          <a:xfrm>
            <a:off x="457470" y="5963655"/>
            <a:ext cx="8487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мире использовано 1,5 млрд доз вакцины. В России получило хотя бы одну дозу вакцины 9,5% населения, а в Израиле – 60%, Великобритании – 55%, Чили – 49%, США – 48%. Россия здесь на 50 месте в мире.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4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83476"/>
            <a:ext cx="818043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4B2474-E858-4FE0-8277-A0979BAFCD7D}"/>
              </a:ext>
            </a:extLst>
          </p:cNvPr>
          <p:cNvGraphicFramePr>
            <a:graphicFrameLocks noGrp="1"/>
          </p:cNvGraphicFramePr>
          <p:nvPr/>
        </p:nvGraphicFramePr>
        <p:xfrm>
          <a:off x="611560" y="1700808"/>
          <a:ext cx="8252439" cy="47930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896236791"/>
                    </a:ext>
                  </a:extLst>
                </a:gridCol>
                <a:gridCol w="1924235">
                  <a:extLst>
                    <a:ext uri="{9D8B030D-6E8A-4147-A177-3AD203B41FA5}">
                      <a16:colId xmlns:a16="http://schemas.microsoft.com/office/drawing/2014/main" val="373834747"/>
                    </a:ext>
                  </a:extLst>
                </a:gridCol>
                <a:gridCol w="1975007">
                  <a:extLst>
                    <a:ext uri="{9D8B030D-6E8A-4147-A177-3AD203B41FA5}">
                      <a16:colId xmlns:a16="http://schemas.microsoft.com/office/drawing/2014/main" val="1351236279"/>
                    </a:ext>
                  </a:extLst>
                </a:gridCol>
                <a:gridCol w="1832917">
                  <a:extLst>
                    <a:ext uri="{9D8B030D-6E8A-4147-A177-3AD203B41FA5}">
                      <a16:colId xmlns:a16="http://schemas.microsoft.com/office/drawing/2014/main" val="4020689145"/>
                    </a:ext>
                  </a:extLst>
                </a:gridCol>
              </a:tblGrid>
              <a:tr h="822344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690"/>
                  </a:ext>
                </a:extLst>
              </a:tr>
              <a:tr h="5334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32880"/>
                  </a:ext>
                </a:extLst>
              </a:tr>
              <a:tr h="5334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6514"/>
                  </a:ext>
                </a:extLst>
              </a:tr>
              <a:tr h="5334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842"/>
                  </a:ext>
                </a:extLst>
              </a:tr>
              <a:tr h="16446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– 2019 г.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2025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2030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3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30-35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98453"/>
                  </a:ext>
                </a:extLst>
              </a:tr>
              <a:tr h="609651">
                <a:tc gridSpan="4">
                  <a:txBody>
                    <a:bodyPr/>
                    <a:lstStyle/>
                    <a:p>
                      <a:pPr algn="l"/>
                      <a:r>
                        <a:rPr lang="en-US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0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398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знаний» в России, Китае и </a:t>
            </a:r>
          </a:p>
          <a:p>
            <a:pPr eaLnBrk="0" hangingPunct="0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развитых странах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/>
        </p:nvGraphicFramePr>
        <p:xfrm>
          <a:off x="288996" y="1617620"/>
          <a:ext cx="8589189" cy="47804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8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812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65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90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25611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3568" y="715343"/>
            <a:ext cx="81274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717D418-4205-4FD7-9E4F-2E92C41983E2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444487"/>
          <a:ext cx="8574428" cy="52789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1935625">
                  <a:extLst>
                    <a:ext uri="{9D8B030D-6E8A-4147-A177-3AD203B41FA5}">
                      <a16:colId xmlns:a16="http://schemas.microsoft.com/office/drawing/2014/main" val="3014715694"/>
                    </a:ext>
                  </a:extLst>
                </a:gridCol>
                <a:gridCol w="1648866">
                  <a:extLst>
                    <a:ext uri="{9D8B030D-6E8A-4147-A177-3AD203B41FA5}">
                      <a16:colId xmlns:a16="http://schemas.microsoft.com/office/drawing/2014/main" val="3213369693"/>
                    </a:ext>
                  </a:extLst>
                </a:gridCol>
                <a:gridCol w="1720557">
                  <a:extLst>
                    <a:ext uri="{9D8B030D-6E8A-4147-A177-3AD203B41FA5}">
                      <a16:colId xmlns:a16="http://schemas.microsoft.com/office/drawing/2014/main" val="76195738"/>
                    </a:ext>
                  </a:extLst>
                </a:gridCol>
                <a:gridCol w="3269380">
                  <a:extLst>
                    <a:ext uri="{9D8B030D-6E8A-4147-A177-3AD203B41FA5}">
                      <a16:colId xmlns:a16="http://schemas.microsoft.com/office/drawing/2014/main" val="2773312738"/>
                    </a:ext>
                  </a:extLst>
                </a:gridCol>
              </a:tblGrid>
              <a:tr h="4938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виде инвестиционного кредита в год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5777"/>
                  </a:ext>
                </a:extLst>
              </a:tr>
              <a:tr h="293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11456"/>
                  </a:ext>
                </a:extLst>
              </a:tr>
              <a:tr h="64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2020-2025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2020 г. активы банков превысят ВВП и составят 110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857922"/>
                  </a:ext>
                </a:extLst>
              </a:tr>
              <a:tr h="1388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на 1 января 2021 г. составили 597 млрд долл., из которых могут быть заимствованы средства Фонда народного благосостояния – 13 трлн руб. и на возвратных условиях до 180 из оставшихся 480 млрд долл. 300 млрд долл. – резерв финансовой безопасности.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45989"/>
                  </a:ext>
                </a:extLst>
              </a:tr>
              <a:tr h="277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30549"/>
                  </a:ext>
                </a:extLst>
              </a:tr>
              <a:tr h="83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сотни миллиардов долл. – за рубежом.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79950"/>
                  </a:ext>
                </a:extLst>
              </a:tr>
              <a:tr h="64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83915"/>
                  </a:ext>
                </a:extLst>
              </a:tr>
              <a:tr h="695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40-50%. Норматив безопасности – 60%.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7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25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412806"/>
            <a:ext cx="537491" cy="85595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11560" y="685256"/>
            <a:ext cx="8274903" cy="79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Международные нормативы социальных показателей и их значение в России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4B2474-E858-4FE0-8277-A0979BAFCD7D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549106"/>
          <a:ext cx="8515672" cy="51816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89623679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7383474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51236279"/>
                    </a:ext>
                  </a:extLst>
                </a:gridCol>
                <a:gridCol w="1746920">
                  <a:extLst>
                    <a:ext uri="{9D8B030D-6E8A-4147-A177-3AD203B41FA5}">
                      <a16:colId xmlns:a16="http://schemas.microsoft.com/office/drawing/2014/main" val="4020689145"/>
                    </a:ext>
                  </a:extLst>
                </a:gridCol>
              </a:tblGrid>
              <a:tr h="1036538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Норматив Международной организации труда (МОТ)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Фактически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сколько раз нужно поднять показатели                      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690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Минимальная зарплата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60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                                         (к номиналу)                      20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2-2,5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28409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Пенсия по старости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40-60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                                         (к номиналу)                     25 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41292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Пособие по безработице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получаемой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50-65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до 25                                     (к номиналу)                             до 20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32880"/>
                  </a:ext>
                </a:extLst>
              </a:tr>
              <a:tr h="5626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Объём пособий для детей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ВВП)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2-4,5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6514"/>
                  </a:ext>
                </a:extLst>
              </a:tr>
              <a:tr h="325776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262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8" y="687178"/>
            <a:ext cx="8180434" cy="79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социального неравенства в России по сравнению с другими странами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4B2474-E858-4FE0-8277-A0979BAFCD7D}"/>
              </a:ext>
            </a:extLst>
          </p:cNvPr>
          <p:cNvGraphicFramePr>
            <a:graphicFrameLocks noGrp="1"/>
          </p:cNvGraphicFramePr>
          <p:nvPr/>
        </p:nvGraphicFramePr>
        <p:xfrm>
          <a:off x="600990" y="1628800"/>
          <a:ext cx="8277966" cy="461149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58842">
                  <a:extLst>
                    <a:ext uri="{9D8B030D-6E8A-4147-A177-3AD203B41FA5}">
                      <a16:colId xmlns:a16="http://schemas.microsoft.com/office/drawing/2014/main" val="89623679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73834747"/>
                    </a:ext>
                  </a:extLst>
                </a:gridCol>
                <a:gridCol w="2216182">
                  <a:extLst>
                    <a:ext uri="{9D8B030D-6E8A-4147-A177-3AD203B41FA5}">
                      <a16:colId xmlns:a16="http://schemas.microsoft.com/office/drawing/2014/main" val="1351236279"/>
                    </a:ext>
                  </a:extLst>
                </a:gridCol>
                <a:gridCol w="1514710">
                  <a:extLst>
                    <a:ext uri="{9D8B030D-6E8A-4147-A177-3AD203B41FA5}">
                      <a16:colId xmlns:a16="http://schemas.microsoft.com/office/drawing/2014/main" val="4020689145"/>
                    </a:ext>
                  </a:extLst>
                </a:gridCol>
              </a:tblGrid>
              <a:tr h="1273031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 мира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Разница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душевом доходе 10% богатых и бедных (в разы)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Разница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душевых доходах 20% богатых и бедных (в разы)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Коэффициент неравенства доходов Джини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690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(2019 г.)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891381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ЕС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0,31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579389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Германия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0,28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38379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Япония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0,25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6514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Венгрия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3,8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0,27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05157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Болгария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7,0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0,29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50438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Казахстан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0,34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137918"/>
                  </a:ext>
                </a:extLst>
              </a:tr>
              <a:tr h="359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Индия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0,37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47678"/>
                  </a:ext>
                </a:extLst>
              </a:tr>
              <a:tr h="46091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47229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395537" y="1575273"/>
          <a:ext cx="8568951" cy="51444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400" b="1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692696"/>
            <a:ext cx="81427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(место среди стран)</a:t>
            </a:r>
          </a:p>
        </p:txBody>
      </p:sp>
    </p:spTree>
    <p:extLst>
      <p:ext uri="{BB962C8B-B14F-4D97-AF65-F5344CB8AC3E}">
        <p14:creationId xmlns:p14="http://schemas.microsoft.com/office/powerpoint/2010/main" val="762362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832572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25611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5328" y="709246"/>
            <a:ext cx="81912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Противоречивая оценка кризиса 2020 г.</a:t>
            </a:r>
            <a:r>
              <a:rPr lang="en-US" sz="2200" baseline="30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900" y="1698202"/>
            <a:ext cx="855337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  2020 г. от коронавирусной пандемии выдвинул перед государством дилемму – или поддержать экономику и финансы, или сохранить жизнь и благосостояние людей.</a:t>
            </a:r>
          </a:p>
          <a:p>
            <a:pPr algn="just"/>
            <a:endParaRPr lang="ru-RU" sz="21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 приоритетно поддержала экономику и финансы при накопительстве и неэффективной устойчивости и принесла в «жертву» благосостояние и сохранность народа (здоровье людей, продолжительность жизни, народонаселение), а так же пожертвовала драйверами социально-экономического роста (вложения в основной и человеческий капитал, ввод жилья и</a:t>
            </a:r>
            <a:r>
              <a:rPr lang="en-US" sz="21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внешней торговли).</a:t>
            </a:r>
            <a:endParaRPr lang="ru-RU" sz="21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7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425611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5328" y="709246"/>
            <a:ext cx="81912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Противоречивая оценка кризиса 2020 г. («Поддержка»)</a:t>
            </a:r>
            <a:r>
              <a:rPr lang="en-US" sz="2200" baseline="30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96BED41-1769-4E3F-8E20-7B9156A6B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20198"/>
              </p:ext>
            </p:extLst>
          </p:nvPr>
        </p:nvGraphicFramePr>
        <p:xfrm>
          <a:off x="467544" y="1628800"/>
          <a:ext cx="8309030" cy="44910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69967">
                  <a:extLst>
                    <a:ext uri="{9D8B030D-6E8A-4147-A177-3AD203B41FA5}">
                      <a16:colId xmlns:a16="http://schemas.microsoft.com/office/drawing/2014/main" val="525809823"/>
                    </a:ext>
                  </a:extLst>
                </a:gridCol>
                <a:gridCol w="3739063">
                  <a:extLst>
                    <a:ext uri="{9D8B030D-6E8A-4147-A177-3AD203B41FA5}">
                      <a16:colId xmlns:a16="http://schemas.microsoft.com/office/drawing/2014/main" val="2247417701"/>
                    </a:ext>
                  </a:extLst>
                </a:gridCol>
              </a:tblGrid>
              <a:tr h="4745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514792"/>
                  </a:ext>
                </a:extLst>
              </a:tr>
              <a:tr h="4745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12762"/>
                  </a:ext>
                </a:extLst>
              </a:tr>
              <a:tr h="3399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- 2,9%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60240"/>
                  </a:ext>
                </a:extLst>
              </a:tr>
              <a:tr h="4310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Государственный долг в % к ВВП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003659"/>
                  </a:ext>
                </a:extLst>
              </a:tr>
              <a:tr h="3791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Золотовалютные резервы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 600 млрд долл.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81274"/>
                  </a:ext>
                </a:extLst>
              </a:tr>
              <a:tr h="3791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бюджета к ВВП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6805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Прирост активов банков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7352"/>
                  </a:ext>
                </a:extLst>
              </a:tr>
              <a:tr h="4700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Прибыль банков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71579"/>
                  </a:ext>
                </a:extLst>
              </a:tr>
              <a:tr h="11177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 приведённым показателям Россия из 20 ведущих держав мира входит в лидирующую тройку стран с лучшими показателями.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9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69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38" y="332656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35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5328" y="709246"/>
            <a:ext cx="81912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Противоречивая оценка кризиса 2020 г. («Жертвы»)</a:t>
            </a:r>
            <a:r>
              <a:rPr lang="en-US" sz="2200" baseline="30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B0366AC-C70F-4667-BE0E-5B7C47B14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16386"/>
              </p:ext>
            </p:extLst>
          </p:nvPr>
        </p:nvGraphicFramePr>
        <p:xfrm>
          <a:off x="179512" y="1268760"/>
          <a:ext cx="8712967" cy="5428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61668">
                  <a:extLst>
                    <a:ext uri="{9D8B030D-6E8A-4147-A177-3AD203B41FA5}">
                      <a16:colId xmlns:a16="http://schemas.microsoft.com/office/drawing/2014/main" val="1823855801"/>
                    </a:ext>
                  </a:extLst>
                </a:gridCol>
                <a:gridCol w="1781208">
                  <a:extLst>
                    <a:ext uri="{9D8B030D-6E8A-4147-A177-3AD203B41FA5}">
                      <a16:colId xmlns:a16="http://schemas.microsoft.com/office/drawing/2014/main" val="770215831"/>
                    </a:ext>
                  </a:extLst>
                </a:gridCol>
                <a:gridCol w="972447">
                  <a:extLst>
                    <a:ext uri="{9D8B030D-6E8A-4147-A177-3AD203B41FA5}">
                      <a16:colId xmlns:a16="http://schemas.microsoft.com/office/drawing/2014/main" val="1626237309"/>
                    </a:ext>
                  </a:extLst>
                </a:gridCol>
                <a:gridCol w="897644">
                  <a:extLst>
                    <a:ext uri="{9D8B030D-6E8A-4147-A177-3AD203B41FA5}">
                      <a16:colId xmlns:a16="http://schemas.microsoft.com/office/drawing/2014/main" val="2469339331"/>
                    </a:ext>
                  </a:extLst>
                </a:gridCol>
              </a:tblGrid>
              <a:tr h="574878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Стагнация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(2019 г. в % к 2013 г.)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Кризис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20202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88791"/>
                  </a:ext>
                </a:extLst>
              </a:tr>
              <a:tr h="1362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Благосостояние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Реально располагаемые доходы населения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Конечное потребление домашних хозяйств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Розничная торговля на душу населения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Прирост бедного населения с доходами ниже прожиточного минимума (млн чел.)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- 10,6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- 2,0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- 9,4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- 3,5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- 8,6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- 4,1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- 13,7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- 10,4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- 13,1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74382"/>
                  </a:ext>
                </a:extLst>
              </a:tr>
              <a:tr h="13585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Драйверы роста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Валовое накопление основного капитала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Доля инвестиций в основной капитал в ВВП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Доля «экономики знаний» в ВВП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Внешняя торговля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Приток (+) и отток (-) капитала из России (млрд долл.)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- 5,6</a:t>
                      </a:r>
                    </a:p>
                    <a:p>
                      <a:pPr marL="285750" marR="0" lvl="0" indent="-2857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77,5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- 772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- 4,3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84,7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- 48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65,7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- 820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811516"/>
                  </a:ext>
                </a:extLst>
              </a:tr>
              <a:tr h="11390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Сохранность народа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Прирост смертности населения с мая 2020 по март 2021 г. (тыс. чел.)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Превышение смертности над рождаемостью (депопуляция)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Сокращение численности населения России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Снижение ожидаемой продолжительности жизни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465 тыс. чел.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689 тыс. чел.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583 тыс. чел.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с 73,4 до 71,1 года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60735"/>
                  </a:ext>
                </a:extLst>
              </a:tr>
              <a:tr h="331085"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 итоговым показателям  благосостояния и сохранности народа Россия занимает последнее место среди 20 крупных держав мира, а по драйверам экономического роста входит в тройку худших стран.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8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75661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48988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8" y="703621"/>
            <a:ext cx="817339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Социально-экономическое развитие России на рубеже 2020-2021 гг. </a:t>
            </a:r>
            <a:endParaRPr lang="ru-RU" sz="2200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AE4CCFE-F71C-4F8C-B429-0A0B31165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99057"/>
              </p:ext>
            </p:extLst>
          </p:nvPr>
        </p:nvGraphicFramePr>
        <p:xfrm>
          <a:off x="251520" y="1756039"/>
          <a:ext cx="8639262" cy="46972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7372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6667685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426977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00816375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4546012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622152647"/>
                    </a:ext>
                  </a:extLst>
                </a:gridCol>
                <a:gridCol w="1438462">
                  <a:extLst>
                    <a:ext uri="{9D8B030D-6E8A-4147-A177-3AD203B41FA5}">
                      <a16:colId xmlns:a16="http://schemas.microsoft.com/office/drawing/2014/main" val="3960286581"/>
                    </a:ext>
                  </a:extLst>
                </a:gridCol>
              </a:tblGrid>
              <a:tr h="1311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квартал  2020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квартал 2020 г.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квартал 2020 г.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квартал 2020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квартал  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целом за 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(со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кв. 2020 г.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кв. 2021 г. (включительно)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4723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продукт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555"/>
                  </a:ext>
                </a:extLst>
              </a:tr>
              <a:tr h="33414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4290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Валовое накопление основного капитала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05739"/>
                  </a:ext>
                </a:extLst>
              </a:tr>
              <a:tr h="3774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Внешняя торговля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4032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Розничная торговля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4678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располагаемые             доходы населения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4505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Конечное потребление домашних хозяйств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450590">
                <a:tc gridSpan="8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153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DAAE059-0720-45B8-A501-6F7626600D18}"/>
              </a:ext>
            </a:extLst>
          </p:cNvPr>
          <p:cNvSpPr txBox="1"/>
          <p:nvPr/>
        </p:nvSpPr>
        <p:spPr>
          <a:xfrm>
            <a:off x="4139953" y="1325217"/>
            <a:ext cx="4739004" cy="3755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18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 к соответствующему периоду прошлого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8681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542925" eaLnBrk="0" hangingPunct="0">
              <a:defRPr/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71472" y="413216"/>
            <a:ext cx="83144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Динамика ВВП, реальных доходов, розничного товарооборота и накопления основного капитала (в %)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018833-8F64-4CC7-BE4B-ACD408E5C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48988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8613B-8DC4-465F-89DD-75DBC743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Объект 5">
            <a:extLst>
              <a:ext uri="{FF2B5EF4-FFF2-40B4-BE49-F238E27FC236}">
                <a16:creationId xmlns:a16="http://schemas.microsoft.com/office/drawing/2014/main" id="{9B504EDB-E565-4902-981B-FAB038D8F9EA}"/>
              </a:ext>
            </a:extLst>
          </p:cNvPr>
          <p:cNvGraphicFramePr>
            <a:graphicFrameLocks/>
          </p:cNvGraphicFramePr>
          <p:nvPr/>
        </p:nvGraphicFramePr>
        <p:xfrm>
          <a:off x="145356" y="1497629"/>
          <a:ext cx="8712041" cy="495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440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1552"/>
            <a:ext cx="81804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2006-2020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6756" y="1285461"/>
            <a:ext cx="1803716" cy="3433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 долл. США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DB5A33-7061-44AD-8895-20CF0336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626346E-5849-495F-BA4E-AFF1937E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5406C9E2-FEF5-4B00-843C-499BCF599725}"/>
              </a:ext>
            </a:extLst>
          </p:cNvPr>
          <p:cNvGraphicFramePr/>
          <p:nvPr/>
        </p:nvGraphicFramePr>
        <p:xfrm>
          <a:off x="179512" y="1588040"/>
          <a:ext cx="8684489" cy="474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867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332656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93" y="119024"/>
            <a:ext cx="1191727" cy="37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16944" y="394328"/>
            <a:ext cx="822226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200" baseline="30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id="{2AE686CB-5F25-46DA-816B-9325738BC3B6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1304133"/>
          <a:ext cx="8688206" cy="53744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22160">
                  <a:extLst>
                    <a:ext uri="{9D8B030D-6E8A-4147-A177-3AD203B41FA5}">
                      <a16:colId xmlns:a16="http://schemas.microsoft.com/office/drawing/2014/main" val="1673535876"/>
                    </a:ext>
                  </a:extLst>
                </a:gridCol>
                <a:gridCol w="1218919">
                  <a:extLst>
                    <a:ext uri="{9D8B030D-6E8A-4147-A177-3AD203B41FA5}">
                      <a16:colId xmlns:a16="http://schemas.microsoft.com/office/drawing/2014/main" val="4144161096"/>
                    </a:ext>
                  </a:extLst>
                </a:gridCol>
                <a:gridCol w="1142736">
                  <a:extLst>
                    <a:ext uri="{9D8B030D-6E8A-4147-A177-3AD203B41FA5}">
                      <a16:colId xmlns:a16="http://schemas.microsoft.com/office/drawing/2014/main" val="2017406493"/>
                    </a:ext>
                  </a:extLst>
                </a:gridCol>
                <a:gridCol w="1142736">
                  <a:extLst>
                    <a:ext uri="{9D8B030D-6E8A-4147-A177-3AD203B41FA5}">
                      <a16:colId xmlns:a16="http://schemas.microsoft.com/office/drawing/2014/main" val="3031735426"/>
                    </a:ext>
                  </a:extLst>
                </a:gridCol>
                <a:gridCol w="1142736">
                  <a:extLst>
                    <a:ext uri="{9D8B030D-6E8A-4147-A177-3AD203B41FA5}">
                      <a16:colId xmlns:a16="http://schemas.microsoft.com/office/drawing/2014/main" val="1435143835"/>
                    </a:ext>
                  </a:extLst>
                </a:gridCol>
                <a:gridCol w="1218919">
                  <a:extLst>
                    <a:ext uri="{9D8B030D-6E8A-4147-A177-3AD203B41FA5}">
                      <a16:colId xmlns:a16="http://schemas.microsoft.com/office/drawing/2014/main" val="3390707424"/>
                    </a:ext>
                  </a:extLst>
                </a:gridCol>
              </a:tblGrid>
              <a:tr h="367195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Тыс. человек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951546"/>
                  </a:ext>
                </a:extLst>
              </a:tr>
              <a:tr h="389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46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Родившихся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1889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1690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1599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1485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1436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56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Умерших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1891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1824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1818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1801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2125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74573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Депопуляция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 (превышение числа умерших над родившимися)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- 134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- 219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- 316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- 689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48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Сальдо миграции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262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212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286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106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71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Население России:</a:t>
                      </a:r>
                    </a:p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прирост ( + ),  </a:t>
                      </a:r>
                    </a:p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убыль ( - )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78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- 94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- 30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- 583</a:t>
                      </a:r>
                      <a:r>
                        <a:rPr lang="ru-RU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89287"/>
                  </a:ext>
                </a:extLst>
              </a:tr>
              <a:tr h="214561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Смертность населения увеличилась с мая по декабрь 2020 г. на 340 тыс. человек к соответствующему периоду 2019 г. В 1 квартале 2021 г. смертность увеличилась на 124 тыс. человек и, таким образом, составила 464 тыс. человек в период с мая 2020 г. по март 2021 г. включительно (за 10 месяцев) к соответствующему периоду прошедшего года. В предшествующие 3 года смертность не увеличивалась, а сокращалась по 30 тыс. человек за год.</a:t>
                      </a:r>
                      <a:endParaRPr lang="ru-RU" sz="1500" b="1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3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4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15343"/>
            <a:ext cx="82086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Сравнение общей смертности населения с числом умерших от коронавируса с апреля 2020 г. по март 2021 г. включительно (тыс. чел.)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4B2474-E858-4FE0-8277-A0979BAFCD7D}"/>
              </a:ext>
            </a:extLst>
          </p:cNvPr>
          <p:cNvGraphicFramePr>
            <a:graphicFrameLocks noGrp="1"/>
          </p:cNvGraphicFramePr>
          <p:nvPr/>
        </p:nvGraphicFramePr>
        <p:xfrm>
          <a:off x="323527" y="1927852"/>
          <a:ext cx="8608438" cy="30966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19136">
                  <a:extLst>
                    <a:ext uri="{9D8B030D-6E8A-4147-A177-3AD203B41FA5}">
                      <a16:colId xmlns:a16="http://schemas.microsoft.com/office/drawing/2014/main" val="896236791"/>
                    </a:ext>
                  </a:extLst>
                </a:gridCol>
                <a:gridCol w="1663816">
                  <a:extLst>
                    <a:ext uri="{9D8B030D-6E8A-4147-A177-3AD203B41FA5}">
                      <a16:colId xmlns:a16="http://schemas.microsoft.com/office/drawing/2014/main" val="373834747"/>
                    </a:ext>
                  </a:extLst>
                </a:gridCol>
                <a:gridCol w="1591476">
                  <a:extLst>
                    <a:ext uri="{9D8B030D-6E8A-4147-A177-3AD203B41FA5}">
                      <a16:colId xmlns:a16="http://schemas.microsoft.com/office/drawing/2014/main" val="292515731"/>
                    </a:ext>
                  </a:extLst>
                </a:gridCol>
                <a:gridCol w="1880835">
                  <a:extLst>
                    <a:ext uri="{9D8B030D-6E8A-4147-A177-3AD203B41FA5}">
                      <a16:colId xmlns:a16="http://schemas.microsoft.com/office/drawing/2014/main" val="1351236279"/>
                    </a:ext>
                  </a:extLst>
                </a:gridCol>
                <a:gridCol w="1953175">
                  <a:extLst>
                    <a:ext uri="{9D8B030D-6E8A-4147-A177-3AD203B41FA5}">
                      <a16:colId xmlns:a16="http://schemas.microsoft.com/office/drawing/2014/main" val="4020689145"/>
                    </a:ext>
                  </a:extLst>
                </a:gridCol>
              </a:tblGrid>
              <a:tr h="1330724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смертность населения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Смертность, заболевших коронавирусом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Смертность,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где коронавирус –  главная причина (Росстат)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Смертность,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где коронавирус – главная причина (Оперативный штаб)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690"/>
                  </a:ext>
                </a:extLst>
              </a:tr>
              <a:tr h="10537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Апрель 2020 г.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Март 2021 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249,7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166,9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99,2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28409"/>
                  </a:ext>
                </a:extLst>
              </a:tr>
              <a:tr h="455264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0293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12909</TotalTime>
  <Words>1755</Words>
  <Application>Microsoft Office PowerPoint</Application>
  <PresentationFormat>Экран (4:3)</PresentationFormat>
  <Paragraphs>592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Angsana New</vt:lpstr>
      <vt:lpstr>Arial</vt:lpstr>
      <vt:lpstr>Arial Narrow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Логинов Игорь Эдуардович</cp:lastModifiedBy>
  <cp:revision>2080</cp:revision>
  <cp:lastPrinted>2020-01-30T08:29:36Z</cp:lastPrinted>
  <dcterms:created xsi:type="dcterms:W3CDTF">2014-06-30T10:57:10Z</dcterms:created>
  <dcterms:modified xsi:type="dcterms:W3CDTF">2021-06-04T06:09:15Z</dcterms:modified>
</cp:coreProperties>
</file>