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0693400" cy="7562850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EF3"/>
    <a:srgbClr val="5D7C54"/>
    <a:srgbClr val="60A07E"/>
    <a:srgbClr val="FF6766"/>
    <a:srgbClr val="FFB666"/>
    <a:srgbClr val="CEBD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07" autoAdjust="0"/>
    <p:restoredTop sz="96433" autoAdjust="0"/>
  </p:normalViewPr>
  <p:slideViewPr>
    <p:cSldViewPr>
      <p:cViewPr varScale="1">
        <p:scale>
          <a:sx n="105" d="100"/>
          <a:sy n="105" d="100"/>
        </p:scale>
        <p:origin x="1710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88402625081993"/>
          <c:y val="5.6223226446686168E-2"/>
          <c:w val="0.30818761108012921"/>
          <c:h val="0.8122367123114361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1B3-45C3-84B3-5CCC92B02A31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1B3-45C3-84B3-5CCC92B02A31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1B3-45C3-84B3-5CCC92B02A31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hade val="51000"/>
                      <a:satMod val="130000"/>
                    </a:schemeClr>
                  </a:gs>
                  <a:gs pos="80000">
                    <a:schemeClr val="accent4">
                      <a:shade val="93000"/>
                      <a:satMod val="130000"/>
                    </a:schemeClr>
                  </a:gs>
                  <a:gs pos="100000">
                    <a:schemeClr val="accent4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1B3-45C3-84B3-5CCC92B02A31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hade val="51000"/>
                      <a:satMod val="130000"/>
                    </a:schemeClr>
                  </a:gs>
                  <a:gs pos="80000">
                    <a:schemeClr val="accent5">
                      <a:shade val="93000"/>
                      <a:satMod val="130000"/>
                    </a:schemeClr>
                  </a:gs>
                  <a:gs pos="100000">
                    <a:schemeClr val="accent5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1B3-45C3-84B3-5CCC92B02A31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1B3-45C3-84B3-5CCC92B02A31}"/>
              </c:ext>
            </c:extLst>
          </c:dPt>
          <c:dLbls>
            <c:dLbl>
              <c:idx val="0"/>
              <c:layout>
                <c:manualLayout>
                  <c:x val="7.8352874119550123E-2"/>
                  <c:y val="-7.57108000732410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1B3-45C3-84B3-5CCC92B02A31}"/>
                </c:ext>
              </c:extLst>
            </c:dLbl>
            <c:dLbl>
              <c:idx val="1"/>
              <c:layout>
                <c:manualLayout>
                  <c:x val="9.3517946529785637E-2"/>
                  <c:y val="-3.7855400036620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1B3-45C3-84B3-5CCC92B02A31}"/>
                </c:ext>
              </c:extLst>
            </c:dLbl>
            <c:dLbl>
              <c:idx val="2"/>
              <c:layout>
                <c:manualLayout>
                  <c:x val="9.3517946529785637E-2"/>
                  <c:y val="0.10275037152796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1B3-45C3-84B3-5CCC92B02A31}"/>
                </c:ext>
              </c:extLst>
            </c:dLbl>
            <c:dLbl>
              <c:idx val="3"/>
              <c:layout>
                <c:manualLayout>
                  <c:x val="5.0550241367451699E-3"/>
                  <c:y val="0.124382028691753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1B3-45C3-84B3-5CCC92B02A31}"/>
                </c:ext>
              </c:extLst>
            </c:dLbl>
            <c:dLbl>
              <c:idx val="4"/>
              <c:layout>
                <c:manualLayout>
                  <c:x val="-7.8352874119550137E-2"/>
                  <c:y val="-3.2447485745674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1B3-45C3-84B3-5CCC92B02A31}"/>
                </c:ext>
              </c:extLst>
            </c:dLbl>
            <c:dLbl>
              <c:idx val="5"/>
              <c:layout>
                <c:manualLayout>
                  <c:x val="-4.8022729299079109E-2"/>
                  <c:y val="-0.108158285818915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1B3-45C3-84B3-5CCC92B02A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Производство</c:v>
                </c:pt>
                <c:pt idx="1">
                  <c:v>Сельское хозяйство</c:v>
                </c:pt>
                <c:pt idx="2">
                  <c:v>Строительство</c:v>
                </c:pt>
                <c:pt idx="3">
                  <c:v>Транспортировка и хранение</c:v>
                </c:pt>
                <c:pt idx="4">
                  <c:v>Торговля </c:v>
                </c:pt>
                <c:pt idx="5">
                  <c:v>Прочее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0.19789132135822571</c:v>
                </c:pt>
                <c:pt idx="1">
                  <c:v>0.16479623154268541</c:v>
                </c:pt>
                <c:pt idx="2">
                  <c:v>0.11480113716040831</c:v>
                </c:pt>
                <c:pt idx="3">
                  <c:v>3.8656493889599582E-2</c:v>
                </c:pt>
                <c:pt idx="4">
                  <c:v>0.36399173282087849</c:v>
                </c:pt>
                <c:pt idx="5">
                  <c:v>0.11986308322820238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B3-45C3-84B3-5CCC92B02A3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53083578761275"/>
          <c:y val="6.2500000000000014E-2"/>
          <c:w val="0.29726927117183982"/>
          <c:h val="0.8041375168406187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C15-4D73-8078-8AB6CD346D2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hade val="51000"/>
                      <a:satMod val="130000"/>
                    </a:schemeClr>
                  </a:gs>
                  <a:gs pos="80000">
                    <a:schemeClr val="accent2">
                      <a:shade val="93000"/>
                      <a:satMod val="130000"/>
                    </a:schemeClr>
                  </a:gs>
                  <a:gs pos="100000">
                    <a:schemeClr val="accent2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C15-4D73-8078-8AB6CD346D2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C15-4D73-8078-8AB6CD346D27}"/>
              </c:ext>
            </c:extLst>
          </c:dPt>
          <c:dLbls>
            <c:dLbl>
              <c:idx val="0"/>
              <c:layout>
                <c:manualLayout>
                  <c:x val="7.6206734770185316E-2"/>
                  <c:y val="-0.135282922395182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C15-4D73-8078-8AB6CD346D27}"/>
                </c:ext>
              </c:extLst>
            </c:dLbl>
            <c:dLbl>
              <c:idx val="1"/>
              <c:layout>
                <c:manualLayout>
                  <c:x val="-9.7639878924299955E-2"/>
                  <c:y val="3.22102196179005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C15-4D73-8078-8AB6CD346D27}"/>
                </c:ext>
              </c:extLst>
            </c:dLbl>
            <c:dLbl>
              <c:idx val="2"/>
              <c:layout>
                <c:manualLayout>
                  <c:x val="-7.620673477018533E-2"/>
                  <c:y val="-7.9098154430503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C15-4D73-8078-8AB6CD346D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Микропредприятие</c:v>
                </c:pt>
                <c:pt idx="1">
                  <c:v>Малое предприятие</c:v>
                </c:pt>
                <c:pt idx="2">
                  <c:v>Среднее предприятие</c:v>
                </c:pt>
              </c:strCache>
            </c:strRef>
          </c:cat>
          <c:val>
            <c:numRef>
              <c:f>Лист1!$B$2:$B$4</c:f>
              <c:numCache>
                <c:formatCode>0.00%</c:formatCode>
                <c:ptCount val="3"/>
                <c:pt idx="0">
                  <c:v>0.41712722526842921</c:v>
                </c:pt>
                <c:pt idx="1">
                  <c:v>0.46697972567363777</c:v>
                </c:pt>
                <c:pt idx="2">
                  <c:v>0.11589304905793296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15-4D73-8078-8AB6CD346D2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982897158947909"/>
          <c:y val="4.6577270758642715E-2"/>
          <c:w val="0.59925284190858197"/>
          <c:h val="0.906845458482714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иные финансовые организации
</c:v>
                </c:pt>
                <c:pt idx="1">
                  <c:v>ПАО Сбербанк</c:v>
                </c:pt>
                <c:pt idx="2">
                  <c:v>Банк ВТБ (ПАО)</c:v>
                </c:pt>
                <c:pt idx="3">
                  <c:v>ПАО "Промсвязьбанк"</c:v>
                </c:pt>
                <c:pt idx="4">
                  <c:v>АО "Россельхозбанк"</c:v>
                </c:pt>
                <c:pt idx="5">
                  <c:v>ПАО Банк "ФК Открытие"</c:v>
                </c:pt>
                <c:pt idx="6">
                  <c:v>АО "МСП Банк"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0.32579999999999998</c:v>
                </c:pt>
                <c:pt idx="1">
                  <c:v>0.17380000000000001</c:v>
                </c:pt>
                <c:pt idx="2">
                  <c:v>8.6099999999999996E-2</c:v>
                </c:pt>
                <c:pt idx="3">
                  <c:v>6.6199999999999995E-2</c:v>
                </c:pt>
                <c:pt idx="4">
                  <c:v>3.5299999999999998E-2</c:v>
                </c:pt>
                <c:pt idx="5">
                  <c:v>3.1E-2</c:v>
                </c:pt>
                <c:pt idx="6">
                  <c:v>2.75E-2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4F-4B90-93BE-9B7B746CF4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609744496"/>
        <c:axId val="542018816"/>
      </c:barChart>
      <c:catAx>
        <c:axId val="609744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ea typeface="+mn-ea"/>
                <a:cs typeface="+mn-cs"/>
              </a:defRPr>
            </a:pPr>
            <a:endParaRPr lang="ru-RU"/>
          </a:p>
        </c:txPr>
        <c:crossAx val="542018816"/>
        <c:crosses val="autoZero"/>
        <c:auto val="1"/>
        <c:lblAlgn val="ctr"/>
        <c:lblOffset val="100"/>
        <c:noMultiLvlLbl val="0"/>
      </c:catAx>
      <c:valAx>
        <c:axId val="54201881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609744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776900620206825E-2"/>
          <c:y val="0.24289976257106058"/>
          <c:w val="0.86574333292964201"/>
          <c:h val="0.4501193948000418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гарантийной поддержки, млрд. рублей</c:v>
                </c:pt>
              </c:strCache>
            </c:strRef>
          </c:tx>
          <c:spPr>
            <a:ln w="28575" cap="rnd">
              <a:solidFill>
                <a:schemeClr val="accent1">
                  <a:tint val="77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tint val="77000"/>
                </a:schemeClr>
              </a:solidFill>
              <a:ln w="9525">
                <a:solidFill>
                  <a:schemeClr val="accent1">
                    <a:tint val="77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план 2021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 formatCode="#,##0.00">
                  <c:v>24.893981804380001</c:v>
                </c:pt>
                <c:pt idx="1">
                  <c:v>27.665169582810002</c:v>
                </c:pt>
                <c:pt idx="2">
                  <c:v>42.59159788974106</c:v>
                </c:pt>
                <c:pt idx="3">
                  <c:v>48.04803874200006</c:v>
                </c:pt>
                <c:pt idx="4">
                  <c:v>53.102113596999999</c:v>
                </c:pt>
                <c:pt idx="5">
                  <c:v>58.058344109000018</c:v>
                </c:pt>
                <c:pt idx="6">
                  <c:v>66.099999999999994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0F7-4A16-BEEF-B1F4903E489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Объем финансовой поддержки, млрд. рублей</c:v>
                </c:pt>
              </c:strCache>
            </c:strRef>
          </c:tx>
          <c:spPr>
            <a:ln w="28575" cap="rnd">
              <a:solidFill>
                <a:schemeClr val="accent1">
                  <a:shade val="76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shade val="76000"/>
                </a:schemeClr>
              </a:solidFill>
              <a:ln w="9525">
                <a:solidFill>
                  <a:schemeClr val="accent1">
                    <a:shade val="76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план 2021</c:v>
                </c:pt>
              </c:strCache>
            </c:strRef>
          </c:cat>
          <c:val>
            <c:numRef>
              <c:f>Лист1!$C$2:$C$8</c:f>
              <c:numCache>
                <c:formatCode>#\ ##0.0</c:formatCode>
                <c:ptCount val="7"/>
                <c:pt idx="0" formatCode="#,##0.00">
                  <c:v>64.266725785999981</c:v>
                </c:pt>
                <c:pt idx="1">
                  <c:v>70.052856791566469</c:v>
                </c:pt>
                <c:pt idx="2">
                  <c:v>110.65225157515447</c:v>
                </c:pt>
                <c:pt idx="3">
                  <c:v>117.651076</c:v>
                </c:pt>
                <c:pt idx="4">
                  <c:v>136.92766053999989</c:v>
                </c:pt>
                <c:pt idx="5">
                  <c:v>162.94310071176</c:v>
                </c:pt>
                <c:pt idx="6">
                  <c:v>185.1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0F7-4A16-BEEF-B1F4903E489B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529261168"/>
        <c:axId val="529261584"/>
      </c:lineChart>
      <c:catAx>
        <c:axId val="529261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29261584"/>
        <c:crosses val="autoZero"/>
        <c:auto val="1"/>
        <c:lblAlgn val="ctr"/>
        <c:lblOffset val="100"/>
        <c:noMultiLvlLbl val="0"/>
      </c:catAx>
      <c:valAx>
        <c:axId val="529261584"/>
        <c:scaling>
          <c:orientation val="minMax"/>
        </c:scaling>
        <c:delete val="1"/>
        <c:axPos val="l"/>
        <c:numFmt formatCode="#,##0.00" sourceLinked="1"/>
        <c:majorTickMark val="out"/>
        <c:minorTickMark val="none"/>
        <c:tickLblPos val="nextTo"/>
        <c:crossAx val="529261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39873469721588E-2"/>
          <c:y val="0.84478533331393113"/>
          <c:w val="0.8808886125902301"/>
          <c:h val="0.133472800840228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295030239284777E-2"/>
          <c:y val="5.3245619718792998E-2"/>
          <c:w val="0.94740993952143049"/>
          <c:h val="0.6149827151835772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гарантийного капитала, млрд рублей</c:v>
                </c:pt>
              </c:strCache>
            </c:strRef>
          </c:tx>
          <c:spPr>
            <a:ln w="28575" cap="rnd">
              <a:solidFill>
                <a:schemeClr val="accent2">
                  <a:shade val="76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shade val="76000"/>
                </a:schemeClr>
              </a:solidFill>
              <a:ln w="9525">
                <a:solidFill>
                  <a:schemeClr val="accent2">
                    <a:shade val="76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 formatCode="m/d/yyyy">
                  <c:v>44287</c:v>
                </c:pt>
              </c:numCache>
            </c:numRef>
          </c:cat>
          <c:val>
            <c:numRef>
              <c:f>Лист1!$B$2:$B$8</c:f>
              <c:numCache>
                <c:formatCode>#\ ##0.0</c:formatCode>
                <c:ptCount val="7"/>
                <c:pt idx="0" formatCode="General">
                  <c:v>42.5</c:v>
                </c:pt>
                <c:pt idx="1">
                  <c:v>45</c:v>
                </c:pt>
                <c:pt idx="2">
                  <c:v>46.533511382000007</c:v>
                </c:pt>
                <c:pt idx="3">
                  <c:v>48.341098809999998</c:v>
                </c:pt>
                <c:pt idx="4">
                  <c:v>48.70930907000001</c:v>
                </c:pt>
                <c:pt idx="5">
                  <c:v>53.218727232600003</c:v>
                </c:pt>
                <c:pt idx="6" formatCode="#,##0.00">
                  <c:v>60.3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E87-4E8D-80E6-1D5BD1BEB20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Действующий портфель поручительств, млрд рублей</c:v>
                </c:pt>
              </c:strCache>
            </c:strRef>
          </c:tx>
          <c:spPr>
            <a:ln w="28575" cap="rnd">
              <a:solidFill>
                <a:schemeClr val="accent2">
                  <a:tint val="77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>
                  <a:tint val="77000"/>
                </a:schemeClr>
              </a:solidFill>
              <a:ln w="9525">
                <a:solidFill>
                  <a:schemeClr val="accent2">
                    <a:tint val="77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egoe UI" panose="020B0502040204020203" pitchFamily="34" charset="0"/>
                    <a:ea typeface="Segoe UI" panose="020B0502040204020203" pitchFamily="34" charset="0"/>
                    <a:cs typeface="Segoe UI" panose="020B0502040204020203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 formatCode="m/d/yyyy">
                  <c:v>44287</c:v>
                </c:pt>
              </c:numCache>
            </c:numRef>
          </c:cat>
          <c:val>
            <c:numRef>
              <c:f>Лист1!$C$2:$C$8</c:f>
              <c:numCache>
                <c:formatCode>#,##0.00</c:formatCode>
                <c:ptCount val="7"/>
                <c:pt idx="0" formatCode="General">
                  <c:v>51.6</c:v>
                </c:pt>
                <c:pt idx="1">
                  <c:v>51.7</c:v>
                </c:pt>
                <c:pt idx="2">
                  <c:v>53.6</c:v>
                </c:pt>
                <c:pt idx="3">
                  <c:v>67.370497686310017</c:v>
                </c:pt>
                <c:pt idx="4">
                  <c:v>79.638141217999987</c:v>
                </c:pt>
                <c:pt idx="5">
                  <c:v>92.435252950000034</c:v>
                </c:pt>
                <c:pt idx="6">
                  <c:v>110.1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E87-4E8D-80E6-1D5BD1BEB20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62624480"/>
        <c:axId val="462621984"/>
      </c:lineChart>
      <c:catAx>
        <c:axId val="46262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2621984"/>
        <c:crosses val="autoZero"/>
        <c:auto val="1"/>
        <c:lblAlgn val="ctr"/>
        <c:lblOffset val="100"/>
        <c:noMultiLvlLbl val="0"/>
      </c:catAx>
      <c:valAx>
        <c:axId val="46262198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62624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2099683574979701E-2"/>
          <c:y val="0.7901531135392178"/>
          <c:w val="0.94397972741634295"/>
          <c:h val="0.17495512046011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Сумма гарантийной поддержки, млрд. рублей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66.099999999999994</c:v>
                </c:pt>
                <c:pt idx="1">
                  <c:v>66.8</c:v>
                </c:pt>
                <c:pt idx="2">
                  <c:v>67.400000000000006</c:v>
                </c:pt>
                <c:pt idx="3">
                  <c:v>68.099999999999994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0C-4714-8FA8-9EB3C0B747B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Сумма финансовой поддержки, млрд. рублей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185.1</c:v>
                </c:pt>
                <c:pt idx="1">
                  <c:v>173.6</c:v>
                </c:pt>
                <c:pt idx="2">
                  <c:v>175.3</c:v>
                </c:pt>
                <c:pt idx="3">
                  <c:v>177.1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0C-4714-8FA8-9EB3C0B747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13809024"/>
        <c:axId val="613808608"/>
      </c:barChart>
      <c:catAx>
        <c:axId val="613809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3808608"/>
        <c:crosses val="autoZero"/>
        <c:auto val="1"/>
        <c:lblAlgn val="ctr"/>
        <c:lblOffset val="100"/>
        <c:noMultiLvlLbl val="0"/>
      </c:catAx>
      <c:valAx>
        <c:axId val="6138086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1380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4"/>
            <a:ext cx="9089390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7"/>
            <a:ext cx="7485380" cy="65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bg1"/>
                </a:solidFill>
                <a:latin typeface="Manrope SemiBold"/>
                <a:cs typeface="Manrope SemiBold"/>
              </a:defRPr>
            </a:lvl1pPr>
          </a:lstStyle>
          <a:p>
            <a:pPr marL="12700">
              <a:spcBef>
                <a:spcPts val="165"/>
              </a:spcBef>
            </a:pPr>
            <a:r>
              <a:rPr lang="ru-RU" spc="-5" smtClean="0">
                <a:solidFill>
                  <a:srgbClr val="000000"/>
                </a:solidFill>
              </a:rPr>
              <a:t>вовлечение</a:t>
            </a:r>
            <a:r>
              <a:rPr lang="ru-RU" spc="-35" smtClean="0">
                <a:solidFill>
                  <a:srgbClr val="000000"/>
                </a:solidFill>
              </a:rPr>
              <a:t> </a:t>
            </a:r>
            <a:r>
              <a:rPr lang="ru-RU" smtClean="0">
                <a:solidFill>
                  <a:srgbClr val="000000"/>
                </a:solidFill>
              </a:rPr>
              <a:t>предпринимателей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Manrope SemiBold"/>
                <a:cs typeface="Manrope SemiBold"/>
              </a:defRPr>
            </a:lvl1pPr>
          </a:lstStyle>
          <a:p>
            <a:pPr marL="12700">
              <a:spcBef>
                <a:spcPts val="165"/>
              </a:spcBef>
            </a:pPr>
            <a:r>
              <a:rPr lang="ru-RU" spc="-5" smtClean="0"/>
              <a:t>диджитализация</a:t>
            </a:r>
            <a:r>
              <a:rPr lang="ru-RU" spc="-20" smtClean="0"/>
              <a:t> </a:t>
            </a:r>
            <a:r>
              <a:rPr lang="ru-RU" spc="-5" smtClean="0"/>
              <a:t>мер</a:t>
            </a:r>
            <a:r>
              <a:rPr lang="ru-RU" spc="-20" smtClean="0"/>
              <a:t> </a:t>
            </a:r>
            <a:r>
              <a:rPr lang="ru-RU" smtClean="0"/>
              <a:t>поддержки</a:t>
            </a:r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chemeClr val="tx1"/>
                </a:solidFill>
                <a:latin typeface="Manrope Medium"/>
                <a:cs typeface="Manrope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250" b="0" i="0">
                <a:solidFill>
                  <a:schemeClr val="tx1"/>
                </a:solidFill>
                <a:latin typeface="Manrope"/>
                <a:cs typeface="Manro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bg1"/>
                </a:solidFill>
                <a:latin typeface="Manrope SemiBold"/>
                <a:cs typeface="Manrope SemiBold"/>
              </a:defRPr>
            </a:lvl1pPr>
          </a:lstStyle>
          <a:p>
            <a:pPr marL="12700">
              <a:spcBef>
                <a:spcPts val="165"/>
              </a:spcBef>
            </a:pPr>
            <a:r>
              <a:rPr lang="ru-RU" spc="-5" smtClean="0">
                <a:solidFill>
                  <a:srgbClr val="000000"/>
                </a:solidFill>
              </a:rPr>
              <a:t>вовлечение</a:t>
            </a:r>
            <a:r>
              <a:rPr lang="ru-RU" spc="-35" smtClean="0">
                <a:solidFill>
                  <a:srgbClr val="000000"/>
                </a:solidFill>
              </a:rPr>
              <a:t> </a:t>
            </a:r>
            <a:r>
              <a:rPr lang="ru-RU" smtClean="0">
                <a:solidFill>
                  <a:srgbClr val="000000"/>
                </a:solidFill>
              </a:rPr>
              <a:t>предпринимателей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Manrope SemiBold"/>
                <a:cs typeface="Manrope SemiBold"/>
              </a:defRPr>
            </a:lvl1pPr>
          </a:lstStyle>
          <a:p>
            <a:pPr marL="12700">
              <a:spcBef>
                <a:spcPts val="165"/>
              </a:spcBef>
            </a:pPr>
            <a:r>
              <a:rPr lang="ru-RU" spc="-5" smtClean="0"/>
              <a:t>диджитализация</a:t>
            </a:r>
            <a:r>
              <a:rPr lang="ru-RU" spc="-20" smtClean="0"/>
              <a:t> </a:t>
            </a:r>
            <a:r>
              <a:rPr lang="ru-RU" spc="-5" smtClean="0"/>
              <a:t>мер</a:t>
            </a:r>
            <a:r>
              <a:rPr lang="ru-RU" spc="-20" smtClean="0"/>
              <a:t> </a:t>
            </a:r>
            <a:r>
              <a:rPr lang="ru-RU" smtClean="0"/>
              <a:t>поддержки</a:t>
            </a:r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chemeClr val="tx1"/>
                </a:solidFill>
                <a:latin typeface="Manrope Medium"/>
                <a:cs typeface="Manrope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1" y="1739456"/>
            <a:ext cx="4651629" cy="65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2" y="1739456"/>
            <a:ext cx="4651629" cy="65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bg1"/>
                </a:solidFill>
                <a:latin typeface="Manrope SemiBold"/>
                <a:cs typeface="Manrope SemiBold"/>
              </a:defRPr>
            </a:lvl1pPr>
          </a:lstStyle>
          <a:p>
            <a:pPr marL="12700">
              <a:spcBef>
                <a:spcPts val="165"/>
              </a:spcBef>
            </a:pPr>
            <a:r>
              <a:rPr lang="ru-RU" spc="-5" smtClean="0">
                <a:solidFill>
                  <a:srgbClr val="000000"/>
                </a:solidFill>
              </a:rPr>
              <a:t>вовлечение</a:t>
            </a:r>
            <a:r>
              <a:rPr lang="ru-RU" spc="-35" smtClean="0">
                <a:solidFill>
                  <a:srgbClr val="000000"/>
                </a:solidFill>
              </a:rPr>
              <a:t> </a:t>
            </a:r>
            <a:r>
              <a:rPr lang="ru-RU" smtClean="0">
                <a:solidFill>
                  <a:srgbClr val="000000"/>
                </a:solidFill>
              </a:rPr>
              <a:t>предпринимателей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Manrope SemiBold"/>
                <a:cs typeface="Manrope SemiBold"/>
              </a:defRPr>
            </a:lvl1pPr>
          </a:lstStyle>
          <a:p>
            <a:pPr marL="12700">
              <a:spcBef>
                <a:spcPts val="165"/>
              </a:spcBef>
            </a:pPr>
            <a:r>
              <a:rPr lang="ru-RU" spc="-5" smtClean="0"/>
              <a:t>диджитализация</a:t>
            </a:r>
            <a:r>
              <a:rPr lang="ru-RU" spc="-20" smtClean="0"/>
              <a:t> </a:t>
            </a:r>
            <a:r>
              <a:rPr lang="ru-RU" spc="-5" smtClean="0"/>
              <a:t>мер</a:t>
            </a:r>
            <a:r>
              <a:rPr lang="ru-RU" spc="-20" smtClean="0"/>
              <a:t> </a:t>
            </a:r>
            <a:r>
              <a:rPr lang="ru-RU" smtClean="0"/>
              <a:t>поддержки</a:t>
            </a:r>
            <a:endParaRPr lang="ru-RU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750" b="0" i="0">
                <a:solidFill>
                  <a:schemeClr val="tx1"/>
                </a:solidFill>
                <a:latin typeface="Manrope Medium"/>
                <a:cs typeface="Manrope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bg1"/>
                </a:solidFill>
                <a:latin typeface="Manrope SemiBold"/>
                <a:cs typeface="Manrope SemiBold"/>
              </a:defRPr>
            </a:lvl1pPr>
          </a:lstStyle>
          <a:p>
            <a:pPr marL="12700">
              <a:spcBef>
                <a:spcPts val="165"/>
              </a:spcBef>
            </a:pPr>
            <a:r>
              <a:rPr lang="ru-RU" spc="-5" smtClean="0">
                <a:solidFill>
                  <a:srgbClr val="000000"/>
                </a:solidFill>
              </a:rPr>
              <a:t>вовлечение</a:t>
            </a:r>
            <a:r>
              <a:rPr lang="ru-RU" spc="-35" smtClean="0">
                <a:solidFill>
                  <a:srgbClr val="000000"/>
                </a:solidFill>
              </a:rPr>
              <a:t> </a:t>
            </a:r>
            <a:r>
              <a:rPr lang="ru-RU" smtClean="0">
                <a:solidFill>
                  <a:srgbClr val="000000"/>
                </a:solidFill>
              </a:rPr>
              <a:t>предпринимателей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Manrope SemiBold"/>
                <a:cs typeface="Manrope SemiBold"/>
              </a:defRPr>
            </a:lvl1pPr>
          </a:lstStyle>
          <a:p>
            <a:pPr marL="12700">
              <a:spcBef>
                <a:spcPts val="165"/>
              </a:spcBef>
            </a:pPr>
            <a:r>
              <a:rPr lang="ru-RU" spc="-5" smtClean="0"/>
              <a:t>диджитализация</a:t>
            </a:r>
            <a:r>
              <a:rPr lang="ru-RU" spc="-20" smtClean="0"/>
              <a:t> </a:t>
            </a:r>
            <a:r>
              <a:rPr lang="ru-RU" spc="-5" smtClean="0"/>
              <a:t>мер</a:t>
            </a:r>
            <a:r>
              <a:rPr lang="ru-RU" spc="-20" smtClean="0"/>
              <a:t> </a:t>
            </a:r>
            <a:r>
              <a:rPr lang="ru-RU" smtClean="0"/>
              <a:t>поддержки</a:t>
            </a:r>
            <a:endParaRPr lang="ru-RU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bg1"/>
                </a:solidFill>
                <a:latin typeface="Manrope SemiBold"/>
                <a:cs typeface="Manrope SemiBold"/>
              </a:defRPr>
            </a:lvl1pPr>
          </a:lstStyle>
          <a:p>
            <a:pPr marL="12700">
              <a:spcBef>
                <a:spcPts val="165"/>
              </a:spcBef>
            </a:pPr>
            <a:r>
              <a:rPr lang="ru-RU" spc="-5" smtClean="0">
                <a:solidFill>
                  <a:srgbClr val="000000"/>
                </a:solidFill>
              </a:rPr>
              <a:t>вовлечение</a:t>
            </a:r>
            <a:r>
              <a:rPr lang="ru-RU" spc="-35" smtClean="0">
                <a:solidFill>
                  <a:srgbClr val="000000"/>
                </a:solidFill>
              </a:rPr>
              <a:t> </a:t>
            </a:r>
            <a:r>
              <a:rPr lang="ru-RU" smtClean="0">
                <a:solidFill>
                  <a:srgbClr val="000000"/>
                </a:solidFill>
              </a:rPr>
              <a:t>предпринимателей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950" b="1" i="0">
                <a:solidFill>
                  <a:schemeClr val="tx1"/>
                </a:solidFill>
                <a:latin typeface="Manrope SemiBold"/>
                <a:cs typeface="Manrope SemiBold"/>
              </a:defRPr>
            </a:lvl1pPr>
          </a:lstStyle>
          <a:p>
            <a:pPr marL="12700">
              <a:spcBef>
                <a:spcPts val="165"/>
              </a:spcBef>
            </a:pPr>
            <a:r>
              <a:rPr lang="ru-RU" spc="-5" smtClean="0"/>
              <a:t>диджитализация</a:t>
            </a:r>
            <a:r>
              <a:rPr lang="ru-RU" spc="-20" smtClean="0"/>
              <a:t> </a:t>
            </a:r>
            <a:r>
              <a:rPr lang="ru-RU" spc="-5" smtClean="0"/>
              <a:t>мер</a:t>
            </a:r>
            <a:r>
              <a:rPr lang="ru-RU" spc="-20" smtClean="0"/>
              <a:t> </a:t>
            </a:r>
            <a:r>
              <a:rPr lang="ru-RU" smtClean="0"/>
              <a:t>поддержки</a:t>
            </a:r>
            <a:endParaRPr lang="ru-RU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554" y="270770"/>
            <a:ext cx="10038295" cy="5770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750" b="0" i="0">
                <a:solidFill>
                  <a:schemeClr val="tx1"/>
                </a:solidFill>
                <a:latin typeface="Manrope Medium"/>
                <a:cs typeface="Manrope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67094" y="1737488"/>
            <a:ext cx="8559210" cy="654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50" b="0" i="0">
                <a:solidFill>
                  <a:schemeClr val="tx1"/>
                </a:solidFill>
                <a:latin typeface="Manrope"/>
                <a:cs typeface="Manrope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24824" y="7040752"/>
            <a:ext cx="1923415" cy="1461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1" i="0">
                <a:solidFill>
                  <a:schemeClr val="bg1"/>
                </a:solidFill>
                <a:latin typeface="Manrope SemiBold"/>
                <a:cs typeface="Manrope SemiBold"/>
              </a:defRPr>
            </a:lvl1pPr>
          </a:lstStyle>
          <a:p>
            <a:pPr marL="12700">
              <a:spcBef>
                <a:spcPts val="165"/>
              </a:spcBef>
            </a:pPr>
            <a:r>
              <a:rPr lang="ru-RU" spc="-5" smtClean="0">
                <a:solidFill>
                  <a:srgbClr val="000000"/>
                </a:solidFill>
              </a:rPr>
              <a:t>вовлечение</a:t>
            </a:r>
            <a:r>
              <a:rPr lang="ru-RU" spc="-35" smtClean="0">
                <a:solidFill>
                  <a:srgbClr val="000000"/>
                </a:solidFill>
              </a:rPr>
              <a:t> </a:t>
            </a:r>
            <a:r>
              <a:rPr lang="ru-RU" smtClean="0">
                <a:solidFill>
                  <a:srgbClr val="000000"/>
                </a:solidFill>
              </a:rPr>
              <a:t>предпринимателей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431157" y="7040758"/>
            <a:ext cx="1983104" cy="1461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1" i="0">
                <a:solidFill>
                  <a:schemeClr val="tx1"/>
                </a:solidFill>
                <a:latin typeface="Manrope SemiBold"/>
                <a:cs typeface="Manrope SemiBold"/>
              </a:defRPr>
            </a:lvl1pPr>
          </a:lstStyle>
          <a:p>
            <a:pPr marL="12700">
              <a:spcBef>
                <a:spcPts val="165"/>
              </a:spcBef>
            </a:pPr>
            <a:r>
              <a:rPr lang="ru-RU" spc="-5" smtClean="0"/>
              <a:t>диджитализация</a:t>
            </a:r>
            <a:r>
              <a:rPr lang="ru-RU" spc="-20" smtClean="0"/>
              <a:t> </a:t>
            </a:r>
            <a:r>
              <a:rPr lang="ru-RU" spc="-5" smtClean="0"/>
              <a:t>мер</a:t>
            </a:r>
            <a:r>
              <a:rPr lang="ru-RU" spc="-20" smtClean="0"/>
              <a:t> </a:t>
            </a:r>
            <a:r>
              <a:rPr lang="ru-RU" smtClean="0"/>
              <a:t>поддержки</a:t>
            </a:r>
            <a:endParaRPr lang="ru-RU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1"/>
            <a:ext cx="245948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chart" Target="../charts/chart3.xml"/><Relationship Id="rId5" Type="http://schemas.openxmlformats.org/officeDocument/2006/relationships/image" Target="../media/image3.png"/><Relationship Id="rId10" Type="http://schemas.openxmlformats.org/officeDocument/2006/relationships/chart" Target="../charts/chart2.xml"/><Relationship Id="rId4" Type="http://schemas.microsoft.com/office/2007/relationships/hdphoto" Target="../media/hdphoto1.wdp"/><Relationship Id="rId9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58735" y="117670"/>
            <a:ext cx="8299121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20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Региональные гарантийные организации </a:t>
            </a:r>
            <a:br>
              <a:rPr lang="ru-RU" sz="20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0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Текущее положение</a:t>
            </a:r>
            <a:endParaRPr sz="2000"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05692" y="504825"/>
            <a:ext cx="1339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endParaRPr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247517" y="0"/>
            <a:ext cx="12700" cy="689610"/>
          </a:xfrm>
          <a:custGeom>
            <a:avLst/>
            <a:gdLst/>
            <a:ahLst/>
            <a:cxnLst/>
            <a:rect l="l" t="t" r="r" b="b"/>
            <a:pathLst>
              <a:path w="12700" h="689610">
                <a:moveTo>
                  <a:pt x="0" y="689447"/>
                </a:moveTo>
                <a:lnTo>
                  <a:pt x="12700" y="689447"/>
                </a:lnTo>
                <a:lnTo>
                  <a:pt x="12700" y="0"/>
                </a:lnTo>
                <a:lnTo>
                  <a:pt x="0" y="0"/>
                </a:lnTo>
                <a:lnTo>
                  <a:pt x="0" y="689447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044" y="176470"/>
            <a:ext cx="908869" cy="475485"/>
          </a:xfrm>
          <a:prstGeom prst="rect">
            <a:avLst/>
          </a:prstGeom>
        </p:spPr>
      </p:pic>
      <p:sp>
        <p:nvSpPr>
          <p:cNvPr id="55" name="object 15"/>
          <p:cNvSpPr txBox="1"/>
          <p:nvPr/>
        </p:nvSpPr>
        <p:spPr>
          <a:xfrm>
            <a:off x="5422900" y="885825"/>
            <a:ext cx="5016777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just"/>
            <a:r>
              <a:rPr lang="ru-RU" sz="1200" b="1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Региональные гарантийные организации</a:t>
            </a:r>
            <a:r>
              <a:rPr lang="en-US" sz="1200" b="1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200" b="1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(далее – РГО) </a:t>
            </a:r>
            <a:r>
              <a:rPr lang="ru-RU" sz="1200" i="1" kern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–– ключевой элемент НГС, созданные в каждом субъекте Российской Федерации обеспечивающие в рамках своего региона присутствия </a:t>
            </a:r>
            <a:r>
              <a:rPr lang="ru-RU" sz="1200" i="1" kern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гарантийную </a:t>
            </a:r>
            <a:r>
              <a:rPr lang="ru-RU" sz="1200" i="1" kern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поддержку субъектам </a:t>
            </a:r>
            <a:r>
              <a:rPr lang="ru-RU" sz="1200" i="1" kern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МСП, </a:t>
            </a:r>
            <a:r>
              <a:rPr lang="ru-RU" sz="1200" i="1" kern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направленную на обеспечение доступа субъектов МСП </a:t>
            </a:r>
            <a:r>
              <a:rPr lang="ru-RU" sz="1200" i="1" kern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 </a:t>
            </a:r>
            <a:r>
              <a:rPr lang="ru-RU" sz="1200" i="1" kern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кредитным и иным финансовым </a:t>
            </a:r>
            <a:r>
              <a:rPr lang="ru-RU" sz="1200" i="1" kern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ресурсам</a:t>
            </a:r>
            <a:r>
              <a:rPr lang="ru-RU" sz="1200" i="1" kern="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86278" y="2391716"/>
            <a:ext cx="50900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kern="0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86 </a:t>
            </a:r>
            <a:r>
              <a:rPr lang="ru-RU" b="1" i="1" kern="0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РГО</a:t>
            </a:r>
            <a:r>
              <a:rPr lang="ru-RU" i="1" kern="0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i="1" kern="0" dirty="0" smtClean="0">
              <a:solidFill>
                <a:srgbClr val="006EF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400" i="1" kern="0" dirty="0" smtClean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создано </a:t>
            </a:r>
            <a:r>
              <a:rPr lang="ru-RU" sz="1400" i="1" kern="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во всех субъектах Российской </a:t>
            </a:r>
            <a:r>
              <a:rPr lang="ru-RU" sz="1400" i="1" kern="0" dirty="0" smtClean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Федерации </a:t>
            </a:r>
          </a:p>
          <a:p>
            <a:r>
              <a:rPr lang="ru-RU" b="1" i="1" kern="0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85 </a:t>
            </a:r>
            <a:r>
              <a:rPr lang="ru-RU" b="1" i="1" kern="0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РГО </a:t>
            </a:r>
            <a:endParaRPr lang="ru-RU" b="1" i="1" kern="0" dirty="0" smtClean="0">
              <a:solidFill>
                <a:srgbClr val="006EF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ru-RU" sz="1400" i="1" kern="0" dirty="0" smtClean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имеют </a:t>
            </a:r>
            <a:r>
              <a:rPr lang="ru-RU" sz="1400" i="1" kern="0" dirty="0">
                <a:solidFill>
                  <a:srgbClr val="00206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статус аккредитованного участника НГС</a:t>
            </a:r>
            <a:endParaRPr lang="ru-RU" sz="1400" b="1" i="1" kern="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5" name="object 56"/>
          <p:cNvSpPr/>
          <p:nvPr/>
        </p:nvSpPr>
        <p:spPr>
          <a:xfrm>
            <a:off x="358735" y="784511"/>
            <a:ext cx="4604111" cy="352425"/>
          </a:xfrm>
          <a:custGeom>
            <a:avLst/>
            <a:gdLst/>
            <a:ahLst/>
            <a:cxnLst/>
            <a:rect l="l" t="t" r="r" b="b"/>
            <a:pathLst>
              <a:path w="3809365" h="352425">
                <a:moveTo>
                  <a:pt x="3633228" y="352094"/>
                </a:moveTo>
                <a:lnTo>
                  <a:pt x="176047" y="352094"/>
                </a:lnTo>
                <a:lnTo>
                  <a:pt x="129387" y="345778"/>
                </a:lnTo>
                <a:lnTo>
                  <a:pt x="87372" y="327969"/>
                </a:lnTo>
                <a:lnTo>
                  <a:pt x="51714" y="300380"/>
                </a:lnTo>
                <a:lnTo>
                  <a:pt x="24125" y="264722"/>
                </a:lnTo>
                <a:lnTo>
                  <a:pt x="6316" y="222707"/>
                </a:lnTo>
                <a:lnTo>
                  <a:pt x="0" y="176047"/>
                </a:lnTo>
                <a:lnTo>
                  <a:pt x="6316" y="129387"/>
                </a:lnTo>
                <a:lnTo>
                  <a:pt x="24125" y="87372"/>
                </a:lnTo>
                <a:lnTo>
                  <a:pt x="51714" y="51714"/>
                </a:lnTo>
                <a:lnTo>
                  <a:pt x="87372" y="24125"/>
                </a:lnTo>
                <a:lnTo>
                  <a:pt x="129387" y="6316"/>
                </a:lnTo>
                <a:lnTo>
                  <a:pt x="176047" y="0"/>
                </a:lnTo>
                <a:lnTo>
                  <a:pt x="3633228" y="0"/>
                </a:lnTo>
                <a:lnTo>
                  <a:pt x="3679888" y="6316"/>
                </a:lnTo>
                <a:lnTo>
                  <a:pt x="3721903" y="24125"/>
                </a:lnTo>
                <a:lnTo>
                  <a:pt x="3757561" y="51714"/>
                </a:lnTo>
                <a:lnTo>
                  <a:pt x="3785150" y="87372"/>
                </a:lnTo>
                <a:lnTo>
                  <a:pt x="3802959" y="129387"/>
                </a:lnTo>
                <a:lnTo>
                  <a:pt x="3809276" y="176047"/>
                </a:lnTo>
                <a:lnTo>
                  <a:pt x="3802959" y="222707"/>
                </a:lnTo>
                <a:lnTo>
                  <a:pt x="3785150" y="264722"/>
                </a:lnTo>
                <a:lnTo>
                  <a:pt x="3757561" y="300380"/>
                </a:lnTo>
                <a:lnTo>
                  <a:pt x="3721903" y="327969"/>
                </a:lnTo>
                <a:lnTo>
                  <a:pt x="3679888" y="345778"/>
                </a:lnTo>
                <a:lnTo>
                  <a:pt x="3633228" y="35209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Прямоугольник 7"/>
          <p:cNvSpPr/>
          <p:nvPr/>
        </p:nvSpPr>
        <p:spPr>
          <a:xfrm>
            <a:off x="787399" y="808670"/>
            <a:ext cx="4038600" cy="352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87399" y="808670"/>
            <a:ext cx="442966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Основные показатели деятельности РГО </a:t>
            </a:r>
          </a:p>
        </p:txBody>
      </p:sp>
      <p:pic>
        <p:nvPicPr>
          <p:cNvPr id="46" name="object 27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0790" y="833824"/>
            <a:ext cx="130355" cy="255092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787399" y="1196965"/>
            <a:ext cx="3200400" cy="449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Гарантийный капитал, млрд. рублей (на 01.04.2021)</a:t>
            </a:r>
          </a:p>
        </p:txBody>
      </p:sp>
      <p:sp>
        <p:nvSpPr>
          <p:cNvPr id="15" name="Блок-схема: узел 14"/>
          <p:cNvSpPr/>
          <p:nvPr/>
        </p:nvSpPr>
        <p:spPr>
          <a:xfrm>
            <a:off x="535787" y="1261349"/>
            <a:ext cx="206555" cy="196569"/>
          </a:xfrm>
          <a:prstGeom prst="flowChartConnector">
            <a:avLst/>
          </a:prstGeom>
          <a:ln>
            <a:solidFill>
              <a:srgbClr val="006EF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968893" y="1210190"/>
            <a:ext cx="993953" cy="241470"/>
          </a:xfrm>
          <a:prstGeom prst="rect">
            <a:avLst/>
          </a:prstGeom>
          <a:noFill/>
          <a:ln>
            <a:solidFill>
              <a:srgbClr val="006E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60,3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3971511" y="1636929"/>
            <a:ext cx="991335" cy="252599"/>
          </a:xfrm>
          <a:prstGeom prst="rect">
            <a:avLst/>
          </a:prstGeom>
          <a:noFill/>
          <a:ln>
            <a:solidFill>
              <a:srgbClr val="006E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110,1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3945418" y="2054622"/>
            <a:ext cx="1004869" cy="248675"/>
          </a:xfrm>
          <a:prstGeom prst="rect">
            <a:avLst/>
          </a:prstGeom>
          <a:noFill/>
          <a:ln>
            <a:solidFill>
              <a:srgbClr val="006E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1,8</a:t>
            </a:r>
            <a:endParaRPr lang="ru-RU" sz="1600" b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787399" y="2058662"/>
            <a:ext cx="3200400" cy="3920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Мультипликатор (на 01.04.2021)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787399" y="1611487"/>
            <a:ext cx="3200400" cy="417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Действующий портфель поручительств, млрд. рублей (на 01.04.2021)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787399" y="2891566"/>
            <a:ext cx="3200400" cy="3789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sz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Объем финансовой поддержки, млрд. рублей </a:t>
            </a:r>
            <a:r>
              <a:rPr lang="ru-RU" sz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(с 2015 по 2021 гг. на </a:t>
            </a:r>
            <a:r>
              <a:rPr lang="ru-RU" sz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28.05.2021)</a:t>
            </a:r>
            <a:endParaRPr lang="ru-RU" sz="12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787399" y="2374449"/>
            <a:ext cx="3200400" cy="4663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Объем гарантийной поддержки, млрд. рублей </a:t>
            </a:r>
            <a:r>
              <a:rPr lang="ru-RU" sz="12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(с 2015 по 2021 гг. на </a:t>
            </a:r>
            <a:r>
              <a:rPr lang="ru-RU" sz="1200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28.05.2021)</a:t>
            </a:r>
          </a:p>
        </p:txBody>
      </p:sp>
      <p:sp>
        <p:nvSpPr>
          <p:cNvPr id="78" name="Блок-схема: узел 77"/>
          <p:cNvSpPr/>
          <p:nvPr/>
        </p:nvSpPr>
        <p:spPr>
          <a:xfrm>
            <a:off x="540790" y="1709561"/>
            <a:ext cx="206555" cy="196569"/>
          </a:xfrm>
          <a:prstGeom prst="flowChartConnector">
            <a:avLst/>
          </a:prstGeom>
          <a:ln>
            <a:solidFill>
              <a:srgbClr val="006EF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Блок-схема: узел 78"/>
          <p:cNvSpPr/>
          <p:nvPr/>
        </p:nvSpPr>
        <p:spPr>
          <a:xfrm>
            <a:off x="546101" y="2160242"/>
            <a:ext cx="206555" cy="196569"/>
          </a:xfrm>
          <a:prstGeom prst="flowChartConnector">
            <a:avLst/>
          </a:prstGeom>
          <a:ln>
            <a:solidFill>
              <a:srgbClr val="006EF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Блок-схема: узел 79"/>
          <p:cNvSpPr/>
          <p:nvPr/>
        </p:nvSpPr>
        <p:spPr>
          <a:xfrm>
            <a:off x="542113" y="2611436"/>
            <a:ext cx="206555" cy="196569"/>
          </a:xfrm>
          <a:prstGeom prst="flowChartConnector">
            <a:avLst/>
          </a:prstGeom>
          <a:ln>
            <a:solidFill>
              <a:srgbClr val="006EF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Блок-схема: узел 80"/>
          <p:cNvSpPr/>
          <p:nvPr/>
        </p:nvSpPr>
        <p:spPr>
          <a:xfrm>
            <a:off x="546101" y="3030703"/>
            <a:ext cx="206555" cy="196569"/>
          </a:xfrm>
          <a:prstGeom prst="flowChartConnector">
            <a:avLst/>
          </a:prstGeom>
          <a:ln>
            <a:solidFill>
              <a:srgbClr val="006EF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3945417" y="2450886"/>
            <a:ext cx="1004869" cy="248675"/>
          </a:xfrm>
          <a:prstGeom prst="rect">
            <a:avLst/>
          </a:prstGeom>
          <a:noFill/>
          <a:ln>
            <a:solidFill>
              <a:srgbClr val="006E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283,4</a:t>
            </a:r>
          </a:p>
        </p:txBody>
      </p:sp>
      <p:sp>
        <p:nvSpPr>
          <p:cNvPr id="83" name="Прямоугольник 82"/>
          <p:cNvSpPr/>
          <p:nvPr/>
        </p:nvSpPr>
        <p:spPr>
          <a:xfrm>
            <a:off x="3945416" y="2861143"/>
            <a:ext cx="1004869" cy="248675"/>
          </a:xfrm>
          <a:prstGeom prst="rect">
            <a:avLst/>
          </a:prstGeom>
          <a:noFill/>
          <a:ln>
            <a:solidFill>
              <a:srgbClr val="006E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743,4</a:t>
            </a:r>
            <a:endParaRPr lang="ru-RU" sz="1600" b="1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4" name="object 15"/>
          <p:cNvSpPr txBox="1"/>
          <p:nvPr/>
        </p:nvSpPr>
        <p:spPr>
          <a:xfrm>
            <a:off x="6231839" y="3675384"/>
            <a:ext cx="2985507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b="1" spc="-10" dirty="0" smtClean="0">
                <a:solidFill>
                  <a:srgbClr val="5D7C54"/>
                </a:solidFill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Финансовые партнеры РГО</a:t>
            </a:r>
            <a:endParaRPr sz="1600" b="1" spc="-10" dirty="0">
              <a:solidFill>
                <a:srgbClr val="5D7C54"/>
              </a:solidFill>
              <a:latin typeface="Segoe UI" panose="020B0502040204020203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5" name="object 28"/>
          <p:cNvSpPr/>
          <p:nvPr/>
        </p:nvSpPr>
        <p:spPr>
          <a:xfrm>
            <a:off x="5734304" y="4088934"/>
            <a:ext cx="3733800" cy="298025"/>
          </a:xfrm>
          <a:custGeom>
            <a:avLst/>
            <a:gdLst/>
            <a:ahLst/>
            <a:cxnLst/>
            <a:rect l="l" t="t" r="r" b="b"/>
            <a:pathLst>
              <a:path w="2866390" h="352425">
                <a:moveTo>
                  <a:pt x="2690050" y="352094"/>
                </a:moveTo>
                <a:lnTo>
                  <a:pt x="176034" y="352094"/>
                </a:lnTo>
                <a:lnTo>
                  <a:pt x="129375" y="345778"/>
                </a:lnTo>
                <a:lnTo>
                  <a:pt x="87362" y="327969"/>
                </a:lnTo>
                <a:lnTo>
                  <a:pt x="51708" y="300380"/>
                </a:lnTo>
                <a:lnTo>
                  <a:pt x="24122" y="264722"/>
                </a:lnTo>
                <a:lnTo>
                  <a:pt x="6315" y="222707"/>
                </a:lnTo>
                <a:lnTo>
                  <a:pt x="0" y="176047"/>
                </a:lnTo>
                <a:lnTo>
                  <a:pt x="6315" y="129387"/>
                </a:lnTo>
                <a:lnTo>
                  <a:pt x="24122" y="87372"/>
                </a:lnTo>
                <a:lnTo>
                  <a:pt x="51708" y="51714"/>
                </a:lnTo>
                <a:lnTo>
                  <a:pt x="87362" y="24125"/>
                </a:lnTo>
                <a:lnTo>
                  <a:pt x="129375" y="6316"/>
                </a:lnTo>
                <a:lnTo>
                  <a:pt x="176034" y="0"/>
                </a:lnTo>
                <a:lnTo>
                  <a:pt x="2690050" y="0"/>
                </a:lnTo>
                <a:lnTo>
                  <a:pt x="2736710" y="6316"/>
                </a:lnTo>
                <a:lnTo>
                  <a:pt x="2778725" y="24125"/>
                </a:lnTo>
                <a:lnTo>
                  <a:pt x="2814383" y="51714"/>
                </a:lnTo>
                <a:lnTo>
                  <a:pt x="2841972" y="87372"/>
                </a:lnTo>
                <a:lnTo>
                  <a:pt x="2859781" y="129387"/>
                </a:lnTo>
                <a:lnTo>
                  <a:pt x="2866097" y="176047"/>
                </a:lnTo>
                <a:lnTo>
                  <a:pt x="2859781" y="222707"/>
                </a:lnTo>
                <a:lnTo>
                  <a:pt x="2841972" y="264722"/>
                </a:lnTo>
                <a:lnTo>
                  <a:pt x="2814383" y="300380"/>
                </a:lnTo>
                <a:lnTo>
                  <a:pt x="2778725" y="327969"/>
                </a:lnTo>
                <a:lnTo>
                  <a:pt x="2736710" y="345778"/>
                </a:lnTo>
                <a:lnTo>
                  <a:pt x="2690050" y="35209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86" name="object 27"/>
          <p:cNvPicPr/>
          <p:nvPr/>
        </p:nvPicPr>
        <p:blipFill>
          <a:blip r:embed="rId5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5902554" y="4152933"/>
            <a:ext cx="95440" cy="190030"/>
          </a:xfrm>
          <a:prstGeom prst="rect">
            <a:avLst/>
          </a:prstGeom>
        </p:spPr>
      </p:pic>
      <p:sp>
        <p:nvSpPr>
          <p:cNvPr id="88" name="Прямоугольник 87"/>
          <p:cNvSpPr/>
          <p:nvPr/>
        </p:nvSpPr>
        <p:spPr>
          <a:xfrm>
            <a:off x="6028882" y="4056851"/>
            <a:ext cx="2772677" cy="352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194 банка-партнера</a:t>
            </a:r>
            <a:endParaRPr lang="ru-RU" sz="14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9" name="object 28"/>
          <p:cNvSpPr/>
          <p:nvPr/>
        </p:nvSpPr>
        <p:spPr>
          <a:xfrm>
            <a:off x="5734304" y="4433083"/>
            <a:ext cx="3733800" cy="315609"/>
          </a:xfrm>
          <a:custGeom>
            <a:avLst/>
            <a:gdLst/>
            <a:ahLst/>
            <a:cxnLst/>
            <a:rect l="l" t="t" r="r" b="b"/>
            <a:pathLst>
              <a:path w="2866390" h="352425">
                <a:moveTo>
                  <a:pt x="2690050" y="352094"/>
                </a:moveTo>
                <a:lnTo>
                  <a:pt x="176034" y="352094"/>
                </a:lnTo>
                <a:lnTo>
                  <a:pt x="129375" y="345778"/>
                </a:lnTo>
                <a:lnTo>
                  <a:pt x="87362" y="327969"/>
                </a:lnTo>
                <a:lnTo>
                  <a:pt x="51708" y="300380"/>
                </a:lnTo>
                <a:lnTo>
                  <a:pt x="24122" y="264722"/>
                </a:lnTo>
                <a:lnTo>
                  <a:pt x="6315" y="222707"/>
                </a:lnTo>
                <a:lnTo>
                  <a:pt x="0" y="176047"/>
                </a:lnTo>
                <a:lnTo>
                  <a:pt x="6315" y="129387"/>
                </a:lnTo>
                <a:lnTo>
                  <a:pt x="24122" y="87372"/>
                </a:lnTo>
                <a:lnTo>
                  <a:pt x="51708" y="51714"/>
                </a:lnTo>
                <a:lnTo>
                  <a:pt x="87362" y="24125"/>
                </a:lnTo>
                <a:lnTo>
                  <a:pt x="129375" y="6316"/>
                </a:lnTo>
                <a:lnTo>
                  <a:pt x="176034" y="0"/>
                </a:lnTo>
                <a:lnTo>
                  <a:pt x="2690050" y="0"/>
                </a:lnTo>
                <a:lnTo>
                  <a:pt x="2736710" y="6316"/>
                </a:lnTo>
                <a:lnTo>
                  <a:pt x="2778725" y="24125"/>
                </a:lnTo>
                <a:lnTo>
                  <a:pt x="2814383" y="51714"/>
                </a:lnTo>
                <a:lnTo>
                  <a:pt x="2841972" y="87372"/>
                </a:lnTo>
                <a:lnTo>
                  <a:pt x="2859781" y="129387"/>
                </a:lnTo>
                <a:lnTo>
                  <a:pt x="2866097" y="176047"/>
                </a:lnTo>
                <a:lnTo>
                  <a:pt x="2859781" y="222707"/>
                </a:lnTo>
                <a:lnTo>
                  <a:pt x="2841972" y="264722"/>
                </a:lnTo>
                <a:lnTo>
                  <a:pt x="2814383" y="300380"/>
                </a:lnTo>
                <a:lnTo>
                  <a:pt x="2778725" y="327969"/>
                </a:lnTo>
                <a:lnTo>
                  <a:pt x="2736710" y="345778"/>
                </a:lnTo>
                <a:lnTo>
                  <a:pt x="2690050" y="35209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0" name="object 28"/>
          <p:cNvSpPr/>
          <p:nvPr/>
        </p:nvSpPr>
        <p:spPr>
          <a:xfrm>
            <a:off x="5728600" y="4808397"/>
            <a:ext cx="3733800" cy="303323"/>
          </a:xfrm>
          <a:custGeom>
            <a:avLst/>
            <a:gdLst/>
            <a:ahLst/>
            <a:cxnLst/>
            <a:rect l="l" t="t" r="r" b="b"/>
            <a:pathLst>
              <a:path w="2866390" h="352425">
                <a:moveTo>
                  <a:pt x="2690050" y="352094"/>
                </a:moveTo>
                <a:lnTo>
                  <a:pt x="176034" y="352094"/>
                </a:lnTo>
                <a:lnTo>
                  <a:pt x="129375" y="345778"/>
                </a:lnTo>
                <a:lnTo>
                  <a:pt x="87362" y="327969"/>
                </a:lnTo>
                <a:lnTo>
                  <a:pt x="51708" y="300380"/>
                </a:lnTo>
                <a:lnTo>
                  <a:pt x="24122" y="264722"/>
                </a:lnTo>
                <a:lnTo>
                  <a:pt x="6315" y="222707"/>
                </a:lnTo>
                <a:lnTo>
                  <a:pt x="0" y="176047"/>
                </a:lnTo>
                <a:lnTo>
                  <a:pt x="6315" y="129387"/>
                </a:lnTo>
                <a:lnTo>
                  <a:pt x="24122" y="87372"/>
                </a:lnTo>
                <a:lnTo>
                  <a:pt x="51708" y="51714"/>
                </a:lnTo>
                <a:lnTo>
                  <a:pt x="87362" y="24125"/>
                </a:lnTo>
                <a:lnTo>
                  <a:pt x="129375" y="6316"/>
                </a:lnTo>
                <a:lnTo>
                  <a:pt x="176034" y="0"/>
                </a:lnTo>
                <a:lnTo>
                  <a:pt x="2690050" y="0"/>
                </a:lnTo>
                <a:lnTo>
                  <a:pt x="2736710" y="6316"/>
                </a:lnTo>
                <a:lnTo>
                  <a:pt x="2778725" y="24125"/>
                </a:lnTo>
                <a:lnTo>
                  <a:pt x="2814383" y="51714"/>
                </a:lnTo>
                <a:lnTo>
                  <a:pt x="2841972" y="87372"/>
                </a:lnTo>
                <a:lnTo>
                  <a:pt x="2859781" y="129387"/>
                </a:lnTo>
                <a:lnTo>
                  <a:pt x="2866097" y="176047"/>
                </a:lnTo>
                <a:lnTo>
                  <a:pt x="2859781" y="222707"/>
                </a:lnTo>
                <a:lnTo>
                  <a:pt x="2841972" y="264722"/>
                </a:lnTo>
                <a:lnTo>
                  <a:pt x="2814383" y="300380"/>
                </a:lnTo>
                <a:lnTo>
                  <a:pt x="2778725" y="327969"/>
                </a:lnTo>
                <a:lnTo>
                  <a:pt x="2736710" y="345778"/>
                </a:lnTo>
                <a:lnTo>
                  <a:pt x="2690050" y="35209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1" name="object 28"/>
          <p:cNvSpPr/>
          <p:nvPr/>
        </p:nvSpPr>
        <p:spPr>
          <a:xfrm>
            <a:off x="5728600" y="5144983"/>
            <a:ext cx="3733800" cy="297764"/>
          </a:xfrm>
          <a:custGeom>
            <a:avLst/>
            <a:gdLst/>
            <a:ahLst/>
            <a:cxnLst/>
            <a:rect l="l" t="t" r="r" b="b"/>
            <a:pathLst>
              <a:path w="2866390" h="352425">
                <a:moveTo>
                  <a:pt x="2690050" y="352094"/>
                </a:moveTo>
                <a:lnTo>
                  <a:pt x="176034" y="352094"/>
                </a:lnTo>
                <a:lnTo>
                  <a:pt x="129375" y="345778"/>
                </a:lnTo>
                <a:lnTo>
                  <a:pt x="87362" y="327969"/>
                </a:lnTo>
                <a:lnTo>
                  <a:pt x="51708" y="300380"/>
                </a:lnTo>
                <a:lnTo>
                  <a:pt x="24122" y="264722"/>
                </a:lnTo>
                <a:lnTo>
                  <a:pt x="6315" y="222707"/>
                </a:lnTo>
                <a:lnTo>
                  <a:pt x="0" y="176047"/>
                </a:lnTo>
                <a:lnTo>
                  <a:pt x="6315" y="129387"/>
                </a:lnTo>
                <a:lnTo>
                  <a:pt x="24122" y="87372"/>
                </a:lnTo>
                <a:lnTo>
                  <a:pt x="51708" y="51714"/>
                </a:lnTo>
                <a:lnTo>
                  <a:pt x="87362" y="24125"/>
                </a:lnTo>
                <a:lnTo>
                  <a:pt x="129375" y="6316"/>
                </a:lnTo>
                <a:lnTo>
                  <a:pt x="176034" y="0"/>
                </a:lnTo>
                <a:lnTo>
                  <a:pt x="2690050" y="0"/>
                </a:lnTo>
                <a:lnTo>
                  <a:pt x="2736710" y="6316"/>
                </a:lnTo>
                <a:lnTo>
                  <a:pt x="2778725" y="24125"/>
                </a:lnTo>
                <a:lnTo>
                  <a:pt x="2814383" y="51714"/>
                </a:lnTo>
                <a:lnTo>
                  <a:pt x="2841972" y="87372"/>
                </a:lnTo>
                <a:lnTo>
                  <a:pt x="2859781" y="129387"/>
                </a:lnTo>
                <a:lnTo>
                  <a:pt x="2866097" y="176047"/>
                </a:lnTo>
                <a:lnTo>
                  <a:pt x="2859781" y="222707"/>
                </a:lnTo>
                <a:lnTo>
                  <a:pt x="2841972" y="264722"/>
                </a:lnTo>
                <a:lnTo>
                  <a:pt x="2814383" y="300380"/>
                </a:lnTo>
                <a:lnTo>
                  <a:pt x="2778725" y="327969"/>
                </a:lnTo>
                <a:lnTo>
                  <a:pt x="2736710" y="345778"/>
                </a:lnTo>
                <a:lnTo>
                  <a:pt x="2690050" y="35209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6075679" y="4418149"/>
            <a:ext cx="3390901" cy="352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74 </a:t>
            </a:r>
            <a:r>
              <a:rPr lang="ru-RU" sz="1400" dirty="0" err="1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микрокредитные</a:t>
            </a:r>
            <a:r>
              <a:rPr lang="ru-RU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организации</a:t>
            </a:r>
            <a:endParaRPr lang="ru-RU" sz="14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038506" y="4798658"/>
            <a:ext cx="3077479" cy="352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47 лизинговых компаний</a:t>
            </a:r>
            <a:endParaRPr lang="ru-RU" sz="14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011101" y="5117652"/>
            <a:ext cx="3426984" cy="3524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50 иных финансовых организаций</a:t>
            </a:r>
            <a:endParaRPr lang="ru-RU" sz="1400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5" name="object 55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903512" y="4504708"/>
            <a:ext cx="95440" cy="190030"/>
          </a:xfrm>
          <a:prstGeom prst="rect">
            <a:avLst/>
          </a:prstGeom>
        </p:spPr>
      </p:pic>
      <p:pic>
        <p:nvPicPr>
          <p:cNvPr id="96" name="object 3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5915192" y="5210540"/>
            <a:ext cx="95440" cy="190030"/>
          </a:xfrm>
          <a:prstGeom prst="rect">
            <a:avLst/>
          </a:prstGeom>
        </p:spPr>
      </p:pic>
      <p:pic>
        <p:nvPicPr>
          <p:cNvPr id="97" name="object 3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904048" y="4856342"/>
            <a:ext cx="95440" cy="190030"/>
          </a:xfrm>
          <a:prstGeom prst="rect">
            <a:avLst/>
          </a:prstGeom>
        </p:spPr>
      </p:pic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3796881075"/>
              </p:ext>
            </p:extLst>
          </p:nvPr>
        </p:nvGraphicFramePr>
        <p:xfrm>
          <a:off x="0" y="3490275"/>
          <a:ext cx="5332862" cy="2023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164229745"/>
              </p:ext>
            </p:extLst>
          </p:nvPr>
        </p:nvGraphicFramePr>
        <p:xfrm>
          <a:off x="1" y="5656875"/>
          <a:ext cx="5332862" cy="1971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98" name="Диаграмма 97"/>
          <p:cNvGraphicFramePr/>
          <p:nvPr>
            <p:extLst>
              <p:ext uri="{D42A27DB-BD31-4B8C-83A1-F6EECF244321}">
                <p14:modId xmlns:p14="http://schemas.microsoft.com/office/powerpoint/2010/main" val="2846171736"/>
              </p:ext>
            </p:extLst>
          </p:nvPr>
        </p:nvGraphicFramePr>
        <p:xfrm>
          <a:off x="5422900" y="5988692"/>
          <a:ext cx="5016777" cy="155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99" name="object 15"/>
          <p:cNvSpPr txBox="1"/>
          <p:nvPr/>
        </p:nvSpPr>
        <p:spPr>
          <a:xfrm>
            <a:off x="5769919" y="5533158"/>
            <a:ext cx="426365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400" b="1" spc="-10" dirty="0" smtClean="0">
                <a:solidFill>
                  <a:srgbClr val="5D7C54"/>
                </a:solidFill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Основные банки-партнеры по доле от общей суммы предоставленных поручительств</a:t>
            </a:r>
            <a:endParaRPr sz="1400" b="1" spc="-10" dirty="0">
              <a:solidFill>
                <a:srgbClr val="5D7C54"/>
              </a:solidFill>
              <a:latin typeface="Segoe UI" panose="020B0502040204020203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14685" y="1820535"/>
            <a:ext cx="637107" cy="1427058"/>
          </a:xfrm>
          <a:prstGeom prst="rect">
            <a:avLst/>
          </a:prstGeom>
          <a:solidFill>
            <a:srgbClr val="006EF3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7553" y="200025"/>
            <a:ext cx="8299121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22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Региональные гарантийные организации </a:t>
            </a:r>
            <a:br>
              <a:rPr lang="ru-RU" sz="22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2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Развитие системы РГО при координации Корпорации</a:t>
            </a:r>
            <a:endParaRPr sz="2200"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05692" y="504825"/>
            <a:ext cx="1339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247517" y="0"/>
            <a:ext cx="12700" cy="689610"/>
          </a:xfrm>
          <a:custGeom>
            <a:avLst/>
            <a:gdLst/>
            <a:ahLst/>
            <a:cxnLst/>
            <a:rect l="l" t="t" r="r" b="b"/>
            <a:pathLst>
              <a:path w="12700" h="689610">
                <a:moveTo>
                  <a:pt x="0" y="689447"/>
                </a:moveTo>
                <a:lnTo>
                  <a:pt x="12700" y="689447"/>
                </a:lnTo>
                <a:lnTo>
                  <a:pt x="12700" y="0"/>
                </a:lnTo>
                <a:lnTo>
                  <a:pt x="0" y="0"/>
                </a:lnTo>
                <a:lnTo>
                  <a:pt x="0" y="689447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044" y="176470"/>
            <a:ext cx="908869" cy="475485"/>
          </a:xfrm>
          <a:prstGeom prst="rect">
            <a:avLst/>
          </a:prstGeom>
        </p:spPr>
      </p:pic>
      <p:sp>
        <p:nvSpPr>
          <p:cNvPr id="41" name="object 56"/>
          <p:cNvSpPr/>
          <p:nvPr/>
        </p:nvSpPr>
        <p:spPr>
          <a:xfrm>
            <a:off x="241300" y="962025"/>
            <a:ext cx="3967800" cy="352425"/>
          </a:xfrm>
          <a:custGeom>
            <a:avLst/>
            <a:gdLst/>
            <a:ahLst/>
            <a:cxnLst/>
            <a:rect l="l" t="t" r="r" b="b"/>
            <a:pathLst>
              <a:path w="3809365" h="352425">
                <a:moveTo>
                  <a:pt x="3633228" y="352094"/>
                </a:moveTo>
                <a:lnTo>
                  <a:pt x="176047" y="352094"/>
                </a:lnTo>
                <a:lnTo>
                  <a:pt x="129387" y="345778"/>
                </a:lnTo>
                <a:lnTo>
                  <a:pt x="87372" y="327969"/>
                </a:lnTo>
                <a:lnTo>
                  <a:pt x="51714" y="300380"/>
                </a:lnTo>
                <a:lnTo>
                  <a:pt x="24125" y="264722"/>
                </a:lnTo>
                <a:lnTo>
                  <a:pt x="6316" y="222707"/>
                </a:lnTo>
                <a:lnTo>
                  <a:pt x="0" y="176047"/>
                </a:lnTo>
                <a:lnTo>
                  <a:pt x="6316" y="129387"/>
                </a:lnTo>
                <a:lnTo>
                  <a:pt x="24125" y="87372"/>
                </a:lnTo>
                <a:lnTo>
                  <a:pt x="51714" y="51714"/>
                </a:lnTo>
                <a:lnTo>
                  <a:pt x="87372" y="24125"/>
                </a:lnTo>
                <a:lnTo>
                  <a:pt x="129387" y="6316"/>
                </a:lnTo>
                <a:lnTo>
                  <a:pt x="176047" y="0"/>
                </a:lnTo>
                <a:lnTo>
                  <a:pt x="3633228" y="0"/>
                </a:lnTo>
                <a:lnTo>
                  <a:pt x="3679888" y="6316"/>
                </a:lnTo>
                <a:lnTo>
                  <a:pt x="3721903" y="24125"/>
                </a:lnTo>
                <a:lnTo>
                  <a:pt x="3757561" y="51714"/>
                </a:lnTo>
                <a:lnTo>
                  <a:pt x="3785150" y="87372"/>
                </a:lnTo>
                <a:lnTo>
                  <a:pt x="3802959" y="129387"/>
                </a:lnTo>
                <a:lnTo>
                  <a:pt x="3809276" y="176047"/>
                </a:lnTo>
                <a:lnTo>
                  <a:pt x="3802959" y="222707"/>
                </a:lnTo>
                <a:lnTo>
                  <a:pt x="3785150" y="264722"/>
                </a:lnTo>
                <a:lnTo>
                  <a:pt x="3757561" y="300380"/>
                </a:lnTo>
                <a:lnTo>
                  <a:pt x="3721903" y="327969"/>
                </a:lnTo>
                <a:lnTo>
                  <a:pt x="3679888" y="345778"/>
                </a:lnTo>
                <a:lnTo>
                  <a:pt x="3633228" y="35209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Прямоугольник 10"/>
          <p:cNvSpPr/>
          <p:nvPr/>
        </p:nvSpPr>
        <p:spPr>
          <a:xfrm>
            <a:off x="544529" y="972519"/>
            <a:ext cx="36022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1600" spc="-1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Объем поддержки МСП РГО</a:t>
            </a:r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760725650"/>
              </p:ext>
            </p:extLst>
          </p:nvPr>
        </p:nvGraphicFramePr>
        <p:xfrm>
          <a:off x="-11576" y="1234004"/>
          <a:ext cx="5391911" cy="2913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8" name="object 2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01370" y="1044794"/>
            <a:ext cx="95440" cy="190030"/>
          </a:xfrm>
          <a:prstGeom prst="rect">
            <a:avLst/>
          </a:prstGeom>
        </p:spPr>
      </p:pic>
      <p:sp>
        <p:nvSpPr>
          <p:cNvPr id="49" name="object 56"/>
          <p:cNvSpPr/>
          <p:nvPr/>
        </p:nvSpPr>
        <p:spPr>
          <a:xfrm>
            <a:off x="5995562" y="939209"/>
            <a:ext cx="3967800" cy="352425"/>
          </a:xfrm>
          <a:custGeom>
            <a:avLst/>
            <a:gdLst/>
            <a:ahLst/>
            <a:cxnLst/>
            <a:rect l="l" t="t" r="r" b="b"/>
            <a:pathLst>
              <a:path w="3809365" h="352425">
                <a:moveTo>
                  <a:pt x="3633228" y="352094"/>
                </a:moveTo>
                <a:lnTo>
                  <a:pt x="176047" y="352094"/>
                </a:lnTo>
                <a:lnTo>
                  <a:pt x="129387" y="345778"/>
                </a:lnTo>
                <a:lnTo>
                  <a:pt x="87372" y="327969"/>
                </a:lnTo>
                <a:lnTo>
                  <a:pt x="51714" y="300380"/>
                </a:lnTo>
                <a:lnTo>
                  <a:pt x="24125" y="264722"/>
                </a:lnTo>
                <a:lnTo>
                  <a:pt x="6316" y="222707"/>
                </a:lnTo>
                <a:lnTo>
                  <a:pt x="0" y="176047"/>
                </a:lnTo>
                <a:lnTo>
                  <a:pt x="6316" y="129387"/>
                </a:lnTo>
                <a:lnTo>
                  <a:pt x="24125" y="87372"/>
                </a:lnTo>
                <a:lnTo>
                  <a:pt x="51714" y="51714"/>
                </a:lnTo>
                <a:lnTo>
                  <a:pt x="87372" y="24125"/>
                </a:lnTo>
                <a:lnTo>
                  <a:pt x="129387" y="6316"/>
                </a:lnTo>
                <a:lnTo>
                  <a:pt x="176047" y="0"/>
                </a:lnTo>
                <a:lnTo>
                  <a:pt x="3633228" y="0"/>
                </a:lnTo>
                <a:lnTo>
                  <a:pt x="3679888" y="6316"/>
                </a:lnTo>
                <a:lnTo>
                  <a:pt x="3721903" y="24125"/>
                </a:lnTo>
                <a:lnTo>
                  <a:pt x="3757561" y="51714"/>
                </a:lnTo>
                <a:lnTo>
                  <a:pt x="3785150" y="87372"/>
                </a:lnTo>
                <a:lnTo>
                  <a:pt x="3802959" y="129387"/>
                </a:lnTo>
                <a:lnTo>
                  <a:pt x="3809276" y="176047"/>
                </a:lnTo>
                <a:lnTo>
                  <a:pt x="3802959" y="222707"/>
                </a:lnTo>
                <a:lnTo>
                  <a:pt x="3785150" y="264722"/>
                </a:lnTo>
                <a:lnTo>
                  <a:pt x="3757561" y="300380"/>
                </a:lnTo>
                <a:lnTo>
                  <a:pt x="3721903" y="327969"/>
                </a:lnTo>
                <a:lnTo>
                  <a:pt x="3679888" y="345778"/>
                </a:lnTo>
                <a:lnTo>
                  <a:pt x="3633228" y="35209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Прямоугольник 50"/>
          <p:cNvSpPr/>
          <p:nvPr/>
        </p:nvSpPr>
        <p:spPr>
          <a:xfrm>
            <a:off x="6248803" y="950457"/>
            <a:ext cx="360220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ru-RU" sz="1600" spc="-10" dirty="0" smtClean="0">
                <a:latin typeface="Segoe UI" panose="020B0502040204020203" pitchFamily="34" charset="0"/>
                <a:cs typeface="Segoe UI" panose="020B0502040204020203" pitchFamily="34" charset="0"/>
              </a:rPr>
              <a:t>Основные показатели РГО</a:t>
            </a:r>
            <a:endParaRPr lang="ru-RU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2" name="object 55"/>
          <p:cNvPicPr/>
          <p:nvPr/>
        </p:nvPicPr>
        <p:blipFill>
          <a:blip r:embed="rId5" cstate="print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153363" y="1013471"/>
            <a:ext cx="95440" cy="190030"/>
          </a:xfrm>
          <a:prstGeom prst="rect">
            <a:avLst/>
          </a:prstGeom>
        </p:spPr>
      </p:pic>
      <p:graphicFrame>
        <p:nvGraphicFramePr>
          <p:cNvPr id="35" name="Диаграмма 34"/>
          <p:cNvGraphicFramePr/>
          <p:nvPr>
            <p:extLst>
              <p:ext uri="{D42A27DB-BD31-4B8C-83A1-F6EECF244321}">
                <p14:modId xmlns:p14="http://schemas.microsoft.com/office/powerpoint/2010/main" val="1452321033"/>
              </p:ext>
            </p:extLst>
          </p:nvPr>
        </p:nvGraphicFramePr>
        <p:xfrm>
          <a:off x="5291709" y="1412793"/>
          <a:ext cx="5312791" cy="2690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7" name="Овал 56"/>
          <p:cNvSpPr/>
          <p:nvPr/>
        </p:nvSpPr>
        <p:spPr>
          <a:xfrm>
            <a:off x="8690776" y="4626190"/>
            <a:ext cx="1917469" cy="176047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000" b="1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Мультипликатор </a:t>
            </a:r>
            <a:r>
              <a:rPr lang="ru-RU" sz="1000" u="sng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(отношение портфеля к капиталу) за </a:t>
            </a:r>
            <a:r>
              <a:rPr lang="ru-RU" sz="1000" u="sng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рассматриваемый период </a:t>
            </a:r>
            <a:r>
              <a:rPr lang="ru-RU" sz="1200" b="1" u="sng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увеличился </a:t>
            </a:r>
            <a:r>
              <a:rPr lang="ru-RU" sz="1200" b="1" u="sng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1,1 </a:t>
            </a:r>
            <a:r>
              <a:rPr lang="ru-RU" sz="1200" b="1" u="sng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до </a:t>
            </a:r>
            <a:r>
              <a:rPr lang="ru-RU" sz="1200" b="1" u="sng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1,8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-50443" y="2171148"/>
            <a:ext cx="1174418" cy="446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Мониторинг</a:t>
            </a:r>
            <a:endParaRPr lang="ru-RU" sz="1000" baseline="30000" dirty="0">
              <a:solidFill>
                <a:srgbClr val="006EF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0" name="TextBox 1"/>
          <p:cNvSpPr txBox="1"/>
          <p:nvPr/>
        </p:nvSpPr>
        <p:spPr>
          <a:xfrm>
            <a:off x="494692" y="4109484"/>
            <a:ext cx="3581400" cy="414721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u="sng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АО «Корпорация «МСП» обеспечила:</a:t>
            </a:r>
            <a:endParaRPr lang="ru-RU" sz="1200" u="sng" dirty="0">
              <a:solidFill>
                <a:srgbClr val="006EF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277381CD-7225-4255-BCC4-BB651094E8FF}"/>
              </a:ext>
            </a:extLst>
          </p:cNvPr>
          <p:cNvSpPr/>
          <p:nvPr/>
        </p:nvSpPr>
        <p:spPr>
          <a:xfrm>
            <a:off x="635443" y="1599057"/>
            <a:ext cx="1213544" cy="841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Проведение </a:t>
            </a:r>
            <a:r>
              <a:rPr lang="ru-RU" sz="1000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оценки </a:t>
            </a:r>
            <a:r>
              <a:rPr lang="ru-RU" sz="1000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соответствия</a:t>
            </a:r>
            <a:endParaRPr lang="ru-RU" sz="1000" u="sng" baseline="30000" dirty="0">
              <a:solidFill>
                <a:srgbClr val="006EF3"/>
              </a:solidFill>
            </a:endParaRPr>
          </a:p>
          <a:p>
            <a:pPr algn="ctr"/>
            <a:endParaRPr lang="ru-RU" sz="1000" baseline="30000" dirty="0">
              <a:solidFill>
                <a:srgbClr val="006EF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728990" y="1866903"/>
            <a:ext cx="106471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Ранжирование</a:t>
            </a:r>
            <a:endParaRPr lang="ru-RU" sz="1000" baseline="30000" dirty="0">
              <a:solidFill>
                <a:srgbClr val="006EF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485000" y="1314849"/>
            <a:ext cx="1454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Подключение к Механизму</a:t>
            </a:r>
            <a:endParaRPr lang="ru-RU" sz="1000" baseline="30000" dirty="0">
              <a:solidFill>
                <a:srgbClr val="006EF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3513057" y="1164110"/>
            <a:ext cx="14544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000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Субсидирование выплат РГО</a:t>
            </a:r>
            <a:endParaRPr lang="ru-RU" sz="1000" baseline="30000" dirty="0">
              <a:solidFill>
                <a:srgbClr val="006EF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460369" y="2883819"/>
            <a:ext cx="9853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Факт. На </a:t>
            </a:r>
            <a:r>
              <a:rPr lang="en-US" sz="10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28</a:t>
            </a:r>
            <a:r>
              <a:rPr lang="ru-RU" sz="10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.05.2021</a:t>
            </a:r>
            <a:endParaRPr lang="ru-RU" sz="1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614370" y="1940476"/>
            <a:ext cx="9853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80</a:t>
            </a:r>
            <a:r>
              <a:rPr lang="ru-RU" sz="10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,85</a:t>
            </a:r>
            <a:endParaRPr lang="ru-RU" sz="1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666002" y="2528590"/>
            <a:ext cx="98534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29,07</a:t>
            </a:r>
            <a:endParaRPr lang="ru-RU" sz="1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3" name="Блок-схема: узел 42"/>
          <p:cNvSpPr/>
          <p:nvPr/>
        </p:nvSpPr>
        <p:spPr>
          <a:xfrm>
            <a:off x="7420614" y="4429718"/>
            <a:ext cx="1399269" cy="1237658"/>
          </a:xfrm>
          <a:prstGeom prst="flowChartConnector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b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</a:t>
            </a:r>
            <a:r>
              <a:rPr lang="ru-RU" sz="1000" b="1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величение</a:t>
            </a:r>
            <a:r>
              <a:rPr lang="ru-RU" sz="10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объема выданных поручительств РГО </a:t>
            </a:r>
            <a:r>
              <a:rPr lang="ru-RU" sz="1200" b="1" u="sng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2,3 раза.</a:t>
            </a:r>
            <a:endParaRPr lang="ru-RU" sz="1200" b="1" u="sng" dirty="0">
              <a:solidFill>
                <a:srgbClr val="006EF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56431" y="3993680"/>
            <a:ext cx="40879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За счет реализации АО «Корпорация «МСП» комплекса мероприятий </a:t>
            </a:r>
            <a:r>
              <a:rPr lang="ru-RU" sz="1200" b="1" dirty="0" smtClean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2015-2020 гг. обеспечено</a:t>
            </a:r>
            <a:r>
              <a:rPr lang="ru-RU" sz="1200" b="1" dirty="0">
                <a:solidFill>
                  <a:srgbClr val="C0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</a:t>
            </a:r>
          </a:p>
        </p:txBody>
      </p:sp>
      <p:sp>
        <p:nvSpPr>
          <p:cNvPr id="47" name="Блок-схема: узел 46"/>
          <p:cNvSpPr/>
          <p:nvPr/>
        </p:nvSpPr>
        <p:spPr>
          <a:xfrm>
            <a:off x="8566352" y="6300419"/>
            <a:ext cx="1401706" cy="1227760"/>
          </a:xfrm>
          <a:prstGeom prst="flowChartConnector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0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Увеличение объема портфеля </a:t>
            </a:r>
            <a:r>
              <a:rPr lang="ru-RU" sz="1000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поручительств </a:t>
            </a:r>
            <a:r>
              <a:rPr lang="ru-RU" sz="100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РГО </a:t>
            </a:r>
            <a:r>
              <a:rPr lang="ru-RU" sz="1000" b="1" u="sng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более чем </a:t>
            </a:r>
            <a:r>
              <a:rPr lang="ru-RU" sz="1200" b="1" u="sng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</a:t>
            </a:r>
            <a:r>
              <a:rPr lang="ru-RU" sz="1100" b="1" u="sng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 </a:t>
            </a:r>
            <a:r>
              <a:rPr lang="ru-RU" sz="1100" b="1" u="sng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раза.</a:t>
            </a:r>
            <a:endParaRPr lang="ru-RU" sz="1100" b="1" u="sng" dirty="0">
              <a:solidFill>
                <a:srgbClr val="006EF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3" name="Блок-схема: узел 62"/>
          <p:cNvSpPr/>
          <p:nvPr/>
        </p:nvSpPr>
        <p:spPr>
          <a:xfrm>
            <a:off x="6477227" y="5527733"/>
            <a:ext cx="2342655" cy="1942576"/>
          </a:xfrm>
          <a:prstGeom prst="flowChartConnector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R="94615" indent="-396875" algn="ctr">
              <a:lnSpc>
                <a:spcPct val="114000"/>
              </a:lnSpc>
              <a:tabLst>
                <a:tab pos="501015" algn="l"/>
              </a:tabLst>
            </a:pPr>
            <a:r>
              <a:rPr lang="ru-RU" sz="1000" b="1" u="sng" spc="-5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Трехкратное сокращение доли выплат РГО </a:t>
            </a:r>
            <a:r>
              <a:rPr lang="ru-RU" sz="1000" u="sng" spc="-5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сумма выплат к среднему портфелю поручительств (</a:t>
            </a:r>
            <a:r>
              <a:rPr lang="ru-RU" sz="1000" b="1" u="sng" spc="-5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2015 г. - 4,8 %</a:t>
            </a:r>
            <a:r>
              <a:rPr lang="ru-RU" sz="1000" u="sng" spc="-5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2016 - 5,1%, 2017 - 4,1%, 2018 -2,2%, </a:t>
            </a:r>
            <a:r>
              <a:rPr lang="ru-RU" sz="1200" b="1" u="sng" spc="-5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2019 г. - 1,6 %</a:t>
            </a:r>
            <a:r>
              <a:rPr lang="ru-RU" sz="1000" u="sng" spc="-5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ru-RU" sz="1000" i="1" u="sng" spc="-5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3" name="Блок-схема: узел 52"/>
          <p:cNvSpPr/>
          <p:nvPr/>
        </p:nvSpPr>
        <p:spPr>
          <a:xfrm>
            <a:off x="57380" y="4407501"/>
            <a:ext cx="2412253" cy="2477303"/>
          </a:xfrm>
          <a:prstGeom prst="flowChartConnector">
            <a:avLst/>
          </a:prstGeom>
          <a:ln>
            <a:solidFill>
              <a:srgbClr val="006EF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R="94615" indent="-396875" algn="ctr">
              <a:lnSpc>
                <a:spcPct val="114000"/>
              </a:lnSpc>
              <a:tabLst>
                <a:tab pos="501015" algn="l"/>
              </a:tabLst>
            </a:pPr>
            <a:r>
              <a:rPr lang="ru-RU" sz="950" b="1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</a:t>
            </a:r>
            <a:r>
              <a:rPr lang="en-US" sz="950" b="1" u="sng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ценка</a:t>
            </a:r>
            <a:r>
              <a:rPr lang="en-US" sz="950" b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950" b="1" u="sng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соблюдения</a:t>
            </a:r>
            <a:r>
              <a:rPr lang="en-US" sz="950" b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РГО </a:t>
            </a:r>
            <a:r>
              <a:rPr lang="en-US" sz="950" b="1" u="sng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требований</a:t>
            </a:r>
            <a:r>
              <a:rPr lang="en-US" sz="950" b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к </a:t>
            </a:r>
            <a:r>
              <a:rPr lang="en-US" sz="950" b="1" u="sng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ним</a:t>
            </a:r>
            <a:r>
              <a:rPr lang="en-US" sz="950" b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и </a:t>
            </a:r>
            <a:r>
              <a:rPr lang="en-US" sz="950" b="1" u="sng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их</a:t>
            </a:r>
            <a:r>
              <a:rPr lang="en-US" sz="950" b="1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950" b="1" u="sng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деятельности</a:t>
            </a:r>
            <a:r>
              <a:rPr lang="en-US" sz="9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950" u="sng" spc="-5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 </a:t>
            </a:r>
            <a:r>
              <a:rPr lang="ru-RU" sz="95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реализация </a:t>
            </a:r>
            <a:r>
              <a:rPr lang="ru-RU" sz="950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Корпорацией этого мероприятия </a:t>
            </a:r>
            <a:r>
              <a:rPr lang="ru-RU" sz="95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привела </a:t>
            </a:r>
            <a:r>
              <a:rPr lang="ru-RU" sz="950" u="sng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 сокращению количества РГО, допускающих не соблюдение </a:t>
            </a:r>
            <a:r>
              <a:rPr lang="ru-RU" sz="950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требований законодательства РФ </a:t>
            </a:r>
            <a:r>
              <a:rPr lang="ru-RU" sz="950" b="1" u="sng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82% до </a:t>
            </a:r>
            <a:r>
              <a:rPr lang="ru-RU" sz="950" b="1" u="sng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9%.</a:t>
            </a:r>
            <a:endParaRPr lang="ru-RU" sz="950" b="1" i="1" u="sng" spc="-5" dirty="0">
              <a:solidFill>
                <a:srgbClr val="006EF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4" name="Блок-схема: узел 53"/>
          <p:cNvSpPr/>
          <p:nvPr/>
        </p:nvSpPr>
        <p:spPr>
          <a:xfrm>
            <a:off x="4294168" y="4347213"/>
            <a:ext cx="2364409" cy="2234704"/>
          </a:xfrm>
          <a:prstGeom prst="flowChartConnector">
            <a:avLst/>
          </a:prstGeom>
          <a:ln>
            <a:solidFill>
              <a:srgbClr val="006EF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R="94615" indent="-396875" algn="ctr">
              <a:lnSpc>
                <a:spcPct val="114000"/>
              </a:lnSpc>
              <a:tabLst>
                <a:tab pos="501015" algn="l"/>
              </a:tabLst>
            </a:pPr>
            <a:r>
              <a:rPr lang="ru-RU" sz="950" b="1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Ранжирование</a:t>
            </a:r>
            <a:r>
              <a:rPr lang="ru-RU" sz="9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9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присвоение ранга, характеризующего степень финансовой устойчивости и эффективность деятельности фондов содействия </a:t>
            </a:r>
            <a:r>
              <a:rPr lang="ru-RU" sz="9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кредитованию. </a:t>
            </a:r>
            <a:r>
              <a:rPr lang="ru-RU" sz="9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целях присвоения ранга РГО учитывается </a:t>
            </a:r>
            <a:r>
              <a:rPr lang="ru-RU" sz="950" b="1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24 показателя</a:t>
            </a:r>
            <a:r>
              <a:rPr lang="ru-RU" sz="9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  <a:endParaRPr lang="ru-RU" sz="900" i="1" u="sng" spc="-5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5" name="Блок-схема: узел 54"/>
          <p:cNvSpPr/>
          <p:nvPr/>
        </p:nvSpPr>
        <p:spPr>
          <a:xfrm>
            <a:off x="1945966" y="5042079"/>
            <a:ext cx="2822192" cy="2445703"/>
          </a:xfrm>
          <a:prstGeom prst="flowChartConnector">
            <a:avLst/>
          </a:prstGeom>
          <a:ln>
            <a:solidFill>
              <a:srgbClr val="006EF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950" b="1" u="sng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Механизм </a:t>
            </a:r>
            <a:r>
              <a:rPr lang="ru-RU" sz="9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– предоставление гарантий субъектам МСП на основе оценки кредитного риска, проведенного </a:t>
            </a:r>
            <a:r>
              <a:rPr lang="ru-RU" sz="95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банком-партнером без </a:t>
            </a:r>
            <a:r>
              <a:rPr lang="ru-RU" sz="9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проведения повторного андеррайтинга РГО. </a:t>
            </a:r>
            <a:r>
              <a:rPr lang="ru-RU" sz="9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2020 году к</a:t>
            </a:r>
            <a:r>
              <a:rPr lang="ru-RU" sz="9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9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Механизму </a:t>
            </a:r>
            <a:r>
              <a:rPr lang="ru-RU" sz="95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 РГО подключился </a:t>
            </a:r>
            <a:r>
              <a:rPr lang="ru-RU" sz="95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ПАО «Сбербанк». </a:t>
            </a:r>
            <a:r>
              <a:rPr lang="ru-RU" sz="95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 настоящее время к Механизму </a:t>
            </a:r>
            <a:r>
              <a:rPr lang="ru-RU" sz="950" b="1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подключаются: ПАО Банк Открытие и АО Россельхозбанк.</a:t>
            </a:r>
            <a:r>
              <a:rPr lang="en-US" sz="950" b="1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ru-RU" sz="950" b="1" dirty="0">
              <a:solidFill>
                <a:srgbClr val="006EF3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489378" y="1257300"/>
            <a:ext cx="797212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0"/>
              </a:spcBef>
            </a:pPr>
            <a:r>
              <a:rPr lang="ru-RU" spc="-10" dirty="0" smtClean="0">
                <a:solidFill>
                  <a:srgbClr val="006EF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Задачи, стоящие перед РГО (проблемные вопросы в деятельности РГО):</a:t>
            </a:r>
            <a:endParaRPr lang="ru-RU" dirty="0">
              <a:solidFill>
                <a:srgbClr val="006EF3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7553" y="200025"/>
            <a:ext cx="829912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24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Региональные гарантийные организации</a:t>
            </a:r>
            <a:br>
              <a:rPr lang="ru-RU" sz="24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4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Проблематика</a:t>
            </a:r>
            <a:endParaRPr sz="2400"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05692" y="504825"/>
            <a:ext cx="1339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dirty="0">
                <a:latin typeface="Segoe UI" panose="020B0502040204020203" pitchFamily="34" charset="0"/>
                <a:cs typeface="Segoe UI" panose="020B0502040204020203" pitchFamily="34" charset="0"/>
              </a:rPr>
              <a:t>3</a:t>
            </a:r>
            <a:endParaRPr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0247517" y="0"/>
            <a:ext cx="12700" cy="689610"/>
          </a:xfrm>
          <a:custGeom>
            <a:avLst/>
            <a:gdLst/>
            <a:ahLst/>
            <a:cxnLst/>
            <a:rect l="l" t="t" r="r" b="b"/>
            <a:pathLst>
              <a:path w="12700" h="689610">
                <a:moveTo>
                  <a:pt x="0" y="689447"/>
                </a:moveTo>
                <a:lnTo>
                  <a:pt x="12700" y="689447"/>
                </a:lnTo>
                <a:lnTo>
                  <a:pt x="12700" y="0"/>
                </a:lnTo>
                <a:lnTo>
                  <a:pt x="0" y="0"/>
                </a:lnTo>
                <a:lnTo>
                  <a:pt x="0" y="689447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044" y="176470"/>
            <a:ext cx="908869" cy="475485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474258" y="6378006"/>
            <a:ext cx="1015120" cy="375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64 060,25</a:t>
            </a:r>
            <a:endParaRPr lang="ru-RU" sz="15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object 56"/>
          <p:cNvSpPr/>
          <p:nvPr/>
        </p:nvSpPr>
        <p:spPr>
          <a:xfrm>
            <a:off x="1003300" y="1210550"/>
            <a:ext cx="8915400" cy="589675"/>
          </a:xfrm>
          <a:custGeom>
            <a:avLst/>
            <a:gdLst/>
            <a:ahLst/>
            <a:cxnLst/>
            <a:rect l="l" t="t" r="r" b="b"/>
            <a:pathLst>
              <a:path w="3809365" h="352425">
                <a:moveTo>
                  <a:pt x="3633228" y="352094"/>
                </a:moveTo>
                <a:lnTo>
                  <a:pt x="176047" y="352094"/>
                </a:lnTo>
                <a:lnTo>
                  <a:pt x="129387" y="345778"/>
                </a:lnTo>
                <a:lnTo>
                  <a:pt x="87372" y="327969"/>
                </a:lnTo>
                <a:lnTo>
                  <a:pt x="51714" y="300380"/>
                </a:lnTo>
                <a:lnTo>
                  <a:pt x="24125" y="264722"/>
                </a:lnTo>
                <a:lnTo>
                  <a:pt x="6316" y="222707"/>
                </a:lnTo>
                <a:lnTo>
                  <a:pt x="0" y="176047"/>
                </a:lnTo>
                <a:lnTo>
                  <a:pt x="6316" y="129387"/>
                </a:lnTo>
                <a:lnTo>
                  <a:pt x="24125" y="87372"/>
                </a:lnTo>
                <a:lnTo>
                  <a:pt x="51714" y="51714"/>
                </a:lnTo>
                <a:lnTo>
                  <a:pt x="87372" y="24125"/>
                </a:lnTo>
                <a:lnTo>
                  <a:pt x="129387" y="6316"/>
                </a:lnTo>
                <a:lnTo>
                  <a:pt x="176047" y="0"/>
                </a:lnTo>
                <a:lnTo>
                  <a:pt x="3633228" y="0"/>
                </a:lnTo>
                <a:lnTo>
                  <a:pt x="3679888" y="6316"/>
                </a:lnTo>
                <a:lnTo>
                  <a:pt x="3721903" y="24125"/>
                </a:lnTo>
                <a:lnTo>
                  <a:pt x="3757561" y="51714"/>
                </a:lnTo>
                <a:lnTo>
                  <a:pt x="3785150" y="87372"/>
                </a:lnTo>
                <a:lnTo>
                  <a:pt x="3802959" y="129387"/>
                </a:lnTo>
                <a:lnTo>
                  <a:pt x="3809276" y="176047"/>
                </a:lnTo>
                <a:lnTo>
                  <a:pt x="3802959" y="222707"/>
                </a:lnTo>
                <a:lnTo>
                  <a:pt x="3785150" y="264722"/>
                </a:lnTo>
                <a:lnTo>
                  <a:pt x="3757561" y="300380"/>
                </a:lnTo>
                <a:lnTo>
                  <a:pt x="3721903" y="327969"/>
                </a:lnTo>
                <a:lnTo>
                  <a:pt x="3679888" y="345778"/>
                </a:lnTo>
                <a:lnTo>
                  <a:pt x="3633228" y="35209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Овал 20"/>
          <p:cNvSpPr/>
          <p:nvPr/>
        </p:nvSpPr>
        <p:spPr>
          <a:xfrm>
            <a:off x="327553" y="2422963"/>
            <a:ext cx="506129" cy="562731"/>
          </a:xfrm>
          <a:prstGeom prst="ellipse">
            <a:avLst/>
          </a:prstGeom>
          <a:noFill/>
          <a:ln w="19050">
            <a:solidFill>
              <a:srgbClr val="006E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6EF3"/>
                </a:solidFill>
              </a:rPr>
              <a:t>1</a:t>
            </a:r>
          </a:p>
        </p:txBody>
      </p:sp>
      <p:sp>
        <p:nvSpPr>
          <p:cNvPr id="23" name="Овал 22"/>
          <p:cNvSpPr/>
          <p:nvPr/>
        </p:nvSpPr>
        <p:spPr>
          <a:xfrm>
            <a:off x="327553" y="3454134"/>
            <a:ext cx="506129" cy="562731"/>
          </a:xfrm>
          <a:prstGeom prst="ellipse">
            <a:avLst/>
          </a:prstGeom>
          <a:noFill/>
          <a:ln w="19050">
            <a:solidFill>
              <a:srgbClr val="006E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6EF3"/>
                </a:solidFill>
              </a:rPr>
              <a:t>2</a:t>
            </a:r>
            <a:endParaRPr lang="ru-RU" dirty="0">
              <a:solidFill>
                <a:srgbClr val="006EF3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327552" y="4686662"/>
            <a:ext cx="506129" cy="562731"/>
          </a:xfrm>
          <a:prstGeom prst="ellipse">
            <a:avLst/>
          </a:prstGeom>
          <a:noFill/>
          <a:ln w="19050">
            <a:solidFill>
              <a:srgbClr val="006E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6EF3"/>
                </a:solidFill>
              </a:rPr>
              <a:t>3</a:t>
            </a:r>
            <a:endParaRPr lang="ru-RU" dirty="0">
              <a:solidFill>
                <a:srgbClr val="006EF3"/>
              </a:solidFill>
            </a:endParaRPr>
          </a:p>
        </p:txBody>
      </p:sp>
      <p:sp>
        <p:nvSpPr>
          <p:cNvPr id="26" name="object 28"/>
          <p:cNvSpPr/>
          <p:nvPr/>
        </p:nvSpPr>
        <p:spPr>
          <a:xfrm>
            <a:off x="1139286" y="2272247"/>
            <a:ext cx="8773064" cy="932688"/>
          </a:xfrm>
          <a:custGeom>
            <a:avLst/>
            <a:gdLst/>
            <a:ahLst/>
            <a:cxnLst/>
            <a:rect l="l" t="t" r="r" b="b"/>
            <a:pathLst>
              <a:path w="2866390" h="352425">
                <a:moveTo>
                  <a:pt x="2690050" y="352094"/>
                </a:moveTo>
                <a:lnTo>
                  <a:pt x="176034" y="352094"/>
                </a:lnTo>
                <a:lnTo>
                  <a:pt x="129375" y="345778"/>
                </a:lnTo>
                <a:lnTo>
                  <a:pt x="87362" y="327969"/>
                </a:lnTo>
                <a:lnTo>
                  <a:pt x="51708" y="300380"/>
                </a:lnTo>
                <a:lnTo>
                  <a:pt x="24122" y="264722"/>
                </a:lnTo>
                <a:lnTo>
                  <a:pt x="6315" y="222707"/>
                </a:lnTo>
                <a:lnTo>
                  <a:pt x="0" y="176047"/>
                </a:lnTo>
                <a:lnTo>
                  <a:pt x="6315" y="129387"/>
                </a:lnTo>
                <a:lnTo>
                  <a:pt x="24122" y="87372"/>
                </a:lnTo>
                <a:lnTo>
                  <a:pt x="51708" y="51714"/>
                </a:lnTo>
                <a:lnTo>
                  <a:pt x="87362" y="24125"/>
                </a:lnTo>
                <a:lnTo>
                  <a:pt x="129375" y="6316"/>
                </a:lnTo>
                <a:lnTo>
                  <a:pt x="176034" y="0"/>
                </a:lnTo>
                <a:lnTo>
                  <a:pt x="2690050" y="0"/>
                </a:lnTo>
                <a:lnTo>
                  <a:pt x="2736710" y="6316"/>
                </a:lnTo>
                <a:lnTo>
                  <a:pt x="2778725" y="24125"/>
                </a:lnTo>
                <a:lnTo>
                  <a:pt x="2814383" y="51714"/>
                </a:lnTo>
                <a:lnTo>
                  <a:pt x="2841972" y="87372"/>
                </a:lnTo>
                <a:lnTo>
                  <a:pt x="2859781" y="129387"/>
                </a:lnTo>
                <a:lnTo>
                  <a:pt x="2866097" y="176047"/>
                </a:lnTo>
                <a:lnTo>
                  <a:pt x="2859781" y="222707"/>
                </a:lnTo>
                <a:lnTo>
                  <a:pt x="2841972" y="264722"/>
                </a:lnTo>
                <a:lnTo>
                  <a:pt x="2814383" y="300380"/>
                </a:lnTo>
                <a:lnTo>
                  <a:pt x="2778725" y="327969"/>
                </a:lnTo>
                <a:lnTo>
                  <a:pt x="2736710" y="345778"/>
                </a:lnTo>
                <a:lnTo>
                  <a:pt x="2690050" y="352094"/>
                </a:lnTo>
                <a:close/>
              </a:path>
            </a:pathLst>
          </a:custGeom>
          <a:ln w="12700">
            <a:solidFill>
              <a:srgbClr val="006EF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489378" y="2281605"/>
            <a:ext cx="81149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-10" dirty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Малый объем гарантийного капитала (гарантийный капитал РГО 60 млрд. рублей, при объеме рынка кредитования субъектов МСП около 6 трлн. рублей)</a:t>
            </a:r>
          </a:p>
        </p:txBody>
      </p:sp>
      <p:sp>
        <p:nvSpPr>
          <p:cNvPr id="28" name="object 28"/>
          <p:cNvSpPr/>
          <p:nvPr/>
        </p:nvSpPr>
        <p:spPr>
          <a:xfrm>
            <a:off x="1139286" y="3343456"/>
            <a:ext cx="8773064" cy="867436"/>
          </a:xfrm>
          <a:custGeom>
            <a:avLst/>
            <a:gdLst/>
            <a:ahLst/>
            <a:cxnLst/>
            <a:rect l="l" t="t" r="r" b="b"/>
            <a:pathLst>
              <a:path w="2866390" h="352425">
                <a:moveTo>
                  <a:pt x="2690050" y="352094"/>
                </a:moveTo>
                <a:lnTo>
                  <a:pt x="176034" y="352094"/>
                </a:lnTo>
                <a:lnTo>
                  <a:pt x="129375" y="345778"/>
                </a:lnTo>
                <a:lnTo>
                  <a:pt x="87362" y="327969"/>
                </a:lnTo>
                <a:lnTo>
                  <a:pt x="51708" y="300380"/>
                </a:lnTo>
                <a:lnTo>
                  <a:pt x="24122" y="264722"/>
                </a:lnTo>
                <a:lnTo>
                  <a:pt x="6315" y="222707"/>
                </a:lnTo>
                <a:lnTo>
                  <a:pt x="0" y="176047"/>
                </a:lnTo>
                <a:lnTo>
                  <a:pt x="6315" y="129387"/>
                </a:lnTo>
                <a:lnTo>
                  <a:pt x="24122" y="87372"/>
                </a:lnTo>
                <a:lnTo>
                  <a:pt x="51708" y="51714"/>
                </a:lnTo>
                <a:lnTo>
                  <a:pt x="87362" y="24125"/>
                </a:lnTo>
                <a:lnTo>
                  <a:pt x="129375" y="6316"/>
                </a:lnTo>
                <a:lnTo>
                  <a:pt x="176034" y="0"/>
                </a:lnTo>
                <a:lnTo>
                  <a:pt x="2690050" y="0"/>
                </a:lnTo>
                <a:lnTo>
                  <a:pt x="2736710" y="6316"/>
                </a:lnTo>
                <a:lnTo>
                  <a:pt x="2778725" y="24125"/>
                </a:lnTo>
                <a:lnTo>
                  <a:pt x="2814383" y="51714"/>
                </a:lnTo>
                <a:lnTo>
                  <a:pt x="2841972" y="87372"/>
                </a:lnTo>
                <a:lnTo>
                  <a:pt x="2859781" y="129387"/>
                </a:lnTo>
                <a:lnTo>
                  <a:pt x="2866097" y="176047"/>
                </a:lnTo>
                <a:lnTo>
                  <a:pt x="2859781" y="222707"/>
                </a:lnTo>
                <a:lnTo>
                  <a:pt x="2841972" y="264722"/>
                </a:lnTo>
                <a:lnTo>
                  <a:pt x="2814383" y="300380"/>
                </a:lnTo>
                <a:lnTo>
                  <a:pt x="2778725" y="327969"/>
                </a:lnTo>
                <a:lnTo>
                  <a:pt x="2736710" y="345778"/>
                </a:lnTo>
                <a:lnTo>
                  <a:pt x="2690050" y="352094"/>
                </a:lnTo>
                <a:close/>
              </a:path>
            </a:pathLst>
          </a:custGeom>
          <a:ln w="12700">
            <a:solidFill>
              <a:srgbClr val="006EF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9" name="object 28"/>
          <p:cNvSpPr/>
          <p:nvPr/>
        </p:nvSpPr>
        <p:spPr>
          <a:xfrm>
            <a:off x="1160314" y="4457130"/>
            <a:ext cx="8773064" cy="932688"/>
          </a:xfrm>
          <a:custGeom>
            <a:avLst/>
            <a:gdLst/>
            <a:ahLst/>
            <a:cxnLst/>
            <a:rect l="l" t="t" r="r" b="b"/>
            <a:pathLst>
              <a:path w="2866390" h="352425">
                <a:moveTo>
                  <a:pt x="2690050" y="352094"/>
                </a:moveTo>
                <a:lnTo>
                  <a:pt x="176034" y="352094"/>
                </a:lnTo>
                <a:lnTo>
                  <a:pt x="129375" y="345778"/>
                </a:lnTo>
                <a:lnTo>
                  <a:pt x="87362" y="327969"/>
                </a:lnTo>
                <a:lnTo>
                  <a:pt x="51708" y="300380"/>
                </a:lnTo>
                <a:lnTo>
                  <a:pt x="24122" y="264722"/>
                </a:lnTo>
                <a:lnTo>
                  <a:pt x="6315" y="222707"/>
                </a:lnTo>
                <a:lnTo>
                  <a:pt x="0" y="176047"/>
                </a:lnTo>
                <a:lnTo>
                  <a:pt x="6315" y="129387"/>
                </a:lnTo>
                <a:lnTo>
                  <a:pt x="24122" y="87372"/>
                </a:lnTo>
                <a:lnTo>
                  <a:pt x="51708" y="51714"/>
                </a:lnTo>
                <a:lnTo>
                  <a:pt x="87362" y="24125"/>
                </a:lnTo>
                <a:lnTo>
                  <a:pt x="129375" y="6316"/>
                </a:lnTo>
                <a:lnTo>
                  <a:pt x="176034" y="0"/>
                </a:lnTo>
                <a:lnTo>
                  <a:pt x="2690050" y="0"/>
                </a:lnTo>
                <a:lnTo>
                  <a:pt x="2736710" y="6316"/>
                </a:lnTo>
                <a:lnTo>
                  <a:pt x="2778725" y="24125"/>
                </a:lnTo>
                <a:lnTo>
                  <a:pt x="2814383" y="51714"/>
                </a:lnTo>
                <a:lnTo>
                  <a:pt x="2841972" y="87372"/>
                </a:lnTo>
                <a:lnTo>
                  <a:pt x="2859781" y="129387"/>
                </a:lnTo>
                <a:lnTo>
                  <a:pt x="2866097" y="176047"/>
                </a:lnTo>
                <a:lnTo>
                  <a:pt x="2859781" y="222707"/>
                </a:lnTo>
                <a:lnTo>
                  <a:pt x="2841972" y="264722"/>
                </a:lnTo>
                <a:lnTo>
                  <a:pt x="2814383" y="300380"/>
                </a:lnTo>
                <a:lnTo>
                  <a:pt x="2778725" y="327969"/>
                </a:lnTo>
                <a:lnTo>
                  <a:pt x="2736710" y="345778"/>
                </a:lnTo>
                <a:lnTo>
                  <a:pt x="2690050" y="352094"/>
                </a:lnTo>
                <a:close/>
              </a:path>
            </a:pathLst>
          </a:custGeom>
          <a:ln w="12700">
            <a:solidFill>
              <a:srgbClr val="006EF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0" name="object 28"/>
          <p:cNvSpPr/>
          <p:nvPr/>
        </p:nvSpPr>
        <p:spPr>
          <a:xfrm>
            <a:off x="1248103" y="5574300"/>
            <a:ext cx="8773064" cy="932688"/>
          </a:xfrm>
          <a:custGeom>
            <a:avLst/>
            <a:gdLst/>
            <a:ahLst/>
            <a:cxnLst/>
            <a:rect l="l" t="t" r="r" b="b"/>
            <a:pathLst>
              <a:path w="2866390" h="352425">
                <a:moveTo>
                  <a:pt x="2690050" y="352094"/>
                </a:moveTo>
                <a:lnTo>
                  <a:pt x="176034" y="352094"/>
                </a:lnTo>
                <a:lnTo>
                  <a:pt x="129375" y="345778"/>
                </a:lnTo>
                <a:lnTo>
                  <a:pt x="87362" y="327969"/>
                </a:lnTo>
                <a:lnTo>
                  <a:pt x="51708" y="300380"/>
                </a:lnTo>
                <a:lnTo>
                  <a:pt x="24122" y="264722"/>
                </a:lnTo>
                <a:lnTo>
                  <a:pt x="6315" y="222707"/>
                </a:lnTo>
                <a:lnTo>
                  <a:pt x="0" y="176047"/>
                </a:lnTo>
                <a:lnTo>
                  <a:pt x="6315" y="129387"/>
                </a:lnTo>
                <a:lnTo>
                  <a:pt x="24122" y="87372"/>
                </a:lnTo>
                <a:lnTo>
                  <a:pt x="51708" y="51714"/>
                </a:lnTo>
                <a:lnTo>
                  <a:pt x="87362" y="24125"/>
                </a:lnTo>
                <a:lnTo>
                  <a:pt x="129375" y="6316"/>
                </a:lnTo>
                <a:lnTo>
                  <a:pt x="176034" y="0"/>
                </a:lnTo>
                <a:lnTo>
                  <a:pt x="2690050" y="0"/>
                </a:lnTo>
                <a:lnTo>
                  <a:pt x="2736710" y="6316"/>
                </a:lnTo>
                <a:lnTo>
                  <a:pt x="2778725" y="24125"/>
                </a:lnTo>
                <a:lnTo>
                  <a:pt x="2814383" y="51714"/>
                </a:lnTo>
                <a:lnTo>
                  <a:pt x="2841972" y="87372"/>
                </a:lnTo>
                <a:lnTo>
                  <a:pt x="2859781" y="129387"/>
                </a:lnTo>
                <a:lnTo>
                  <a:pt x="2866097" y="176047"/>
                </a:lnTo>
                <a:lnTo>
                  <a:pt x="2859781" y="222707"/>
                </a:lnTo>
                <a:lnTo>
                  <a:pt x="2841972" y="264722"/>
                </a:lnTo>
                <a:lnTo>
                  <a:pt x="2814383" y="300380"/>
                </a:lnTo>
                <a:lnTo>
                  <a:pt x="2778725" y="327969"/>
                </a:lnTo>
                <a:lnTo>
                  <a:pt x="2736710" y="345778"/>
                </a:lnTo>
                <a:lnTo>
                  <a:pt x="2690050" y="352094"/>
                </a:lnTo>
                <a:close/>
              </a:path>
            </a:pathLst>
          </a:custGeom>
          <a:ln w="12700">
            <a:solidFill>
              <a:srgbClr val="006EF3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1" name="Овал 30"/>
          <p:cNvSpPr/>
          <p:nvPr/>
        </p:nvSpPr>
        <p:spPr>
          <a:xfrm>
            <a:off x="327552" y="5771733"/>
            <a:ext cx="506129" cy="562731"/>
          </a:xfrm>
          <a:prstGeom prst="ellipse">
            <a:avLst/>
          </a:prstGeom>
          <a:noFill/>
          <a:ln w="19050">
            <a:solidFill>
              <a:srgbClr val="006EF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6EF3"/>
                </a:solidFill>
              </a:rPr>
              <a:t>4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489378" y="3458260"/>
            <a:ext cx="80483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-10" dirty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Совмещение деятельности микрофинансовых организаций </a:t>
            </a:r>
            <a:r>
              <a:rPr lang="ru-RU" spc="-10" dirty="0" smtClean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и РГО, что повышает операционные затраты и риски убыточности РГО</a:t>
            </a:r>
            <a:endParaRPr lang="ru-RU" spc="-10" dirty="0">
              <a:latin typeface="Segoe UI" panose="020B0502040204020203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89377" y="4603062"/>
            <a:ext cx="78197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-10" dirty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Низкий уровень эффективности процессов оказания гарантийной </a:t>
            </a:r>
            <a:r>
              <a:rPr lang="ru-RU" spc="-10" dirty="0" smtClean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поддержки с точки зрения стандартизации пакета документов </a:t>
            </a:r>
            <a:endParaRPr lang="ru-RU" spc="-10" dirty="0">
              <a:latin typeface="Segoe UI" panose="020B0502040204020203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95563" y="5731675"/>
            <a:ext cx="79421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pc="-10" dirty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Автоматизация и сроки рассмотрения заявок на получение гарантийной поддержки</a:t>
            </a:r>
          </a:p>
        </p:txBody>
      </p:sp>
      <p:pic>
        <p:nvPicPr>
          <p:cNvPr id="32" name="object 27"/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88312" y="1310491"/>
            <a:ext cx="201065" cy="35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27553" y="200025"/>
            <a:ext cx="829912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spcBef>
                <a:spcPts val="100"/>
              </a:spcBef>
            </a:pPr>
            <a:r>
              <a:rPr lang="ru-RU" sz="24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Региональные гарантийные организации </a:t>
            </a:r>
            <a:br>
              <a:rPr lang="ru-RU" sz="24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ru-RU" sz="2400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Планируемые мероприятия до 2024 года</a:t>
            </a:r>
            <a:endParaRPr sz="2400"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05692" y="504825"/>
            <a:ext cx="1339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1400" dirty="0" smtClean="0"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</a:p>
        </p:txBody>
      </p:sp>
      <p:sp>
        <p:nvSpPr>
          <p:cNvPr id="38" name="object 38"/>
          <p:cNvSpPr/>
          <p:nvPr/>
        </p:nvSpPr>
        <p:spPr>
          <a:xfrm>
            <a:off x="10247517" y="0"/>
            <a:ext cx="12700" cy="689610"/>
          </a:xfrm>
          <a:custGeom>
            <a:avLst/>
            <a:gdLst/>
            <a:ahLst/>
            <a:cxnLst/>
            <a:rect l="l" t="t" r="r" b="b"/>
            <a:pathLst>
              <a:path w="12700" h="689610">
                <a:moveTo>
                  <a:pt x="0" y="689447"/>
                </a:moveTo>
                <a:lnTo>
                  <a:pt x="12700" y="689447"/>
                </a:lnTo>
                <a:lnTo>
                  <a:pt x="12700" y="0"/>
                </a:lnTo>
                <a:lnTo>
                  <a:pt x="0" y="0"/>
                </a:lnTo>
                <a:lnTo>
                  <a:pt x="0" y="689447"/>
                </a:lnTo>
                <a:close/>
              </a:path>
            </a:pathLst>
          </a:custGeom>
          <a:solidFill>
            <a:srgbClr val="000000"/>
          </a:solidFill>
          <a:ln w="12700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Рисунок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8044" y="176470"/>
            <a:ext cx="908869" cy="475485"/>
          </a:xfrm>
          <a:prstGeom prst="rect">
            <a:avLst/>
          </a:prstGeom>
        </p:spPr>
      </p:pic>
      <p:sp>
        <p:nvSpPr>
          <p:cNvPr id="25" name="object 15"/>
          <p:cNvSpPr txBox="1"/>
          <p:nvPr/>
        </p:nvSpPr>
        <p:spPr>
          <a:xfrm>
            <a:off x="2784700" y="5186697"/>
            <a:ext cx="5105400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600" spc="-10" dirty="0" smtClean="0">
                <a:solidFill>
                  <a:srgbClr val="006EF3"/>
                </a:solidFill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Плановые объемы финансовой и гарантийной поддержки субъектов МСП РГО на 2021-2024 годы</a:t>
            </a:r>
            <a:endParaRPr sz="1600" spc="-10" dirty="0">
              <a:solidFill>
                <a:srgbClr val="006EF3"/>
              </a:solidFill>
              <a:latin typeface="Segoe UI" panose="020B0502040204020203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26740215"/>
              </p:ext>
            </p:extLst>
          </p:nvPr>
        </p:nvGraphicFramePr>
        <p:xfrm>
          <a:off x="774701" y="5793444"/>
          <a:ext cx="8534400" cy="1769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object 28"/>
          <p:cNvSpPr/>
          <p:nvPr/>
        </p:nvSpPr>
        <p:spPr>
          <a:xfrm>
            <a:off x="396674" y="1473624"/>
            <a:ext cx="2973918" cy="541980"/>
          </a:xfrm>
          <a:custGeom>
            <a:avLst/>
            <a:gdLst/>
            <a:ahLst/>
            <a:cxnLst/>
            <a:rect l="l" t="t" r="r" b="b"/>
            <a:pathLst>
              <a:path w="2866390" h="352425">
                <a:moveTo>
                  <a:pt x="2690050" y="352094"/>
                </a:moveTo>
                <a:lnTo>
                  <a:pt x="176034" y="352094"/>
                </a:lnTo>
                <a:lnTo>
                  <a:pt x="129375" y="345778"/>
                </a:lnTo>
                <a:lnTo>
                  <a:pt x="87362" y="327969"/>
                </a:lnTo>
                <a:lnTo>
                  <a:pt x="51708" y="300380"/>
                </a:lnTo>
                <a:lnTo>
                  <a:pt x="24122" y="264722"/>
                </a:lnTo>
                <a:lnTo>
                  <a:pt x="6315" y="222707"/>
                </a:lnTo>
                <a:lnTo>
                  <a:pt x="0" y="176047"/>
                </a:lnTo>
                <a:lnTo>
                  <a:pt x="6315" y="129387"/>
                </a:lnTo>
                <a:lnTo>
                  <a:pt x="24122" y="87372"/>
                </a:lnTo>
                <a:lnTo>
                  <a:pt x="51708" y="51714"/>
                </a:lnTo>
                <a:lnTo>
                  <a:pt x="87362" y="24125"/>
                </a:lnTo>
                <a:lnTo>
                  <a:pt x="129375" y="6316"/>
                </a:lnTo>
                <a:lnTo>
                  <a:pt x="176034" y="0"/>
                </a:lnTo>
                <a:lnTo>
                  <a:pt x="2690050" y="0"/>
                </a:lnTo>
                <a:lnTo>
                  <a:pt x="2736710" y="6316"/>
                </a:lnTo>
                <a:lnTo>
                  <a:pt x="2778725" y="24125"/>
                </a:lnTo>
                <a:lnTo>
                  <a:pt x="2814383" y="51714"/>
                </a:lnTo>
                <a:lnTo>
                  <a:pt x="2841972" y="87372"/>
                </a:lnTo>
                <a:lnTo>
                  <a:pt x="2859781" y="129387"/>
                </a:lnTo>
                <a:lnTo>
                  <a:pt x="2866097" y="176047"/>
                </a:lnTo>
                <a:lnTo>
                  <a:pt x="2859781" y="222707"/>
                </a:lnTo>
                <a:lnTo>
                  <a:pt x="2841972" y="264722"/>
                </a:lnTo>
                <a:lnTo>
                  <a:pt x="2814383" y="300380"/>
                </a:lnTo>
                <a:lnTo>
                  <a:pt x="2778725" y="327969"/>
                </a:lnTo>
                <a:lnTo>
                  <a:pt x="2736710" y="345778"/>
                </a:lnTo>
                <a:lnTo>
                  <a:pt x="2690050" y="35209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51" name="object 15"/>
          <p:cNvSpPr txBox="1"/>
          <p:nvPr/>
        </p:nvSpPr>
        <p:spPr>
          <a:xfrm>
            <a:off x="243612" y="1125904"/>
            <a:ext cx="10062080" cy="2436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1500" spc="-10" dirty="0" smtClean="0">
                <a:solidFill>
                  <a:srgbClr val="006EF3"/>
                </a:solidFill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Мероприятия, направленные на достижение поставленных целей в 2021-2024 годах, и решения проблематики РГО</a:t>
            </a:r>
            <a:endParaRPr sz="1500" spc="-10" dirty="0">
              <a:solidFill>
                <a:srgbClr val="006EF3"/>
              </a:solidFill>
              <a:latin typeface="Segoe UI" panose="020B0502040204020203" pitchFamily="34" charset="0"/>
              <a:ea typeface="Segoe UI Symbol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2" name="object 32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45818" y="1601180"/>
            <a:ext cx="168052" cy="286869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96237" y="1490013"/>
            <a:ext cx="2674354" cy="509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Финансовая поддержка субъектов МСП в рамках НГС при гарантийной поддержке РГО</a:t>
            </a:r>
          </a:p>
        </p:txBody>
      </p:sp>
      <p:sp>
        <p:nvSpPr>
          <p:cNvPr id="58" name="object 28"/>
          <p:cNvSpPr/>
          <p:nvPr/>
        </p:nvSpPr>
        <p:spPr>
          <a:xfrm>
            <a:off x="3479006" y="1473624"/>
            <a:ext cx="3038292" cy="541980"/>
          </a:xfrm>
          <a:custGeom>
            <a:avLst/>
            <a:gdLst/>
            <a:ahLst/>
            <a:cxnLst/>
            <a:rect l="l" t="t" r="r" b="b"/>
            <a:pathLst>
              <a:path w="2866390" h="352425">
                <a:moveTo>
                  <a:pt x="2690050" y="352094"/>
                </a:moveTo>
                <a:lnTo>
                  <a:pt x="176034" y="352094"/>
                </a:lnTo>
                <a:lnTo>
                  <a:pt x="129375" y="345778"/>
                </a:lnTo>
                <a:lnTo>
                  <a:pt x="87362" y="327969"/>
                </a:lnTo>
                <a:lnTo>
                  <a:pt x="51708" y="300380"/>
                </a:lnTo>
                <a:lnTo>
                  <a:pt x="24122" y="264722"/>
                </a:lnTo>
                <a:lnTo>
                  <a:pt x="6315" y="222707"/>
                </a:lnTo>
                <a:lnTo>
                  <a:pt x="0" y="176047"/>
                </a:lnTo>
                <a:lnTo>
                  <a:pt x="6315" y="129387"/>
                </a:lnTo>
                <a:lnTo>
                  <a:pt x="24122" y="87372"/>
                </a:lnTo>
                <a:lnTo>
                  <a:pt x="51708" y="51714"/>
                </a:lnTo>
                <a:lnTo>
                  <a:pt x="87362" y="24125"/>
                </a:lnTo>
                <a:lnTo>
                  <a:pt x="129375" y="6316"/>
                </a:lnTo>
                <a:lnTo>
                  <a:pt x="176034" y="0"/>
                </a:lnTo>
                <a:lnTo>
                  <a:pt x="2690050" y="0"/>
                </a:lnTo>
                <a:lnTo>
                  <a:pt x="2736710" y="6316"/>
                </a:lnTo>
                <a:lnTo>
                  <a:pt x="2778725" y="24125"/>
                </a:lnTo>
                <a:lnTo>
                  <a:pt x="2814383" y="51714"/>
                </a:lnTo>
                <a:lnTo>
                  <a:pt x="2841972" y="87372"/>
                </a:lnTo>
                <a:lnTo>
                  <a:pt x="2859781" y="129387"/>
                </a:lnTo>
                <a:lnTo>
                  <a:pt x="2866097" y="176047"/>
                </a:lnTo>
                <a:lnTo>
                  <a:pt x="2859781" y="222707"/>
                </a:lnTo>
                <a:lnTo>
                  <a:pt x="2841972" y="264722"/>
                </a:lnTo>
                <a:lnTo>
                  <a:pt x="2814383" y="300380"/>
                </a:lnTo>
                <a:lnTo>
                  <a:pt x="2778725" y="327969"/>
                </a:lnTo>
                <a:lnTo>
                  <a:pt x="2736710" y="345778"/>
                </a:lnTo>
                <a:lnTo>
                  <a:pt x="2690050" y="35209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59" name="object 32"/>
          <p:cNvPicPr/>
          <p:nvPr/>
        </p:nvPicPr>
        <p:blipFill>
          <a:blip r:embed="rId4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76466" y="1601180"/>
            <a:ext cx="168052" cy="286869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3891168" y="1509438"/>
            <a:ext cx="2626130" cy="4703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Субсидирование выплат РГО по предъявленным требованиям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9899" y="2123574"/>
            <a:ext cx="290069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Обеспечение предоставления 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РГО поручительств субъектам МСП в размере </a:t>
            </a:r>
            <a:r>
              <a:rPr lang="ru-RU" sz="1200" b="1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268,4 </a:t>
            </a:r>
            <a:r>
              <a:rPr lang="ru-RU" sz="1200" b="1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млрд рублей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что позволит привлечь финансирование в размере </a:t>
            </a:r>
            <a:r>
              <a:rPr lang="ru-RU" sz="1200" b="1" dirty="0" smtClean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711,1 </a:t>
            </a:r>
            <a:r>
              <a:rPr lang="ru-RU" sz="1200" b="1" dirty="0">
                <a:solidFill>
                  <a:srgbClr val="006EF3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млрд рублей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455318" y="2017966"/>
            <a:ext cx="30856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Подготовка</a:t>
            </a: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 направление в Минэкономразвития России </a:t>
            </a: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предложений по совершенствованию мер государственной поддержки субъектов МСП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в части нормативно-правового регулирования деятельности РГО, в том числе в рамках </a:t>
            </a: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модернизации системы РГО путем перевода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к 2024 году </a:t>
            </a: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на механизм субсидирования выплат 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по предъявленным требованиям.</a:t>
            </a:r>
          </a:p>
        </p:txBody>
      </p:sp>
      <p:pic>
        <p:nvPicPr>
          <p:cNvPr id="61" name="object 32"/>
          <p:cNvPicPr/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919404" y="1601180"/>
            <a:ext cx="168052" cy="286869"/>
          </a:xfrm>
          <a:prstGeom prst="rect">
            <a:avLst/>
          </a:prstGeom>
        </p:spPr>
      </p:pic>
      <p:sp>
        <p:nvSpPr>
          <p:cNvPr id="62" name="Прямоугольник 61"/>
          <p:cNvSpPr/>
          <p:nvPr/>
        </p:nvSpPr>
        <p:spPr>
          <a:xfrm>
            <a:off x="7177399" y="1509438"/>
            <a:ext cx="2467682" cy="4703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Смена категории качества обеспечения РГО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6736015" y="2028918"/>
            <a:ext cx="33350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Предложения 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 </a:t>
            </a: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методике учета нормативов в целях присвоения поручительствам РГО 1-й категории качества обеспечения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, в том числе в рамках предложений в проект нормативного правового акта с последующим </a:t>
            </a: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оказанием методологической поддержки РГО по отнесению поручительств РГО к 1-й категории качества 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обеспечения и последующему подтверждению присвоенной </a:t>
            </a: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категории.</a:t>
            </a:r>
            <a:endParaRPr lang="ru-RU" sz="1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object 28"/>
          <p:cNvSpPr/>
          <p:nvPr/>
        </p:nvSpPr>
        <p:spPr>
          <a:xfrm>
            <a:off x="5690440" y="3502025"/>
            <a:ext cx="2973918" cy="541980"/>
          </a:xfrm>
          <a:custGeom>
            <a:avLst/>
            <a:gdLst/>
            <a:ahLst/>
            <a:cxnLst/>
            <a:rect l="l" t="t" r="r" b="b"/>
            <a:pathLst>
              <a:path w="2866390" h="352425">
                <a:moveTo>
                  <a:pt x="2690050" y="352094"/>
                </a:moveTo>
                <a:lnTo>
                  <a:pt x="176034" y="352094"/>
                </a:lnTo>
                <a:lnTo>
                  <a:pt x="129375" y="345778"/>
                </a:lnTo>
                <a:lnTo>
                  <a:pt x="87362" y="327969"/>
                </a:lnTo>
                <a:lnTo>
                  <a:pt x="51708" y="300380"/>
                </a:lnTo>
                <a:lnTo>
                  <a:pt x="24122" y="264722"/>
                </a:lnTo>
                <a:lnTo>
                  <a:pt x="6315" y="222707"/>
                </a:lnTo>
                <a:lnTo>
                  <a:pt x="0" y="176047"/>
                </a:lnTo>
                <a:lnTo>
                  <a:pt x="6315" y="129387"/>
                </a:lnTo>
                <a:lnTo>
                  <a:pt x="24122" y="87372"/>
                </a:lnTo>
                <a:lnTo>
                  <a:pt x="51708" y="51714"/>
                </a:lnTo>
                <a:lnTo>
                  <a:pt x="87362" y="24125"/>
                </a:lnTo>
                <a:lnTo>
                  <a:pt x="129375" y="6316"/>
                </a:lnTo>
                <a:lnTo>
                  <a:pt x="176034" y="0"/>
                </a:lnTo>
                <a:lnTo>
                  <a:pt x="2690050" y="0"/>
                </a:lnTo>
                <a:lnTo>
                  <a:pt x="2736710" y="6316"/>
                </a:lnTo>
                <a:lnTo>
                  <a:pt x="2778725" y="24125"/>
                </a:lnTo>
                <a:lnTo>
                  <a:pt x="2814383" y="51714"/>
                </a:lnTo>
                <a:lnTo>
                  <a:pt x="2841972" y="87372"/>
                </a:lnTo>
                <a:lnTo>
                  <a:pt x="2859781" y="129387"/>
                </a:lnTo>
                <a:lnTo>
                  <a:pt x="2866097" y="176047"/>
                </a:lnTo>
                <a:lnTo>
                  <a:pt x="2859781" y="222707"/>
                </a:lnTo>
                <a:lnTo>
                  <a:pt x="2841972" y="264722"/>
                </a:lnTo>
                <a:lnTo>
                  <a:pt x="2814383" y="300380"/>
                </a:lnTo>
                <a:lnTo>
                  <a:pt x="2778725" y="327969"/>
                </a:lnTo>
                <a:lnTo>
                  <a:pt x="2736710" y="345778"/>
                </a:lnTo>
                <a:lnTo>
                  <a:pt x="2690050" y="35209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24" name="object 32"/>
          <p:cNvPicPr/>
          <p:nvPr/>
        </p:nvPicPr>
        <p:blipFill>
          <a:blip r:embed="rId4" cstate="print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15795" y="3629581"/>
            <a:ext cx="168052" cy="286869"/>
          </a:xfrm>
          <a:prstGeom prst="rect">
            <a:avLst/>
          </a:prstGeom>
        </p:spPr>
      </p:pic>
      <p:sp>
        <p:nvSpPr>
          <p:cNvPr id="26" name="Прямоугольник 25"/>
          <p:cNvSpPr/>
          <p:nvPr/>
        </p:nvSpPr>
        <p:spPr>
          <a:xfrm>
            <a:off x="6074579" y="3554049"/>
            <a:ext cx="2702941" cy="4703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Разделение деятельности микрофинансовых организаций с РГО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5607500" y="4076425"/>
            <a:ext cx="3921787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Приказом Минэкономразвития России от 26.03.2021 № 142 утверждены </a:t>
            </a:r>
            <a:r>
              <a:rPr lang="ru-RU" sz="1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Требования 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 организациям, образующим инфраструктуру поддержки субъектов малого и среднего предпринимательства, предусматривающие необходимость </a:t>
            </a: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в</a:t>
            </a:r>
            <a:r>
              <a:rPr lang="ru-RU" sz="1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срок до 1 июля 2022 года обеспечить разделение </a:t>
            </a:r>
            <a:r>
              <a:rPr lang="ru-RU" sz="1000" b="1" dirty="0" err="1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микрофинансовой</a:t>
            </a:r>
            <a:r>
              <a:rPr lang="ru-RU" sz="1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деятельности и гарантийной.</a:t>
            </a:r>
          </a:p>
          <a:p>
            <a:pPr algn="just"/>
            <a:endParaRPr lang="ru-RU" sz="11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29" name="object 32"/>
          <p:cNvPicPr/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81320" y="3637082"/>
            <a:ext cx="171421" cy="286869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1616681" y="3544504"/>
            <a:ext cx="2463136" cy="4703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Обеспечение автоматической маршрутизации между участниками НГС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93700" y="4048091"/>
            <a:ext cx="46482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Повышение эффективности процессов оказания гарантийной и финансовой поддержки участниками НГС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, в том числе с использованием инструментов автоматизации </a:t>
            </a:r>
            <a:r>
              <a:rPr lang="ru-RU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на базе сервисов АИС </a:t>
            </a:r>
            <a:r>
              <a:rPr lang="ru-RU" sz="1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НГС</a:t>
            </a:r>
            <a:r>
              <a:rPr lang="ru-RU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ru-RU" sz="1000" dirty="0">
                <a:latin typeface="Segoe UI" panose="020B0502040204020203" pitchFamily="34" charset="0"/>
                <a:cs typeface="Segoe UI" panose="020B0502040204020203" pitchFamily="34" charset="0"/>
              </a:rPr>
              <a:t>Обеспечение автоматической маршрутизации между участниками НГС заявок на предоставление независимых гарантий и (или) поручительств через АИС НГС </a:t>
            </a:r>
            <a:r>
              <a:rPr lang="ru-RU" sz="1000" b="1" dirty="0">
                <a:latin typeface="Segoe UI" panose="020B0502040204020203" pitchFamily="34" charset="0"/>
                <a:cs typeface="Segoe UI" panose="020B0502040204020203" pitchFamily="34" charset="0"/>
              </a:rPr>
              <a:t>в рамках соблюдения единых требований и стандартов оказания поддержки в рамках </a:t>
            </a:r>
            <a:r>
              <a:rPr lang="ru-RU" sz="1000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НГС</a:t>
            </a:r>
            <a:endParaRPr lang="ru-RU" sz="10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2" name="object 28"/>
          <p:cNvSpPr/>
          <p:nvPr/>
        </p:nvSpPr>
        <p:spPr>
          <a:xfrm>
            <a:off x="1175399" y="3517178"/>
            <a:ext cx="2973918" cy="541980"/>
          </a:xfrm>
          <a:custGeom>
            <a:avLst/>
            <a:gdLst/>
            <a:ahLst/>
            <a:cxnLst/>
            <a:rect l="l" t="t" r="r" b="b"/>
            <a:pathLst>
              <a:path w="2866390" h="352425">
                <a:moveTo>
                  <a:pt x="2690050" y="352094"/>
                </a:moveTo>
                <a:lnTo>
                  <a:pt x="176034" y="352094"/>
                </a:lnTo>
                <a:lnTo>
                  <a:pt x="129375" y="345778"/>
                </a:lnTo>
                <a:lnTo>
                  <a:pt x="87362" y="327969"/>
                </a:lnTo>
                <a:lnTo>
                  <a:pt x="51708" y="300380"/>
                </a:lnTo>
                <a:lnTo>
                  <a:pt x="24122" y="264722"/>
                </a:lnTo>
                <a:lnTo>
                  <a:pt x="6315" y="222707"/>
                </a:lnTo>
                <a:lnTo>
                  <a:pt x="0" y="176047"/>
                </a:lnTo>
                <a:lnTo>
                  <a:pt x="6315" y="129387"/>
                </a:lnTo>
                <a:lnTo>
                  <a:pt x="24122" y="87372"/>
                </a:lnTo>
                <a:lnTo>
                  <a:pt x="51708" y="51714"/>
                </a:lnTo>
                <a:lnTo>
                  <a:pt x="87362" y="24125"/>
                </a:lnTo>
                <a:lnTo>
                  <a:pt x="129375" y="6316"/>
                </a:lnTo>
                <a:lnTo>
                  <a:pt x="176034" y="0"/>
                </a:lnTo>
                <a:lnTo>
                  <a:pt x="2690050" y="0"/>
                </a:lnTo>
                <a:lnTo>
                  <a:pt x="2736710" y="6316"/>
                </a:lnTo>
                <a:lnTo>
                  <a:pt x="2778725" y="24125"/>
                </a:lnTo>
                <a:lnTo>
                  <a:pt x="2814383" y="51714"/>
                </a:lnTo>
                <a:lnTo>
                  <a:pt x="2841972" y="87372"/>
                </a:lnTo>
                <a:lnTo>
                  <a:pt x="2859781" y="129387"/>
                </a:lnTo>
                <a:lnTo>
                  <a:pt x="2866097" y="176047"/>
                </a:lnTo>
                <a:lnTo>
                  <a:pt x="2859781" y="222707"/>
                </a:lnTo>
                <a:lnTo>
                  <a:pt x="2841972" y="264722"/>
                </a:lnTo>
                <a:lnTo>
                  <a:pt x="2814383" y="300380"/>
                </a:lnTo>
                <a:lnTo>
                  <a:pt x="2778725" y="327969"/>
                </a:lnTo>
                <a:lnTo>
                  <a:pt x="2736710" y="345778"/>
                </a:lnTo>
                <a:lnTo>
                  <a:pt x="2690050" y="35209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4" name="object 28"/>
          <p:cNvSpPr/>
          <p:nvPr/>
        </p:nvSpPr>
        <p:spPr>
          <a:xfrm>
            <a:off x="6761106" y="1473624"/>
            <a:ext cx="2973918" cy="541980"/>
          </a:xfrm>
          <a:custGeom>
            <a:avLst/>
            <a:gdLst/>
            <a:ahLst/>
            <a:cxnLst/>
            <a:rect l="l" t="t" r="r" b="b"/>
            <a:pathLst>
              <a:path w="2866390" h="352425">
                <a:moveTo>
                  <a:pt x="2690050" y="352094"/>
                </a:moveTo>
                <a:lnTo>
                  <a:pt x="176034" y="352094"/>
                </a:lnTo>
                <a:lnTo>
                  <a:pt x="129375" y="345778"/>
                </a:lnTo>
                <a:lnTo>
                  <a:pt x="87362" y="327969"/>
                </a:lnTo>
                <a:lnTo>
                  <a:pt x="51708" y="300380"/>
                </a:lnTo>
                <a:lnTo>
                  <a:pt x="24122" y="264722"/>
                </a:lnTo>
                <a:lnTo>
                  <a:pt x="6315" y="222707"/>
                </a:lnTo>
                <a:lnTo>
                  <a:pt x="0" y="176047"/>
                </a:lnTo>
                <a:lnTo>
                  <a:pt x="6315" y="129387"/>
                </a:lnTo>
                <a:lnTo>
                  <a:pt x="24122" y="87372"/>
                </a:lnTo>
                <a:lnTo>
                  <a:pt x="51708" y="51714"/>
                </a:lnTo>
                <a:lnTo>
                  <a:pt x="87362" y="24125"/>
                </a:lnTo>
                <a:lnTo>
                  <a:pt x="129375" y="6316"/>
                </a:lnTo>
                <a:lnTo>
                  <a:pt x="176034" y="0"/>
                </a:lnTo>
                <a:lnTo>
                  <a:pt x="2690050" y="0"/>
                </a:lnTo>
                <a:lnTo>
                  <a:pt x="2736710" y="6316"/>
                </a:lnTo>
                <a:lnTo>
                  <a:pt x="2778725" y="24125"/>
                </a:lnTo>
                <a:lnTo>
                  <a:pt x="2814383" y="51714"/>
                </a:lnTo>
                <a:lnTo>
                  <a:pt x="2841972" y="87372"/>
                </a:lnTo>
                <a:lnTo>
                  <a:pt x="2859781" y="129387"/>
                </a:lnTo>
                <a:lnTo>
                  <a:pt x="2866097" y="176047"/>
                </a:lnTo>
                <a:lnTo>
                  <a:pt x="2859781" y="222707"/>
                </a:lnTo>
                <a:lnTo>
                  <a:pt x="2841972" y="264722"/>
                </a:lnTo>
                <a:lnTo>
                  <a:pt x="2814383" y="300380"/>
                </a:lnTo>
                <a:lnTo>
                  <a:pt x="2778725" y="327969"/>
                </a:lnTo>
                <a:lnTo>
                  <a:pt x="2736710" y="345778"/>
                </a:lnTo>
                <a:lnTo>
                  <a:pt x="2690050" y="352094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638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noFill/>
        </a:ln>
      </a:spPr>
      <a:bodyPr rtlCol="0" anchor="ctr"/>
      <a:lstStyle>
        <a:defPPr algn="ctr">
          <a:defRPr sz="1600" spc="-10" dirty="0" smtClean="0">
            <a:solidFill>
              <a:schemeClr val="tx1"/>
            </a:solidFill>
            <a:latin typeface="Segoe UI" panose="020B0502040204020203" pitchFamily="34" charset="0"/>
            <a:ea typeface="Segoe UI Symbol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1586</TotalTime>
  <Words>767</Words>
  <Application>Microsoft Office PowerPoint</Application>
  <PresentationFormat>Произвольный</PresentationFormat>
  <Paragraphs>84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Manrope</vt:lpstr>
      <vt:lpstr>Manrope Medium</vt:lpstr>
      <vt:lpstr>Manrope SemiBold</vt:lpstr>
      <vt:lpstr>Segoe UI</vt:lpstr>
      <vt:lpstr>Segoe UI Symbol</vt:lpstr>
      <vt:lpstr>Office Theme</vt:lpstr>
      <vt:lpstr>Региональные гарантийные организации  Текущее положение</vt:lpstr>
      <vt:lpstr>Региональные гарантийные организации  Развитие системы РГО при координации Корпорации</vt:lpstr>
      <vt:lpstr>Региональные гарантийные организации Проблематика</vt:lpstr>
      <vt:lpstr>Региональные гарантийные организации  Планируемые мероприятия до 2024 года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стратегия_20-25</dc:title>
  <dc:creator>Хализова Валерия Дмитриевна</dc:creator>
  <cp:lastModifiedBy>Морозов Илья Павлович</cp:lastModifiedBy>
  <cp:revision>142</cp:revision>
  <cp:lastPrinted>2021-06-03T13:09:29Z</cp:lastPrinted>
  <dcterms:created xsi:type="dcterms:W3CDTF">2021-04-23T17:32:28Z</dcterms:created>
  <dcterms:modified xsi:type="dcterms:W3CDTF">2021-06-07T12:44:36Z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2021-04-23T00:00:00Z</vt:filetime>
  </property>
  <property fmtid="{D5CDD505-2E9C-101B-9397-08002B2CF9AE}" pid="3" name="Creator">
    <vt:lpwstr>Adobe Illustrator 25.2 (Windows)</vt:lpwstr>
  </property>
  <property fmtid="{D5CDD505-2E9C-101B-9397-08002B2CF9AE}" pid="4" name="LastSaved">
    <vt:filetime>2021-04-23T00:00:00Z</vt:filetime>
  </property>
</Properties>
</file>