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2.xml" ContentType="application/vnd.openxmlformats-officedocument.themeOverr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1166" r:id="rId2"/>
    <p:sldId id="1257" r:id="rId3"/>
    <p:sldId id="1189" r:id="rId4"/>
    <p:sldId id="1265" r:id="rId5"/>
    <p:sldId id="1168" r:id="rId6"/>
    <p:sldId id="1211" r:id="rId7"/>
    <p:sldId id="1186" r:id="rId8"/>
    <p:sldId id="1147" r:id="rId9"/>
    <p:sldId id="1233" r:id="rId10"/>
    <p:sldId id="1230" r:id="rId11"/>
    <p:sldId id="1187" r:id="rId12"/>
    <p:sldId id="1142" r:id="rId13"/>
    <p:sldId id="1234" r:id="rId14"/>
    <p:sldId id="1165" r:id="rId15"/>
    <p:sldId id="1145" r:id="rId16"/>
    <p:sldId id="1270" r:id="rId17"/>
    <p:sldId id="1245" r:id="rId18"/>
    <p:sldId id="1244" r:id="rId19"/>
    <p:sldId id="1255" r:id="rId20"/>
    <p:sldId id="1267" r:id="rId21"/>
    <p:sldId id="1268" r:id="rId22"/>
    <p:sldId id="1220" r:id="rId23"/>
    <p:sldId id="1269" r:id="rId24"/>
    <p:sldId id="1232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dezhda largina" initials="nl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eronika\YandexDisk\&#1041;&#1044;\&#1056;&#1072;&#1073;&#1086;&#1095;&#1080;&#1077;%20&#1076;&#1086;&#1082;&#1091;&#1084;&#1077;&#1085;&#1090;&#1099;\PR\&#1040;&#1085;&#1072;&#1083;&#1080;&#1090;&#1080;&#1082;&#1072;\&#1052;&#1057;&#1055;\&#1052;&#1057;&#1055;%20&#1062;&#1041;\&#1052;&#1057;&#1055;%20&#1075;&#1088;&#1072;&#1092;&#1080;&#1082;&#1080;_&#1085;&#1086;&#1074;&#1072;&#1103;%20&#1074;&#1077;&#1088;&#1089;&#1080;&#1103;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eronika\YandexDisk\&#1041;&#1044;\&#1056;&#1072;&#1073;&#1086;&#1095;&#1080;&#1077;%20&#1076;&#1086;&#1082;&#1091;&#1084;&#1077;&#1085;&#1090;&#1099;\PR\&#1040;&#1085;&#1072;&#1083;&#1080;&#1090;&#1080;&#1082;&#1072;\&#1052;&#1057;&#1055;\&#1052;&#1057;&#1055;%20&#1062;&#1041;\&#1052;&#1057;&#1055;%20&#1075;&#1088;&#1072;&#1092;&#1080;&#1082;&#1080;_&#1085;&#1086;&#1074;&#1072;&#1103;%20&#1074;&#1077;&#1088;&#1089;&#1080;&#1103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eronika\YandexDisk\&#1041;&#1044;\&#1056;&#1072;&#1073;&#1086;&#1095;&#1080;&#1077;%20&#1076;&#1086;&#1082;&#1091;&#1084;&#1077;&#1085;&#1090;&#1099;\PR\&#1040;&#1085;&#1072;&#1083;&#1080;&#1090;&#1080;&#1082;&#1072;\&#1052;&#1057;&#1055;\&#1052;&#1057;&#1055;%20&#1062;&#1041;\&#1052;&#1057;&#1055;%20&#1075;&#1088;&#1072;&#1092;&#1080;&#1082;&#1080;_&#1085;&#1086;&#1074;&#1072;&#1103;%20&#1074;&#1077;&#1088;&#1089;&#1080;&#110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eronika\YandexDisk\&#1041;&#1044;\&#1056;&#1072;&#1073;&#1086;&#1095;&#1080;&#1077;%20&#1076;&#1086;&#1082;&#1091;&#1084;&#1077;&#1085;&#1090;&#1099;\PR\&#1040;&#1085;&#1072;&#1083;&#1080;&#1090;&#1080;&#1082;&#1072;\&#1052;&#1057;&#1055;\&#1052;&#1057;&#1055;%20&#1062;&#1041;\&#1052;&#1057;&#1055;%20&#1075;&#1088;&#1072;&#1092;&#1080;&#1082;&#1080;_&#1085;&#1086;&#1074;&#1072;&#1103;%20&#1074;&#1077;&#1088;&#1089;&#1080;&#1103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eronika\YandexDisk\&#1041;&#1044;\&#1056;&#1072;&#1073;&#1086;&#1095;&#1080;&#1077;%20&#1076;&#1086;&#1082;&#1091;&#1084;&#1077;&#1085;&#1090;&#1099;\PR\&#1040;&#1085;&#1072;&#1083;&#1080;&#1090;&#1080;&#1082;&#1072;\&#1052;&#1057;&#1055;\&#1052;&#1057;&#1055;%20&#1062;&#1041;\&#1052;&#1057;&#1055;%20&#1075;&#1088;&#1072;&#1092;&#1080;&#1082;&#1080;_&#1085;&#1086;&#1074;&#1072;&#1103;%20&#1074;&#1077;&#1088;&#1089;&#1080;&#1103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eronika\YandexDisk\&#1041;&#1044;\&#1056;&#1072;&#1073;&#1086;&#1095;&#1080;&#1077;%20&#1076;&#1086;&#1082;&#1091;&#1084;&#1077;&#1085;&#1090;&#1099;\PR\&#1040;&#1085;&#1072;&#1083;&#1080;&#1090;&#1080;&#1082;&#1072;\&#1052;&#1057;&#1055;\&#1052;&#1057;&#1055;%20&#1062;&#1041;\&#1052;&#1057;&#1055;%20&#1075;&#1088;&#1072;&#1092;&#1080;&#1082;&#1080;_&#1085;&#1086;&#1074;&#1072;&#1103;%20&#1074;&#1077;&#1088;&#1089;&#1080;&#1103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Veronika\YandexDisk\&#1041;&#1044;\&#1056;&#1072;&#1073;&#1086;&#1095;&#1080;&#1077;%20&#1076;&#1086;&#1082;&#1091;&#1084;&#1077;&#1085;&#1090;&#1099;\PR\&#1040;&#1085;&#1072;&#1083;&#1080;&#1090;&#1080;&#1082;&#1072;\&#1052;&#1057;&#1055;\&#1052;&#1057;&#1055;%20&#1062;&#1041;\&#1052;&#1057;&#1055;%20&#1075;&#1088;&#1072;&#1092;&#1080;&#1082;&#1080;_&#1085;&#1086;&#1074;&#1072;&#1103;%20&#1074;&#1077;&#1088;&#1089;&#1080;&#1103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eronika\YandexDisk\&#1041;&#1044;\&#1056;&#1072;&#1073;&#1086;&#1095;&#1080;&#1077;%20&#1076;&#1086;&#1082;&#1091;&#1084;&#1077;&#1085;&#1090;&#1099;\PR\&#1040;&#1085;&#1072;&#1083;&#1080;&#1090;&#1080;&#1082;&#1072;\&#1052;&#1057;&#1055;\&#1052;&#1057;&#1055;%20&#1062;&#1041;\&#1052;&#1057;&#1055;%20&#1075;&#1088;&#1072;&#1092;&#1080;&#1082;&#1080;_&#1085;&#1086;&#1074;&#1072;&#1103;%20&#1074;&#1077;&#1088;&#1089;&#1080;&#1103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Veronika\YandexDisk\&#1041;&#1044;\&#1056;&#1072;&#1073;&#1086;&#1095;&#1080;&#1077;%20&#1076;&#1086;&#1082;&#1091;&#1084;&#1077;&#1085;&#1090;&#1099;\PR\&#1040;&#1085;&#1072;&#1083;&#1080;&#1090;&#1080;&#1082;&#1072;\&#1052;&#1057;&#1055;\&#1052;&#1057;&#1055;%20&#1062;&#1041;\&#1052;&#1057;&#1055;%20&#1075;&#1088;&#1072;&#1092;&#1080;&#1082;&#1080;_&#1085;&#1086;&#1074;&#1072;&#1103;%20&#1074;&#1077;&#1088;&#1089;&#1080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540723096411466E-2"/>
          <c:y val="3.4915092842405973E-2"/>
          <c:w val="0.92445927690358876"/>
          <c:h val="0.750920196674984"/>
        </c:manualLayout>
      </c:layout>
      <c:lineChart>
        <c:grouping val="standard"/>
        <c:varyColors val="0"/>
        <c:ser>
          <c:idx val="0"/>
          <c:order val="0"/>
          <c:tx>
            <c:strRef>
              <c:f>Ставки!$D$3</c:f>
              <c:strCache>
                <c:ptCount val="1"/>
                <c:pt idx="0">
                  <c:v>до 1 года, включая ''до востребования''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6A-41C9-BDFF-44ED3FF1D6F8}"/>
                </c:ext>
              </c:extLst>
            </c:dLbl>
            <c:dLbl>
              <c:idx val="6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A-41C9-BDFF-44ED3FF1D6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Ставки!$C$12:$C$90</c:f>
              <c:strCache>
                <c:ptCount val="79"/>
                <c:pt idx="0">
                  <c:v>Сентябрь 2014</c:v>
                </c:pt>
                <c:pt idx="1">
                  <c:v>Октябрь 2014</c:v>
                </c:pt>
                <c:pt idx="2">
                  <c:v>Ноябрь 2014</c:v>
                </c:pt>
                <c:pt idx="3">
                  <c:v>Декабрь 2014</c:v>
                </c:pt>
                <c:pt idx="4">
                  <c:v>Январь 2015</c:v>
                </c:pt>
                <c:pt idx="5">
                  <c:v>Февраль 2015</c:v>
                </c:pt>
                <c:pt idx="6">
                  <c:v>Март 2015</c:v>
                </c:pt>
                <c:pt idx="7">
                  <c:v>Апрель 2015</c:v>
                </c:pt>
                <c:pt idx="8">
                  <c:v>Май 2015</c:v>
                </c:pt>
                <c:pt idx="9">
                  <c:v>Июнь 2015</c:v>
                </c:pt>
                <c:pt idx="10">
                  <c:v>Июль 2015</c:v>
                </c:pt>
                <c:pt idx="11">
                  <c:v>Август 2015</c:v>
                </c:pt>
                <c:pt idx="12">
                  <c:v>Сентябрь 2015</c:v>
                </c:pt>
                <c:pt idx="13">
                  <c:v>Октябрь 2015</c:v>
                </c:pt>
                <c:pt idx="14">
                  <c:v>Ноябрь 2015</c:v>
                </c:pt>
                <c:pt idx="15">
                  <c:v>Декабрь 2015</c:v>
                </c:pt>
                <c:pt idx="16">
                  <c:v>Январь 2016</c:v>
                </c:pt>
                <c:pt idx="17">
                  <c:v>Февраль 2016</c:v>
                </c:pt>
                <c:pt idx="18">
                  <c:v>Март 2016</c:v>
                </c:pt>
                <c:pt idx="19">
                  <c:v>Апрель 2016</c:v>
                </c:pt>
                <c:pt idx="20">
                  <c:v>Май 2016</c:v>
                </c:pt>
                <c:pt idx="21">
                  <c:v>Июнь 2016</c:v>
                </c:pt>
                <c:pt idx="22">
                  <c:v>Июль 2016</c:v>
                </c:pt>
                <c:pt idx="23">
                  <c:v>Август 2016</c:v>
                </c:pt>
                <c:pt idx="24">
                  <c:v>Сентябрь 2016</c:v>
                </c:pt>
                <c:pt idx="25">
                  <c:v>Октябрь 2016</c:v>
                </c:pt>
                <c:pt idx="26">
                  <c:v>Ноябрь 2016</c:v>
                </c:pt>
                <c:pt idx="27">
                  <c:v>Декабрь 2016</c:v>
                </c:pt>
                <c:pt idx="28">
                  <c:v>Январь 2017</c:v>
                </c:pt>
                <c:pt idx="29">
                  <c:v>Февраль 2017</c:v>
                </c:pt>
                <c:pt idx="30">
                  <c:v>Март 2017</c:v>
                </c:pt>
                <c:pt idx="31">
                  <c:v>Апрель 2017</c:v>
                </c:pt>
                <c:pt idx="32">
                  <c:v>Май 2017</c:v>
                </c:pt>
                <c:pt idx="33">
                  <c:v>Июнь 2017</c:v>
                </c:pt>
                <c:pt idx="34">
                  <c:v>Июль 2017</c:v>
                </c:pt>
                <c:pt idx="35">
                  <c:v>Август 2017</c:v>
                </c:pt>
                <c:pt idx="36">
                  <c:v>Сентябрь 2017</c:v>
                </c:pt>
                <c:pt idx="37">
                  <c:v>Октябрь 2017</c:v>
                </c:pt>
                <c:pt idx="38">
                  <c:v>Ноябрь 2017</c:v>
                </c:pt>
                <c:pt idx="39">
                  <c:v>Декабрь 2017</c:v>
                </c:pt>
                <c:pt idx="40">
                  <c:v>Январь 2018</c:v>
                </c:pt>
                <c:pt idx="41">
                  <c:v>Февраль 2018</c:v>
                </c:pt>
                <c:pt idx="42">
                  <c:v>Март 2018</c:v>
                </c:pt>
                <c:pt idx="43">
                  <c:v>Апрель 2018</c:v>
                </c:pt>
                <c:pt idx="44">
                  <c:v>Май 2018</c:v>
                </c:pt>
                <c:pt idx="45">
                  <c:v>Июнь 2018</c:v>
                </c:pt>
                <c:pt idx="46">
                  <c:v>Июль 2018</c:v>
                </c:pt>
                <c:pt idx="47">
                  <c:v>Август 2018</c:v>
                </c:pt>
                <c:pt idx="48">
                  <c:v>Сентябрь 2018</c:v>
                </c:pt>
                <c:pt idx="49">
                  <c:v>Октябрь 2018</c:v>
                </c:pt>
                <c:pt idx="50">
                  <c:v>Ноябрь 2018</c:v>
                </c:pt>
                <c:pt idx="51">
                  <c:v>Декабрь 2018</c:v>
                </c:pt>
                <c:pt idx="52">
                  <c:v>Январь 2019</c:v>
                </c:pt>
                <c:pt idx="53">
                  <c:v>Февраль 2019</c:v>
                </c:pt>
                <c:pt idx="54">
                  <c:v>Март 2019</c:v>
                </c:pt>
                <c:pt idx="55">
                  <c:v>Апрель 2019</c:v>
                </c:pt>
                <c:pt idx="56">
                  <c:v>Май 2019</c:v>
                </c:pt>
                <c:pt idx="57">
                  <c:v>Июнь 2019</c:v>
                </c:pt>
                <c:pt idx="58">
                  <c:v>Июль 2019</c:v>
                </c:pt>
                <c:pt idx="59">
                  <c:v>Август 2019</c:v>
                </c:pt>
                <c:pt idx="60">
                  <c:v>Сентябрь 2019</c:v>
                </c:pt>
                <c:pt idx="61">
                  <c:v>Октябрь 2019</c:v>
                </c:pt>
                <c:pt idx="62">
                  <c:v>Ноябрь 2019</c:v>
                </c:pt>
                <c:pt idx="63">
                  <c:v>Декабрь 2019</c:v>
                </c:pt>
                <c:pt idx="64">
                  <c:v>Январь 2020</c:v>
                </c:pt>
                <c:pt idx="65">
                  <c:v>Февраль 2020</c:v>
                </c:pt>
                <c:pt idx="66">
                  <c:v>Март 2020</c:v>
                </c:pt>
                <c:pt idx="67">
                  <c:v>Апрель 2020</c:v>
                </c:pt>
                <c:pt idx="68">
                  <c:v>Май 2020</c:v>
                </c:pt>
                <c:pt idx="69">
                  <c:v>Июнь 2020</c:v>
                </c:pt>
                <c:pt idx="70">
                  <c:v>Июль 2020</c:v>
                </c:pt>
                <c:pt idx="71">
                  <c:v>Август 2020</c:v>
                </c:pt>
                <c:pt idx="72">
                  <c:v>Сентябрь 2020</c:v>
                </c:pt>
                <c:pt idx="73">
                  <c:v>Октябрь 2020</c:v>
                </c:pt>
                <c:pt idx="74">
                  <c:v>Ноябрь 2020</c:v>
                </c:pt>
                <c:pt idx="75">
                  <c:v>Декабрь 2020</c:v>
                </c:pt>
                <c:pt idx="76">
                  <c:v>Январь 2021</c:v>
                </c:pt>
                <c:pt idx="77">
                  <c:v>Февраль 2021</c:v>
                </c:pt>
                <c:pt idx="78">
                  <c:v>Март 2021</c:v>
                </c:pt>
              </c:strCache>
            </c:strRef>
          </c:cat>
          <c:val>
            <c:numRef>
              <c:f>Ставки!$D$12:$D$90</c:f>
              <c:numCache>
                <c:formatCode>#\ ##0.00;\-#\ ##0.00;0.00</c:formatCode>
                <c:ptCount val="79"/>
                <c:pt idx="0">
                  <c:v>13.27</c:v>
                </c:pt>
                <c:pt idx="1">
                  <c:v>13.33</c:v>
                </c:pt>
                <c:pt idx="2">
                  <c:v>13.77</c:v>
                </c:pt>
                <c:pt idx="3">
                  <c:v>16.09</c:v>
                </c:pt>
                <c:pt idx="4">
                  <c:v>18.86</c:v>
                </c:pt>
                <c:pt idx="5">
                  <c:v>19.05</c:v>
                </c:pt>
                <c:pt idx="6">
                  <c:v>19.12</c:v>
                </c:pt>
                <c:pt idx="7">
                  <c:v>18.88</c:v>
                </c:pt>
                <c:pt idx="8">
                  <c:v>18.52</c:v>
                </c:pt>
                <c:pt idx="9">
                  <c:v>18.11</c:v>
                </c:pt>
                <c:pt idx="10">
                  <c:v>17.61</c:v>
                </c:pt>
                <c:pt idx="11">
                  <c:v>17.329999999999998</c:v>
                </c:pt>
                <c:pt idx="12">
                  <c:v>16.97</c:v>
                </c:pt>
                <c:pt idx="13">
                  <c:v>16.96</c:v>
                </c:pt>
                <c:pt idx="14">
                  <c:v>16.72</c:v>
                </c:pt>
                <c:pt idx="15">
                  <c:v>16.440000000000001</c:v>
                </c:pt>
                <c:pt idx="16">
                  <c:v>16.46</c:v>
                </c:pt>
                <c:pt idx="17">
                  <c:v>16.350000000000001</c:v>
                </c:pt>
                <c:pt idx="18">
                  <c:v>16.14</c:v>
                </c:pt>
                <c:pt idx="19">
                  <c:v>16.36</c:v>
                </c:pt>
                <c:pt idx="20">
                  <c:v>16.309999999999999</c:v>
                </c:pt>
                <c:pt idx="21">
                  <c:v>15.99</c:v>
                </c:pt>
                <c:pt idx="22">
                  <c:v>15.62</c:v>
                </c:pt>
                <c:pt idx="23">
                  <c:v>15.51</c:v>
                </c:pt>
                <c:pt idx="24">
                  <c:v>15.13</c:v>
                </c:pt>
                <c:pt idx="25">
                  <c:v>14.95</c:v>
                </c:pt>
                <c:pt idx="26">
                  <c:v>14.89</c:v>
                </c:pt>
                <c:pt idx="27">
                  <c:v>14.53</c:v>
                </c:pt>
                <c:pt idx="28">
                  <c:v>14.43</c:v>
                </c:pt>
                <c:pt idx="29">
                  <c:v>13.73</c:v>
                </c:pt>
                <c:pt idx="30">
                  <c:v>13.84</c:v>
                </c:pt>
                <c:pt idx="31">
                  <c:v>13.59</c:v>
                </c:pt>
                <c:pt idx="32">
                  <c:v>13.62</c:v>
                </c:pt>
                <c:pt idx="33">
                  <c:v>13.39</c:v>
                </c:pt>
                <c:pt idx="34">
                  <c:v>13.3</c:v>
                </c:pt>
                <c:pt idx="35">
                  <c:v>13.28</c:v>
                </c:pt>
                <c:pt idx="36">
                  <c:v>13.15</c:v>
                </c:pt>
                <c:pt idx="37">
                  <c:v>13.06</c:v>
                </c:pt>
                <c:pt idx="38">
                  <c:v>12.63</c:v>
                </c:pt>
                <c:pt idx="39">
                  <c:v>12.17</c:v>
                </c:pt>
                <c:pt idx="40">
                  <c:v>12.46</c:v>
                </c:pt>
                <c:pt idx="41">
                  <c:v>11.58</c:v>
                </c:pt>
                <c:pt idx="42">
                  <c:v>11.32</c:v>
                </c:pt>
                <c:pt idx="43">
                  <c:v>11.36</c:v>
                </c:pt>
                <c:pt idx="44">
                  <c:v>11.52</c:v>
                </c:pt>
                <c:pt idx="45">
                  <c:v>11.39</c:v>
                </c:pt>
                <c:pt idx="46">
                  <c:v>11.45</c:v>
                </c:pt>
                <c:pt idx="47">
                  <c:v>11.39</c:v>
                </c:pt>
                <c:pt idx="48">
                  <c:v>11.03</c:v>
                </c:pt>
                <c:pt idx="49">
                  <c:v>11.19</c:v>
                </c:pt>
                <c:pt idx="50">
                  <c:v>10.33</c:v>
                </c:pt>
                <c:pt idx="51">
                  <c:v>10.89</c:v>
                </c:pt>
                <c:pt idx="52">
                  <c:v>11.05</c:v>
                </c:pt>
                <c:pt idx="53">
                  <c:v>11.23</c:v>
                </c:pt>
                <c:pt idx="54">
                  <c:v>10.93</c:v>
                </c:pt>
                <c:pt idx="55">
                  <c:v>11.27</c:v>
                </c:pt>
                <c:pt idx="56">
                  <c:v>11.09</c:v>
                </c:pt>
                <c:pt idx="57">
                  <c:v>11.25</c:v>
                </c:pt>
                <c:pt idx="58">
                  <c:v>11.18</c:v>
                </c:pt>
                <c:pt idx="59">
                  <c:v>10.97</c:v>
                </c:pt>
                <c:pt idx="60">
                  <c:v>10.78</c:v>
                </c:pt>
                <c:pt idx="61">
                  <c:v>10.68</c:v>
                </c:pt>
                <c:pt idx="62">
                  <c:v>10.47</c:v>
                </c:pt>
                <c:pt idx="63">
                  <c:v>10.23</c:v>
                </c:pt>
                <c:pt idx="64">
                  <c:v>10.43</c:v>
                </c:pt>
                <c:pt idx="65">
                  <c:v>9.85</c:v>
                </c:pt>
                <c:pt idx="66">
                  <c:v>9.3800000000000008</c:v>
                </c:pt>
                <c:pt idx="67">
                  <c:v>9.8699999999999992</c:v>
                </c:pt>
                <c:pt idx="68">
                  <c:v>9.74</c:v>
                </c:pt>
                <c:pt idx="69">
                  <c:v>9.34</c:v>
                </c:pt>
                <c:pt idx="70">
                  <c:v>7.43</c:v>
                </c:pt>
                <c:pt idx="71">
                  <c:v>6.73</c:v>
                </c:pt>
                <c:pt idx="72">
                  <c:v>6.95</c:v>
                </c:pt>
                <c:pt idx="73">
                  <c:v>7.92</c:v>
                </c:pt>
                <c:pt idx="74">
                  <c:v>8.26</c:v>
                </c:pt>
                <c:pt idx="75">
                  <c:v>8.1</c:v>
                </c:pt>
                <c:pt idx="76">
                  <c:v>8.23</c:v>
                </c:pt>
                <c:pt idx="77">
                  <c:v>8.0399999999999991</c:v>
                </c:pt>
                <c:pt idx="78">
                  <c:v>7.98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2E-4ABC-A833-516E3BAF81E7}"/>
            </c:ext>
          </c:extLst>
        </c:ser>
        <c:ser>
          <c:idx val="1"/>
          <c:order val="1"/>
          <c:tx>
            <c:strRef>
              <c:f>Ставки!$E$3</c:f>
              <c:strCache>
                <c:ptCount val="1"/>
                <c:pt idx="0">
                  <c:v>свыше 1 года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4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6A-41C9-BDFF-44ED3FF1D6F8}"/>
                </c:ext>
              </c:extLst>
            </c:dLbl>
            <c:dLbl>
              <c:idx val="7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6A-41C9-BDFF-44ED3FF1D6F8}"/>
                </c:ext>
              </c:extLst>
            </c:dLbl>
            <c:dLbl>
              <c:idx val="7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15-47A2-A6BF-ABCEDAEE7633}"/>
                </c:ext>
              </c:extLst>
            </c:dLbl>
            <c:dLbl>
              <c:idx val="78"/>
              <c:layout>
                <c:manualLayout>
                  <c:x val="0"/>
                  <c:y val="2.55146382692661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90-4D3C-92A8-0DD3F294E3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Ставки!$C$12:$C$90</c:f>
              <c:strCache>
                <c:ptCount val="79"/>
                <c:pt idx="0">
                  <c:v>Сентябрь 2014</c:v>
                </c:pt>
                <c:pt idx="1">
                  <c:v>Октябрь 2014</c:v>
                </c:pt>
                <c:pt idx="2">
                  <c:v>Ноябрь 2014</c:v>
                </c:pt>
                <c:pt idx="3">
                  <c:v>Декабрь 2014</c:v>
                </c:pt>
                <c:pt idx="4">
                  <c:v>Январь 2015</c:v>
                </c:pt>
                <c:pt idx="5">
                  <c:v>Февраль 2015</c:v>
                </c:pt>
                <c:pt idx="6">
                  <c:v>Март 2015</c:v>
                </c:pt>
                <c:pt idx="7">
                  <c:v>Апрель 2015</c:v>
                </c:pt>
                <c:pt idx="8">
                  <c:v>Май 2015</c:v>
                </c:pt>
                <c:pt idx="9">
                  <c:v>Июнь 2015</c:v>
                </c:pt>
                <c:pt idx="10">
                  <c:v>Июль 2015</c:v>
                </c:pt>
                <c:pt idx="11">
                  <c:v>Август 2015</c:v>
                </c:pt>
                <c:pt idx="12">
                  <c:v>Сентябрь 2015</c:v>
                </c:pt>
                <c:pt idx="13">
                  <c:v>Октябрь 2015</c:v>
                </c:pt>
                <c:pt idx="14">
                  <c:v>Ноябрь 2015</c:v>
                </c:pt>
                <c:pt idx="15">
                  <c:v>Декабрь 2015</c:v>
                </c:pt>
                <c:pt idx="16">
                  <c:v>Январь 2016</c:v>
                </c:pt>
                <c:pt idx="17">
                  <c:v>Февраль 2016</c:v>
                </c:pt>
                <c:pt idx="18">
                  <c:v>Март 2016</c:v>
                </c:pt>
                <c:pt idx="19">
                  <c:v>Апрель 2016</c:v>
                </c:pt>
                <c:pt idx="20">
                  <c:v>Май 2016</c:v>
                </c:pt>
                <c:pt idx="21">
                  <c:v>Июнь 2016</c:v>
                </c:pt>
                <c:pt idx="22">
                  <c:v>Июль 2016</c:v>
                </c:pt>
                <c:pt idx="23">
                  <c:v>Август 2016</c:v>
                </c:pt>
                <c:pt idx="24">
                  <c:v>Сентябрь 2016</c:v>
                </c:pt>
                <c:pt idx="25">
                  <c:v>Октябрь 2016</c:v>
                </c:pt>
                <c:pt idx="26">
                  <c:v>Ноябрь 2016</c:v>
                </c:pt>
                <c:pt idx="27">
                  <c:v>Декабрь 2016</c:v>
                </c:pt>
                <c:pt idx="28">
                  <c:v>Январь 2017</c:v>
                </c:pt>
                <c:pt idx="29">
                  <c:v>Февраль 2017</c:v>
                </c:pt>
                <c:pt idx="30">
                  <c:v>Март 2017</c:v>
                </c:pt>
                <c:pt idx="31">
                  <c:v>Апрель 2017</c:v>
                </c:pt>
                <c:pt idx="32">
                  <c:v>Май 2017</c:v>
                </c:pt>
                <c:pt idx="33">
                  <c:v>Июнь 2017</c:v>
                </c:pt>
                <c:pt idx="34">
                  <c:v>Июль 2017</c:v>
                </c:pt>
                <c:pt idx="35">
                  <c:v>Август 2017</c:v>
                </c:pt>
                <c:pt idx="36">
                  <c:v>Сентябрь 2017</c:v>
                </c:pt>
                <c:pt idx="37">
                  <c:v>Октябрь 2017</c:v>
                </c:pt>
                <c:pt idx="38">
                  <c:v>Ноябрь 2017</c:v>
                </c:pt>
                <c:pt idx="39">
                  <c:v>Декабрь 2017</c:v>
                </c:pt>
                <c:pt idx="40">
                  <c:v>Январь 2018</c:v>
                </c:pt>
                <c:pt idx="41">
                  <c:v>Февраль 2018</c:v>
                </c:pt>
                <c:pt idx="42">
                  <c:v>Март 2018</c:v>
                </c:pt>
                <c:pt idx="43">
                  <c:v>Апрель 2018</c:v>
                </c:pt>
                <c:pt idx="44">
                  <c:v>Май 2018</c:v>
                </c:pt>
                <c:pt idx="45">
                  <c:v>Июнь 2018</c:v>
                </c:pt>
                <c:pt idx="46">
                  <c:v>Июль 2018</c:v>
                </c:pt>
                <c:pt idx="47">
                  <c:v>Август 2018</c:v>
                </c:pt>
                <c:pt idx="48">
                  <c:v>Сентябрь 2018</c:v>
                </c:pt>
                <c:pt idx="49">
                  <c:v>Октябрь 2018</c:v>
                </c:pt>
                <c:pt idx="50">
                  <c:v>Ноябрь 2018</c:v>
                </c:pt>
                <c:pt idx="51">
                  <c:v>Декабрь 2018</c:v>
                </c:pt>
                <c:pt idx="52">
                  <c:v>Январь 2019</c:v>
                </c:pt>
                <c:pt idx="53">
                  <c:v>Февраль 2019</c:v>
                </c:pt>
                <c:pt idx="54">
                  <c:v>Март 2019</c:v>
                </c:pt>
                <c:pt idx="55">
                  <c:v>Апрель 2019</c:v>
                </c:pt>
                <c:pt idx="56">
                  <c:v>Май 2019</c:v>
                </c:pt>
                <c:pt idx="57">
                  <c:v>Июнь 2019</c:v>
                </c:pt>
                <c:pt idx="58">
                  <c:v>Июль 2019</c:v>
                </c:pt>
                <c:pt idx="59">
                  <c:v>Август 2019</c:v>
                </c:pt>
                <c:pt idx="60">
                  <c:v>Сентябрь 2019</c:v>
                </c:pt>
                <c:pt idx="61">
                  <c:v>Октябрь 2019</c:v>
                </c:pt>
                <c:pt idx="62">
                  <c:v>Ноябрь 2019</c:v>
                </c:pt>
                <c:pt idx="63">
                  <c:v>Декабрь 2019</c:v>
                </c:pt>
                <c:pt idx="64">
                  <c:v>Январь 2020</c:v>
                </c:pt>
                <c:pt idx="65">
                  <c:v>Февраль 2020</c:v>
                </c:pt>
                <c:pt idx="66">
                  <c:v>Март 2020</c:v>
                </c:pt>
                <c:pt idx="67">
                  <c:v>Апрель 2020</c:v>
                </c:pt>
                <c:pt idx="68">
                  <c:v>Май 2020</c:v>
                </c:pt>
                <c:pt idx="69">
                  <c:v>Июнь 2020</c:v>
                </c:pt>
                <c:pt idx="70">
                  <c:v>Июль 2020</c:v>
                </c:pt>
                <c:pt idx="71">
                  <c:v>Август 2020</c:v>
                </c:pt>
                <c:pt idx="72">
                  <c:v>Сентябрь 2020</c:v>
                </c:pt>
                <c:pt idx="73">
                  <c:v>Октябрь 2020</c:v>
                </c:pt>
                <c:pt idx="74">
                  <c:v>Ноябрь 2020</c:v>
                </c:pt>
                <c:pt idx="75">
                  <c:v>Декабрь 2020</c:v>
                </c:pt>
                <c:pt idx="76">
                  <c:v>Январь 2021</c:v>
                </c:pt>
                <c:pt idx="77">
                  <c:v>Февраль 2021</c:v>
                </c:pt>
                <c:pt idx="78">
                  <c:v>Март 2021</c:v>
                </c:pt>
              </c:strCache>
            </c:strRef>
          </c:cat>
          <c:val>
            <c:numRef>
              <c:f>Ставки!$E$12:$E$90</c:f>
              <c:numCache>
                <c:formatCode>#\ ##0.00;\-#\ ##0.00;0.00</c:formatCode>
                <c:ptCount val="79"/>
                <c:pt idx="0">
                  <c:v>13.45</c:v>
                </c:pt>
                <c:pt idx="1">
                  <c:v>13.65</c:v>
                </c:pt>
                <c:pt idx="2">
                  <c:v>14</c:v>
                </c:pt>
                <c:pt idx="3">
                  <c:v>14.92</c:v>
                </c:pt>
                <c:pt idx="4">
                  <c:v>17.77</c:v>
                </c:pt>
                <c:pt idx="5">
                  <c:v>17.63</c:v>
                </c:pt>
                <c:pt idx="6">
                  <c:v>17.38</c:v>
                </c:pt>
                <c:pt idx="7">
                  <c:v>17.64</c:v>
                </c:pt>
                <c:pt idx="8">
                  <c:v>17.57</c:v>
                </c:pt>
                <c:pt idx="9">
                  <c:v>16.670000000000002</c:v>
                </c:pt>
                <c:pt idx="10">
                  <c:v>16.809999999999999</c:v>
                </c:pt>
                <c:pt idx="11">
                  <c:v>16.190000000000001</c:v>
                </c:pt>
                <c:pt idx="12">
                  <c:v>15.46</c:v>
                </c:pt>
                <c:pt idx="13">
                  <c:v>15.29</c:v>
                </c:pt>
                <c:pt idx="14">
                  <c:v>16.02</c:v>
                </c:pt>
                <c:pt idx="15">
                  <c:v>15.05</c:v>
                </c:pt>
                <c:pt idx="16">
                  <c:v>15.73</c:v>
                </c:pt>
                <c:pt idx="17">
                  <c:v>15.78</c:v>
                </c:pt>
                <c:pt idx="18">
                  <c:v>15.44</c:v>
                </c:pt>
                <c:pt idx="19">
                  <c:v>15.67</c:v>
                </c:pt>
                <c:pt idx="20">
                  <c:v>15.66</c:v>
                </c:pt>
                <c:pt idx="21">
                  <c:v>15.56</c:v>
                </c:pt>
                <c:pt idx="22">
                  <c:v>15.47</c:v>
                </c:pt>
                <c:pt idx="23">
                  <c:v>14.93</c:v>
                </c:pt>
                <c:pt idx="24">
                  <c:v>14.3</c:v>
                </c:pt>
                <c:pt idx="25">
                  <c:v>13.75</c:v>
                </c:pt>
                <c:pt idx="26">
                  <c:v>13.72</c:v>
                </c:pt>
                <c:pt idx="27">
                  <c:v>13.03</c:v>
                </c:pt>
                <c:pt idx="28">
                  <c:v>13.62</c:v>
                </c:pt>
                <c:pt idx="29">
                  <c:v>13.31</c:v>
                </c:pt>
                <c:pt idx="30">
                  <c:v>12.85</c:v>
                </c:pt>
                <c:pt idx="31">
                  <c:v>13.07</c:v>
                </c:pt>
                <c:pt idx="32">
                  <c:v>12.77</c:v>
                </c:pt>
                <c:pt idx="33">
                  <c:v>12.39</c:v>
                </c:pt>
                <c:pt idx="34">
                  <c:v>12.44</c:v>
                </c:pt>
                <c:pt idx="35">
                  <c:v>12.21</c:v>
                </c:pt>
                <c:pt idx="36">
                  <c:v>11.54</c:v>
                </c:pt>
                <c:pt idx="37">
                  <c:v>11.47</c:v>
                </c:pt>
                <c:pt idx="38">
                  <c:v>11.04</c:v>
                </c:pt>
                <c:pt idx="39">
                  <c:v>10.84</c:v>
                </c:pt>
                <c:pt idx="40">
                  <c:v>11.28</c:v>
                </c:pt>
                <c:pt idx="41">
                  <c:v>10.65</c:v>
                </c:pt>
                <c:pt idx="42">
                  <c:v>10.62</c:v>
                </c:pt>
                <c:pt idx="43">
                  <c:v>10.77</c:v>
                </c:pt>
                <c:pt idx="44">
                  <c:v>9.9499999999999993</c:v>
                </c:pt>
                <c:pt idx="45">
                  <c:v>9.39</c:v>
                </c:pt>
                <c:pt idx="46">
                  <c:v>9.6999999999999993</c:v>
                </c:pt>
                <c:pt idx="47">
                  <c:v>10.210000000000001</c:v>
                </c:pt>
                <c:pt idx="48">
                  <c:v>10.199999999999999</c:v>
                </c:pt>
                <c:pt idx="49">
                  <c:v>10.14</c:v>
                </c:pt>
                <c:pt idx="50">
                  <c:v>9.69</c:v>
                </c:pt>
                <c:pt idx="51">
                  <c:v>10.08</c:v>
                </c:pt>
                <c:pt idx="52">
                  <c:v>10.52</c:v>
                </c:pt>
                <c:pt idx="53">
                  <c:v>11.28</c:v>
                </c:pt>
                <c:pt idx="54">
                  <c:v>10.76</c:v>
                </c:pt>
                <c:pt idx="55">
                  <c:v>10.87</c:v>
                </c:pt>
                <c:pt idx="56">
                  <c:v>11.03</c:v>
                </c:pt>
                <c:pt idx="57">
                  <c:v>10.64</c:v>
                </c:pt>
                <c:pt idx="58">
                  <c:v>10.48</c:v>
                </c:pt>
                <c:pt idx="59">
                  <c:v>10.62</c:v>
                </c:pt>
                <c:pt idx="60">
                  <c:v>10.42</c:v>
                </c:pt>
                <c:pt idx="61">
                  <c:v>10.53</c:v>
                </c:pt>
                <c:pt idx="62">
                  <c:v>10.25</c:v>
                </c:pt>
                <c:pt idx="63">
                  <c:v>9.52</c:v>
                </c:pt>
                <c:pt idx="64">
                  <c:v>9.5500000000000007</c:v>
                </c:pt>
                <c:pt idx="65">
                  <c:v>9.6</c:v>
                </c:pt>
                <c:pt idx="66">
                  <c:v>9.23</c:v>
                </c:pt>
                <c:pt idx="67">
                  <c:v>9.92</c:v>
                </c:pt>
                <c:pt idx="68">
                  <c:v>9.42</c:v>
                </c:pt>
                <c:pt idx="69">
                  <c:v>7.04</c:v>
                </c:pt>
                <c:pt idx="70">
                  <c:v>8.01</c:v>
                </c:pt>
                <c:pt idx="71">
                  <c:v>8.02</c:v>
                </c:pt>
                <c:pt idx="72">
                  <c:v>8.11</c:v>
                </c:pt>
                <c:pt idx="73">
                  <c:v>8.17</c:v>
                </c:pt>
                <c:pt idx="74">
                  <c:v>8.0299999999999994</c:v>
                </c:pt>
                <c:pt idx="75">
                  <c:v>7.62</c:v>
                </c:pt>
                <c:pt idx="76">
                  <c:v>7.49</c:v>
                </c:pt>
                <c:pt idx="77">
                  <c:v>7.5</c:v>
                </c:pt>
                <c:pt idx="78">
                  <c:v>7.56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2E-4ABC-A833-516E3BAF81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373760"/>
        <c:axId val="112375296"/>
      </c:lineChart>
      <c:dateAx>
        <c:axId val="11237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12375296"/>
        <c:crosses val="autoZero"/>
        <c:auto val="0"/>
        <c:lblOffset val="100"/>
        <c:baseTimeUnit val="days"/>
        <c:majorUnit val="3"/>
        <c:minorUnit val="6"/>
      </c:dateAx>
      <c:valAx>
        <c:axId val="112375296"/>
        <c:scaling>
          <c:orientation val="minMax"/>
          <c:min val="6"/>
        </c:scaling>
        <c:delete val="0"/>
        <c:axPos val="l"/>
        <c:numFmt formatCode="#\ ##0.00;\-#\ ##0.00;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12373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'Таблица 302-19'!$AI$96</c:f>
              <c:strCache>
                <c:ptCount val="1"/>
                <c:pt idx="0">
                  <c:v>Уровень просроченной задолженности МСП, 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'Таблица 302-19'!$AH$101:$AH$110</c:f>
              <c:numCache>
                <c:formatCode>m/d/yyyy</c:formatCode>
                <c:ptCount val="10"/>
                <c:pt idx="0">
                  <c:v>42736</c:v>
                </c:pt>
                <c:pt idx="1">
                  <c:v>42917</c:v>
                </c:pt>
                <c:pt idx="2">
                  <c:v>43101</c:v>
                </c:pt>
                <c:pt idx="3">
                  <c:v>43282</c:v>
                </c:pt>
                <c:pt idx="4">
                  <c:v>43466</c:v>
                </c:pt>
                <c:pt idx="5">
                  <c:v>43647</c:v>
                </c:pt>
                <c:pt idx="6">
                  <c:v>43831</c:v>
                </c:pt>
                <c:pt idx="7">
                  <c:v>44013</c:v>
                </c:pt>
                <c:pt idx="8">
                  <c:v>44197</c:v>
                </c:pt>
                <c:pt idx="9">
                  <c:v>44287</c:v>
                </c:pt>
              </c:numCache>
            </c:numRef>
          </c:cat>
          <c:val>
            <c:numRef>
              <c:f>'Таблица 302-19'!$AI$101:$AI$110</c:f>
              <c:numCache>
                <c:formatCode>0%</c:formatCode>
                <c:ptCount val="10"/>
                <c:pt idx="0">
                  <c:v>0.14231776194482734</c:v>
                </c:pt>
                <c:pt idx="1">
                  <c:v>0.13195478536366176</c:v>
                </c:pt>
                <c:pt idx="2" formatCode="0.0%">
                  <c:v>0.14933657817844859</c:v>
                </c:pt>
                <c:pt idx="3" formatCode="0.0%">
                  <c:v>0.13806463689805376</c:v>
                </c:pt>
                <c:pt idx="4" formatCode="0.0%">
                  <c:v>0.12379170231474035</c:v>
                </c:pt>
                <c:pt idx="5" formatCode="0.0%">
                  <c:v>0.1300115836627164</c:v>
                </c:pt>
                <c:pt idx="6" formatCode="0.0%">
                  <c:v>0.11930082701941461</c:v>
                </c:pt>
                <c:pt idx="7" formatCode="0.0%">
                  <c:v>0.112</c:v>
                </c:pt>
                <c:pt idx="8" formatCode="0.0%">
                  <c:v>0.11</c:v>
                </c:pt>
                <c:pt idx="9" formatCode="0.0%">
                  <c:v>0.104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DA-46D1-A257-5DDF90FD9BE9}"/>
            </c:ext>
          </c:extLst>
        </c:ser>
        <c:ser>
          <c:idx val="1"/>
          <c:order val="1"/>
          <c:tx>
            <c:strRef>
              <c:f>'Таблица 302-19'!$AJ$96</c:f>
              <c:strCache>
                <c:ptCount val="1"/>
                <c:pt idx="0">
                  <c:v>Уровень просроченной задолженности МСП в ТОП-30 банках, 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'Таблица 302-19'!$AH$101:$AH$110</c:f>
              <c:numCache>
                <c:formatCode>m/d/yyyy</c:formatCode>
                <c:ptCount val="10"/>
                <c:pt idx="0">
                  <c:v>42736</c:v>
                </c:pt>
                <c:pt idx="1">
                  <c:v>42917</c:v>
                </c:pt>
                <c:pt idx="2">
                  <c:v>43101</c:v>
                </c:pt>
                <c:pt idx="3">
                  <c:v>43282</c:v>
                </c:pt>
                <c:pt idx="4">
                  <c:v>43466</c:v>
                </c:pt>
                <c:pt idx="5">
                  <c:v>43647</c:v>
                </c:pt>
                <c:pt idx="6">
                  <c:v>43831</c:v>
                </c:pt>
                <c:pt idx="7">
                  <c:v>44013</c:v>
                </c:pt>
                <c:pt idx="8">
                  <c:v>44197</c:v>
                </c:pt>
                <c:pt idx="9">
                  <c:v>44287</c:v>
                </c:pt>
              </c:numCache>
            </c:numRef>
          </c:cat>
          <c:val>
            <c:numRef>
              <c:f>'Таблица 302-19'!$AJ$101:$AJ$110</c:f>
              <c:numCache>
                <c:formatCode>0.0%</c:formatCode>
                <c:ptCount val="10"/>
                <c:pt idx="0" formatCode="0%">
                  <c:v>0.13297860918447726</c:v>
                </c:pt>
                <c:pt idx="1">
                  <c:v>9.6115282108953412E-2</c:v>
                </c:pt>
                <c:pt idx="2">
                  <c:v>0.11564849891826359</c:v>
                </c:pt>
                <c:pt idx="3">
                  <c:v>9.8777397897329644E-2</c:v>
                </c:pt>
                <c:pt idx="4">
                  <c:v>8.4163897750341804E-2</c:v>
                </c:pt>
                <c:pt idx="5">
                  <c:v>8.6762342354856969E-2</c:v>
                </c:pt>
                <c:pt idx="6">
                  <c:v>8.3515077367623258E-2</c:v>
                </c:pt>
                <c:pt idx="7">
                  <c:v>7.9000000000000001E-2</c:v>
                </c:pt>
                <c:pt idx="8">
                  <c:v>6.7000000000000004E-2</c:v>
                </c:pt>
                <c:pt idx="9">
                  <c:v>6.3E-2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FDA-46D1-A257-5DDF90FD9BE9}"/>
            </c:ext>
          </c:extLst>
        </c:ser>
        <c:ser>
          <c:idx val="2"/>
          <c:order val="2"/>
          <c:tx>
            <c:strRef>
              <c:f>'Таблица 302-19'!$AK$96</c:f>
              <c:strCache>
                <c:ptCount val="1"/>
                <c:pt idx="0">
                  <c:v>Уровень просроченной задолженности МСП в банках вне ТОП-30, %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'Таблица 302-19'!$AH$101:$AH$110</c:f>
              <c:numCache>
                <c:formatCode>m/d/yyyy</c:formatCode>
                <c:ptCount val="10"/>
                <c:pt idx="0">
                  <c:v>42736</c:v>
                </c:pt>
                <c:pt idx="1">
                  <c:v>42917</c:v>
                </c:pt>
                <c:pt idx="2">
                  <c:v>43101</c:v>
                </c:pt>
                <c:pt idx="3">
                  <c:v>43282</c:v>
                </c:pt>
                <c:pt idx="4">
                  <c:v>43466</c:v>
                </c:pt>
                <c:pt idx="5">
                  <c:v>43647</c:v>
                </c:pt>
                <c:pt idx="6">
                  <c:v>43831</c:v>
                </c:pt>
                <c:pt idx="7">
                  <c:v>44013</c:v>
                </c:pt>
                <c:pt idx="8">
                  <c:v>44197</c:v>
                </c:pt>
                <c:pt idx="9">
                  <c:v>44287</c:v>
                </c:pt>
              </c:numCache>
            </c:numRef>
          </c:cat>
          <c:val>
            <c:numRef>
              <c:f>'Таблица 302-19'!$AK$101:$AK$110</c:f>
              <c:numCache>
                <c:formatCode>0.0%</c:formatCode>
                <c:ptCount val="10"/>
                <c:pt idx="0">
                  <c:v>0.15598071673474156</c:v>
                </c:pt>
                <c:pt idx="1">
                  <c:v>0.19875039135670522</c:v>
                </c:pt>
                <c:pt idx="2">
                  <c:v>0.21748128817122456</c:v>
                </c:pt>
                <c:pt idx="3">
                  <c:v>0.22965815972884276</c:v>
                </c:pt>
                <c:pt idx="4">
                  <c:v>0.22361898623098317</c:v>
                </c:pt>
                <c:pt idx="5">
                  <c:v>0.23883661118361305</c:v>
                </c:pt>
                <c:pt idx="6">
                  <c:v>0.23683679900320359</c:v>
                </c:pt>
                <c:pt idx="7">
                  <c:v>0.23200000000000001</c:v>
                </c:pt>
                <c:pt idx="8">
                  <c:v>0.26600000000000001</c:v>
                </c:pt>
                <c:pt idx="9">
                  <c:v>0.252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FDA-46D1-A257-5DDF90FD9B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2419968"/>
        <c:axId val="112421504"/>
      </c:lineChart>
      <c:catAx>
        <c:axId val="11241996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421504"/>
        <c:crosses val="autoZero"/>
        <c:auto val="0"/>
        <c:lblAlgn val="ctr"/>
        <c:lblOffset val="100"/>
        <c:noMultiLvlLbl val="1"/>
      </c:catAx>
      <c:valAx>
        <c:axId val="11242150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41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'Таблица 302-19'!$X$237</c:f>
              <c:strCache>
                <c:ptCount val="1"/>
                <c:pt idx="0">
                  <c:v>Доля МСП в кредитном портфеле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'Таблица 302-19'!$V$243:$V$250</c:f>
              <c:numCache>
                <c:formatCode>m/d/yyyy</c:formatCode>
                <c:ptCount val="8"/>
                <c:pt idx="0">
                  <c:v>42005</c:v>
                </c:pt>
                <c:pt idx="1">
                  <c:v>42370</c:v>
                </c:pt>
                <c:pt idx="2">
                  <c:v>42736</c:v>
                </c:pt>
                <c:pt idx="3">
                  <c:v>43101</c:v>
                </c:pt>
                <c:pt idx="4">
                  <c:v>43466</c:v>
                </c:pt>
                <c:pt idx="5">
                  <c:v>43831</c:v>
                </c:pt>
                <c:pt idx="6">
                  <c:v>44197</c:v>
                </c:pt>
                <c:pt idx="7">
                  <c:v>44287</c:v>
                </c:pt>
              </c:numCache>
            </c:numRef>
          </c:cat>
          <c:val>
            <c:numRef>
              <c:f>'Таблица 302-19'!$X$243:$X$250</c:f>
              <c:numCache>
                <c:formatCode>0.0%</c:formatCode>
                <c:ptCount val="8"/>
                <c:pt idx="0">
                  <c:v>0.13093190132638194</c:v>
                </c:pt>
                <c:pt idx="1">
                  <c:v>0.12057005847924351</c:v>
                </c:pt>
                <c:pt idx="2">
                  <c:v>0.11465189477541736</c:v>
                </c:pt>
                <c:pt idx="3">
                  <c:v>0.10083210566578367</c:v>
                </c:pt>
                <c:pt idx="4">
                  <c:v>8.9514267143768672E-2</c:v>
                </c:pt>
                <c:pt idx="5">
                  <c:v>9.3581855404134953E-2</c:v>
                </c:pt>
                <c:pt idx="6">
                  <c:v>0.10165982445741796</c:v>
                </c:pt>
                <c:pt idx="7">
                  <c:v>0.10517940159997455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47-4AE4-AF4B-59FFA8339249}"/>
            </c:ext>
          </c:extLst>
        </c:ser>
        <c:ser>
          <c:idx val="1"/>
          <c:order val="1"/>
          <c:tx>
            <c:strRef>
              <c:f>'Таблица 302-19'!$Y$237</c:f>
              <c:strCache>
                <c:ptCount val="1"/>
                <c:pt idx="0">
                  <c:v>Доля ФЛ в кредитном портфеле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'Таблица 302-19'!$V$243:$V$250</c:f>
              <c:numCache>
                <c:formatCode>m/d/yyyy</c:formatCode>
                <c:ptCount val="8"/>
                <c:pt idx="0">
                  <c:v>42005</c:v>
                </c:pt>
                <c:pt idx="1">
                  <c:v>42370</c:v>
                </c:pt>
                <c:pt idx="2">
                  <c:v>42736</c:v>
                </c:pt>
                <c:pt idx="3">
                  <c:v>43101</c:v>
                </c:pt>
                <c:pt idx="4">
                  <c:v>43466</c:v>
                </c:pt>
                <c:pt idx="5">
                  <c:v>43831</c:v>
                </c:pt>
                <c:pt idx="6">
                  <c:v>44197</c:v>
                </c:pt>
                <c:pt idx="7">
                  <c:v>44287</c:v>
                </c:pt>
              </c:numCache>
            </c:numRef>
          </c:cat>
          <c:val>
            <c:numRef>
              <c:f>'Таблица 302-19'!$Y$243:$Y$250</c:f>
              <c:numCache>
                <c:formatCode>0.0%</c:formatCode>
                <c:ptCount val="8"/>
                <c:pt idx="0">
                  <c:v>0.28901600511421793</c:v>
                </c:pt>
                <c:pt idx="1">
                  <c:v>0.26244790978968946</c:v>
                </c:pt>
                <c:pt idx="2">
                  <c:v>0.27640681832012531</c:v>
                </c:pt>
                <c:pt idx="3">
                  <c:v>0.29344685715656432</c:v>
                </c:pt>
                <c:pt idx="4">
                  <c:v>0.31552516886979887</c:v>
                </c:pt>
                <c:pt idx="5">
                  <c:v>0.34698642864575102</c:v>
                </c:pt>
                <c:pt idx="6">
                  <c:v>0.34851527502521934</c:v>
                </c:pt>
                <c:pt idx="7">
                  <c:v>0.35521074430222443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47-4AE4-AF4B-59FFA8339249}"/>
            </c:ext>
          </c:extLst>
        </c:ser>
        <c:ser>
          <c:idx val="2"/>
          <c:order val="2"/>
          <c:tx>
            <c:strRef>
              <c:f>'Таблица 302-19'!$Z$237</c:f>
              <c:strCache>
                <c:ptCount val="1"/>
                <c:pt idx="0">
                  <c:v>Доля ЮЛ в кредитном портфеле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'Таблица 302-19'!$V$243:$V$250</c:f>
              <c:numCache>
                <c:formatCode>m/d/yyyy</c:formatCode>
                <c:ptCount val="8"/>
                <c:pt idx="0">
                  <c:v>42005</c:v>
                </c:pt>
                <c:pt idx="1">
                  <c:v>42370</c:v>
                </c:pt>
                <c:pt idx="2">
                  <c:v>42736</c:v>
                </c:pt>
                <c:pt idx="3">
                  <c:v>43101</c:v>
                </c:pt>
                <c:pt idx="4">
                  <c:v>43466</c:v>
                </c:pt>
                <c:pt idx="5">
                  <c:v>43831</c:v>
                </c:pt>
                <c:pt idx="6">
                  <c:v>44197</c:v>
                </c:pt>
                <c:pt idx="7">
                  <c:v>44287</c:v>
                </c:pt>
              </c:numCache>
            </c:numRef>
          </c:cat>
          <c:val>
            <c:numRef>
              <c:f>'Таблица 302-19'!$Z$243:$Z$250</c:f>
              <c:numCache>
                <c:formatCode>0.0%</c:formatCode>
                <c:ptCount val="8"/>
                <c:pt idx="0">
                  <c:v>0.58005209355940013</c:v>
                </c:pt>
                <c:pt idx="1">
                  <c:v>0.61698203173106703</c:v>
                </c:pt>
                <c:pt idx="2">
                  <c:v>0.60894128690445737</c:v>
                </c:pt>
                <c:pt idx="3">
                  <c:v>0.60572103717765202</c:v>
                </c:pt>
                <c:pt idx="4">
                  <c:v>0.59496056398643249</c:v>
                </c:pt>
                <c:pt idx="5">
                  <c:v>0.55943171595011398</c:v>
                </c:pt>
                <c:pt idx="6">
                  <c:v>0.54982490051736277</c:v>
                </c:pt>
                <c:pt idx="7">
                  <c:v>0.53960985409780104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47-4AE4-AF4B-59FFA833924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16931600"/>
        <c:axId val="416931928"/>
      </c:barChart>
      <c:catAx>
        <c:axId val="416931600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6931928"/>
        <c:crosses val="autoZero"/>
        <c:auto val="0"/>
        <c:lblAlgn val="ctr"/>
        <c:lblOffset val="100"/>
        <c:noMultiLvlLbl val="0"/>
      </c:catAx>
      <c:valAx>
        <c:axId val="416931928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6931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'Таблица 302-19'!$Y$173</c:f>
              <c:strCache>
                <c:ptCount val="1"/>
                <c:pt idx="0">
                  <c:v>Портфель, трлн рублей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'Таблица 302-19'!$W$177:$W$186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 formatCode="0">
                  <c:v>2020</c:v>
                </c:pt>
                <c:pt idx="9" formatCode="m/d/yyyy">
                  <c:v>44287</c:v>
                </c:pt>
              </c:numCache>
            </c:numRef>
          </c:cat>
          <c:val>
            <c:numRef>
              <c:f>'Таблица 302-19'!$Y$177:$Y$186</c:f>
              <c:numCache>
                <c:formatCode>General</c:formatCode>
                <c:ptCount val="10"/>
                <c:pt idx="0">
                  <c:v>4.5</c:v>
                </c:pt>
                <c:pt idx="1">
                  <c:v>5.2</c:v>
                </c:pt>
                <c:pt idx="2">
                  <c:v>5.0999999999999996</c:v>
                </c:pt>
                <c:pt idx="3">
                  <c:v>4.9000000000000004</c:v>
                </c:pt>
                <c:pt idx="4">
                  <c:v>4.5</c:v>
                </c:pt>
                <c:pt idx="5">
                  <c:v>4.2</c:v>
                </c:pt>
                <c:pt idx="6">
                  <c:v>4.2</c:v>
                </c:pt>
                <c:pt idx="7">
                  <c:v>4.7</c:v>
                </c:pt>
                <c:pt idx="8">
                  <c:v>5.8</c:v>
                </c:pt>
                <c:pt idx="9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BA-4D13-ACF0-6D30DDD785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-100"/>
        <c:axId val="619509640"/>
        <c:axId val="619509968"/>
      </c:barChart>
      <c:catAx>
        <c:axId val="619509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9509968"/>
        <c:crosses val="autoZero"/>
        <c:auto val="1"/>
        <c:lblAlgn val="ctr"/>
        <c:lblOffset val="100"/>
        <c:noMultiLvlLbl val="0"/>
      </c:catAx>
      <c:valAx>
        <c:axId val="619509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9509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'Таблица 302-19'!$AI$88</c:f>
              <c:strCache>
                <c:ptCount val="1"/>
                <c:pt idx="0">
                  <c:v>Объем кредитного портфеля ТОП-30 банков субъектам МСП по активам на дату, трлн рублей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'Таблица 302-19'!$AH$89:$AH$95</c:f>
              <c:numCache>
                <c:formatCode>m/d/yyyy</c:formatCode>
                <c:ptCount val="7"/>
                <c:pt idx="0">
                  <c:v>42370</c:v>
                </c:pt>
                <c:pt idx="1">
                  <c:v>42736</c:v>
                </c:pt>
                <c:pt idx="2">
                  <c:v>43101</c:v>
                </c:pt>
                <c:pt idx="3">
                  <c:v>43466</c:v>
                </c:pt>
                <c:pt idx="4">
                  <c:v>43831</c:v>
                </c:pt>
                <c:pt idx="5">
                  <c:v>44197</c:v>
                </c:pt>
                <c:pt idx="6">
                  <c:v>44287</c:v>
                </c:pt>
              </c:numCache>
            </c:numRef>
          </c:cat>
          <c:val>
            <c:numRef>
              <c:f>'Таблица 302-19'!$AI$89:$AI$95</c:f>
              <c:numCache>
                <c:formatCode>0.00</c:formatCode>
                <c:ptCount val="7"/>
                <c:pt idx="0">
                  <c:v>2.744583</c:v>
                </c:pt>
                <c:pt idx="1">
                  <c:v>2.6544569999999998</c:v>
                </c:pt>
                <c:pt idx="2">
                  <c:v>2.7904209999999998</c:v>
                </c:pt>
                <c:pt idx="3">
                  <c:v>3.0171250000000001</c:v>
                </c:pt>
                <c:pt idx="4">
                  <c:v>3.6323979999999998</c:v>
                </c:pt>
                <c:pt idx="5">
                  <c:v>4.5390730000000001</c:v>
                </c:pt>
                <c:pt idx="6">
                  <c:v>4.8210139999999999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FF-4152-B785-1A4DB4DB8CF9}"/>
            </c:ext>
          </c:extLst>
        </c:ser>
        <c:ser>
          <c:idx val="1"/>
          <c:order val="1"/>
          <c:tx>
            <c:strRef>
              <c:f>'Таблица 302-19'!$AJ$88</c:f>
              <c:strCache>
                <c:ptCount val="1"/>
                <c:pt idx="0">
                  <c:v>Объем кредитного портфеля прочих банков субъектам МСП по активам на дату, трлн рублей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'Таблица 302-19'!$AH$89:$AH$95</c:f>
              <c:numCache>
                <c:formatCode>m/d/yyyy</c:formatCode>
                <c:ptCount val="7"/>
                <c:pt idx="0">
                  <c:v>42370</c:v>
                </c:pt>
                <c:pt idx="1">
                  <c:v>42736</c:v>
                </c:pt>
                <c:pt idx="2">
                  <c:v>43101</c:v>
                </c:pt>
                <c:pt idx="3">
                  <c:v>43466</c:v>
                </c:pt>
                <c:pt idx="4">
                  <c:v>43831</c:v>
                </c:pt>
                <c:pt idx="5">
                  <c:v>44197</c:v>
                </c:pt>
                <c:pt idx="6">
                  <c:v>44287</c:v>
                </c:pt>
              </c:numCache>
            </c:numRef>
          </c:cat>
          <c:val>
            <c:numRef>
              <c:f>'Таблица 302-19'!$AJ$89:$AJ$95</c:f>
              <c:numCache>
                <c:formatCode>0.00</c:formatCode>
                <c:ptCount val="7"/>
                <c:pt idx="0">
                  <c:v>2.1407530000000001</c:v>
                </c:pt>
                <c:pt idx="1">
                  <c:v>1.8144229999999999</c:v>
                </c:pt>
                <c:pt idx="2">
                  <c:v>1.379475</c:v>
                </c:pt>
                <c:pt idx="3">
                  <c:v>1.197689</c:v>
                </c:pt>
                <c:pt idx="4">
                  <c:v>1.1059429999999999</c:v>
                </c:pt>
                <c:pt idx="5">
                  <c:v>1.272362</c:v>
                </c:pt>
                <c:pt idx="6">
                  <c:v>1.3418870000000001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FF-4152-B785-1A4DB4DB8C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2084480"/>
        <c:axId val="112086016"/>
      </c:barChart>
      <c:catAx>
        <c:axId val="11208448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086016"/>
        <c:crosses val="autoZero"/>
        <c:auto val="0"/>
        <c:lblAlgn val="ctr"/>
        <c:lblOffset val="100"/>
        <c:noMultiLvlLbl val="1"/>
      </c:catAx>
      <c:valAx>
        <c:axId val="112086016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084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80241787857929"/>
          <c:y val="0.21987784991075388"/>
          <c:w val="0.32393744461183277"/>
          <c:h val="0.478009402355708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'Объем кредитов МСП 18'!$K$235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'Объем кредитов МСП 18'!$H$236:$H$247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'Объем кредитов МСП 18'!$K$236:$K$247</c:f>
              <c:numCache>
                <c:formatCode>0.00</c:formatCode>
                <c:ptCount val="12"/>
                <c:pt idx="0">
                  <c:v>0.45299200000000001</c:v>
                </c:pt>
                <c:pt idx="1">
                  <c:v>0.48211399999999999</c:v>
                </c:pt>
                <c:pt idx="2">
                  <c:v>0.60440799999999995</c:v>
                </c:pt>
                <c:pt idx="3">
                  <c:v>0.68698599999999999</c:v>
                </c:pt>
                <c:pt idx="4">
                  <c:v>0.58528400000000003</c:v>
                </c:pt>
                <c:pt idx="5">
                  <c:v>0.68024799999999996</c:v>
                </c:pt>
                <c:pt idx="6">
                  <c:v>0.85437200000000002</c:v>
                </c:pt>
                <c:pt idx="7">
                  <c:v>0.55837000000000003</c:v>
                </c:pt>
                <c:pt idx="8">
                  <c:v>0.61351500000000003</c:v>
                </c:pt>
                <c:pt idx="9">
                  <c:v>0.67491199999999996</c:v>
                </c:pt>
                <c:pt idx="10">
                  <c:v>0.81920499999999996</c:v>
                </c:pt>
                <c:pt idx="11">
                  <c:v>0.81227899999999997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F6-4351-8609-9E23FDEEA3A8}"/>
            </c:ext>
          </c:extLst>
        </c:ser>
        <c:ser>
          <c:idx val="1"/>
          <c:order val="1"/>
          <c:tx>
            <c:strRef>
              <c:f>'Объем кредитов МСП 18'!$L$235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F6-4351-8609-9E23FDEEA3A8}"/>
                </c:ext>
              </c:extLst>
            </c:dLbl>
            <c:dLbl>
              <c:idx val="1"/>
              <c:layout>
                <c:manualLayout>
                  <c:x val="0"/>
                  <c:y val="-6.60411887413973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D0-46CD-9B04-BD11ADDC31B6}"/>
                </c:ext>
              </c:extLst>
            </c:dLbl>
            <c:dLbl>
              <c:idx val="2"/>
              <c:layout>
                <c:manualLayout>
                  <c:x val="1.1670101842313951E-3"/>
                  <c:y val="-6.09610972997514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D0-46CD-9B04-BD11ADDC31B6}"/>
                </c:ext>
              </c:extLst>
            </c:dLbl>
            <c:dLbl>
              <c:idx val="9"/>
              <c:layout>
                <c:manualLayout>
                  <c:x val="1.1670101842313951E-3"/>
                  <c:y val="-5.08009144164594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1F6-4351-8609-9E23FDEEA3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'Объем кредитов МСП 18'!$H$236:$H$247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'Объем кредитов МСП 18'!$L$236:$L$247</c:f>
              <c:numCache>
                <c:formatCode>0.00</c:formatCode>
                <c:ptCount val="12"/>
                <c:pt idx="0">
                  <c:v>0.441552</c:v>
                </c:pt>
                <c:pt idx="1">
                  <c:v>0.55018900000000004</c:v>
                </c:pt>
                <c:pt idx="2">
                  <c:v>0.71551500000000001</c:v>
                </c:pt>
                <c:pt idx="3">
                  <c:v>0.50746400000000003</c:v>
                </c:pt>
                <c:pt idx="4">
                  <c:v>0.447268</c:v>
                </c:pt>
                <c:pt idx="5">
                  <c:v>0.60690299999999997</c:v>
                </c:pt>
                <c:pt idx="6">
                  <c:v>0.65085099999999996</c:v>
                </c:pt>
                <c:pt idx="7">
                  <c:v>0.69802699999999995</c:v>
                </c:pt>
                <c:pt idx="8">
                  <c:v>0.761853</c:v>
                </c:pt>
                <c:pt idx="9">
                  <c:v>0.686442</c:v>
                </c:pt>
                <c:pt idx="10">
                  <c:v>0.64054999999999995</c:v>
                </c:pt>
                <c:pt idx="11">
                  <c:v>0.94203800000000004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F6-4351-8609-9E23FDEEA3A8}"/>
            </c:ext>
          </c:extLst>
        </c:ser>
        <c:ser>
          <c:idx val="2"/>
          <c:order val="2"/>
          <c:tx>
            <c:strRef>
              <c:f>'Объем кредитов МСП 18'!$M$235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'Объем кредитов МСП 18'!$H$236:$H$247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'Объем кредитов МСП 18'!$M$236:$M$247</c:f>
              <c:numCache>
                <c:formatCode>0.00</c:formatCode>
                <c:ptCount val="12"/>
                <c:pt idx="0">
                  <c:v>0.46897800000000001</c:v>
                </c:pt>
                <c:pt idx="1">
                  <c:v>0.65818600000000005</c:v>
                </c:pt>
                <c:pt idx="2">
                  <c:v>0.87510500000000002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D0-46CD-9B04-BD11ADDC31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9709320"/>
        <c:axId val="489708992"/>
      </c:barChart>
      <c:catAx>
        <c:axId val="489709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9708992"/>
        <c:crosses val="autoZero"/>
        <c:auto val="1"/>
        <c:lblAlgn val="ctr"/>
        <c:lblOffset val="100"/>
        <c:noMultiLvlLbl val="0"/>
      </c:catAx>
      <c:valAx>
        <c:axId val="489708992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9709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298238182184075E-2"/>
          <c:y val="6.0185185185185182E-2"/>
          <c:w val="0.93547949875534231"/>
          <c:h val="0.637399023038786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'число заемщиков'!$F$15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'число заемщиков'!$E$16:$E$27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'число заемщиков'!$F$16:$F$27</c:f>
              <c:numCache>
                <c:formatCode>0.0</c:formatCode>
                <c:ptCount val="12"/>
                <c:pt idx="0">
                  <c:v>65.465000000000003</c:v>
                </c:pt>
                <c:pt idx="1">
                  <c:v>72.503</c:v>
                </c:pt>
                <c:pt idx="2">
                  <c:v>80.718000000000004</c:v>
                </c:pt>
                <c:pt idx="3">
                  <c:v>87.262</c:v>
                </c:pt>
                <c:pt idx="4">
                  <c:v>85.272999999999996</c:v>
                </c:pt>
                <c:pt idx="5">
                  <c:v>86.637</c:v>
                </c:pt>
                <c:pt idx="6">
                  <c:v>89.626000000000005</c:v>
                </c:pt>
                <c:pt idx="7">
                  <c:v>88.103999999999999</c:v>
                </c:pt>
                <c:pt idx="8">
                  <c:v>92.977999999999994</c:v>
                </c:pt>
                <c:pt idx="9">
                  <c:v>100.694</c:v>
                </c:pt>
                <c:pt idx="10">
                  <c:v>103.922</c:v>
                </c:pt>
                <c:pt idx="11">
                  <c:v>108.375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9E-4F78-ABF3-B15466C8318F}"/>
            </c:ext>
          </c:extLst>
        </c:ser>
        <c:ser>
          <c:idx val="1"/>
          <c:order val="1"/>
          <c:tx>
            <c:strRef>
              <c:f>'число заемщиков'!$G$15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9E-4F78-ABF3-B15466C8318F}"/>
                </c:ext>
              </c:extLst>
            </c:dLbl>
            <c:dLbl>
              <c:idx val="1"/>
              <c:layout>
                <c:manualLayout>
                  <c:x val="0"/>
                  <c:y val="-6.60411887413973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9E-4F78-ABF3-B15466C8318F}"/>
                </c:ext>
              </c:extLst>
            </c:dLbl>
            <c:dLbl>
              <c:idx val="2"/>
              <c:layout>
                <c:manualLayout>
                  <c:x val="1.1670101842313951E-3"/>
                  <c:y val="-6.09610972997514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9E-4F78-ABF3-B15466C8318F}"/>
                </c:ext>
              </c:extLst>
            </c:dLbl>
            <c:dLbl>
              <c:idx val="9"/>
              <c:layout>
                <c:manualLayout>
                  <c:x val="1.1670101842313951E-3"/>
                  <c:y val="-5.08009144164594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9E-4F78-ABF3-B15466C831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'число заемщиков'!$E$16:$E$27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'число заемщиков'!$G$16:$G$27</c:f>
              <c:numCache>
                <c:formatCode>0.0</c:formatCode>
                <c:ptCount val="12"/>
                <c:pt idx="0">
                  <c:v>96.375</c:v>
                </c:pt>
                <c:pt idx="1">
                  <c:v>103.771</c:v>
                </c:pt>
                <c:pt idx="2">
                  <c:v>111.613</c:v>
                </c:pt>
                <c:pt idx="3">
                  <c:v>92.313999999999993</c:v>
                </c:pt>
                <c:pt idx="4">
                  <c:v>98.5</c:v>
                </c:pt>
                <c:pt idx="5">
                  <c:v>160.703</c:v>
                </c:pt>
                <c:pt idx="6">
                  <c:v>211.328</c:v>
                </c:pt>
                <c:pt idx="7">
                  <c:v>236.83500000000001</c:v>
                </c:pt>
                <c:pt idx="8">
                  <c:v>228.41300000000001</c:v>
                </c:pt>
                <c:pt idx="9">
                  <c:v>183.958</c:v>
                </c:pt>
                <c:pt idx="10">
                  <c:v>149.88300000000001</c:v>
                </c:pt>
                <c:pt idx="11">
                  <c:v>107.899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89E-4F78-ABF3-B15466C8318F}"/>
            </c:ext>
          </c:extLst>
        </c:ser>
        <c:ser>
          <c:idx val="2"/>
          <c:order val="2"/>
          <c:tx>
            <c:strRef>
              <c:f>'число заемщиков'!$H$15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'число заемщиков'!$E$16:$E$27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'число заемщиков'!$H$16:$H$27</c:f>
              <c:numCache>
                <c:formatCode>0.0</c:formatCode>
                <c:ptCount val="12"/>
                <c:pt idx="0">
                  <c:v>91.561999999999998</c:v>
                </c:pt>
                <c:pt idx="1">
                  <c:v>105.429</c:v>
                </c:pt>
                <c:pt idx="2">
                  <c:v>126.949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89E-4F78-ABF3-B15466C831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9709320"/>
        <c:axId val="489708992"/>
      </c:barChart>
      <c:catAx>
        <c:axId val="489709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9708992"/>
        <c:crosses val="autoZero"/>
        <c:auto val="1"/>
        <c:lblAlgn val="ctr"/>
        <c:lblOffset val="100"/>
        <c:noMultiLvlLbl val="0"/>
      </c:catAx>
      <c:valAx>
        <c:axId val="48970899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9709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'Объем кредитов МСП 18'!$AA$85</c:f>
              <c:strCache>
                <c:ptCount val="1"/>
                <c:pt idx="0">
                  <c:v>Доля ТОП-30 банков по активам в выданных субъектам МСП кредитах, %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'Объем кредитов МСП 18'!$Z$93:$Z$110</c:f>
              <c:numCache>
                <c:formatCode>m/d/yyyy</c:formatCode>
                <c:ptCount val="18"/>
                <c:pt idx="0">
                  <c:v>42736</c:v>
                </c:pt>
                <c:pt idx="1">
                  <c:v>42826</c:v>
                </c:pt>
                <c:pt idx="2">
                  <c:v>42917</c:v>
                </c:pt>
                <c:pt idx="3">
                  <c:v>43009</c:v>
                </c:pt>
                <c:pt idx="4">
                  <c:v>43101</c:v>
                </c:pt>
                <c:pt idx="5">
                  <c:v>43191</c:v>
                </c:pt>
                <c:pt idx="6">
                  <c:v>43282</c:v>
                </c:pt>
                <c:pt idx="7">
                  <c:v>43374</c:v>
                </c:pt>
                <c:pt idx="8">
                  <c:v>43466</c:v>
                </c:pt>
                <c:pt idx="9">
                  <c:v>43556</c:v>
                </c:pt>
                <c:pt idx="10">
                  <c:v>43647</c:v>
                </c:pt>
                <c:pt idx="11">
                  <c:v>43739</c:v>
                </c:pt>
                <c:pt idx="12">
                  <c:v>43831</c:v>
                </c:pt>
                <c:pt idx="13">
                  <c:v>43922</c:v>
                </c:pt>
                <c:pt idx="14">
                  <c:v>44013</c:v>
                </c:pt>
                <c:pt idx="15">
                  <c:v>44105</c:v>
                </c:pt>
                <c:pt idx="16">
                  <c:v>44197</c:v>
                </c:pt>
                <c:pt idx="17">
                  <c:v>44287</c:v>
                </c:pt>
              </c:numCache>
            </c:numRef>
          </c:cat>
          <c:val>
            <c:numRef>
              <c:f>'Объем кредитов МСП 18'!$AA$93:$AA$110</c:f>
              <c:numCache>
                <c:formatCode>0.0%</c:formatCode>
                <c:ptCount val="18"/>
                <c:pt idx="0">
                  <c:v>0.56776992527286019</c:v>
                </c:pt>
                <c:pt idx="1">
                  <c:v>0.62853836279496955</c:v>
                </c:pt>
                <c:pt idx="2">
                  <c:v>0.64704513711369738</c:v>
                </c:pt>
                <c:pt idx="3">
                  <c:v>0.65037860552000448</c:v>
                </c:pt>
                <c:pt idx="4">
                  <c:v>0.65890564759548231</c:v>
                </c:pt>
                <c:pt idx="5">
                  <c:v>0.69994897444356741</c:v>
                </c:pt>
                <c:pt idx="6">
                  <c:v>0.70865164925857949</c:v>
                </c:pt>
                <c:pt idx="7">
                  <c:v>0.71578416728515637</c:v>
                </c:pt>
                <c:pt idx="8">
                  <c:v>0.73972257665365182</c:v>
                </c:pt>
                <c:pt idx="9">
                  <c:v>0.78182979118667051</c:v>
                </c:pt>
                <c:pt idx="10">
                  <c:v>0.79046582400422449</c:v>
                </c:pt>
                <c:pt idx="11">
                  <c:v>0.79489402865093572</c:v>
                </c:pt>
                <c:pt idx="12">
                  <c:v>0.79427746565993751</c:v>
                </c:pt>
                <c:pt idx="13">
                  <c:v>0.78844883251252307</c:v>
                </c:pt>
                <c:pt idx="14">
                  <c:v>0.78727617409084605</c:v>
                </c:pt>
                <c:pt idx="15">
                  <c:v>0.71462920628995863</c:v>
                </c:pt>
                <c:pt idx="16">
                  <c:v>0.68839084324924182</c:v>
                </c:pt>
                <c:pt idx="17">
                  <c:v>0.80822856469335536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37-46A6-A48C-F79CF4388B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1990272"/>
        <c:axId val="111991808"/>
      </c:barChart>
      <c:catAx>
        <c:axId val="11199027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991808"/>
        <c:crosses val="autoZero"/>
        <c:auto val="0"/>
        <c:lblAlgn val="ctr"/>
        <c:lblOffset val="100"/>
        <c:noMultiLvlLbl val="0"/>
      </c:catAx>
      <c:valAx>
        <c:axId val="111991808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990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5500087182863829E-2"/>
          <c:y val="7.8240185488205757E-2"/>
          <c:w val="0.54288191710978961"/>
          <c:h val="4.71540132528665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40" b="0" i="0" u="none" strike="noStrike" baseline="0" dirty="0">
                <a:effectLst/>
              </a:rPr>
              <a:t>Структура доходов населения по источникам поступления, %</a:t>
            </a:r>
            <a:endParaRPr lang="ru-RU" dirty="0"/>
          </a:p>
        </c:rich>
      </c:tx>
      <c:layout>
        <c:manualLayout>
          <c:xMode val="edge"/>
          <c:yMode val="edge"/>
          <c:x val="0.30155966896116748"/>
          <c:y val="1.96123202433780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5094843007112459E-2"/>
          <c:y val="0.12610346877747297"/>
          <c:w val="0.94746338920606621"/>
          <c:h val="0.6090841002324136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Лист1!$G$10</c:f>
              <c:strCache>
                <c:ptCount val="1"/>
                <c:pt idx="0">
                  <c:v>доходы от предпринимательской и другой производственной деятельности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Лист1!$H$9:$O$9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Лист1!$H$10:$O$10</c:f>
              <c:numCache>
                <c:formatCode>0.0</c:formatCode>
                <c:ptCount val="8"/>
                <c:pt idx="0">
                  <c:v>7.0372130420243204</c:v>
                </c:pt>
                <c:pt idx="1">
                  <c:v>7</c:v>
                </c:pt>
                <c:pt idx="2" formatCode="#\ ##0.0">
                  <c:v>6.4901034884577173</c:v>
                </c:pt>
                <c:pt idx="3">
                  <c:v>6.3932848905435327</c:v>
                </c:pt>
                <c:pt idx="4">
                  <c:v>6.2817623396092186</c:v>
                </c:pt>
                <c:pt idx="5">
                  <c:v>6.1</c:v>
                </c:pt>
                <c:pt idx="6">
                  <c:v>6</c:v>
                </c:pt>
                <c:pt idx="7" formatCode="General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6E-4159-AFDD-06E86250F6A2}"/>
            </c:ext>
          </c:extLst>
        </c:ser>
        <c:ser>
          <c:idx val="1"/>
          <c:order val="1"/>
          <c:tx>
            <c:strRef>
              <c:f>Лист1!$G$11</c:f>
              <c:strCache>
                <c:ptCount val="1"/>
                <c:pt idx="0">
                  <c:v>оплата труда наемных работников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Лист1!$H$9:$O$9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Лист1!$H$11:$O$11</c:f>
              <c:numCache>
                <c:formatCode>0.0</c:formatCode>
                <c:ptCount val="8"/>
                <c:pt idx="0">
                  <c:v>55.103640916505661</c:v>
                </c:pt>
                <c:pt idx="1">
                  <c:v>54.9</c:v>
                </c:pt>
                <c:pt idx="2" formatCode="#\ ##0.0">
                  <c:v>52.802805341408209</c:v>
                </c:pt>
                <c:pt idx="3">
                  <c:v>54</c:v>
                </c:pt>
                <c:pt idx="4">
                  <c:v>55.1</c:v>
                </c:pt>
                <c:pt idx="5">
                  <c:v>57.4</c:v>
                </c:pt>
                <c:pt idx="6">
                  <c:v>57.7</c:v>
                </c:pt>
                <c:pt idx="7" formatCode="General">
                  <c:v>58.9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6E-4159-AFDD-06E86250F6A2}"/>
            </c:ext>
          </c:extLst>
        </c:ser>
        <c:ser>
          <c:idx val="2"/>
          <c:order val="2"/>
          <c:tx>
            <c:strRef>
              <c:f>Лист1!$G$12</c:f>
              <c:strCache>
                <c:ptCount val="1"/>
                <c:pt idx="0">
                  <c:v>социальные выплаты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Лист1!$H$9:$O$9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Лист1!$H$12:$O$12</c:f>
              <c:numCache>
                <c:formatCode>0.0</c:formatCode>
                <c:ptCount val="8"/>
                <c:pt idx="0">
                  <c:v>18.731312307897628</c:v>
                </c:pt>
                <c:pt idx="1">
                  <c:v>18.236706191517879</c:v>
                </c:pt>
                <c:pt idx="2" formatCode="#\ ##0.0">
                  <c:v>18.166941451135166</c:v>
                </c:pt>
                <c:pt idx="3">
                  <c:v>18.827000335939552</c:v>
                </c:pt>
                <c:pt idx="4">
                  <c:v>19.3</c:v>
                </c:pt>
                <c:pt idx="5">
                  <c:v>19.100000000000001</c:v>
                </c:pt>
                <c:pt idx="6">
                  <c:v>18.899999999999999</c:v>
                </c:pt>
                <c:pt idx="7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6E-4159-AFDD-06E86250F6A2}"/>
            </c:ext>
          </c:extLst>
        </c:ser>
        <c:ser>
          <c:idx val="3"/>
          <c:order val="3"/>
          <c:tx>
            <c:strRef>
              <c:f>Лист1!$G$13</c:f>
              <c:strCache>
                <c:ptCount val="1"/>
                <c:pt idx="0">
                  <c:v>доходы от собственности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Лист1!$H$9:$O$9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Лист1!$H$13:$O$13</c:f>
              <c:numCache>
                <c:formatCode>0.0</c:formatCode>
                <c:ptCount val="8"/>
                <c:pt idx="0">
                  <c:v>4.6545326522339749</c:v>
                </c:pt>
                <c:pt idx="1">
                  <c:v>4.7937396900388753</c:v>
                </c:pt>
                <c:pt idx="2" formatCode="#\ ##0.0">
                  <c:v>5.0999999999999996</c:v>
                </c:pt>
                <c:pt idx="3">
                  <c:v>5.1111831054620094</c:v>
                </c:pt>
                <c:pt idx="4">
                  <c:v>4.5999999999999996</c:v>
                </c:pt>
                <c:pt idx="5">
                  <c:v>4.5999999999999996</c:v>
                </c:pt>
                <c:pt idx="6" formatCode="General">
                  <c:v>5.0999999999999996</c:v>
                </c:pt>
                <c:pt idx="7" formatCode="General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6E-4159-AFDD-06E86250F6A2}"/>
            </c:ext>
          </c:extLst>
        </c:ser>
        <c:ser>
          <c:idx val="4"/>
          <c:order val="4"/>
          <c:tx>
            <c:strRef>
              <c:f>Лист1!$G$14</c:f>
              <c:strCache>
                <c:ptCount val="1"/>
                <c:pt idx="0">
                  <c:v>прочие денежные поступления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Лист1!$H$9:$O$9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Лист1!$H$14:$O$14</c:f>
              <c:numCache>
                <c:formatCode>0.0</c:formatCode>
                <c:ptCount val="8"/>
                <c:pt idx="0">
                  <c:v>14.47330108133842</c:v>
                </c:pt>
                <c:pt idx="1">
                  <c:v>15.1</c:v>
                </c:pt>
                <c:pt idx="2" formatCode="#\ ##0.0">
                  <c:v>17.387100909533643</c:v>
                </c:pt>
                <c:pt idx="3">
                  <c:v>15.7</c:v>
                </c:pt>
                <c:pt idx="4">
                  <c:v>14.7</c:v>
                </c:pt>
                <c:pt idx="5">
                  <c:v>12.8</c:v>
                </c:pt>
                <c:pt idx="6" formatCode="General">
                  <c:v>12.3</c:v>
                </c:pt>
                <c:pt idx="7" formatCode="General">
                  <c:v>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6E-4159-AFDD-06E86250F6A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97339632"/>
        <c:axId val="597335368"/>
      </c:barChart>
      <c:catAx>
        <c:axId val="59733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7335368"/>
        <c:crosses val="autoZero"/>
        <c:auto val="1"/>
        <c:lblAlgn val="ctr"/>
        <c:lblOffset val="100"/>
        <c:noMultiLvlLbl val="0"/>
      </c:catAx>
      <c:valAx>
        <c:axId val="59733536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733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504512022279497E-2"/>
          <c:y val="0.79984629534943485"/>
          <c:w val="0.97058734588978834"/>
          <c:h val="0.172376080743350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9993329703033386E-2"/>
          <c:y val="1.1731672944921046E-2"/>
          <c:w val="0.88778707866563999"/>
          <c:h val="0.63763287483321995"/>
        </c:manualLayout>
      </c:layout>
      <c:lineChart>
        <c:grouping val="standard"/>
        <c:varyColors val="0"/>
        <c:ser>
          <c:idx val="0"/>
          <c:order val="0"/>
          <c:tx>
            <c:strRef>
              <c:f>'Таблица 302-19'!$H$218</c:f>
              <c:strCache>
                <c:ptCount val="1"/>
                <c:pt idx="0">
                  <c:v>Просроченная задолженность по кредитам МСП, %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'Таблица 302-19'!$G$219:$G$231</c:f>
              <c:numCache>
                <c:formatCode>m/d/yyyy</c:formatCode>
                <c:ptCount val="13"/>
                <c:pt idx="0">
                  <c:v>40179</c:v>
                </c:pt>
                <c:pt idx="1">
                  <c:v>40544</c:v>
                </c:pt>
                <c:pt idx="2">
                  <c:v>40909</c:v>
                </c:pt>
                <c:pt idx="3">
                  <c:v>41275</c:v>
                </c:pt>
                <c:pt idx="4">
                  <c:v>41640</c:v>
                </c:pt>
                <c:pt idx="5">
                  <c:v>42005</c:v>
                </c:pt>
                <c:pt idx="6">
                  <c:v>42370</c:v>
                </c:pt>
                <c:pt idx="7">
                  <c:v>42736</c:v>
                </c:pt>
                <c:pt idx="8">
                  <c:v>43101</c:v>
                </c:pt>
                <c:pt idx="9">
                  <c:v>43466</c:v>
                </c:pt>
                <c:pt idx="10">
                  <c:v>43831</c:v>
                </c:pt>
                <c:pt idx="11">
                  <c:v>44197</c:v>
                </c:pt>
                <c:pt idx="12">
                  <c:v>44287</c:v>
                </c:pt>
              </c:numCache>
            </c:numRef>
          </c:cat>
          <c:val>
            <c:numRef>
              <c:f>'Таблица 302-19'!$H$219:$H$231</c:f>
              <c:numCache>
                <c:formatCode>0.0%</c:formatCode>
                <c:ptCount val="13"/>
                <c:pt idx="0">
                  <c:v>8.2907430988712144E-2</c:v>
                </c:pt>
                <c:pt idx="1">
                  <c:v>9.574765512858803E-2</c:v>
                </c:pt>
                <c:pt idx="2">
                  <c:v>8.4290052167265248E-2</c:v>
                </c:pt>
                <c:pt idx="3">
                  <c:v>8.5222327511485757E-2</c:v>
                </c:pt>
                <c:pt idx="4">
                  <c:v>7.3419283587272052E-2</c:v>
                </c:pt>
                <c:pt idx="5">
                  <c:v>8.578436364434501E-2</c:v>
                </c:pt>
                <c:pt idx="6">
                  <c:v>0.14301959415858434</c:v>
                </c:pt>
                <c:pt idx="7">
                  <c:v>0.14232517149634819</c:v>
                </c:pt>
                <c:pt idx="8">
                  <c:v>0.14933657817844859</c:v>
                </c:pt>
                <c:pt idx="9">
                  <c:v>0.12379170231474035</c:v>
                </c:pt>
                <c:pt idx="10">
                  <c:v>0.11930082701941461</c:v>
                </c:pt>
                <c:pt idx="11">
                  <c:v>0.11</c:v>
                </c:pt>
                <c:pt idx="12">
                  <c:v>0.104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437-40E4-B577-F2DAADD0C953}"/>
            </c:ext>
          </c:extLst>
        </c:ser>
        <c:ser>
          <c:idx val="1"/>
          <c:order val="1"/>
          <c:tx>
            <c:strRef>
              <c:f>'Таблица 302-19'!$I$218</c:f>
              <c:strCache>
                <c:ptCount val="1"/>
                <c:pt idx="0">
                  <c:v>Просроченная задолженность по кредитам ФЛ, %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'Таблица 302-19'!$G$219:$G$231</c:f>
              <c:numCache>
                <c:formatCode>m/d/yyyy</c:formatCode>
                <c:ptCount val="13"/>
                <c:pt idx="0">
                  <c:v>40179</c:v>
                </c:pt>
                <c:pt idx="1">
                  <c:v>40544</c:v>
                </c:pt>
                <c:pt idx="2">
                  <c:v>40909</c:v>
                </c:pt>
                <c:pt idx="3">
                  <c:v>41275</c:v>
                </c:pt>
                <c:pt idx="4">
                  <c:v>41640</c:v>
                </c:pt>
                <c:pt idx="5">
                  <c:v>42005</c:v>
                </c:pt>
                <c:pt idx="6">
                  <c:v>42370</c:v>
                </c:pt>
                <c:pt idx="7">
                  <c:v>42736</c:v>
                </c:pt>
                <c:pt idx="8">
                  <c:v>43101</c:v>
                </c:pt>
                <c:pt idx="9">
                  <c:v>43466</c:v>
                </c:pt>
                <c:pt idx="10">
                  <c:v>43831</c:v>
                </c:pt>
                <c:pt idx="11">
                  <c:v>44197</c:v>
                </c:pt>
                <c:pt idx="12">
                  <c:v>44287</c:v>
                </c:pt>
              </c:numCache>
            </c:numRef>
          </c:cat>
          <c:val>
            <c:numRef>
              <c:f>'Таблица 302-19'!$I$219:$I$231</c:f>
              <c:numCache>
                <c:formatCode>0.0%</c:formatCode>
                <c:ptCount val="13"/>
                <c:pt idx="0">
                  <c:v>6.7654556896889401E-2</c:v>
                </c:pt>
                <c:pt idx="1">
                  <c:v>6.8723402422955451E-2</c:v>
                </c:pt>
                <c:pt idx="2">
                  <c:v>6.8723402422955451E-2</c:v>
                </c:pt>
                <c:pt idx="3">
                  <c:v>4.0524241888648456E-2</c:v>
                </c:pt>
                <c:pt idx="4">
                  <c:v>4.4243849588985286E-2</c:v>
                </c:pt>
                <c:pt idx="5">
                  <c:v>5.8933757458985873E-2</c:v>
                </c:pt>
                <c:pt idx="6">
                  <c:v>8.1006598153946272E-2</c:v>
                </c:pt>
                <c:pt idx="7">
                  <c:v>7.9465399782972165E-2</c:v>
                </c:pt>
                <c:pt idx="8">
                  <c:v>6.976404416515615E-2</c:v>
                </c:pt>
                <c:pt idx="9">
                  <c:v>5.0991998519179155E-2</c:v>
                </c:pt>
                <c:pt idx="10">
                  <c:v>4.1560282969201001E-2</c:v>
                </c:pt>
                <c:pt idx="11">
                  <c:v>4.4999999999999998E-2</c:v>
                </c:pt>
                <c:pt idx="12">
                  <c:v>4.4999999999999998E-2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8437-40E4-B577-F2DAADD0C953}"/>
            </c:ext>
          </c:extLst>
        </c:ser>
        <c:ser>
          <c:idx val="2"/>
          <c:order val="2"/>
          <c:tx>
            <c:strRef>
              <c:f>'Таблица 302-19'!$J$218</c:f>
              <c:strCache>
                <c:ptCount val="1"/>
                <c:pt idx="0">
                  <c:v>Просроченная задолженность по кредитам крупному бизнесу, %</c:v>
                </c:pt>
              </c:strCache>
            </c:strRef>
          </c:tx>
          <c:spPr>
            <a:ln w="19050" cap="rnd" cmpd="sng" algn="ctr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'Таблица 302-19'!$G$219:$G$231</c:f>
              <c:numCache>
                <c:formatCode>m/d/yyyy</c:formatCode>
                <c:ptCount val="13"/>
                <c:pt idx="0">
                  <c:v>40179</c:v>
                </c:pt>
                <c:pt idx="1">
                  <c:v>40544</c:v>
                </c:pt>
                <c:pt idx="2">
                  <c:v>40909</c:v>
                </c:pt>
                <c:pt idx="3">
                  <c:v>41275</c:v>
                </c:pt>
                <c:pt idx="4">
                  <c:v>41640</c:v>
                </c:pt>
                <c:pt idx="5">
                  <c:v>42005</c:v>
                </c:pt>
                <c:pt idx="6">
                  <c:v>42370</c:v>
                </c:pt>
                <c:pt idx="7">
                  <c:v>42736</c:v>
                </c:pt>
                <c:pt idx="8">
                  <c:v>43101</c:v>
                </c:pt>
                <c:pt idx="9">
                  <c:v>43466</c:v>
                </c:pt>
                <c:pt idx="10">
                  <c:v>43831</c:v>
                </c:pt>
                <c:pt idx="11">
                  <c:v>44197</c:v>
                </c:pt>
                <c:pt idx="12">
                  <c:v>44287</c:v>
                </c:pt>
              </c:numCache>
            </c:numRef>
          </c:cat>
          <c:val>
            <c:numRef>
              <c:f>'Таблица 302-19'!$J$219:$J$231</c:f>
              <c:numCache>
                <c:formatCode>0.0%</c:formatCode>
                <c:ptCount val="13"/>
                <c:pt idx="0">
                  <c:v>5.3621835640506141E-2</c:v>
                </c:pt>
                <c:pt idx="1">
                  <c:v>4.3819750423930971E-2</c:v>
                </c:pt>
                <c:pt idx="2">
                  <c:v>3.7308108205436993E-2</c:v>
                </c:pt>
                <c:pt idx="3">
                  <c:v>3.4342633010322435E-2</c:v>
                </c:pt>
                <c:pt idx="4">
                  <c:v>3.4690036581302881E-2</c:v>
                </c:pt>
                <c:pt idx="5">
                  <c:v>3.887001319056415E-2</c:v>
                </c:pt>
                <c:pt idx="6">
                  <c:v>5.4149681676819557E-2</c:v>
                </c:pt>
                <c:pt idx="7">
                  <c:v>5.5258100005818364E-2</c:v>
                </c:pt>
                <c:pt idx="8">
                  <c:v>5.284892124988208E-2</c:v>
                </c:pt>
                <c:pt idx="9">
                  <c:v>5.632358365470002E-2</c:v>
                </c:pt>
                <c:pt idx="10">
                  <c:v>6.3348475890690231E-2</c:v>
                </c:pt>
                <c:pt idx="11">
                  <c:v>5.4939615857800592E-2</c:v>
                </c:pt>
                <c:pt idx="12">
                  <c:v>6.0999999999999999E-2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8437-40E4-B577-F2DAADD0C9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2552960"/>
        <c:axId val="112558848"/>
      </c:lineChart>
      <c:catAx>
        <c:axId val="11255296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114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558848"/>
        <c:crosses val="autoZero"/>
        <c:auto val="0"/>
        <c:lblAlgn val="ctr"/>
        <c:lblOffset val="100"/>
        <c:noMultiLvlLbl val="1"/>
      </c:catAx>
      <c:valAx>
        <c:axId val="11255884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12552960"/>
        <c:crosses val="autoZero"/>
        <c:crossBetween val="between"/>
      </c:valAx>
      <c:spPr>
        <a:noFill/>
        <a:ln cap="rnd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6047528975528198"/>
          <c:w val="1"/>
          <c:h val="0.12319231820300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D9FAB-787F-4484-BABF-F915D170240B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951F7-6923-4DFE-891E-D21B8654D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296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0D89-BD9D-4D6F-B708-84D8B7D1F383}" type="datetime1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63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86D5-7FF3-436D-A47F-9118C3C4C678}" type="datetime1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8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AE9E-DD89-490B-AFFE-D7AF01E4B785}" type="datetime1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24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2375-2E8F-4C54-A043-834B3A72B635}" type="datetime1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49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9B83-044E-432D-BD9F-636359A62B7B}" type="datetime1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51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9A56-7208-4A2C-9779-21E15E0BBE15}" type="datetime1">
              <a:rPr lang="ru-RU" smtClean="0"/>
              <a:pPr/>
              <a:t>04.06.2021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878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8486-7C16-4F8F-B788-E6EA431E2EB3}" type="datetime1">
              <a:rPr lang="ru-RU" smtClean="0"/>
              <a:pPr/>
              <a:t>04.06.2021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33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3346-E714-4AB7-8067-578F2A6E0600}" type="datetime1">
              <a:rPr lang="ru-RU" smtClean="0"/>
              <a:pPr/>
              <a:t>04.06.2021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13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7D509-820B-412F-9746-F7BD50EC0126}" type="datetime1">
              <a:rPr lang="ru-RU" smtClean="0"/>
              <a:pPr/>
              <a:t>04.06.2021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969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03211-A37D-4936-BEE0-C66BF59D59E7}" type="datetime1">
              <a:rPr lang="ru-RU" smtClean="0"/>
              <a:pPr/>
              <a:t>04.06.2021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97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6BD6-FAD2-451F-8128-C1A385429949}" type="datetime1">
              <a:rPr lang="ru-RU" smtClean="0"/>
              <a:pPr/>
              <a:t>04.06.2021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32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FEAFB-04AD-47E9-82F9-C2DF5ECEE367}" type="datetime1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44DDD-2866-4A4E-867C-440D9AE72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99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компьютер, стол, черный, снег&#10;&#10;Автоматически созданное описание">
            <a:extLst>
              <a:ext uri="{FF2B5EF4-FFF2-40B4-BE49-F238E27FC236}">
                <a16:creationId xmlns:a16="http://schemas.microsoft.com/office/drawing/2014/main" id="{F9F1386A-21BE-4259-A7BA-7614BE11E9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506" y="-965901"/>
            <a:ext cx="13176655" cy="87844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5580" y="5064808"/>
            <a:ext cx="12192000" cy="1780861"/>
          </a:xfrm>
          <a:prstGeom prst="rect">
            <a:avLst/>
          </a:prstGeom>
          <a:solidFill>
            <a:srgbClr val="F9F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ru-RU" sz="3200" b="1" dirty="0">
                <a:solidFill>
                  <a:schemeClr val="tx1"/>
                </a:solidFill>
                <a:latin typeface="Candara" panose="020E0502030303020204" pitchFamily="34" charset="0"/>
              </a:rPr>
              <a:t>Павел Самиев</a:t>
            </a:r>
          </a:p>
          <a:p>
            <a:pPr algn="r"/>
            <a:r>
              <a:rPr lang="ru-RU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Генеральный директор аналитического центра «БизнесДром»</a:t>
            </a:r>
          </a:p>
          <a:p>
            <a:pPr algn="r"/>
            <a:r>
              <a:rPr lang="ru-RU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Председатель Комитета «ОПОРЫ РОССИИ» по финансовым рынкам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204655"/>
            <a:ext cx="12192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764047" y="6367518"/>
            <a:ext cx="652744" cy="369332"/>
          </a:xfrm>
          <a:prstGeom prst="rect">
            <a:avLst/>
          </a:prstGeom>
          <a:solidFill>
            <a:srgbClr val="F9FCFE"/>
          </a:solidFill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ProximaNova"/>
              </a:rPr>
              <a:t>20</a:t>
            </a:r>
            <a:r>
              <a:rPr lang="en-US" dirty="0">
                <a:latin typeface="ProximaNova"/>
              </a:rPr>
              <a:t>2</a:t>
            </a:r>
            <a:r>
              <a:rPr lang="ru-RU" dirty="0">
                <a:latin typeface="ProximaNova"/>
              </a:rPr>
              <a:t>1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-16741" y="1537397"/>
            <a:ext cx="12203161" cy="1200329"/>
          </a:xfrm>
          <a:prstGeom prst="rect">
            <a:avLst/>
          </a:prstGeom>
          <a:solidFill>
            <a:srgbClr val="F9FCFE"/>
          </a:solidFill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ysClr val="windowText" lastClr="000000"/>
                </a:solidFill>
                <a:latin typeface="Candara" panose="020E0502030303020204" pitchFamily="34" charset="0"/>
              </a:rPr>
              <a:t>ФИНАНСИРОВАНИЕ И КРЕДИТОВАНИЕ МСП:</a:t>
            </a:r>
          </a:p>
          <a:p>
            <a:r>
              <a:rPr lang="ru-RU" sz="3600" b="1" dirty="0">
                <a:solidFill>
                  <a:sysClr val="windowText" lastClr="000000"/>
                </a:solidFill>
                <a:latin typeface="Candara" panose="020E0502030303020204" pitchFamily="34" charset="0"/>
              </a:rPr>
              <a:t>Влияние пандемии, структура, проблемы господдержки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605260-C41A-4797-AEB4-BF9182B3A12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38" y="5334510"/>
            <a:ext cx="3124791" cy="718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2457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ECB8DBD-9E1D-4F1F-92B9-D8745F760949}"/>
              </a:ext>
            </a:extLst>
          </p:cNvPr>
          <p:cNvSpPr/>
          <p:nvPr/>
        </p:nvSpPr>
        <p:spPr>
          <a:xfrm>
            <a:off x="321518" y="288722"/>
            <a:ext cx="106512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92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latin typeface="Candara" panose="020E0502030303020204" pitchFamily="34" charset="0"/>
              </a:rPr>
              <a:t>Льготные кредиты в рамках программ господдержки удержали кредитование от сокращения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3432DF2-2734-4F0F-B14F-65CC165454FC}"/>
              </a:ext>
            </a:extLst>
          </p:cNvPr>
          <p:cNvCxnSpPr>
            <a:cxnSpLocks/>
          </p:cNvCxnSpPr>
          <p:nvPr/>
        </p:nvCxnSpPr>
        <p:spPr>
          <a:xfrm>
            <a:off x="0" y="1021766"/>
            <a:ext cx="90678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528647B-FC3C-48A8-8086-BA5F402DBF0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59" y="6242971"/>
            <a:ext cx="2081179" cy="47850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C4D354D5-C2B3-4F5D-A70C-C64A82CC0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4456" y="6086738"/>
            <a:ext cx="35706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Источник: : «Эксперт РА» по данным Банка России, </a:t>
            </a:r>
          </a:p>
          <a:p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оценка агентства «Эксперт РА»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2251A6-D5DD-4DE2-B377-5F515963C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016" y="1312108"/>
            <a:ext cx="10017967" cy="458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96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ECB8DBD-9E1D-4F1F-92B9-D8745F760949}"/>
              </a:ext>
            </a:extLst>
          </p:cNvPr>
          <p:cNvSpPr/>
          <p:nvPr/>
        </p:nvSpPr>
        <p:spPr>
          <a:xfrm>
            <a:off x="321518" y="288126"/>
            <a:ext cx="10882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prstClr val="black"/>
                </a:solidFill>
                <a:latin typeface="Candara" panose="020E0502030303020204" pitchFamily="34" charset="0"/>
              </a:rPr>
              <a:t>Доля крупных банков в 2021 почти 81% - рекорд за всю историю наблюдений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252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3432DF2-2734-4F0F-B14F-65CC165454FC}"/>
              </a:ext>
            </a:extLst>
          </p:cNvPr>
          <p:cNvCxnSpPr>
            <a:cxnSpLocks/>
          </p:cNvCxnSpPr>
          <p:nvPr/>
        </p:nvCxnSpPr>
        <p:spPr>
          <a:xfrm>
            <a:off x="0" y="1001538"/>
            <a:ext cx="90678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6">
            <a:extLst>
              <a:ext uri="{FF2B5EF4-FFF2-40B4-BE49-F238E27FC236}">
                <a16:creationId xmlns:a16="http://schemas.microsoft.com/office/drawing/2014/main" id="{4B3C03EF-5D33-42FE-9861-5475FC62A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7860" y="6217850"/>
            <a:ext cx="33707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Источник: БизнесДром по данным Банка России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84D733-E89F-4797-9092-CCFBBA9734A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59" y="6242971"/>
            <a:ext cx="2081179" cy="4785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1F2AC98D-49AA-494C-811D-26B4370BE5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313395"/>
              </p:ext>
            </p:extLst>
          </p:nvPr>
        </p:nvGraphicFramePr>
        <p:xfrm>
          <a:off x="494521" y="1446245"/>
          <a:ext cx="10994133" cy="4544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5326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ECB8DBD-9E1D-4F1F-92B9-D8745F760949}"/>
              </a:ext>
            </a:extLst>
          </p:cNvPr>
          <p:cNvSpPr/>
          <p:nvPr/>
        </p:nvSpPr>
        <p:spPr>
          <a:xfrm>
            <a:off x="321518" y="190769"/>
            <a:ext cx="10293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92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latin typeface="Candara" panose="020E0502030303020204" pitchFamily="34" charset="0"/>
              </a:rPr>
              <a:t>Доля доходов от предпринимательской деятельности значительно снизилась в 2020 году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3432DF2-2734-4F0F-B14F-65CC165454FC}"/>
              </a:ext>
            </a:extLst>
          </p:cNvPr>
          <p:cNvCxnSpPr>
            <a:cxnSpLocks/>
          </p:cNvCxnSpPr>
          <p:nvPr/>
        </p:nvCxnSpPr>
        <p:spPr>
          <a:xfrm>
            <a:off x="0" y="1105848"/>
            <a:ext cx="90678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6">
            <a:extLst>
              <a:ext uri="{FF2B5EF4-FFF2-40B4-BE49-F238E27FC236}">
                <a16:creationId xmlns:a16="http://schemas.microsoft.com/office/drawing/2014/main" id="{4B3C03EF-5D33-42FE-9861-5475FC62A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7860" y="6079351"/>
            <a:ext cx="297825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Источник: БизнесДром по данным Росстат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5CAFC0-BFA8-49ED-AEC1-3C9F0B9B42D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59" y="6242971"/>
            <a:ext cx="2081179" cy="4785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A9278A5-2807-429F-BD68-DE9999B24E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071448"/>
              </p:ext>
            </p:extLst>
          </p:nvPr>
        </p:nvGraphicFramePr>
        <p:xfrm>
          <a:off x="242596" y="1298765"/>
          <a:ext cx="11111204" cy="4532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9881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ECB8DBD-9E1D-4F1F-92B9-D8745F760949}"/>
              </a:ext>
            </a:extLst>
          </p:cNvPr>
          <p:cNvSpPr/>
          <p:nvPr/>
        </p:nvSpPr>
        <p:spPr>
          <a:xfrm>
            <a:off x="321518" y="190769"/>
            <a:ext cx="10293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92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latin typeface="Candara" panose="020E0502030303020204" pitchFamily="34" charset="0"/>
              </a:rPr>
              <a:t>Уровень просроченной задолженности в МСП все еще гораздо выше, чем в </a:t>
            </a:r>
            <a:r>
              <a:rPr lang="ru-RU" sz="2400" b="1" dirty="0" err="1">
                <a:latin typeface="Candara" panose="020E0502030303020204" pitchFamily="34" charset="0"/>
              </a:rPr>
              <a:t>корп.секторе</a:t>
            </a:r>
            <a:r>
              <a:rPr lang="ru-RU" sz="2400" b="1" dirty="0">
                <a:latin typeface="Candara" panose="020E0502030303020204" pitchFamily="34" charset="0"/>
              </a:rPr>
              <a:t> и рознице, в 202</a:t>
            </a:r>
            <a:r>
              <a:rPr lang="en-US" sz="2400" b="1" dirty="0">
                <a:latin typeface="Candara" panose="020E0502030303020204" pitchFamily="34" charset="0"/>
              </a:rPr>
              <a:t>1</a:t>
            </a:r>
            <a:r>
              <a:rPr lang="ru-RU" sz="2400" b="1" dirty="0">
                <a:latin typeface="Candara" panose="020E0502030303020204" pitchFamily="34" charset="0"/>
              </a:rPr>
              <a:t> году снова перейдет к росту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3432DF2-2734-4F0F-B14F-65CC165454FC}"/>
              </a:ext>
            </a:extLst>
          </p:cNvPr>
          <p:cNvCxnSpPr>
            <a:cxnSpLocks/>
          </p:cNvCxnSpPr>
          <p:nvPr/>
        </p:nvCxnSpPr>
        <p:spPr>
          <a:xfrm>
            <a:off x="0" y="1105848"/>
            <a:ext cx="90678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6">
            <a:extLst>
              <a:ext uri="{FF2B5EF4-FFF2-40B4-BE49-F238E27FC236}">
                <a16:creationId xmlns:a16="http://schemas.microsoft.com/office/drawing/2014/main" id="{4B3C03EF-5D33-42FE-9861-5475FC62A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7860" y="6079351"/>
            <a:ext cx="340606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Источник: БизнесДром по данным Банка России 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3A681C79-15AB-46F7-A9C0-56E18A4CA1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8306829"/>
              </p:ext>
            </p:extLst>
          </p:nvPr>
        </p:nvGraphicFramePr>
        <p:xfrm>
          <a:off x="685801" y="1329689"/>
          <a:ext cx="10548256" cy="466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5CAFC0-BFA8-49ED-AEC1-3C9F0B9B42D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59" y="6242971"/>
            <a:ext cx="2081179" cy="478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8662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ECB8DBD-9E1D-4F1F-92B9-D8745F760949}"/>
              </a:ext>
            </a:extLst>
          </p:cNvPr>
          <p:cNvSpPr/>
          <p:nvPr/>
        </p:nvSpPr>
        <p:spPr>
          <a:xfrm>
            <a:off x="321518" y="190769"/>
            <a:ext cx="10293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92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latin typeface="Candara" panose="020E0502030303020204" pitchFamily="34" charset="0"/>
              </a:rPr>
              <a:t>Качество кредитов МСП в ТОП-30 банках значительно выше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3432DF2-2734-4F0F-B14F-65CC165454FC}"/>
              </a:ext>
            </a:extLst>
          </p:cNvPr>
          <p:cNvCxnSpPr>
            <a:cxnSpLocks/>
          </p:cNvCxnSpPr>
          <p:nvPr/>
        </p:nvCxnSpPr>
        <p:spPr>
          <a:xfrm>
            <a:off x="0" y="751285"/>
            <a:ext cx="90678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6">
            <a:extLst>
              <a:ext uri="{FF2B5EF4-FFF2-40B4-BE49-F238E27FC236}">
                <a16:creationId xmlns:a16="http://schemas.microsoft.com/office/drawing/2014/main" id="{4B3C03EF-5D33-42FE-9861-5475FC62A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7860" y="6079351"/>
            <a:ext cx="340606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Источник: БизнесДром по данным Банка России 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3C3E6EBD-5666-42D8-907F-2F882FA316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4838537"/>
              </p:ext>
            </p:extLst>
          </p:nvPr>
        </p:nvGraphicFramePr>
        <p:xfrm>
          <a:off x="321519" y="1028285"/>
          <a:ext cx="11202402" cy="495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7F5B3E-33EB-47BA-8A21-BFF9252F360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59" y="6242971"/>
            <a:ext cx="2081179" cy="478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6607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ECB8DBD-9E1D-4F1F-92B9-D8745F760949}"/>
              </a:ext>
            </a:extLst>
          </p:cNvPr>
          <p:cNvSpPr/>
          <p:nvPr/>
        </p:nvSpPr>
        <p:spPr>
          <a:xfrm>
            <a:off x="321518" y="190769"/>
            <a:ext cx="110322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92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latin typeface="Candara" panose="020E0502030303020204" pitchFamily="34" charset="0"/>
              </a:rPr>
              <a:t>Число отказов МСП находится ниже 50%, что свидетельствует о высокой степени доступности кредитов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3432DF2-2734-4F0F-B14F-65CC165454FC}"/>
              </a:ext>
            </a:extLst>
          </p:cNvPr>
          <p:cNvCxnSpPr>
            <a:cxnSpLocks/>
          </p:cNvCxnSpPr>
          <p:nvPr/>
        </p:nvCxnSpPr>
        <p:spPr>
          <a:xfrm>
            <a:off x="0" y="1062037"/>
            <a:ext cx="90678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6">
            <a:extLst>
              <a:ext uri="{FF2B5EF4-FFF2-40B4-BE49-F238E27FC236}">
                <a16:creationId xmlns:a16="http://schemas.microsoft.com/office/drawing/2014/main" id="{4B3C03EF-5D33-42FE-9861-5475FC62A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174" y="5965972"/>
            <a:ext cx="43649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Источник: ПСБ Аналитика &amp; Стратегия, </a:t>
            </a:r>
            <a:r>
              <a:rPr lang="ru-RU" alt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Magram</a:t>
            </a: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alt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Market</a:t>
            </a: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alt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Research</a:t>
            </a:r>
            <a:endParaRPr lang="ru-RU" alt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14CC40-0DE2-4356-8797-B2FF6BB1695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59" y="6242971"/>
            <a:ext cx="2081179" cy="478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539F982-2442-4AAC-A47C-28AFF4775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659" y="1135145"/>
            <a:ext cx="5229225" cy="475297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81EAE9F-FAD9-4FB8-9BB7-5085DF0D2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" y="1278607"/>
            <a:ext cx="596265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37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ECB8DBD-9E1D-4F1F-92B9-D8745F760949}"/>
              </a:ext>
            </a:extLst>
          </p:cNvPr>
          <p:cNvSpPr/>
          <p:nvPr/>
        </p:nvSpPr>
        <p:spPr>
          <a:xfrm>
            <a:off x="321518" y="190769"/>
            <a:ext cx="110322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92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latin typeface="Candara" panose="020E0502030303020204" pitchFamily="34" charset="0"/>
              </a:rPr>
              <a:t>Более половины МСБ считают, что получить кредит в банке</a:t>
            </a:r>
          </a:p>
          <a:p>
            <a:pPr>
              <a:defRPr sz="192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latin typeface="Candara" panose="020E0502030303020204" pitchFamily="34" charset="0"/>
              </a:rPr>
              <a:t>достаточно сложно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3432DF2-2734-4F0F-B14F-65CC165454FC}"/>
              </a:ext>
            </a:extLst>
          </p:cNvPr>
          <p:cNvCxnSpPr>
            <a:cxnSpLocks/>
          </p:cNvCxnSpPr>
          <p:nvPr/>
        </p:nvCxnSpPr>
        <p:spPr>
          <a:xfrm>
            <a:off x="0" y="1062037"/>
            <a:ext cx="90678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6">
            <a:extLst>
              <a:ext uri="{FF2B5EF4-FFF2-40B4-BE49-F238E27FC236}">
                <a16:creationId xmlns:a16="http://schemas.microsoft.com/office/drawing/2014/main" id="{4B3C03EF-5D33-42FE-9861-5475FC62A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174" y="5965972"/>
            <a:ext cx="43649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Источник: ПСБ Аналитика &amp; Стратегия, </a:t>
            </a:r>
            <a:r>
              <a:rPr lang="ru-RU" alt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Magram</a:t>
            </a: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alt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Market</a:t>
            </a: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alt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Research</a:t>
            </a:r>
            <a:endParaRPr lang="ru-RU" alt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14CC40-0DE2-4356-8797-B2FF6BB1695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59" y="6242971"/>
            <a:ext cx="2081179" cy="478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86BA6D-4CB9-4736-AAA6-7CA163E61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607" y="1175417"/>
            <a:ext cx="10083282" cy="468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02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ECB8DBD-9E1D-4F1F-92B9-D8745F760949}"/>
              </a:ext>
            </a:extLst>
          </p:cNvPr>
          <p:cNvSpPr/>
          <p:nvPr/>
        </p:nvSpPr>
        <p:spPr>
          <a:xfrm>
            <a:off x="321518" y="190769"/>
            <a:ext cx="11595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92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latin typeface="Candara" panose="020E0502030303020204" pitchFamily="34" charset="0"/>
              </a:rPr>
              <a:t>Благодаря росту портфеля доля просроченных кредитов увеличится незначительно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3432DF2-2734-4F0F-B14F-65CC165454FC}"/>
              </a:ext>
            </a:extLst>
          </p:cNvPr>
          <p:cNvCxnSpPr>
            <a:cxnSpLocks/>
          </p:cNvCxnSpPr>
          <p:nvPr/>
        </p:nvCxnSpPr>
        <p:spPr>
          <a:xfrm>
            <a:off x="0" y="977514"/>
            <a:ext cx="90678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6">
            <a:extLst>
              <a:ext uri="{FF2B5EF4-FFF2-40B4-BE49-F238E27FC236}">
                <a16:creationId xmlns:a16="http://schemas.microsoft.com/office/drawing/2014/main" id="{4B3C03EF-5D33-42FE-9861-5475FC62A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7860" y="6276804"/>
            <a:ext cx="26522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Источник: Банк России, расчеты АКРА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14CC40-0DE2-4356-8797-B2FF6BB1695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88" y="6176051"/>
            <a:ext cx="2081179" cy="478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0AE95F-B5A6-4D34-B22F-6A49FF929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963" y="1432805"/>
            <a:ext cx="9285028" cy="457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38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ECB8DBD-9E1D-4F1F-92B9-D8745F760949}"/>
              </a:ext>
            </a:extLst>
          </p:cNvPr>
          <p:cNvSpPr/>
          <p:nvPr/>
        </p:nvSpPr>
        <p:spPr>
          <a:xfrm>
            <a:off x="321518" y="190769"/>
            <a:ext cx="10293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92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latin typeface="Candara" panose="020E0502030303020204" pitchFamily="34" charset="0"/>
              </a:rPr>
              <a:t>После кризиса темпы роста просроченной задолженности возрастают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3432DF2-2734-4F0F-B14F-65CC165454FC}"/>
              </a:ext>
            </a:extLst>
          </p:cNvPr>
          <p:cNvCxnSpPr>
            <a:cxnSpLocks/>
          </p:cNvCxnSpPr>
          <p:nvPr/>
        </p:nvCxnSpPr>
        <p:spPr>
          <a:xfrm>
            <a:off x="0" y="751285"/>
            <a:ext cx="90678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6">
            <a:extLst>
              <a:ext uri="{FF2B5EF4-FFF2-40B4-BE49-F238E27FC236}">
                <a16:creationId xmlns:a16="http://schemas.microsoft.com/office/drawing/2014/main" id="{4B3C03EF-5D33-42FE-9861-5475FC62A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7860" y="6079351"/>
            <a:ext cx="291829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Источник: АКРА по данным Банка России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7F5B3E-33EB-47BA-8A21-BFF9252F360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59" y="6242971"/>
            <a:ext cx="2081179" cy="478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99BB14-70CD-4740-B659-197482C50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996" y="1159139"/>
            <a:ext cx="8891879" cy="458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13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ECB8DBD-9E1D-4F1F-92B9-D8745F760949}"/>
              </a:ext>
            </a:extLst>
          </p:cNvPr>
          <p:cNvSpPr/>
          <p:nvPr/>
        </p:nvSpPr>
        <p:spPr>
          <a:xfrm>
            <a:off x="321518" y="288722"/>
            <a:ext cx="106512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92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latin typeface="Candara" panose="020E0502030303020204" pitchFamily="34" charset="0"/>
              </a:rPr>
              <a:t>Почти 30% реструктурированной задолженности по кредитам ЮЛ – нефтегазовый сектор и металлургия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3432DF2-2734-4F0F-B14F-65CC165454FC}"/>
              </a:ext>
            </a:extLst>
          </p:cNvPr>
          <p:cNvCxnSpPr>
            <a:cxnSpLocks/>
          </p:cNvCxnSpPr>
          <p:nvPr/>
        </p:nvCxnSpPr>
        <p:spPr>
          <a:xfrm>
            <a:off x="0" y="1021766"/>
            <a:ext cx="90678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528647B-FC3C-48A8-8086-BA5F402DBF0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59" y="6242971"/>
            <a:ext cx="2081179" cy="47850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C4D354D5-C2B3-4F5D-A70C-C64A82CC0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4456" y="6179071"/>
            <a:ext cx="16786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Источник: Банк России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BA4067-D77D-447F-8C09-B7848D332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59" y="1292182"/>
            <a:ext cx="11569959" cy="485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79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ECB8DBD-9E1D-4F1F-92B9-D8745F760949}"/>
              </a:ext>
            </a:extLst>
          </p:cNvPr>
          <p:cNvSpPr/>
          <p:nvPr/>
        </p:nvSpPr>
        <p:spPr>
          <a:xfrm>
            <a:off x="1679802" y="111096"/>
            <a:ext cx="93285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92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latin typeface="Candara" panose="020E0502030303020204" pitchFamily="34" charset="0"/>
              </a:rPr>
              <a:t>Кредитование МСП показывает удивительно хорошие результаты (НА ПЕРВЫЙ ВЗГЛЯД)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3432DF2-2734-4F0F-B14F-65CC165454FC}"/>
              </a:ext>
            </a:extLst>
          </p:cNvPr>
          <p:cNvCxnSpPr>
            <a:cxnSpLocks/>
          </p:cNvCxnSpPr>
          <p:nvPr/>
        </p:nvCxnSpPr>
        <p:spPr>
          <a:xfrm>
            <a:off x="0" y="1021766"/>
            <a:ext cx="90678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528647B-FC3C-48A8-8086-BA5F402DBF0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59" y="6242971"/>
            <a:ext cx="2081179" cy="47850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C4D354D5-C2B3-4F5D-A70C-C64A82CC0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4456" y="6179071"/>
            <a:ext cx="490082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Источник: Банк России, данные по итогам 2020 года предварительные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A744F3-3366-4231-B057-4B32DD9FD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18" y="1135145"/>
            <a:ext cx="10993886" cy="502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72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ECB8DBD-9E1D-4F1F-92B9-D8745F760949}"/>
              </a:ext>
            </a:extLst>
          </p:cNvPr>
          <p:cNvSpPr/>
          <p:nvPr/>
        </p:nvSpPr>
        <p:spPr>
          <a:xfrm>
            <a:off x="341615" y="357362"/>
            <a:ext cx="106512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92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latin typeface="Candara" panose="020E0502030303020204" pitchFamily="34" charset="0"/>
              </a:rPr>
              <a:t>49% </a:t>
            </a:r>
            <a:r>
              <a:rPr lang="ru-RU" sz="2400" b="1" dirty="0" err="1">
                <a:latin typeface="Candara" panose="020E0502030303020204" pitchFamily="34" charset="0"/>
              </a:rPr>
              <a:t>реструктуризаций</a:t>
            </a:r>
            <a:r>
              <a:rPr lang="ru-RU" sz="2400" b="1" dirty="0">
                <a:latin typeface="Candara" panose="020E0502030303020204" pitchFamily="34" charset="0"/>
              </a:rPr>
              <a:t> МСП – недвижимость и строительство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3432DF2-2734-4F0F-B14F-65CC165454FC}"/>
              </a:ext>
            </a:extLst>
          </p:cNvPr>
          <p:cNvCxnSpPr>
            <a:cxnSpLocks/>
          </p:cNvCxnSpPr>
          <p:nvPr/>
        </p:nvCxnSpPr>
        <p:spPr>
          <a:xfrm>
            <a:off x="0" y="1021766"/>
            <a:ext cx="90678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528647B-FC3C-48A8-8086-BA5F402DBF0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59" y="6242971"/>
            <a:ext cx="2081179" cy="47850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C4D354D5-C2B3-4F5D-A70C-C64A82CC0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4456" y="6179071"/>
            <a:ext cx="16786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Источник: Банк России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808B8D07-4467-4499-9A7F-69E63EA58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5199" t="14496" b="12786"/>
          <a:stretch/>
        </p:blipFill>
        <p:spPr>
          <a:xfrm>
            <a:off x="2291516" y="1336111"/>
            <a:ext cx="7196011" cy="43513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5BE38A5-3891-4043-BA8F-4CB179E6FF5A}"/>
              </a:ext>
            </a:extLst>
          </p:cNvPr>
          <p:cNvSpPr txBox="1"/>
          <p:nvPr/>
        </p:nvSpPr>
        <p:spPr>
          <a:xfrm>
            <a:off x="482380" y="4592963"/>
            <a:ext cx="36182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92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latin typeface="Candara" panose="020E0502030303020204" pitchFamily="34" charset="0"/>
              </a:rPr>
              <a:t>31% </a:t>
            </a:r>
            <a:r>
              <a:rPr lang="ru-RU" sz="1800" b="1" dirty="0" err="1">
                <a:latin typeface="Candara" panose="020E0502030303020204" pitchFamily="34" charset="0"/>
              </a:rPr>
              <a:t>реструктуризаций</a:t>
            </a:r>
            <a:r>
              <a:rPr lang="ru-RU" sz="1800" b="1" dirty="0">
                <a:latin typeface="Candara" panose="020E0502030303020204" pitchFamily="34" charset="0"/>
              </a:rPr>
              <a:t> МСП приходится на компании с повышенным риском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AF16376-1475-42B2-AA2C-D53C8AC87FF1}"/>
              </a:ext>
            </a:extLst>
          </p:cNvPr>
          <p:cNvCxnSpPr>
            <a:cxnSpLocks/>
          </p:cNvCxnSpPr>
          <p:nvPr/>
        </p:nvCxnSpPr>
        <p:spPr>
          <a:xfrm flipH="1">
            <a:off x="2458065" y="4552335"/>
            <a:ext cx="2615380" cy="4062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066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ECB8DBD-9E1D-4F1F-92B9-D8745F760949}"/>
              </a:ext>
            </a:extLst>
          </p:cNvPr>
          <p:cNvSpPr/>
          <p:nvPr/>
        </p:nvSpPr>
        <p:spPr>
          <a:xfrm>
            <a:off x="321518" y="190769"/>
            <a:ext cx="10293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92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latin typeface="Candara" panose="020E0502030303020204" pitchFamily="34" charset="0"/>
              </a:rPr>
              <a:t>Уровень покрытия резервами проблемных активов</a:t>
            </a:r>
            <a:r>
              <a:rPr lang="en-GB" sz="2400" b="1" dirty="0">
                <a:latin typeface="Candara" panose="020E0502030303020204" pitchFamily="34" charset="0"/>
              </a:rPr>
              <a:t> </a:t>
            </a:r>
            <a:r>
              <a:rPr lang="ru-RU" sz="2400" b="1" dirty="0">
                <a:latin typeface="Candara" panose="020E0502030303020204" pitchFamily="34" charset="0"/>
              </a:rPr>
              <a:t>рос весь 2020 год. </a:t>
            </a:r>
          </a:p>
          <a:p>
            <a:pPr>
              <a:defRPr sz="192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latin typeface="Candara" panose="020E0502030303020204" pitchFamily="34" charset="0"/>
              </a:rPr>
              <a:t>Но есть и скрытые проблемы, которые не учитывает статистика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3432DF2-2734-4F0F-B14F-65CC165454FC}"/>
              </a:ext>
            </a:extLst>
          </p:cNvPr>
          <p:cNvCxnSpPr>
            <a:cxnSpLocks/>
          </p:cNvCxnSpPr>
          <p:nvPr/>
        </p:nvCxnSpPr>
        <p:spPr>
          <a:xfrm>
            <a:off x="0" y="1021766"/>
            <a:ext cx="90678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528647B-FC3C-48A8-8086-BA5F402DBF0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59" y="6242971"/>
            <a:ext cx="2081179" cy="47850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C4D354D5-C2B3-4F5D-A70C-C64A82CC0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4774" y="5931002"/>
            <a:ext cx="16786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Источник: Банк России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176815-50AD-443D-9FD0-3BF03A06A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753" y="1265959"/>
            <a:ext cx="6969047" cy="461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84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ECB8DBD-9E1D-4F1F-92B9-D8745F760949}"/>
              </a:ext>
            </a:extLst>
          </p:cNvPr>
          <p:cNvSpPr/>
          <p:nvPr/>
        </p:nvSpPr>
        <p:spPr>
          <a:xfrm>
            <a:off x="321518" y="190769"/>
            <a:ext cx="10293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92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latin typeface="Candara" panose="020E0502030303020204" pitchFamily="34" charset="0"/>
              </a:rPr>
              <a:t>Текущий запас прочности банков достаточен для покрытия потенциальных потерь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3432DF2-2734-4F0F-B14F-65CC165454FC}"/>
              </a:ext>
            </a:extLst>
          </p:cNvPr>
          <p:cNvCxnSpPr>
            <a:cxnSpLocks/>
          </p:cNvCxnSpPr>
          <p:nvPr/>
        </p:nvCxnSpPr>
        <p:spPr>
          <a:xfrm>
            <a:off x="0" y="1021766"/>
            <a:ext cx="90678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528647B-FC3C-48A8-8086-BA5F402DBF0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59" y="6242971"/>
            <a:ext cx="2081179" cy="47850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C4D354D5-C2B3-4F5D-A70C-C64A82CC0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4774" y="5931002"/>
            <a:ext cx="16786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Источник: Банк России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364BA8-A3A6-4E1C-BDB8-581271412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469" y="1128661"/>
            <a:ext cx="7384027" cy="50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30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ECB8DBD-9E1D-4F1F-92B9-D8745F760949}"/>
              </a:ext>
            </a:extLst>
          </p:cNvPr>
          <p:cNvSpPr/>
          <p:nvPr/>
        </p:nvSpPr>
        <p:spPr>
          <a:xfrm>
            <a:off x="321518" y="190769"/>
            <a:ext cx="10293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92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latin typeface="Candara" panose="020E0502030303020204" pitchFamily="34" charset="0"/>
              </a:rPr>
              <a:t>Проблемы по </a:t>
            </a:r>
            <a:r>
              <a:rPr lang="ru-RU" sz="2400" b="1" dirty="0" err="1">
                <a:latin typeface="Candara" panose="020E0502030303020204" pitchFamily="34" charset="0"/>
              </a:rPr>
              <a:t>реструктуризациям</a:t>
            </a:r>
            <a:r>
              <a:rPr lang="ru-RU" sz="2400" b="1" dirty="0">
                <a:latin typeface="Candara" panose="020E0502030303020204" pitchFamily="34" charset="0"/>
              </a:rPr>
              <a:t> будут вызревать постепенно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3432DF2-2734-4F0F-B14F-65CC165454FC}"/>
              </a:ext>
            </a:extLst>
          </p:cNvPr>
          <p:cNvCxnSpPr>
            <a:cxnSpLocks/>
          </p:cNvCxnSpPr>
          <p:nvPr/>
        </p:nvCxnSpPr>
        <p:spPr>
          <a:xfrm>
            <a:off x="0" y="1021766"/>
            <a:ext cx="90678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528647B-FC3C-48A8-8086-BA5F402DBF0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59" y="6242971"/>
            <a:ext cx="2081179" cy="478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82A3AC-82BB-4388-923D-0A4BDF9A5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45" y="1170115"/>
            <a:ext cx="11798710" cy="4900522"/>
          </a:xfrm>
          <a:prstGeom prst="rect">
            <a:avLst/>
          </a:prstGeom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C4D354D5-C2B3-4F5D-A70C-C64A82CC0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4774" y="5931002"/>
            <a:ext cx="16786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Источник: Банк России</a:t>
            </a:r>
          </a:p>
        </p:txBody>
      </p:sp>
    </p:spTree>
    <p:extLst>
      <p:ext uri="{BB962C8B-B14F-4D97-AF65-F5344CB8AC3E}">
        <p14:creationId xmlns:p14="http://schemas.microsoft.com/office/powerpoint/2010/main" val="3146199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ECB8DBD-9E1D-4F1F-92B9-D8745F760949}"/>
              </a:ext>
            </a:extLst>
          </p:cNvPr>
          <p:cNvSpPr/>
          <p:nvPr/>
        </p:nvSpPr>
        <p:spPr>
          <a:xfrm>
            <a:off x="321518" y="190769"/>
            <a:ext cx="110322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92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latin typeface="Candara" panose="020E0502030303020204" pitchFamily="34" charset="0"/>
              </a:rPr>
              <a:t>22% МСП отметили в качестве сдерживающего фактора в 2020 году невозможность получения господдержки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3432DF2-2734-4F0F-B14F-65CC165454FC}"/>
              </a:ext>
            </a:extLst>
          </p:cNvPr>
          <p:cNvCxnSpPr>
            <a:cxnSpLocks/>
          </p:cNvCxnSpPr>
          <p:nvPr/>
        </p:nvCxnSpPr>
        <p:spPr>
          <a:xfrm>
            <a:off x="0" y="1062037"/>
            <a:ext cx="90678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6">
            <a:extLst>
              <a:ext uri="{FF2B5EF4-FFF2-40B4-BE49-F238E27FC236}">
                <a16:creationId xmlns:a16="http://schemas.microsoft.com/office/drawing/2014/main" id="{4B3C03EF-5D33-42FE-9861-5475FC62A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174" y="6144743"/>
            <a:ext cx="43649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Источник: ПСБ Аналитика &amp; Стратегия, </a:t>
            </a:r>
            <a:r>
              <a:rPr lang="ru-RU" alt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Magram</a:t>
            </a: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alt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Market</a:t>
            </a: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alt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Research</a:t>
            </a:r>
            <a:endParaRPr lang="ru-RU" alt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14CC40-0DE2-4356-8797-B2FF6BB1695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59" y="6242971"/>
            <a:ext cx="2081179" cy="478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69B0718-EF83-4797-93EE-E97C009D5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13" y="1209342"/>
            <a:ext cx="932497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02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ECB8DBD-9E1D-4F1F-92B9-D8745F760949}"/>
              </a:ext>
            </a:extLst>
          </p:cNvPr>
          <p:cNvSpPr/>
          <p:nvPr/>
        </p:nvSpPr>
        <p:spPr>
          <a:xfrm>
            <a:off x="321518" y="190769"/>
            <a:ext cx="10293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92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latin typeface="Candara" panose="020E0502030303020204" pitchFamily="34" charset="0"/>
              </a:rPr>
              <a:t>Ставки по кредитам МСП достигли минимальных значений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3432DF2-2734-4F0F-B14F-65CC165454FC}"/>
              </a:ext>
            </a:extLst>
          </p:cNvPr>
          <p:cNvCxnSpPr>
            <a:cxnSpLocks/>
          </p:cNvCxnSpPr>
          <p:nvPr/>
        </p:nvCxnSpPr>
        <p:spPr>
          <a:xfrm>
            <a:off x="0" y="751285"/>
            <a:ext cx="90678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6">
            <a:extLst>
              <a:ext uri="{FF2B5EF4-FFF2-40B4-BE49-F238E27FC236}">
                <a16:creationId xmlns:a16="http://schemas.microsoft.com/office/drawing/2014/main" id="{4B3C03EF-5D33-42FE-9861-5475FC62A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0517" y="6205224"/>
            <a:ext cx="340606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Источник: БизнесДром по данным Банка России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7F5B3E-33EB-47BA-8A21-BFF9252F360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59" y="6242971"/>
            <a:ext cx="2081179" cy="4785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99284F77-2E2A-490B-B4AE-6D3A8A0751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3524225"/>
              </p:ext>
            </p:extLst>
          </p:nvPr>
        </p:nvGraphicFramePr>
        <p:xfrm>
          <a:off x="321519" y="929433"/>
          <a:ext cx="11511252" cy="5313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8824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ECB8DBD-9E1D-4F1F-92B9-D8745F760949}"/>
              </a:ext>
            </a:extLst>
          </p:cNvPr>
          <p:cNvSpPr/>
          <p:nvPr/>
        </p:nvSpPr>
        <p:spPr>
          <a:xfrm>
            <a:off x="341615" y="123604"/>
            <a:ext cx="106512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92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latin typeface="Candara" panose="020E0502030303020204" pitchFamily="34" charset="0"/>
              </a:rPr>
              <a:t>Банки реструктурировали 12% всех кредитов, </a:t>
            </a:r>
          </a:p>
          <a:p>
            <a:pPr>
              <a:defRPr sz="192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latin typeface="Candara" panose="020E0502030303020204" pitchFamily="34" charset="0"/>
              </a:rPr>
              <a:t>12% из них – реструктуризации МСП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3432DF2-2734-4F0F-B14F-65CC165454FC}"/>
              </a:ext>
            </a:extLst>
          </p:cNvPr>
          <p:cNvCxnSpPr>
            <a:cxnSpLocks/>
          </p:cNvCxnSpPr>
          <p:nvPr/>
        </p:nvCxnSpPr>
        <p:spPr>
          <a:xfrm>
            <a:off x="0" y="1021766"/>
            <a:ext cx="90678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528647B-FC3C-48A8-8086-BA5F402DBF0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59" y="6242971"/>
            <a:ext cx="2081179" cy="47850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C4D354D5-C2B3-4F5D-A70C-C64A82CC0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4456" y="6179071"/>
            <a:ext cx="16786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Источник: Банк России</a:t>
            </a:r>
          </a:p>
        </p:txBody>
      </p:sp>
      <p:pic>
        <p:nvPicPr>
          <p:cNvPr id="9" name="Объект 5">
            <a:extLst>
              <a:ext uri="{FF2B5EF4-FFF2-40B4-BE49-F238E27FC236}">
                <a16:creationId xmlns:a16="http://schemas.microsoft.com/office/drawing/2014/main" id="{A23B2F32-9321-40CE-8392-54F84AD844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0378" t="23152" b="11420"/>
          <a:stretch/>
        </p:blipFill>
        <p:spPr>
          <a:xfrm>
            <a:off x="2953811" y="1408970"/>
            <a:ext cx="611287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97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D4DE0AA-FB33-451E-BAA5-33A2F0459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21ED8-D4D6-4E1F-8776-2B467D75F70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3FBA9EA-8117-4A66-A39D-5A389E724892}"/>
              </a:ext>
            </a:extLst>
          </p:cNvPr>
          <p:cNvSpPr/>
          <p:nvPr/>
        </p:nvSpPr>
        <p:spPr>
          <a:xfrm>
            <a:off x="819622" y="1201376"/>
            <a:ext cx="110045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ru-RU" sz="5400" b="1" dirty="0">
                <a:solidFill>
                  <a:srgbClr val="FFC000"/>
                </a:solidFill>
                <a:latin typeface="Candara" panose="020E0502030303020204" pitchFamily="34" charset="0"/>
              </a:rPr>
              <a:t>Размер кредитного портфеля МСП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032CA26-FCEF-412D-8F04-C147C801FED1}"/>
              </a:ext>
            </a:extLst>
          </p:cNvPr>
          <p:cNvSpPr/>
          <p:nvPr/>
        </p:nvSpPr>
        <p:spPr>
          <a:xfrm>
            <a:off x="677907" y="4288281"/>
            <a:ext cx="102283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>
                <a:latin typeface="Candara" panose="020E0502030303020204" pitchFamily="34" charset="0"/>
              </a:rPr>
              <a:t>6,2 </a:t>
            </a:r>
            <a:r>
              <a:rPr lang="ru-RU" sz="4000" b="1" dirty="0">
                <a:latin typeface="Candara" panose="020E0502030303020204" pitchFamily="34" charset="0"/>
              </a:rPr>
              <a:t>трлн</a:t>
            </a:r>
            <a:r>
              <a:rPr lang="en-US" sz="4000" b="1" dirty="0">
                <a:latin typeface="Candara" panose="020E0502030303020204" pitchFamily="34" charset="0"/>
              </a:rPr>
              <a:t> </a:t>
            </a:r>
            <a:r>
              <a:rPr lang="ru-RU" sz="4000" b="1" dirty="0">
                <a:latin typeface="Candara" panose="020E0502030303020204" pitchFamily="34" charset="0"/>
              </a:rPr>
              <a:t>рублей</a:t>
            </a:r>
            <a:endParaRPr lang="ru-RU" sz="7200" b="1" dirty="0">
              <a:latin typeface="Candara" panose="020E0502030303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B3CF863-E0C5-4B34-86FE-9638F0670A02}"/>
              </a:ext>
            </a:extLst>
          </p:cNvPr>
          <p:cNvSpPr/>
          <p:nvPr/>
        </p:nvSpPr>
        <p:spPr>
          <a:xfrm>
            <a:off x="3031997" y="5488610"/>
            <a:ext cx="20811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 01.04.20</a:t>
            </a:r>
            <a:r>
              <a:rPr lang="en-US" sz="2400" dirty="0"/>
              <a:t>2</a:t>
            </a:r>
            <a:r>
              <a:rPr lang="ru-RU" sz="2400" dirty="0"/>
              <a:t>1</a:t>
            </a:r>
            <a:endParaRPr lang="ru-RU" sz="2400" dirty="0">
              <a:latin typeface="Candara" panose="020E0502030303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96FD03-111D-4727-A365-A3D084BEAFE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410" y="6175316"/>
            <a:ext cx="2081179" cy="478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7973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ECB8DBD-9E1D-4F1F-92B9-D8745F760949}"/>
              </a:ext>
            </a:extLst>
          </p:cNvPr>
          <p:cNvSpPr/>
          <p:nvPr/>
        </p:nvSpPr>
        <p:spPr>
          <a:xfrm>
            <a:off x="321518" y="190769"/>
            <a:ext cx="110322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92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latin typeface="Candara" panose="020E0502030303020204" pitchFamily="34" charset="0"/>
              </a:rPr>
              <a:t>Доля</a:t>
            </a:r>
            <a:r>
              <a:rPr lang="en-US" sz="2400" b="1" dirty="0">
                <a:latin typeface="Candara" panose="020E0502030303020204" pitchFamily="34" charset="0"/>
              </a:rPr>
              <a:t> </a:t>
            </a:r>
            <a:r>
              <a:rPr lang="ru-RU" sz="2400" b="1" dirty="0">
                <a:latin typeface="Candara" panose="020E0502030303020204" pitchFamily="34" charset="0"/>
              </a:rPr>
              <a:t>кредитов МСП продолжает расти в общем кредитном портфеле банков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3432DF2-2734-4F0F-B14F-65CC165454FC}"/>
              </a:ext>
            </a:extLst>
          </p:cNvPr>
          <p:cNvCxnSpPr>
            <a:cxnSpLocks/>
          </p:cNvCxnSpPr>
          <p:nvPr/>
        </p:nvCxnSpPr>
        <p:spPr>
          <a:xfrm>
            <a:off x="0" y="652434"/>
            <a:ext cx="90678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6">
            <a:extLst>
              <a:ext uri="{FF2B5EF4-FFF2-40B4-BE49-F238E27FC236}">
                <a16:creationId xmlns:a16="http://schemas.microsoft.com/office/drawing/2014/main" id="{4B3C03EF-5D33-42FE-9861-5475FC62A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7860" y="6079351"/>
            <a:ext cx="33707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Источник: БизнесДром по данным Банка России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14CC40-0DE2-4356-8797-B2FF6BB1695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59" y="6242971"/>
            <a:ext cx="2081179" cy="4785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97460801-AB51-40AD-80FF-B74FD84522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8923676"/>
              </p:ext>
            </p:extLst>
          </p:nvPr>
        </p:nvGraphicFramePr>
        <p:xfrm>
          <a:off x="559837" y="793103"/>
          <a:ext cx="10928817" cy="5206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5781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ECB8DBD-9E1D-4F1F-92B9-D8745F760949}"/>
              </a:ext>
            </a:extLst>
          </p:cNvPr>
          <p:cNvSpPr/>
          <p:nvPr/>
        </p:nvSpPr>
        <p:spPr>
          <a:xfrm>
            <a:off x="321518" y="190769"/>
            <a:ext cx="10293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92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latin typeface="Candara" panose="020E0502030303020204" pitchFamily="34" charset="0"/>
              </a:rPr>
              <a:t>В 2021 году портфель кредитов МСП уже вырос почти на 7%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3432DF2-2734-4F0F-B14F-65CC165454FC}"/>
              </a:ext>
            </a:extLst>
          </p:cNvPr>
          <p:cNvCxnSpPr>
            <a:cxnSpLocks/>
          </p:cNvCxnSpPr>
          <p:nvPr/>
        </p:nvCxnSpPr>
        <p:spPr>
          <a:xfrm>
            <a:off x="0" y="652434"/>
            <a:ext cx="90678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6">
            <a:extLst>
              <a:ext uri="{FF2B5EF4-FFF2-40B4-BE49-F238E27FC236}">
                <a16:creationId xmlns:a16="http://schemas.microsoft.com/office/drawing/2014/main" id="{4B3C03EF-5D33-42FE-9861-5475FC62A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7860" y="6079351"/>
            <a:ext cx="33707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Источник: БизнесДром по данным Банка России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528647B-FC3C-48A8-8086-BA5F402DBF0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59" y="6242971"/>
            <a:ext cx="2081179" cy="4785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89F95235-7D79-419B-A961-277F6872CC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3339899"/>
              </p:ext>
            </p:extLst>
          </p:nvPr>
        </p:nvGraphicFramePr>
        <p:xfrm>
          <a:off x="790415" y="1477992"/>
          <a:ext cx="10293930" cy="4362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7061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ECB8DBD-9E1D-4F1F-92B9-D8745F760949}"/>
              </a:ext>
            </a:extLst>
          </p:cNvPr>
          <p:cNvSpPr/>
          <p:nvPr/>
        </p:nvSpPr>
        <p:spPr>
          <a:xfrm>
            <a:off x="321518" y="190769"/>
            <a:ext cx="10882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92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latin typeface="Candara" panose="020E0502030303020204" pitchFamily="34" charset="0"/>
              </a:rPr>
              <a:t>Кредитный портфель МСП растет у крупных банков и стагнирует у средних и небольших (в том числе региональных)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252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3432DF2-2734-4F0F-B14F-65CC165454FC}"/>
              </a:ext>
            </a:extLst>
          </p:cNvPr>
          <p:cNvCxnSpPr>
            <a:cxnSpLocks/>
          </p:cNvCxnSpPr>
          <p:nvPr/>
        </p:nvCxnSpPr>
        <p:spPr>
          <a:xfrm>
            <a:off x="0" y="1001538"/>
            <a:ext cx="90678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6">
            <a:extLst>
              <a:ext uri="{FF2B5EF4-FFF2-40B4-BE49-F238E27FC236}">
                <a16:creationId xmlns:a16="http://schemas.microsoft.com/office/drawing/2014/main" id="{4B3C03EF-5D33-42FE-9861-5475FC62A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7860" y="6217850"/>
            <a:ext cx="33707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Источник: БизнесДром по данным Банка России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F4B1E929-D39B-4D52-A636-D6B5DE1E96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3053068"/>
              </p:ext>
            </p:extLst>
          </p:nvPr>
        </p:nvGraphicFramePr>
        <p:xfrm>
          <a:off x="429208" y="1160266"/>
          <a:ext cx="11059447" cy="4941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BFFEF3-5323-48F3-AED3-1880F57D09C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59" y="6242971"/>
            <a:ext cx="2081179" cy="478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4335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ECB8DBD-9E1D-4F1F-92B9-D8745F760949}"/>
              </a:ext>
            </a:extLst>
          </p:cNvPr>
          <p:cNvSpPr/>
          <p:nvPr/>
        </p:nvSpPr>
        <p:spPr>
          <a:xfrm>
            <a:off x="321518" y="190769"/>
            <a:ext cx="10882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prstClr val="black"/>
                </a:solidFill>
                <a:latin typeface="Candara" panose="020E0502030303020204" pitchFamily="34" charset="0"/>
              </a:rPr>
              <a:t>объемы кредитования МСП в 2021 выше, чем в предыдущие годы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252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3432DF2-2734-4F0F-B14F-65CC165454FC}"/>
              </a:ext>
            </a:extLst>
          </p:cNvPr>
          <p:cNvCxnSpPr>
            <a:cxnSpLocks/>
          </p:cNvCxnSpPr>
          <p:nvPr/>
        </p:nvCxnSpPr>
        <p:spPr>
          <a:xfrm>
            <a:off x="0" y="956439"/>
            <a:ext cx="90678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6">
            <a:extLst>
              <a:ext uri="{FF2B5EF4-FFF2-40B4-BE49-F238E27FC236}">
                <a16:creationId xmlns:a16="http://schemas.microsoft.com/office/drawing/2014/main" id="{4B3C03EF-5D33-42FE-9861-5475FC62A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7860" y="6217850"/>
            <a:ext cx="33707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Источник: БизнесДром по данным Банка России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84D733-E89F-4797-9092-CCFBBA9734A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59" y="6242971"/>
            <a:ext cx="2081179" cy="47850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A5DDCB4-E2DC-4012-AD28-9CB2DF3D958B}"/>
              </a:ext>
            </a:extLst>
          </p:cNvPr>
          <p:cNvSpPr/>
          <p:nvPr/>
        </p:nvSpPr>
        <p:spPr>
          <a:xfrm>
            <a:off x="463832" y="3561661"/>
            <a:ext cx="10882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  <a:latin typeface="Candara" panose="020E0502030303020204" pitchFamily="34" charset="0"/>
              </a:rPr>
              <a:t>Количество МСП, получивших кредит в 1м квартале 2021 года, на 4% выше, чем в 2020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D1AAB94D-0890-4236-95D6-FAEE5C9D23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8683420"/>
              </p:ext>
            </p:extLst>
          </p:nvPr>
        </p:nvGraphicFramePr>
        <p:xfrm>
          <a:off x="321518" y="1061706"/>
          <a:ext cx="10882510" cy="2499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CC888724-0C6C-4A80-ABCA-3C4E065C55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4331278"/>
              </p:ext>
            </p:extLst>
          </p:nvPr>
        </p:nvGraphicFramePr>
        <p:xfrm>
          <a:off x="321518" y="3891048"/>
          <a:ext cx="10882510" cy="2351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906829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9757</TotalTime>
  <Words>539</Words>
  <Application>Microsoft Office PowerPoint</Application>
  <PresentationFormat>Широкоэкранный</PresentationFormat>
  <Paragraphs>96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Candara</vt:lpstr>
      <vt:lpstr>ProximaNova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nadezhda largina</dc:creator>
  <cp:lastModifiedBy>Павел Самиев</cp:lastModifiedBy>
  <cp:revision>155</cp:revision>
  <dcterms:created xsi:type="dcterms:W3CDTF">2018-09-16T15:39:40Z</dcterms:created>
  <dcterms:modified xsi:type="dcterms:W3CDTF">2021-06-04T13:20:44Z</dcterms:modified>
</cp:coreProperties>
</file>