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93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5" r:id="rId15"/>
    <p:sldId id="318" r:id="rId16"/>
    <p:sldId id="319" r:id="rId17"/>
    <p:sldId id="314" r:id="rId18"/>
    <p:sldId id="316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77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44;&#1072;&#1085;&#1085;&#1099;&#1077;%20-%2021.06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44;&#1072;&#1085;&#1085;&#1099;&#1077;%20-%2021.06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44;&#1086;&#1073;&#1099;&#1074;&#1072;&#1102;&#1097;&#1072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44;&#1072;&#1085;&#1085;&#1099;&#1077;%20-%2021.06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44;&#1072;&#1085;&#1085;&#1099;&#1077;%20-%2021.06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44;&#1072;&#1085;&#1085;&#1099;&#1077;%20-%2021.06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54;&#1073;&#1088;&#1072;&#1079;&#1086;&#1074;&#1072;&#1085;&#1080;&#1077;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3;&#1086;&#1089;&#1079;&#1072;&#1076;&#1072;&#1085;&#1080;&#1103;\&#1043;&#1086;&#1089;&#1079;&#1072;&#1076;&#1072;&#1085;&#1080;&#1077;%202020\&#1043;&#1086;&#1085;&#1095;&#1072;&#1088;&#1077;&#1085;&#1082;&#1086;\&#1054;&#1073;&#1088;&#1072;&#1079;&#1086;&#1074;&#1072;&#1085;&#1080;&#1077;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'ИТОГ 0,013'!$Q$2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 cmpd="sng" algn="ctr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'ИТОГ 0,013'!$P$3:$P$192</c:f>
              <c:numCache>
                <c:formatCode>General</c:formatCode>
                <c:ptCount val="190"/>
                <c:pt idx="0">
                  <c:v>-49</c:v>
                </c:pt>
                <c:pt idx="1">
                  <c:v>-48</c:v>
                </c:pt>
                <c:pt idx="2">
                  <c:v>-47</c:v>
                </c:pt>
                <c:pt idx="3">
                  <c:v>-46</c:v>
                </c:pt>
                <c:pt idx="4">
                  <c:v>-45</c:v>
                </c:pt>
                <c:pt idx="5">
                  <c:v>-44</c:v>
                </c:pt>
                <c:pt idx="6">
                  <c:v>-43</c:v>
                </c:pt>
                <c:pt idx="7">
                  <c:v>-42</c:v>
                </c:pt>
                <c:pt idx="8">
                  <c:v>-41</c:v>
                </c:pt>
                <c:pt idx="9">
                  <c:v>-40</c:v>
                </c:pt>
                <c:pt idx="10">
                  <c:v>-39</c:v>
                </c:pt>
                <c:pt idx="11">
                  <c:v>-38</c:v>
                </c:pt>
                <c:pt idx="12">
                  <c:v>-37</c:v>
                </c:pt>
                <c:pt idx="13">
                  <c:v>-36</c:v>
                </c:pt>
                <c:pt idx="14">
                  <c:v>-35</c:v>
                </c:pt>
                <c:pt idx="15">
                  <c:v>-34</c:v>
                </c:pt>
                <c:pt idx="16">
                  <c:v>-33</c:v>
                </c:pt>
                <c:pt idx="17">
                  <c:v>-32</c:v>
                </c:pt>
                <c:pt idx="18">
                  <c:v>-31</c:v>
                </c:pt>
                <c:pt idx="19">
                  <c:v>-30</c:v>
                </c:pt>
                <c:pt idx="20">
                  <c:v>-29</c:v>
                </c:pt>
                <c:pt idx="21">
                  <c:v>-28</c:v>
                </c:pt>
                <c:pt idx="22">
                  <c:v>-27</c:v>
                </c:pt>
                <c:pt idx="23">
                  <c:v>-26</c:v>
                </c:pt>
                <c:pt idx="24">
                  <c:v>-25</c:v>
                </c:pt>
                <c:pt idx="25">
                  <c:v>-24</c:v>
                </c:pt>
                <c:pt idx="26">
                  <c:v>-23</c:v>
                </c:pt>
                <c:pt idx="27">
                  <c:v>-22</c:v>
                </c:pt>
                <c:pt idx="28">
                  <c:v>-21</c:v>
                </c:pt>
                <c:pt idx="29">
                  <c:v>-20</c:v>
                </c:pt>
                <c:pt idx="30">
                  <c:v>-19</c:v>
                </c:pt>
                <c:pt idx="31">
                  <c:v>-18</c:v>
                </c:pt>
                <c:pt idx="32">
                  <c:v>-17</c:v>
                </c:pt>
                <c:pt idx="33">
                  <c:v>-16</c:v>
                </c:pt>
                <c:pt idx="34">
                  <c:v>-15</c:v>
                </c:pt>
                <c:pt idx="35">
                  <c:v>-14</c:v>
                </c:pt>
                <c:pt idx="36">
                  <c:v>-13</c:v>
                </c:pt>
                <c:pt idx="37">
                  <c:v>-12</c:v>
                </c:pt>
                <c:pt idx="38">
                  <c:v>-11</c:v>
                </c:pt>
                <c:pt idx="39">
                  <c:v>-10</c:v>
                </c:pt>
                <c:pt idx="40">
                  <c:v>-9</c:v>
                </c:pt>
                <c:pt idx="41">
                  <c:v>-8</c:v>
                </c:pt>
                <c:pt idx="42">
                  <c:v>-7</c:v>
                </c:pt>
                <c:pt idx="43">
                  <c:v>-6</c:v>
                </c:pt>
                <c:pt idx="44">
                  <c:v>-5</c:v>
                </c:pt>
                <c:pt idx="45">
                  <c:v>-4</c:v>
                </c:pt>
                <c:pt idx="46">
                  <c:v>-3</c:v>
                </c:pt>
                <c:pt idx="47">
                  <c:v>-2</c:v>
                </c:pt>
                <c:pt idx="48">
                  <c:v>-1</c:v>
                </c:pt>
                <c:pt idx="49">
                  <c:v>0</c:v>
                </c:pt>
                <c:pt idx="50">
                  <c:v>1</c:v>
                </c:pt>
                <c:pt idx="51">
                  <c:v>2</c:v>
                </c:pt>
                <c:pt idx="52">
                  <c:v>3</c:v>
                </c:pt>
                <c:pt idx="53">
                  <c:v>4</c:v>
                </c:pt>
                <c:pt idx="54">
                  <c:v>5</c:v>
                </c:pt>
                <c:pt idx="55">
                  <c:v>6</c:v>
                </c:pt>
                <c:pt idx="56">
                  <c:v>7</c:v>
                </c:pt>
                <c:pt idx="57">
                  <c:v>8</c:v>
                </c:pt>
                <c:pt idx="58">
                  <c:v>9</c:v>
                </c:pt>
                <c:pt idx="59">
                  <c:v>10</c:v>
                </c:pt>
                <c:pt idx="60">
                  <c:v>11</c:v>
                </c:pt>
                <c:pt idx="61">
                  <c:v>12</c:v>
                </c:pt>
                <c:pt idx="62">
                  <c:v>13</c:v>
                </c:pt>
                <c:pt idx="63">
                  <c:v>14</c:v>
                </c:pt>
                <c:pt idx="64">
                  <c:v>15</c:v>
                </c:pt>
                <c:pt idx="65">
                  <c:v>16</c:v>
                </c:pt>
                <c:pt idx="66">
                  <c:v>17</c:v>
                </c:pt>
                <c:pt idx="67">
                  <c:v>18</c:v>
                </c:pt>
                <c:pt idx="68">
                  <c:v>19</c:v>
                </c:pt>
                <c:pt idx="69">
                  <c:v>20</c:v>
                </c:pt>
                <c:pt idx="70">
                  <c:v>21</c:v>
                </c:pt>
                <c:pt idx="71">
                  <c:v>22</c:v>
                </c:pt>
                <c:pt idx="72">
                  <c:v>23</c:v>
                </c:pt>
                <c:pt idx="73">
                  <c:v>24</c:v>
                </c:pt>
                <c:pt idx="74">
                  <c:v>25</c:v>
                </c:pt>
                <c:pt idx="75">
                  <c:v>26</c:v>
                </c:pt>
                <c:pt idx="76">
                  <c:v>27</c:v>
                </c:pt>
                <c:pt idx="77">
                  <c:v>28</c:v>
                </c:pt>
                <c:pt idx="78">
                  <c:v>29</c:v>
                </c:pt>
                <c:pt idx="79">
                  <c:v>30</c:v>
                </c:pt>
                <c:pt idx="80">
                  <c:v>31</c:v>
                </c:pt>
                <c:pt idx="81">
                  <c:v>32</c:v>
                </c:pt>
                <c:pt idx="82">
                  <c:v>33</c:v>
                </c:pt>
                <c:pt idx="83">
                  <c:v>34</c:v>
                </c:pt>
                <c:pt idx="84">
                  <c:v>35</c:v>
                </c:pt>
                <c:pt idx="85">
                  <c:v>36</c:v>
                </c:pt>
                <c:pt idx="86">
                  <c:v>37</c:v>
                </c:pt>
                <c:pt idx="87">
                  <c:v>38</c:v>
                </c:pt>
                <c:pt idx="88">
                  <c:v>39</c:v>
                </c:pt>
                <c:pt idx="89">
                  <c:v>40</c:v>
                </c:pt>
                <c:pt idx="90">
                  <c:v>41</c:v>
                </c:pt>
                <c:pt idx="91">
                  <c:v>42</c:v>
                </c:pt>
                <c:pt idx="92">
                  <c:v>43</c:v>
                </c:pt>
                <c:pt idx="93">
                  <c:v>44</c:v>
                </c:pt>
                <c:pt idx="94">
                  <c:v>45</c:v>
                </c:pt>
                <c:pt idx="95">
                  <c:v>46</c:v>
                </c:pt>
                <c:pt idx="96">
                  <c:v>47</c:v>
                </c:pt>
                <c:pt idx="97">
                  <c:v>48</c:v>
                </c:pt>
                <c:pt idx="98">
                  <c:v>49</c:v>
                </c:pt>
                <c:pt idx="99">
                  <c:v>50</c:v>
                </c:pt>
                <c:pt idx="100">
                  <c:v>51</c:v>
                </c:pt>
                <c:pt idx="101">
                  <c:v>52</c:v>
                </c:pt>
                <c:pt idx="102">
                  <c:v>53</c:v>
                </c:pt>
                <c:pt idx="103">
                  <c:v>54</c:v>
                </c:pt>
                <c:pt idx="104">
                  <c:v>55</c:v>
                </c:pt>
                <c:pt idx="105">
                  <c:v>56</c:v>
                </c:pt>
                <c:pt idx="106">
                  <c:v>57</c:v>
                </c:pt>
                <c:pt idx="107">
                  <c:v>58</c:v>
                </c:pt>
                <c:pt idx="108">
                  <c:v>59</c:v>
                </c:pt>
                <c:pt idx="109">
                  <c:v>60</c:v>
                </c:pt>
                <c:pt idx="110">
                  <c:v>61</c:v>
                </c:pt>
                <c:pt idx="111">
                  <c:v>62</c:v>
                </c:pt>
                <c:pt idx="112">
                  <c:v>63</c:v>
                </c:pt>
                <c:pt idx="113">
                  <c:v>64</c:v>
                </c:pt>
                <c:pt idx="114">
                  <c:v>65</c:v>
                </c:pt>
                <c:pt idx="115">
                  <c:v>66</c:v>
                </c:pt>
                <c:pt idx="116">
                  <c:v>67</c:v>
                </c:pt>
                <c:pt idx="117">
                  <c:v>68</c:v>
                </c:pt>
                <c:pt idx="118">
                  <c:v>69</c:v>
                </c:pt>
                <c:pt idx="119">
                  <c:v>70</c:v>
                </c:pt>
                <c:pt idx="120">
                  <c:v>71</c:v>
                </c:pt>
                <c:pt idx="121">
                  <c:v>72</c:v>
                </c:pt>
                <c:pt idx="122">
                  <c:v>73</c:v>
                </c:pt>
                <c:pt idx="123">
                  <c:v>74</c:v>
                </c:pt>
                <c:pt idx="124">
                  <c:v>75</c:v>
                </c:pt>
                <c:pt idx="125">
                  <c:v>76</c:v>
                </c:pt>
                <c:pt idx="126">
                  <c:v>77</c:v>
                </c:pt>
                <c:pt idx="127">
                  <c:v>78</c:v>
                </c:pt>
                <c:pt idx="128">
                  <c:v>79</c:v>
                </c:pt>
                <c:pt idx="129">
                  <c:v>80</c:v>
                </c:pt>
                <c:pt idx="130">
                  <c:v>81</c:v>
                </c:pt>
                <c:pt idx="131">
                  <c:v>82</c:v>
                </c:pt>
                <c:pt idx="132">
                  <c:v>83</c:v>
                </c:pt>
                <c:pt idx="133">
                  <c:v>84</c:v>
                </c:pt>
                <c:pt idx="134">
                  <c:v>85</c:v>
                </c:pt>
                <c:pt idx="135">
                  <c:v>86</c:v>
                </c:pt>
                <c:pt idx="136">
                  <c:v>87</c:v>
                </c:pt>
                <c:pt idx="137">
                  <c:v>88</c:v>
                </c:pt>
                <c:pt idx="138">
                  <c:v>89</c:v>
                </c:pt>
                <c:pt idx="139">
                  <c:v>90</c:v>
                </c:pt>
                <c:pt idx="140">
                  <c:v>91</c:v>
                </c:pt>
                <c:pt idx="141">
                  <c:v>92</c:v>
                </c:pt>
                <c:pt idx="142">
                  <c:v>93</c:v>
                </c:pt>
                <c:pt idx="143">
                  <c:v>94</c:v>
                </c:pt>
                <c:pt idx="144">
                  <c:v>95</c:v>
                </c:pt>
                <c:pt idx="145">
                  <c:v>96</c:v>
                </c:pt>
                <c:pt idx="146">
                  <c:v>97</c:v>
                </c:pt>
                <c:pt idx="147">
                  <c:v>98</c:v>
                </c:pt>
                <c:pt idx="148">
                  <c:v>99</c:v>
                </c:pt>
                <c:pt idx="149">
                  <c:v>100</c:v>
                </c:pt>
                <c:pt idx="150">
                  <c:v>101</c:v>
                </c:pt>
                <c:pt idx="151">
                  <c:v>102</c:v>
                </c:pt>
                <c:pt idx="152">
                  <c:v>103</c:v>
                </c:pt>
                <c:pt idx="153">
                  <c:v>104</c:v>
                </c:pt>
                <c:pt idx="154">
                  <c:v>105</c:v>
                </c:pt>
                <c:pt idx="155">
                  <c:v>106</c:v>
                </c:pt>
                <c:pt idx="156">
                  <c:v>107</c:v>
                </c:pt>
                <c:pt idx="157">
                  <c:v>108</c:v>
                </c:pt>
                <c:pt idx="158">
                  <c:v>109</c:v>
                </c:pt>
                <c:pt idx="159">
                  <c:v>110</c:v>
                </c:pt>
                <c:pt idx="160">
                  <c:v>111</c:v>
                </c:pt>
                <c:pt idx="161">
                  <c:v>112</c:v>
                </c:pt>
                <c:pt idx="162">
                  <c:v>113</c:v>
                </c:pt>
                <c:pt idx="163">
                  <c:v>114</c:v>
                </c:pt>
                <c:pt idx="164">
                  <c:v>115</c:v>
                </c:pt>
                <c:pt idx="165">
                  <c:v>116</c:v>
                </c:pt>
                <c:pt idx="166">
                  <c:v>117</c:v>
                </c:pt>
                <c:pt idx="167">
                  <c:v>118</c:v>
                </c:pt>
                <c:pt idx="168">
                  <c:v>119</c:v>
                </c:pt>
                <c:pt idx="169">
                  <c:v>120</c:v>
                </c:pt>
                <c:pt idx="170">
                  <c:v>121</c:v>
                </c:pt>
                <c:pt idx="171">
                  <c:v>122</c:v>
                </c:pt>
                <c:pt idx="172">
                  <c:v>123</c:v>
                </c:pt>
                <c:pt idx="173">
                  <c:v>124</c:v>
                </c:pt>
                <c:pt idx="174">
                  <c:v>125</c:v>
                </c:pt>
                <c:pt idx="175">
                  <c:v>126</c:v>
                </c:pt>
                <c:pt idx="176">
                  <c:v>127</c:v>
                </c:pt>
                <c:pt idx="177">
                  <c:v>128</c:v>
                </c:pt>
                <c:pt idx="178">
                  <c:v>129</c:v>
                </c:pt>
                <c:pt idx="179">
                  <c:v>130</c:v>
                </c:pt>
                <c:pt idx="180">
                  <c:v>131</c:v>
                </c:pt>
                <c:pt idx="181">
                  <c:v>132</c:v>
                </c:pt>
                <c:pt idx="182">
                  <c:v>133</c:v>
                </c:pt>
                <c:pt idx="183">
                  <c:v>134</c:v>
                </c:pt>
                <c:pt idx="184">
                  <c:v>135</c:v>
                </c:pt>
                <c:pt idx="185">
                  <c:v>136</c:v>
                </c:pt>
                <c:pt idx="186">
                  <c:v>137</c:v>
                </c:pt>
                <c:pt idx="187">
                  <c:v>138</c:v>
                </c:pt>
                <c:pt idx="188">
                  <c:v>139</c:v>
                </c:pt>
                <c:pt idx="189">
                  <c:v>140</c:v>
                </c:pt>
              </c:numCache>
            </c:numRef>
          </c:xVal>
          <c:yVal>
            <c:numRef>
              <c:f>'ИТОГ 0,013'!$Q$3:$Q$192</c:f>
              <c:numCache>
                <c:formatCode>0.00</c:formatCode>
                <c:ptCount val="190"/>
                <c:pt idx="0">
                  <c:v>61.636398706207558</c:v>
                </c:pt>
                <c:pt idx="1">
                  <c:v>62.631640491630236</c:v>
                </c:pt>
                <c:pt idx="2">
                  <c:v>63.615437656787108</c:v>
                </c:pt>
                <c:pt idx="3">
                  <c:v>64.587790201678175</c:v>
                </c:pt>
                <c:pt idx="4">
                  <c:v>65.548698126303435</c:v>
                </c:pt>
                <c:pt idx="5">
                  <c:v>66.49816143066289</c:v>
                </c:pt>
                <c:pt idx="6">
                  <c:v>67.436180114756525</c:v>
                </c:pt>
                <c:pt idx="7">
                  <c:v>68.362754178584368</c:v>
                </c:pt>
                <c:pt idx="8">
                  <c:v>69.277883622146391</c:v>
                </c:pt>
                <c:pt idx="9">
                  <c:v>70.181568445442622</c:v>
                </c:pt>
                <c:pt idx="10">
                  <c:v>71.073808648473033</c:v>
                </c:pt>
                <c:pt idx="11">
                  <c:v>71.954604231237639</c:v>
                </c:pt>
                <c:pt idx="12">
                  <c:v>72.823955193736438</c:v>
                </c:pt>
                <c:pt idx="13">
                  <c:v>73.681861535969432</c:v>
                </c:pt>
                <c:pt idx="14">
                  <c:v>74.52832325793662</c:v>
                </c:pt>
                <c:pt idx="15">
                  <c:v>75.363340359638002</c:v>
                </c:pt>
                <c:pt idx="16">
                  <c:v>76.186912841073578</c:v>
                </c:pt>
                <c:pt idx="17">
                  <c:v>76.999040702243349</c:v>
                </c:pt>
                <c:pt idx="18">
                  <c:v>77.799723943147313</c:v>
                </c:pt>
                <c:pt idx="19">
                  <c:v>78.588962563785458</c:v>
                </c:pt>
                <c:pt idx="20">
                  <c:v>79.366756564157811</c:v>
                </c:pt>
                <c:pt idx="21">
                  <c:v>80.133105944264344</c:v>
                </c:pt>
                <c:pt idx="22">
                  <c:v>80.888010704105071</c:v>
                </c:pt>
                <c:pt idx="23">
                  <c:v>81.631470843680006</c:v>
                </c:pt>
                <c:pt idx="24">
                  <c:v>82.363486362989121</c:v>
                </c:pt>
                <c:pt idx="25">
                  <c:v>83.084057262032431</c:v>
                </c:pt>
                <c:pt idx="26">
                  <c:v>83.793183540809935</c:v>
                </c:pt>
                <c:pt idx="27">
                  <c:v>84.490865199321632</c:v>
                </c:pt>
                <c:pt idx="28">
                  <c:v>85.17710223756751</c:v>
                </c:pt>
                <c:pt idx="29">
                  <c:v>85.851894655547596</c:v>
                </c:pt>
                <c:pt idx="30">
                  <c:v>86.515242453261877</c:v>
                </c:pt>
                <c:pt idx="31">
                  <c:v>87.167145630710337</c:v>
                </c:pt>
                <c:pt idx="32">
                  <c:v>87.807604187893006</c:v>
                </c:pt>
                <c:pt idx="33">
                  <c:v>88.436618124809854</c:v>
                </c:pt>
                <c:pt idx="34">
                  <c:v>89.054187441460911</c:v>
                </c:pt>
                <c:pt idx="35">
                  <c:v>89.660312137846148</c:v>
                </c:pt>
                <c:pt idx="36">
                  <c:v>90.254992213965579</c:v>
                </c:pt>
                <c:pt idx="37">
                  <c:v>90.838227669819204</c:v>
                </c:pt>
                <c:pt idx="38">
                  <c:v>91.410018505407024</c:v>
                </c:pt>
                <c:pt idx="39">
                  <c:v>91.970364720729037</c:v>
                </c:pt>
                <c:pt idx="40">
                  <c:v>92.519266315785245</c:v>
                </c:pt>
                <c:pt idx="41">
                  <c:v>93.056723290575647</c:v>
                </c:pt>
                <c:pt idx="42">
                  <c:v>93.582735645100243</c:v>
                </c:pt>
                <c:pt idx="43">
                  <c:v>94.097303379359019</c:v>
                </c:pt>
                <c:pt idx="44">
                  <c:v>94.600426493352003</c:v>
                </c:pt>
                <c:pt idx="45">
                  <c:v>95.092104987079168</c:v>
                </c:pt>
                <c:pt idx="46">
                  <c:v>95.572338860540526</c:v>
                </c:pt>
                <c:pt idx="47">
                  <c:v>96.041128113736093</c:v>
                </c:pt>
                <c:pt idx="48">
                  <c:v>96.49847274666584</c:v>
                </c:pt>
                <c:pt idx="49">
                  <c:v>96.944372759329781</c:v>
                </c:pt>
                <c:pt idx="50">
                  <c:v>97.378828151727916</c:v>
                </c:pt>
                <c:pt idx="51">
                  <c:v>97.801838923860245</c:v>
                </c:pt>
                <c:pt idx="52">
                  <c:v>98.213405075726769</c:v>
                </c:pt>
                <c:pt idx="53">
                  <c:v>98.613526607327486</c:v>
                </c:pt>
                <c:pt idx="54">
                  <c:v>99.002203518662384</c:v>
                </c:pt>
                <c:pt idx="55">
                  <c:v>99.37943580973149</c:v>
                </c:pt>
                <c:pt idx="56">
                  <c:v>99.745223480534776</c:v>
                </c:pt>
                <c:pt idx="57">
                  <c:v>100.09956653107227</c:v>
                </c:pt>
                <c:pt idx="58">
                  <c:v>100.44246496134394</c:v>
                </c:pt>
                <c:pt idx="59">
                  <c:v>100.77391877134981</c:v>
                </c:pt>
                <c:pt idx="60">
                  <c:v>101.09392796108989</c:v>
                </c:pt>
                <c:pt idx="61">
                  <c:v>101.40249253056415</c:v>
                </c:pt>
                <c:pt idx="62">
                  <c:v>101.6996124797726</c:v>
                </c:pt>
                <c:pt idx="63">
                  <c:v>101.98528780871524</c:v>
                </c:pt>
                <c:pt idx="64">
                  <c:v>102.25951851739208</c:v>
                </c:pt>
                <c:pt idx="65">
                  <c:v>102.5223046058031</c:v>
                </c:pt>
                <c:pt idx="66">
                  <c:v>102.77364607394833</c:v>
                </c:pt>
                <c:pt idx="67">
                  <c:v>103.01354292182775</c:v>
                </c:pt>
                <c:pt idx="68">
                  <c:v>103.24199514944135</c:v>
                </c:pt>
                <c:pt idx="69">
                  <c:v>103.45900275678916</c:v>
                </c:pt>
                <c:pt idx="70">
                  <c:v>103.66456574387115</c:v>
                </c:pt>
                <c:pt idx="71">
                  <c:v>103.85868411068734</c:v>
                </c:pt>
                <c:pt idx="72">
                  <c:v>104.04135785723773</c:v>
                </c:pt>
                <c:pt idx="73">
                  <c:v>104.2125869835223</c:v>
                </c:pt>
                <c:pt idx="74">
                  <c:v>104.37237148954107</c:v>
                </c:pt>
                <c:pt idx="75">
                  <c:v>104.52071137529403</c:v>
                </c:pt>
                <c:pt idx="76">
                  <c:v>104.65760664078118</c:v>
                </c:pt>
                <c:pt idx="77">
                  <c:v>104.78305728600252</c:v>
                </c:pt>
                <c:pt idx="78">
                  <c:v>104.89706331095806</c:v>
                </c:pt>
                <c:pt idx="79">
                  <c:v>104.9996247156478</c:v>
                </c:pt>
                <c:pt idx="80">
                  <c:v>105.09074150007172</c:v>
                </c:pt>
                <c:pt idx="81">
                  <c:v>105.17041366422984</c:v>
                </c:pt>
                <c:pt idx="82">
                  <c:v>105.23864120812215</c:v>
                </c:pt>
                <c:pt idx="83">
                  <c:v>105.29542413174865</c:v>
                </c:pt>
                <c:pt idx="84">
                  <c:v>105.34076243510935</c:v>
                </c:pt>
                <c:pt idx="85">
                  <c:v>105.37465611820424</c:v>
                </c:pt>
                <c:pt idx="86">
                  <c:v>105.39710518103333</c:v>
                </c:pt>
                <c:pt idx="87">
                  <c:v>105.4081096235966</c:v>
                </c:pt>
                <c:pt idx="88">
                  <c:v>105.40766944589407</c:v>
                </c:pt>
                <c:pt idx="89">
                  <c:v>105.39578464792572</c:v>
                </c:pt>
                <c:pt idx="90">
                  <c:v>105.37245522969158</c:v>
                </c:pt>
                <c:pt idx="91">
                  <c:v>105.33768119119163</c:v>
                </c:pt>
                <c:pt idx="92">
                  <c:v>105.29146253242587</c:v>
                </c:pt>
                <c:pt idx="93">
                  <c:v>105.23379925339431</c:v>
                </c:pt>
                <c:pt idx="94">
                  <c:v>105.16469135409693</c:v>
                </c:pt>
                <c:pt idx="95">
                  <c:v>105.08413883453375</c:v>
                </c:pt>
                <c:pt idx="96">
                  <c:v>104.99214169470477</c:v>
                </c:pt>
                <c:pt idx="97">
                  <c:v>104.88869993460997</c:v>
                </c:pt>
                <c:pt idx="98">
                  <c:v>104.77381355424937</c:v>
                </c:pt>
                <c:pt idx="99">
                  <c:v>104.64748255362296</c:v>
                </c:pt>
                <c:pt idx="100">
                  <c:v>104.50970693273075</c:v>
                </c:pt>
                <c:pt idx="101">
                  <c:v>104.36048669157272</c:v>
                </c:pt>
                <c:pt idx="102">
                  <c:v>104.19982183014889</c:v>
                </c:pt>
                <c:pt idx="103">
                  <c:v>104.02771234845926</c:v>
                </c:pt>
                <c:pt idx="104">
                  <c:v>103.84415824650381</c:v>
                </c:pt>
                <c:pt idx="105">
                  <c:v>103.64915952428257</c:v>
                </c:pt>
                <c:pt idx="106">
                  <c:v>103.4427161817955</c:v>
                </c:pt>
                <c:pt idx="107">
                  <c:v>103.22482821904265</c:v>
                </c:pt>
                <c:pt idx="108">
                  <c:v>102.99549563602397</c:v>
                </c:pt>
                <c:pt idx="109">
                  <c:v>102.75471843273949</c:v>
                </c:pt>
                <c:pt idx="110">
                  <c:v>102.50249660918921</c:v>
                </c:pt>
                <c:pt idx="111">
                  <c:v>102.23883016537312</c:v>
                </c:pt>
                <c:pt idx="112">
                  <c:v>101.96371910129122</c:v>
                </c:pt>
                <c:pt idx="113">
                  <c:v>101.67716341694351</c:v>
                </c:pt>
                <c:pt idx="114">
                  <c:v>101.37916311232999</c:v>
                </c:pt>
                <c:pt idx="115">
                  <c:v>101.06971818745068</c:v>
                </c:pt>
                <c:pt idx="116">
                  <c:v>100.74882864230555</c:v>
                </c:pt>
                <c:pt idx="117">
                  <c:v>100.41649447689461</c:v>
                </c:pt>
                <c:pt idx="118">
                  <c:v>100.07271569121787</c:v>
                </c:pt>
                <c:pt idx="119">
                  <c:v>99.717492285275327</c:v>
                </c:pt>
                <c:pt idx="120">
                  <c:v>99.350824259066968</c:v>
                </c:pt>
                <c:pt idx="121">
                  <c:v>98.972711612592803</c:v>
                </c:pt>
                <c:pt idx="122">
                  <c:v>98.583154345852847</c:v>
                </c:pt>
                <c:pt idx="123">
                  <c:v>98.182152458847071</c:v>
                </c:pt>
                <c:pt idx="124">
                  <c:v>97.769705951575475</c:v>
                </c:pt>
                <c:pt idx="125">
                  <c:v>97.345814824038086</c:v>
                </c:pt>
                <c:pt idx="126">
                  <c:v>96.910479076234893</c:v>
                </c:pt>
                <c:pt idx="127">
                  <c:v>96.463698708165879</c:v>
                </c:pt>
                <c:pt idx="128">
                  <c:v>96.005473719831073</c:v>
                </c:pt>
                <c:pt idx="129">
                  <c:v>95.535804111230448</c:v>
                </c:pt>
                <c:pt idx="130">
                  <c:v>95.05468988236403</c:v>
                </c:pt>
                <c:pt idx="131">
                  <c:v>94.562131033231793</c:v>
                </c:pt>
                <c:pt idx="132">
                  <c:v>94.058127563833764</c:v>
                </c:pt>
                <c:pt idx="133">
                  <c:v>93.542679474169915</c:v>
                </c:pt>
                <c:pt idx="134">
                  <c:v>93.015786764240261</c:v>
                </c:pt>
                <c:pt idx="135">
                  <c:v>92.4774494340448</c:v>
                </c:pt>
                <c:pt idx="136">
                  <c:v>91.927667483583519</c:v>
                </c:pt>
                <c:pt idx="137">
                  <c:v>91.366440912856461</c:v>
                </c:pt>
                <c:pt idx="138">
                  <c:v>90.793769721863569</c:v>
                </c:pt>
                <c:pt idx="139">
                  <c:v>90.209653910604885</c:v>
                </c:pt>
                <c:pt idx="140">
                  <c:v>89.614093479080395</c:v>
                </c:pt>
                <c:pt idx="141">
                  <c:v>89.007088427290086</c:v>
                </c:pt>
                <c:pt idx="142">
                  <c:v>88.388638755233984</c:v>
                </c:pt>
                <c:pt idx="143">
                  <c:v>87.758744462912063</c:v>
                </c:pt>
                <c:pt idx="144">
                  <c:v>87.117405550324335</c:v>
                </c:pt>
                <c:pt idx="145">
                  <c:v>86.464622017470816</c:v>
                </c:pt>
                <c:pt idx="146">
                  <c:v>85.800393864351463</c:v>
                </c:pt>
                <c:pt idx="147">
                  <c:v>85.124721090966318</c:v>
                </c:pt>
                <c:pt idx="148">
                  <c:v>84.437603697315382</c:v>
                </c:pt>
                <c:pt idx="149">
                  <c:v>83.739041683398625</c:v>
                </c:pt>
                <c:pt idx="150">
                  <c:v>83.029035049216048</c:v>
                </c:pt>
                <c:pt idx="151">
                  <c:v>82.30758379476768</c:v>
                </c:pt>
                <c:pt idx="152">
                  <c:v>81.574687920053492</c:v>
                </c:pt>
                <c:pt idx="153">
                  <c:v>80.830347425073512</c:v>
                </c:pt>
                <c:pt idx="154">
                  <c:v>80.074562309827712</c:v>
                </c:pt>
                <c:pt idx="155">
                  <c:v>79.307332574316106</c:v>
                </c:pt>
                <c:pt idx="156">
                  <c:v>78.528658218538709</c:v>
                </c:pt>
                <c:pt idx="157">
                  <c:v>77.738539242495506</c:v>
                </c:pt>
                <c:pt idx="158">
                  <c:v>76.936975646186468</c:v>
                </c:pt>
                <c:pt idx="159">
                  <c:v>76.123967429611639</c:v>
                </c:pt>
                <c:pt idx="160">
                  <c:v>75.299514592771004</c:v>
                </c:pt>
                <c:pt idx="161">
                  <c:v>74.463617135664549</c:v>
                </c:pt>
                <c:pt idx="162">
                  <c:v>73.616275058292317</c:v>
                </c:pt>
                <c:pt idx="163">
                  <c:v>72.757488360654264</c:v>
                </c:pt>
                <c:pt idx="164">
                  <c:v>71.887257042750392</c:v>
                </c:pt>
                <c:pt idx="165">
                  <c:v>71.005581104580727</c:v>
                </c:pt>
                <c:pt idx="166">
                  <c:v>70.112460546145257</c:v>
                </c:pt>
                <c:pt idx="167">
                  <c:v>69.207895367443953</c:v>
                </c:pt>
                <c:pt idx="168">
                  <c:v>68.291885568476857</c:v>
                </c:pt>
                <c:pt idx="169">
                  <c:v>67.36443114924397</c:v>
                </c:pt>
                <c:pt idx="170">
                  <c:v>66.425532109745262</c:v>
                </c:pt>
                <c:pt idx="171">
                  <c:v>65.475188449980749</c:v>
                </c:pt>
                <c:pt idx="172">
                  <c:v>64.513400169950415</c:v>
                </c:pt>
                <c:pt idx="173">
                  <c:v>63.540167269654312</c:v>
                </c:pt>
                <c:pt idx="174">
                  <c:v>62.555489749092374</c:v>
                </c:pt>
                <c:pt idx="175">
                  <c:v>61.55936760826463</c:v>
                </c:pt>
                <c:pt idx="176">
                  <c:v>60.55180084717108</c:v>
                </c:pt>
                <c:pt idx="177">
                  <c:v>59.532789465811724</c:v>
                </c:pt>
                <c:pt idx="178">
                  <c:v>58.502333464186563</c:v>
                </c:pt>
                <c:pt idx="179">
                  <c:v>57.460432842295596</c:v>
                </c:pt>
                <c:pt idx="180">
                  <c:v>56.407087600138809</c:v>
                </c:pt>
                <c:pt idx="181">
                  <c:v>55.34229773771623</c:v>
                </c:pt>
                <c:pt idx="182">
                  <c:v>54.266063255027852</c:v>
                </c:pt>
                <c:pt idx="183">
                  <c:v>53.178384152073647</c:v>
                </c:pt>
                <c:pt idx="184">
                  <c:v>52.079260428853651</c:v>
                </c:pt>
                <c:pt idx="185">
                  <c:v>50.968692085367834</c:v>
                </c:pt>
                <c:pt idx="186">
                  <c:v>49.846679121616212</c:v>
                </c:pt>
                <c:pt idx="187">
                  <c:v>48.713221537598784</c:v>
                </c:pt>
                <c:pt idx="188">
                  <c:v>47.56831933331555</c:v>
                </c:pt>
                <c:pt idx="189">
                  <c:v>46.41197250876651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236-49A9-A06E-84ABCB8A10CE}"/>
            </c:ext>
          </c:extLst>
        </c:ser>
        <c:ser>
          <c:idx val="0"/>
          <c:order val="1"/>
          <c:tx>
            <c:strRef>
              <c:f>'ИТОГ 0,013'!$Q$2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'ИТОГ 0,013'!$P$3:$P$192</c:f>
              <c:numCache>
                <c:formatCode>General</c:formatCode>
                <c:ptCount val="190"/>
                <c:pt idx="0">
                  <c:v>-49</c:v>
                </c:pt>
                <c:pt idx="1">
                  <c:v>-48</c:v>
                </c:pt>
                <c:pt idx="2">
                  <c:v>-47</c:v>
                </c:pt>
                <c:pt idx="3">
                  <c:v>-46</c:v>
                </c:pt>
                <c:pt idx="4">
                  <c:v>-45</c:v>
                </c:pt>
                <c:pt idx="5">
                  <c:v>-44</c:v>
                </c:pt>
                <c:pt idx="6">
                  <c:v>-43</c:v>
                </c:pt>
                <c:pt idx="7">
                  <c:v>-42</c:v>
                </c:pt>
                <c:pt idx="8">
                  <c:v>-41</c:v>
                </c:pt>
                <c:pt idx="9">
                  <c:v>-40</c:v>
                </c:pt>
                <c:pt idx="10">
                  <c:v>-39</c:v>
                </c:pt>
                <c:pt idx="11">
                  <c:v>-38</c:v>
                </c:pt>
                <c:pt idx="12">
                  <c:v>-37</c:v>
                </c:pt>
                <c:pt idx="13">
                  <c:v>-36</c:v>
                </c:pt>
                <c:pt idx="14">
                  <c:v>-35</c:v>
                </c:pt>
                <c:pt idx="15">
                  <c:v>-34</c:v>
                </c:pt>
                <c:pt idx="16">
                  <c:v>-33</c:v>
                </c:pt>
                <c:pt idx="17">
                  <c:v>-32</c:v>
                </c:pt>
                <c:pt idx="18">
                  <c:v>-31</c:v>
                </c:pt>
                <c:pt idx="19">
                  <c:v>-30</c:v>
                </c:pt>
                <c:pt idx="20">
                  <c:v>-29</c:v>
                </c:pt>
                <c:pt idx="21">
                  <c:v>-28</c:v>
                </c:pt>
                <c:pt idx="22">
                  <c:v>-27</c:v>
                </c:pt>
                <c:pt idx="23">
                  <c:v>-26</c:v>
                </c:pt>
                <c:pt idx="24">
                  <c:v>-25</c:v>
                </c:pt>
                <c:pt idx="25">
                  <c:v>-24</c:v>
                </c:pt>
                <c:pt idx="26">
                  <c:v>-23</c:v>
                </c:pt>
                <c:pt idx="27">
                  <c:v>-22</c:v>
                </c:pt>
                <c:pt idx="28">
                  <c:v>-21</c:v>
                </c:pt>
                <c:pt idx="29">
                  <c:v>-20</c:v>
                </c:pt>
                <c:pt idx="30">
                  <c:v>-19</c:v>
                </c:pt>
                <c:pt idx="31">
                  <c:v>-18</c:v>
                </c:pt>
                <c:pt idx="32">
                  <c:v>-17</c:v>
                </c:pt>
                <c:pt idx="33">
                  <c:v>-16</c:v>
                </c:pt>
                <c:pt idx="34">
                  <c:v>-15</c:v>
                </c:pt>
                <c:pt idx="35">
                  <c:v>-14</c:v>
                </c:pt>
                <c:pt idx="36">
                  <c:v>-13</c:v>
                </c:pt>
                <c:pt idx="37">
                  <c:v>-12</c:v>
                </c:pt>
                <c:pt idx="38">
                  <c:v>-11</c:v>
                </c:pt>
                <c:pt idx="39">
                  <c:v>-10</c:v>
                </c:pt>
                <c:pt idx="40">
                  <c:v>-9</c:v>
                </c:pt>
                <c:pt idx="41">
                  <c:v>-8</c:v>
                </c:pt>
                <c:pt idx="42">
                  <c:v>-7</c:v>
                </c:pt>
                <c:pt idx="43">
                  <c:v>-6</c:v>
                </c:pt>
                <c:pt idx="44">
                  <c:v>-5</c:v>
                </c:pt>
                <c:pt idx="45">
                  <c:v>-4</c:v>
                </c:pt>
                <c:pt idx="46">
                  <c:v>-3</c:v>
                </c:pt>
                <c:pt idx="47">
                  <c:v>-2</c:v>
                </c:pt>
                <c:pt idx="48">
                  <c:v>-1</c:v>
                </c:pt>
                <c:pt idx="49">
                  <c:v>0</c:v>
                </c:pt>
                <c:pt idx="50">
                  <c:v>1</c:v>
                </c:pt>
                <c:pt idx="51">
                  <c:v>2</c:v>
                </c:pt>
                <c:pt idx="52">
                  <c:v>3</c:v>
                </c:pt>
                <c:pt idx="53">
                  <c:v>4</c:v>
                </c:pt>
                <c:pt idx="54">
                  <c:v>5</c:v>
                </c:pt>
                <c:pt idx="55">
                  <c:v>6</c:v>
                </c:pt>
                <c:pt idx="56">
                  <c:v>7</c:v>
                </c:pt>
                <c:pt idx="57">
                  <c:v>8</c:v>
                </c:pt>
                <c:pt idx="58">
                  <c:v>9</c:v>
                </c:pt>
                <c:pt idx="59">
                  <c:v>10</c:v>
                </c:pt>
                <c:pt idx="60">
                  <c:v>11</c:v>
                </c:pt>
                <c:pt idx="61">
                  <c:v>12</c:v>
                </c:pt>
                <c:pt idx="62">
                  <c:v>13</c:v>
                </c:pt>
                <c:pt idx="63">
                  <c:v>14</c:v>
                </c:pt>
                <c:pt idx="64">
                  <c:v>15</c:v>
                </c:pt>
                <c:pt idx="65">
                  <c:v>16</c:v>
                </c:pt>
                <c:pt idx="66">
                  <c:v>17</c:v>
                </c:pt>
                <c:pt idx="67">
                  <c:v>18</c:v>
                </c:pt>
                <c:pt idx="68">
                  <c:v>19</c:v>
                </c:pt>
                <c:pt idx="69">
                  <c:v>20</c:v>
                </c:pt>
                <c:pt idx="70">
                  <c:v>21</c:v>
                </c:pt>
                <c:pt idx="71">
                  <c:v>22</c:v>
                </c:pt>
                <c:pt idx="72">
                  <c:v>23</c:v>
                </c:pt>
                <c:pt idx="73">
                  <c:v>24</c:v>
                </c:pt>
                <c:pt idx="74">
                  <c:v>25</c:v>
                </c:pt>
                <c:pt idx="75">
                  <c:v>26</c:v>
                </c:pt>
                <c:pt idx="76">
                  <c:v>27</c:v>
                </c:pt>
                <c:pt idx="77">
                  <c:v>28</c:v>
                </c:pt>
                <c:pt idx="78">
                  <c:v>29</c:v>
                </c:pt>
                <c:pt idx="79">
                  <c:v>30</c:v>
                </c:pt>
                <c:pt idx="80">
                  <c:v>31</c:v>
                </c:pt>
                <c:pt idx="81">
                  <c:v>32</c:v>
                </c:pt>
                <c:pt idx="82">
                  <c:v>33</c:v>
                </c:pt>
                <c:pt idx="83">
                  <c:v>34</c:v>
                </c:pt>
                <c:pt idx="84">
                  <c:v>35</c:v>
                </c:pt>
                <c:pt idx="85">
                  <c:v>36</c:v>
                </c:pt>
                <c:pt idx="86">
                  <c:v>37</c:v>
                </c:pt>
                <c:pt idx="87">
                  <c:v>38</c:v>
                </c:pt>
                <c:pt idx="88">
                  <c:v>39</c:v>
                </c:pt>
                <c:pt idx="89">
                  <c:v>40</c:v>
                </c:pt>
                <c:pt idx="90">
                  <c:v>41</c:v>
                </c:pt>
                <c:pt idx="91">
                  <c:v>42</c:v>
                </c:pt>
                <c:pt idx="92">
                  <c:v>43</c:v>
                </c:pt>
                <c:pt idx="93">
                  <c:v>44</c:v>
                </c:pt>
                <c:pt idx="94">
                  <c:v>45</c:v>
                </c:pt>
                <c:pt idx="95">
                  <c:v>46</c:v>
                </c:pt>
                <c:pt idx="96">
                  <c:v>47</c:v>
                </c:pt>
                <c:pt idx="97">
                  <c:v>48</c:v>
                </c:pt>
                <c:pt idx="98">
                  <c:v>49</c:v>
                </c:pt>
                <c:pt idx="99">
                  <c:v>50</c:v>
                </c:pt>
                <c:pt idx="100">
                  <c:v>51</c:v>
                </c:pt>
                <c:pt idx="101">
                  <c:v>52</c:v>
                </c:pt>
                <c:pt idx="102">
                  <c:v>53</c:v>
                </c:pt>
                <c:pt idx="103">
                  <c:v>54</c:v>
                </c:pt>
                <c:pt idx="104">
                  <c:v>55</c:v>
                </c:pt>
                <c:pt idx="105">
                  <c:v>56</c:v>
                </c:pt>
                <c:pt idx="106">
                  <c:v>57</c:v>
                </c:pt>
                <c:pt idx="107">
                  <c:v>58</c:v>
                </c:pt>
                <c:pt idx="108">
                  <c:v>59</c:v>
                </c:pt>
                <c:pt idx="109">
                  <c:v>60</c:v>
                </c:pt>
                <c:pt idx="110">
                  <c:v>61</c:v>
                </c:pt>
                <c:pt idx="111">
                  <c:v>62</c:v>
                </c:pt>
                <c:pt idx="112">
                  <c:v>63</c:v>
                </c:pt>
                <c:pt idx="113">
                  <c:v>64</c:v>
                </c:pt>
                <c:pt idx="114">
                  <c:v>65</c:v>
                </c:pt>
                <c:pt idx="115">
                  <c:v>66</c:v>
                </c:pt>
                <c:pt idx="116">
                  <c:v>67</c:v>
                </c:pt>
                <c:pt idx="117">
                  <c:v>68</c:v>
                </c:pt>
                <c:pt idx="118">
                  <c:v>69</c:v>
                </c:pt>
                <c:pt idx="119">
                  <c:v>70</c:v>
                </c:pt>
                <c:pt idx="120">
                  <c:v>71</c:v>
                </c:pt>
                <c:pt idx="121">
                  <c:v>72</c:v>
                </c:pt>
                <c:pt idx="122">
                  <c:v>73</c:v>
                </c:pt>
                <c:pt idx="123">
                  <c:v>74</c:v>
                </c:pt>
                <c:pt idx="124">
                  <c:v>75</c:v>
                </c:pt>
                <c:pt idx="125">
                  <c:v>76</c:v>
                </c:pt>
                <c:pt idx="126">
                  <c:v>77</c:v>
                </c:pt>
                <c:pt idx="127">
                  <c:v>78</c:v>
                </c:pt>
                <c:pt idx="128">
                  <c:v>79</c:v>
                </c:pt>
                <c:pt idx="129">
                  <c:v>80</c:v>
                </c:pt>
                <c:pt idx="130">
                  <c:v>81</c:v>
                </c:pt>
                <c:pt idx="131">
                  <c:v>82</c:v>
                </c:pt>
                <c:pt idx="132">
                  <c:v>83</c:v>
                </c:pt>
                <c:pt idx="133">
                  <c:v>84</c:v>
                </c:pt>
                <c:pt idx="134">
                  <c:v>85</c:v>
                </c:pt>
                <c:pt idx="135">
                  <c:v>86</c:v>
                </c:pt>
                <c:pt idx="136">
                  <c:v>87</c:v>
                </c:pt>
                <c:pt idx="137">
                  <c:v>88</c:v>
                </c:pt>
                <c:pt idx="138">
                  <c:v>89</c:v>
                </c:pt>
                <c:pt idx="139">
                  <c:v>90</c:v>
                </c:pt>
                <c:pt idx="140">
                  <c:v>91</c:v>
                </c:pt>
                <c:pt idx="141">
                  <c:v>92</c:v>
                </c:pt>
                <c:pt idx="142">
                  <c:v>93</c:v>
                </c:pt>
                <c:pt idx="143">
                  <c:v>94</c:v>
                </c:pt>
                <c:pt idx="144">
                  <c:v>95</c:v>
                </c:pt>
                <c:pt idx="145">
                  <c:v>96</c:v>
                </c:pt>
                <c:pt idx="146">
                  <c:v>97</c:v>
                </c:pt>
                <c:pt idx="147">
                  <c:v>98</c:v>
                </c:pt>
                <c:pt idx="148">
                  <c:v>99</c:v>
                </c:pt>
                <c:pt idx="149">
                  <c:v>100</c:v>
                </c:pt>
                <c:pt idx="150">
                  <c:v>101</c:v>
                </c:pt>
                <c:pt idx="151">
                  <c:v>102</c:v>
                </c:pt>
                <c:pt idx="152">
                  <c:v>103</c:v>
                </c:pt>
                <c:pt idx="153">
                  <c:v>104</c:v>
                </c:pt>
                <c:pt idx="154">
                  <c:v>105</c:v>
                </c:pt>
                <c:pt idx="155">
                  <c:v>106</c:v>
                </c:pt>
                <c:pt idx="156">
                  <c:v>107</c:v>
                </c:pt>
                <c:pt idx="157">
                  <c:v>108</c:v>
                </c:pt>
                <c:pt idx="158">
                  <c:v>109</c:v>
                </c:pt>
                <c:pt idx="159">
                  <c:v>110</c:v>
                </c:pt>
                <c:pt idx="160">
                  <c:v>111</c:v>
                </c:pt>
                <c:pt idx="161">
                  <c:v>112</c:v>
                </c:pt>
                <c:pt idx="162">
                  <c:v>113</c:v>
                </c:pt>
                <c:pt idx="163">
                  <c:v>114</c:v>
                </c:pt>
                <c:pt idx="164">
                  <c:v>115</c:v>
                </c:pt>
                <c:pt idx="165">
                  <c:v>116</c:v>
                </c:pt>
                <c:pt idx="166">
                  <c:v>117</c:v>
                </c:pt>
                <c:pt idx="167">
                  <c:v>118</c:v>
                </c:pt>
                <c:pt idx="168">
                  <c:v>119</c:v>
                </c:pt>
                <c:pt idx="169">
                  <c:v>120</c:v>
                </c:pt>
                <c:pt idx="170">
                  <c:v>121</c:v>
                </c:pt>
                <c:pt idx="171">
                  <c:v>122</c:v>
                </c:pt>
                <c:pt idx="172">
                  <c:v>123</c:v>
                </c:pt>
                <c:pt idx="173">
                  <c:v>124</c:v>
                </c:pt>
                <c:pt idx="174">
                  <c:v>125</c:v>
                </c:pt>
                <c:pt idx="175">
                  <c:v>126</c:v>
                </c:pt>
                <c:pt idx="176">
                  <c:v>127</c:v>
                </c:pt>
                <c:pt idx="177">
                  <c:v>128</c:v>
                </c:pt>
                <c:pt idx="178">
                  <c:v>129</c:v>
                </c:pt>
                <c:pt idx="179">
                  <c:v>130</c:v>
                </c:pt>
                <c:pt idx="180">
                  <c:v>131</c:v>
                </c:pt>
                <c:pt idx="181">
                  <c:v>132</c:v>
                </c:pt>
                <c:pt idx="182">
                  <c:v>133</c:v>
                </c:pt>
                <c:pt idx="183">
                  <c:v>134</c:v>
                </c:pt>
                <c:pt idx="184">
                  <c:v>135</c:v>
                </c:pt>
                <c:pt idx="185">
                  <c:v>136</c:v>
                </c:pt>
                <c:pt idx="186">
                  <c:v>137</c:v>
                </c:pt>
                <c:pt idx="187">
                  <c:v>138</c:v>
                </c:pt>
                <c:pt idx="188">
                  <c:v>139</c:v>
                </c:pt>
                <c:pt idx="189">
                  <c:v>140</c:v>
                </c:pt>
              </c:numCache>
            </c:numRef>
          </c:xVal>
          <c:yVal>
            <c:numRef>
              <c:f>'ИТОГ 0,013'!$Q$3:$Q$192</c:f>
              <c:numCache>
                <c:formatCode>0.00</c:formatCode>
                <c:ptCount val="190"/>
                <c:pt idx="0">
                  <c:v>61.636398706207558</c:v>
                </c:pt>
                <c:pt idx="1">
                  <c:v>62.631640491630236</c:v>
                </c:pt>
                <c:pt idx="2">
                  <c:v>63.615437656787108</c:v>
                </c:pt>
                <c:pt idx="3">
                  <c:v>64.587790201678175</c:v>
                </c:pt>
                <c:pt idx="4">
                  <c:v>65.548698126303435</c:v>
                </c:pt>
                <c:pt idx="5">
                  <c:v>66.49816143066289</c:v>
                </c:pt>
                <c:pt idx="6">
                  <c:v>67.436180114756525</c:v>
                </c:pt>
                <c:pt idx="7">
                  <c:v>68.362754178584368</c:v>
                </c:pt>
                <c:pt idx="8">
                  <c:v>69.277883622146391</c:v>
                </c:pt>
                <c:pt idx="9">
                  <c:v>70.181568445442622</c:v>
                </c:pt>
                <c:pt idx="10">
                  <c:v>71.073808648473033</c:v>
                </c:pt>
                <c:pt idx="11">
                  <c:v>71.954604231237639</c:v>
                </c:pt>
                <c:pt idx="12">
                  <c:v>72.823955193736438</c:v>
                </c:pt>
                <c:pt idx="13">
                  <c:v>73.681861535969432</c:v>
                </c:pt>
                <c:pt idx="14">
                  <c:v>74.52832325793662</c:v>
                </c:pt>
                <c:pt idx="15">
                  <c:v>75.363340359638002</c:v>
                </c:pt>
                <c:pt idx="16">
                  <c:v>76.186912841073578</c:v>
                </c:pt>
                <c:pt idx="17">
                  <c:v>76.999040702243349</c:v>
                </c:pt>
                <c:pt idx="18">
                  <c:v>77.799723943147313</c:v>
                </c:pt>
                <c:pt idx="19">
                  <c:v>78.588962563785458</c:v>
                </c:pt>
                <c:pt idx="20">
                  <c:v>79.366756564157811</c:v>
                </c:pt>
                <c:pt idx="21">
                  <c:v>80.133105944264344</c:v>
                </c:pt>
                <c:pt idx="22">
                  <c:v>80.888010704105071</c:v>
                </c:pt>
                <c:pt idx="23">
                  <c:v>81.631470843680006</c:v>
                </c:pt>
                <c:pt idx="24">
                  <c:v>82.363486362989121</c:v>
                </c:pt>
                <c:pt idx="25">
                  <c:v>83.084057262032431</c:v>
                </c:pt>
                <c:pt idx="26">
                  <c:v>83.793183540809935</c:v>
                </c:pt>
                <c:pt idx="27">
                  <c:v>84.490865199321632</c:v>
                </c:pt>
                <c:pt idx="28">
                  <c:v>85.17710223756751</c:v>
                </c:pt>
                <c:pt idx="29">
                  <c:v>85.851894655547596</c:v>
                </c:pt>
                <c:pt idx="30">
                  <c:v>86.515242453261877</c:v>
                </c:pt>
                <c:pt idx="31">
                  <c:v>87.167145630710337</c:v>
                </c:pt>
                <c:pt idx="32">
                  <c:v>87.807604187893006</c:v>
                </c:pt>
                <c:pt idx="33">
                  <c:v>88.436618124809854</c:v>
                </c:pt>
                <c:pt idx="34">
                  <c:v>89.054187441460911</c:v>
                </c:pt>
                <c:pt idx="35">
                  <c:v>89.660312137846148</c:v>
                </c:pt>
                <c:pt idx="36">
                  <c:v>90.254992213965579</c:v>
                </c:pt>
                <c:pt idx="37">
                  <c:v>90.838227669819204</c:v>
                </c:pt>
                <c:pt idx="38">
                  <c:v>91.410018505407024</c:v>
                </c:pt>
                <c:pt idx="39">
                  <c:v>91.970364720729037</c:v>
                </c:pt>
                <c:pt idx="40">
                  <c:v>92.519266315785245</c:v>
                </c:pt>
                <c:pt idx="41">
                  <c:v>93.056723290575647</c:v>
                </c:pt>
                <c:pt idx="42">
                  <c:v>93.582735645100243</c:v>
                </c:pt>
                <c:pt idx="43">
                  <c:v>94.097303379359019</c:v>
                </c:pt>
                <c:pt idx="44">
                  <c:v>94.600426493352003</c:v>
                </c:pt>
                <c:pt idx="45">
                  <c:v>95.092104987079168</c:v>
                </c:pt>
                <c:pt idx="46">
                  <c:v>95.572338860540526</c:v>
                </c:pt>
                <c:pt idx="47">
                  <c:v>96.041128113736093</c:v>
                </c:pt>
                <c:pt idx="48">
                  <c:v>96.49847274666584</c:v>
                </c:pt>
                <c:pt idx="49">
                  <c:v>96.944372759329781</c:v>
                </c:pt>
                <c:pt idx="50">
                  <c:v>97.378828151727916</c:v>
                </c:pt>
                <c:pt idx="51">
                  <c:v>97.801838923860245</c:v>
                </c:pt>
                <c:pt idx="52">
                  <c:v>98.213405075726769</c:v>
                </c:pt>
                <c:pt idx="53">
                  <c:v>98.613526607327486</c:v>
                </c:pt>
                <c:pt idx="54">
                  <c:v>99.002203518662384</c:v>
                </c:pt>
                <c:pt idx="55">
                  <c:v>99.37943580973149</c:v>
                </c:pt>
                <c:pt idx="56">
                  <c:v>99.745223480534776</c:v>
                </c:pt>
                <c:pt idx="57">
                  <c:v>100.09956653107227</c:v>
                </c:pt>
                <c:pt idx="58">
                  <c:v>100.44246496134394</c:v>
                </c:pt>
                <c:pt idx="59">
                  <c:v>100.77391877134981</c:v>
                </c:pt>
                <c:pt idx="60">
                  <c:v>101.09392796108989</c:v>
                </c:pt>
                <c:pt idx="61">
                  <c:v>101.40249253056415</c:v>
                </c:pt>
                <c:pt idx="62">
                  <c:v>101.6996124797726</c:v>
                </c:pt>
                <c:pt idx="63">
                  <c:v>101.98528780871524</c:v>
                </c:pt>
                <c:pt idx="64">
                  <c:v>102.25951851739208</c:v>
                </c:pt>
                <c:pt idx="65">
                  <c:v>102.5223046058031</c:v>
                </c:pt>
                <c:pt idx="66">
                  <c:v>102.77364607394833</c:v>
                </c:pt>
                <c:pt idx="67">
                  <c:v>103.01354292182775</c:v>
                </c:pt>
                <c:pt idx="68">
                  <c:v>103.24199514944135</c:v>
                </c:pt>
                <c:pt idx="69">
                  <c:v>103.45900275678916</c:v>
                </c:pt>
                <c:pt idx="70">
                  <c:v>103.66456574387115</c:v>
                </c:pt>
                <c:pt idx="71">
                  <c:v>103.85868411068734</c:v>
                </c:pt>
                <c:pt idx="72">
                  <c:v>104.04135785723773</c:v>
                </c:pt>
                <c:pt idx="73">
                  <c:v>104.2125869835223</c:v>
                </c:pt>
                <c:pt idx="74">
                  <c:v>104.37237148954107</c:v>
                </c:pt>
                <c:pt idx="75">
                  <c:v>104.52071137529403</c:v>
                </c:pt>
                <c:pt idx="76">
                  <c:v>104.65760664078118</c:v>
                </c:pt>
                <c:pt idx="77">
                  <c:v>104.78305728600252</c:v>
                </c:pt>
                <c:pt idx="78">
                  <c:v>104.89706331095806</c:v>
                </c:pt>
                <c:pt idx="79">
                  <c:v>104.9996247156478</c:v>
                </c:pt>
                <c:pt idx="80">
                  <c:v>105.09074150007172</c:v>
                </c:pt>
                <c:pt idx="81">
                  <c:v>105.17041366422984</c:v>
                </c:pt>
                <c:pt idx="82">
                  <c:v>105.23864120812215</c:v>
                </c:pt>
                <c:pt idx="83">
                  <c:v>105.29542413174865</c:v>
                </c:pt>
                <c:pt idx="84">
                  <c:v>105.34076243510935</c:v>
                </c:pt>
                <c:pt idx="85">
                  <c:v>105.37465611820424</c:v>
                </c:pt>
                <c:pt idx="86">
                  <c:v>105.39710518103333</c:v>
                </c:pt>
                <c:pt idx="87">
                  <c:v>105.4081096235966</c:v>
                </c:pt>
                <c:pt idx="88">
                  <c:v>105.40766944589407</c:v>
                </c:pt>
                <c:pt idx="89">
                  <c:v>105.39578464792572</c:v>
                </c:pt>
                <c:pt idx="90">
                  <c:v>105.37245522969158</c:v>
                </c:pt>
                <c:pt idx="91">
                  <c:v>105.33768119119163</c:v>
                </c:pt>
                <c:pt idx="92">
                  <c:v>105.29146253242587</c:v>
                </c:pt>
                <c:pt idx="93">
                  <c:v>105.23379925339431</c:v>
                </c:pt>
                <c:pt idx="94">
                  <c:v>105.16469135409693</c:v>
                </c:pt>
                <c:pt idx="95">
                  <c:v>105.08413883453375</c:v>
                </c:pt>
                <c:pt idx="96">
                  <c:v>104.99214169470477</c:v>
                </c:pt>
                <c:pt idx="97">
                  <c:v>104.88869993460997</c:v>
                </c:pt>
                <c:pt idx="98">
                  <c:v>104.77381355424937</c:v>
                </c:pt>
                <c:pt idx="99">
                  <c:v>104.64748255362296</c:v>
                </c:pt>
                <c:pt idx="100">
                  <c:v>104.50970693273075</c:v>
                </c:pt>
                <c:pt idx="101">
                  <c:v>104.36048669157272</c:v>
                </c:pt>
                <c:pt idx="102">
                  <c:v>104.19982183014889</c:v>
                </c:pt>
                <c:pt idx="103">
                  <c:v>104.02771234845926</c:v>
                </c:pt>
                <c:pt idx="104">
                  <c:v>103.84415824650381</c:v>
                </c:pt>
                <c:pt idx="105">
                  <c:v>103.64915952428257</c:v>
                </c:pt>
                <c:pt idx="106">
                  <c:v>103.4427161817955</c:v>
                </c:pt>
                <c:pt idx="107">
                  <c:v>103.22482821904265</c:v>
                </c:pt>
                <c:pt idx="108">
                  <c:v>102.99549563602397</c:v>
                </c:pt>
                <c:pt idx="109">
                  <c:v>102.75471843273949</c:v>
                </c:pt>
                <c:pt idx="110">
                  <c:v>102.50249660918921</c:v>
                </c:pt>
                <c:pt idx="111">
                  <c:v>102.23883016537312</c:v>
                </c:pt>
                <c:pt idx="112">
                  <c:v>101.96371910129122</c:v>
                </c:pt>
                <c:pt idx="113">
                  <c:v>101.67716341694351</c:v>
                </c:pt>
                <c:pt idx="114">
                  <c:v>101.37916311232999</c:v>
                </c:pt>
                <c:pt idx="115">
                  <c:v>101.06971818745068</c:v>
                </c:pt>
                <c:pt idx="116">
                  <c:v>100.74882864230555</c:v>
                </c:pt>
                <c:pt idx="117">
                  <c:v>100.41649447689461</c:v>
                </c:pt>
                <c:pt idx="118">
                  <c:v>100.07271569121787</c:v>
                </c:pt>
                <c:pt idx="119">
                  <c:v>99.717492285275327</c:v>
                </c:pt>
                <c:pt idx="120">
                  <c:v>99.350824259066968</c:v>
                </c:pt>
                <c:pt idx="121">
                  <c:v>98.972711612592803</c:v>
                </c:pt>
                <c:pt idx="122">
                  <c:v>98.583154345852847</c:v>
                </c:pt>
                <c:pt idx="123">
                  <c:v>98.182152458847071</c:v>
                </c:pt>
                <c:pt idx="124">
                  <c:v>97.769705951575475</c:v>
                </c:pt>
                <c:pt idx="125">
                  <c:v>97.345814824038086</c:v>
                </c:pt>
                <c:pt idx="126">
                  <c:v>96.910479076234893</c:v>
                </c:pt>
                <c:pt idx="127">
                  <c:v>96.463698708165879</c:v>
                </c:pt>
                <c:pt idx="128">
                  <c:v>96.005473719831073</c:v>
                </c:pt>
                <c:pt idx="129">
                  <c:v>95.535804111230448</c:v>
                </c:pt>
                <c:pt idx="130">
                  <c:v>95.05468988236403</c:v>
                </c:pt>
                <c:pt idx="131">
                  <c:v>94.562131033231793</c:v>
                </c:pt>
                <c:pt idx="132">
                  <c:v>94.058127563833764</c:v>
                </c:pt>
                <c:pt idx="133">
                  <c:v>93.542679474169915</c:v>
                </c:pt>
                <c:pt idx="134">
                  <c:v>93.015786764240261</c:v>
                </c:pt>
                <c:pt idx="135">
                  <c:v>92.4774494340448</c:v>
                </c:pt>
                <c:pt idx="136">
                  <c:v>91.927667483583519</c:v>
                </c:pt>
                <c:pt idx="137">
                  <c:v>91.366440912856461</c:v>
                </c:pt>
                <c:pt idx="138">
                  <c:v>90.793769721863569</c:v>
                </c:pt>
                <c:pt idx="139">
                  <c:v>90.209653910604885</c:v>
                </c:pt>
                <c:pt idx="140">
                  <c:v>89.614093479080395</c:v>
                </c:pt>
                <c:pt idx="141">
                  <c:v>89.007088427290086</c:v>
                </c:pt>
                <c:pt idx="142">
                  <c:v>88.388638755233984</c:v>
                </c:pt>
                <c:pt idx="143">
                  <c:v>87.758744462912063</c:v>
                </c:pt>
                <c:pt idx="144">
                  <c:v>87.117405550324335</c:v>
                </c:pt>
                <c:pt idx="145">
                  <c:v>86.464622017470816</c:v>
                </c:pt>
                <c:pt idx="146">
                  <c:v>85.800393864351463</c:v>
                </c:pt>
                <c:pt idx="147">
                  <c:v>85.124721090966318</c:v>
                </c:pt>
                <c:pt idx="148">
                  <c:v>84.437603697315382</c:v>
                </c:pt>
                <c:pt idx="149">
                  <c:v>83.739041683398625</c:v>
                </c:pt>
                <c:pt idx="150">
                  <c:v>83.029035049216048</c:v>
                </c:pt>
                <c:pt idx="151">
                  <c:v>82.30758379476768</c:v>
                </c:pt>
                <c:pt idx="152">
                  <c:v>81.574687920053492</c:v>
                </c:pt>
                <c:pt idx="153">
                  <c:v>80.830347425073512</c:v>
                </c:pt>
                <c:pt idx="154">
                  <c:v>80.074562309827712</c:v>
                </c:pt>
                <c:pt idx="155">
                  <c:v>79.307332574316106</c:v>
                </c:pt>
                <c:pt idx="156">
                  <c:v>78.528658218538709</c:v>
                </c:pt>
                <c:pt idx="157">
                  <c:v>77.738539242495506</c:v>
                </c:pt>
                <c:pt idx="158">
                  <c:v>76.936975646186468</c:v>
                </c:pt>
                <c:pt idx="159">
                  <c:v>76.123967429611639</c:v>
                </c:pt>
                <c:pt idx="160">
                  <c:v>75.299514592771004</c:v>
                </c:pt>
                <c:pt idx="161">
                  <c:v>74.463617135664549</c:v>
                </c:pt>
                <c:pt idx="162">
                  <c:v>73.616275058292317</c:v>
                </c:pt>
                <c:pt idx="163">
                  <c:v>72.757488360654264</c:v>
                </c:pt>
                <c:pt idx="164">
                  <c:v>71.887257042750392</c:v>
                </c:pt>
                <c:pt idx="165">
                  <c:v>71.005581104580727</c:v>
                </c:pt>
                <c:pt idx="166">
                  <c:v>70.112460546145257</c:v>
                </c:pt>
                <c:pt idx="167">
                  <c:v>69.207895367443953</c:v>
                </c:pt>
                <c:pt idx="168">
                  <c:v>68.291885568476857</c:v>
                </c:pt>
                <c:pt idx="169">
                  <c:v>67.36443114924397</c:v>
                </c:pt>
                <c:pt idx="170">
                  <c:v>66.425532109745262</c:v>
                </c:pt>
                <c:pt idx="171">
                  <c:v>65.475188449980749</c:v>
                </c:pt>
                <c:pt idx="172">
                  <c:v>64.513400169950415</c:v>
                </c:pt>
                <c:pt idx="173">
                  <c:v>63.540167269654312</c:v>
                </c:pt>
                <c:pt idx="174">
                  <c:v>62.555489749092374</c:v>
                </c:pt>
                <c:pt idx="175">
                  <c:v>61.55936760826463</c:v>
                </c:pt>
                <c:pt idx="176">
                  <c:v>60.55180084717108</c:v>
                </c:pt>
                <c:pt idx="177">
                  <c:v>59.532789465811724</c:v>
                </c:pt>
                <c:pt idx="178">
                  <c:v>58.502333464186563</c:v>
                </c:pt>
                <c:pt idx="179">
                  <c:v>57.460432842295596</c:v>
                </c:pt>
                <c:pt idx="180">
                  <c:v>56.407087600138809</c:v>
                </c:pt>
                <c:pt idx="181">
                  <c:v>55.34229773771623</c:v>
                </c:pt>
                <c:pt idx="182">
                  <c:v>54.266063255027852</c:v>
                </c:pt>
                <c:pt idx="183">
                  <c:v>53.178384152073647</c:v>
                </c:pt>
                <c:pt idx="184">
                  <c:v>52.079260428853651</c:v>
                </c:pt>
                <c:pt idx="185">
                  <c:v>50.968692085367834</c:v>
                </c:pt>
                <c:pt idx="186">
                  <c:v>49.846679121616212</c:v>
                </c:pt>
                <c:pt idx="187">
                  <c:v>48.713221537598784</c:v>
                </c:pt>
                <c:pt idx="188">
                  <c:v>47.56831933331555</c:v>
                </c:pt>
                <c:pt idx="189">
                  <c:v>46.41197250876651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236-49A9-A06E-84ABCB8A1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1670912"/>
        <c:axId val="286551952"/>
      </c:scatterChart>
      <c:valAx>
        <c:axId val="1041670912"/>
        <c:scaling>
          <c:orientation val="minMax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b="0"/>
                  <a:t>Налоговое бремя, %</a:t>
                </a:r>
              </a:p>
            </c:rich>
          </c:tx>
          <c:layout>
            <c:manualLayout>
              <c:xMode val="edge"/>
              <c:yMode val="edge"/>
              <c:x val="0.37894477317554237"/>
              <c:y val="0.901734104046242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6551952"/>
        <c:crosses val="autoZero"/>
        <c:crossBetween val="midCat"/>
      </c:valAx>
      <c:valAx>
        <c:axId val="28655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b="0"/>
                  <a:t>Темпы ВВП, %</a:t>
                </a:r>
              </a:p>
            </c:rich>
          </c:tx>
          <c:layout>
            <c:manualLayout>
              <c:xMode val="edge"/>
              <c:yMode val="edge"/>
              <c:x val="1.4792899408284023E-2"/>
              <c:y val="0.319589155401817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41670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prstDash val="solid"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'Итог Об=5,7'!$Q$2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'Итог Об=5,7'!$P$3:$P$41</c:f>
              <c:numCache>
                <c:formatCode>0.0</c:formatCode>
                <c:ptCount val="39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8.6999999999999993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</c:numCache>
            </c:numRef>
          </c:xVal>
          <c:yVal>
            <c:numRef>
              <c:f>'Итог Об=5,7'!$Q$3:$Q$41</c:f>
              <c:numCache>
                <c:formatCode>0.00</c:formatCode>
                <c:ptCount val="39"/>
                <c:pt idx="0">
                  <c:v>2.4586820399053053</c:v>
                </c:pt>
                <c:pt idx="1">
                  <c:v>44.096384449114993</c:v>
                </c:pt>
                <c:pt idx="2">
                  <c:v>65.949037521939985</c:v>
                </c:pt>
                <c:pt idx="3">
                  <c:v>79.701279082882181</c:v>
                </c:pt>
                <c:pt idx="4">
                  <c:v>89.014947833493366</c:v>
                </c:pt>
                <c:pt idx="5">
                  <c:v>95.521124380264666</c:v>
                </c:pt>
                <c:pt idx="6">
                  <c:v>100.08987679113076</c:v>
                </c:pt>
                <c:pt idx="7">
                  <c:v>103.24055816576436</c:v>
                </c:pt>
                <c:pt idx="8">
                  <c:v>105.30816190220466</c:v>
                </c:pt>
                <c:pt idx="9">
                  <c:v>106.52141914093303</c:v>
                </c:pt>
                <c:pt idx="10">
                  <c:v>107.04347449483738</c:v>
                </c:pt>
                <c:pt idx="11">
                  <c:v>106.99478791226184</c:v>
                </c:pt>
                <c:pt idx="12">
                  <c:v>106.46683800593168</c:v>
                </c:pt>
                <c:pt idx="13">
                  <c:v>105.53073254768542</c:v>
                </c:pt>
                <c:pt idx="14">
                  <c:v>104.24284111198801</c:v>
                </c:pt>
                <c:pt idx="15">
                  <c:v>102.64860614687652</c:v>
                </c:pt>
                <c:pt idx="16">
                  <c:v>100.78519663603694</c:v>
                </c:pt>
                <c:pt idx="17">
                  <c:v>99.971541165285586</c:v>
                </c:pt>
                <c:pt idx="18">
                  <c:v>98.683402107874329</c:v>
                </c:pt>
                <c:pt idx="19">
                  <c:v>96.36901387521695</c:v>
                </c:pt>
                <c:pt idx="20">
                  <c:v>93.863851571160211</c:v>
                </c:pt>
                <c:pt idx="21">
                  <c:v>91.186538967855398</c:v>
                </c:pt>
                <c:pt idx="22">
                  <c:v>88.353099149622039</c:v>
                </c:pt>
                <c:pt idx="23">
                  <c:v>85.377417277291244</c:v>
                </c:pt>
                <c:pt idx="24">
                  <c:v>82.271604791603991</c:v>
                </c:pt>
                <c:pt idx="25">
                  <c:v>79.04628922000137</c:v>
                </c:pt>
                <c:pt idx="26">
                  <c:v>75.710847109831334</c:v>
                </c:pt>
                <c:pt idx="27">
                  <c:v>72.273592977159268</c:v>
                </c:pt>
                <c:pt idx="28">
                  <c:v>68.741933876142554</c:v>
                </c:pt>
                <c:pt idx="29">
                  <c:v>65.122496832590926</c:v>
                </c:pt>
                <c:pt idx="30">
                  <c:v>61.421234665002657</c:v>
                </c:pt>
                <c:pt idx="31">
                  <c:v>57.643514447694038</c:v>
                </c:pt>
                <c:pt idx="32">
                  <c:v>53.794191924448654</c:v>
                </c:pt>
                <c:pt idx="33">
                  <c:v>49.877674468021965</c:v>
                </c:pt>
                <c:pt idx="34">
                  <c:v>45.897974638166595</c:v>
                </c:pt>
                <c:pt idx="35">
                  <c:v>41.858755974098734</c:v>
                </c:pt>
                <c:pt idx="36">
                  <c:v>37.763372334561403</c:v>
                </c:pt>
                <c:pt idx="37">
                  <c:v>33.614901846660658</c:v>
                </c:pt>
                <c:pt idx="38">
                  <c:v>29.416176326461571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1D1-45AE-9117-D9D5A1B10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615648"/>
        <c:axId val="1093489616"/>
      </c:scatterChart>
      <c:valAx>
        <c:axId val="894615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Налоговое</a:t>
                </a:r>
                <a:r>
                  <a:rPr lang="ru-RU" baseline="0"/>
                  <a:t> бремя, 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37252318460192474"/>
              <c:y val="0.876643336249635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3489616"/>
        <c:crosses val="autoZero"/>
        <c:crossBetween val="midCat"/>
      </c:valAx>
      <c:valAx>
        <c:axId val="109348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Индекс</a:t>
                </a:r>
                <a:r>
                  <a:rPr lang="ru-RU" baseline="0"/>
                  <a:t> производства, 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3.0555555555555555E-2"/>
              <c:y val="0.183152158063575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9461564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Лист4!$Q$3:$Q$156</c:f>
              <c:numCache>
                <c:formatCode>0.0</c:formatCode>
                <c:ptCount val="154"/>
                <c:pt idx="0">
                  <c:v>6</c:v>
                </c:pt>
                <c:pt idx="1">
                  <c:v>6.5</c:v>
                </c:pt>
                <c:pt idx="2">
                  <c:v>7</c:v>
                </c:pt>
                <c:pt idx="3">
                  <c:v>7.5</c:v>
                </c:pt>
                <c:pt idx="4">
                  <c:v>8</c:v>
                </c:pt>
                <c:pt idx="5">
                  <c:v>8.5</c:v>
                </c:pt>
                <c:pt idx="6">
                  <c:v>8.6999999999999993</c:v>
                </c:pt>
                <c:pt idx="7">
                  <c:v>9</c:v>
                </c:pt>
                <c:pt idx="8">
                  <c:v>9.5</c:v>
                </c:pt>
                <c:pt idx="9">
                  <c:v>10</c:v>
                </c:pt>
                <c:pt idx="10">
                  <c:v>10.5</c:v>
                </c:pt>
                <c:pt idx="11">
                  <c:v>11</c:v>
                </c:pt>
                <c:pt idx="12">
                  <c:v>11.5</c:v>
                </c:pt>
                <c:pt idx="13">
                  <c:v>12</c:v>
                </c:pt>
                <c:pt idx="14">
                  <c:v>12.5</c:v>
                </c:pt>
                <c:pt idx="15">
                  <c:v>13</c:v>
                </c:pt>
                <c:pt idx="16">
                  <c:v>13.5</c:v>
                </c:pt>
                <c:pt idx="17">
                  <c:v>14</c:v>
                </c:pt>
                <c:pt idx="18">
                  <c:v>14.5</c:v>
                </c:pt>
                <c:pt idx="19">
                  <c:v>15</c:v>
                </c:pt>
                <c:pt idx="20">
                  <c:v>15.5</c:v>
                </c:pt>
                <c:pt idx="21">
                  <c:v>16</c:v>
                </c:pt>
                <c:pt idx="22">
                  <c:v>16.5</c:v>
                </c:pt>
                <c:pt idx="23">
                  <c:v>17</c:v>
                </c:pt>
                <c:pt idx="24">
                  <c:v>17.5</c:v>
                </c:pt>
                <c:pt idx="25">
                  <c:v>18</c:v>
                </c:pt>
                <c:pt idx="26">
                  <c:v>18.5</c:v>
                </c:pt>
                <c:pt idx="27">
                  <c:v>19</c:v>
                </c:pt>
                <c:pt idx="28">
                  <c:v>19.5</c:v>
                </c:pt>
                <c:pt idx="29">
                  <c:v>20</c:v>
                </c:pt>
                <c:pt idx="30">
                  <c:v>20.5</c:v>
                </c:pt>
                <c:pt idx="31">
                  <c:v>21</c:v>
                </c:pt>
                <c:pt idx="32">
                  <c:v>21.5</c:v>
                </c:pt>
                <c:pt idx="33">
                  <c:v>22</c:v>
                </c:pt>
                <c:pt idx="34">
                  <c:v>22.5</c:v>
                </c:pt>
                <c:pt idx="35">
                  <c:v>23</c:v>
                </c:pt>
                <c:pt idx="36">
                  <c:v>23.5</c:v>
                </c:pt>
                <c:pt idx="37">
                  <c:v>24</c:v>
                </c:pt>
                <c:pt idx="38">
                  <c:v>24.5</c:v>
                </c:pt>
                <c:pt idx="39">
                  <c:v>25</c:v>
                </c:pt>
                <c:pt idx="40">
                  <c:v>25.5</c:v>
                </c:pt>
                <c:pt idx="41">
                  <c:v>26</c:v>
                </c:pt>
                <c:pt idx="42">
                  <c:v>26.5</c:v>
                </c:pt>
                <c:pt idx="43">
                  <c:v>27</c:v>
                </c:pt>
                <c:pt idx="44">
                  <c:v>27.5</c:v>
                </c:pt>
                <c:pt idx="45">
                  <c:v>28</c:v>
                </c:pt>
                <c:pt idx="46">
                  <c:v>28.5</c:v>
                </c:pt>
                <c:pt idx="47">
                  <c:v>29</c:v>
                </c:pt>
                <c:pt idx="48">
                  <c:v>29.5</c:v>
                </c:pt>
                <c:pt idx="49">
                  <c:v>30</c:v>
                </c:pt>
                <c:pt idx="50">
                  <c:v>30.5</c:v>
                </c:pt>
                <c:pt idx="51">
                  <c:v>31</c:v>
                </c:pt>
                <c:pt idx="52">
                  <c:v>31.5</c:v>
                </c:pt>
                <c:pt idx="53">
                  <c:v>32</c:v>
                </c:pt>
                <c:pt idx="54">
                  <c:v>32.5</c:v>
                </c:pt>
                <c:pt idx="55">
                  <c:v>33</c:v>
                </c:pt>
                <c:pt idx="56">
                  <c:v>33.5</c:v>
                </c:pt>
                <c:pt idx="57">
                  <c:v>34</c:v>
                </c:pt>
                <c:pt idx="58">
                  <c:v>34.5</c:v>
                </c:pt>
                <c:pt idx="59">
                  <c:v>35</c:v>
                </c:pt>
                <c:pt idx="60">
                  <c:v>35.5</c:v>
                </c:pt>
                <c:pt idx="61">
                  <c:v>36</c:v>
                </c:pt>
                <c:pt idx="62">
                  <c:v>36.5</c:v>
                </c:pt>
                <c:pt idx="63">
                  <c:v>37</c:v>
                </c:pt>
                <c:pt idx="64">
                  <c:v>37.5</c:v>
                </c:pt>
                <c:pt idx="65">
                  <c:v>38</c:v>
                </c:pt>
                <c:pt idx="66">
                  <c:v>38.5</c:v>
                </c:pt>
                <c:pt idx="67">
                  <c:v>39</c:v>
                </c:pt>
                <c:pt idx="68">
                  <c:v>39.5</c:v>
                </c:pt>
                <c:pt idx="69">
                  <c:v>40</c:v>
                </c:pt>
                <c:pt idx="70">
                  <c:v>40.5</c:v>
                </c:pt>
                <c:pt idx="71">
                  <c:v>41</c:v>
                </c:pt>
                <c:pt idx="72">
                  <c:v>41.5</c:v>
                </c:pt>
                <c:pt idx="73">
                  <c:v>42</c:v>
                </c:pt>
                <c:pt idx="74">
                  <c:v>42.5</c:v>
                </c:pt>
                <c:pt idx="75">
                  <c:v>43</c:v>
                </c:pt>
                <c:pt idx="76">
                  <c:v>43.5</c:v>
                </c:pt>
                <c:pt idx="77">
                  <c:v>44</c:v>
                </c:pt>
                <c:pt idx="78">
                  <c:v>44.5</c:v>
                </c:pt>
                <c:pt idx="79">
                  <c:v>45</c:v>
                </c:pt>
                <c:pt idx="80">
                  <c:v>45.5</c:v>
                </c:pt>
                <c:pt idx="81">
                  <c:v>46</c:v>
                </c:pt>
                <c:pt idx="82">
                  <c:v>46.5</c:v>
                </c:pt>
                <c:pt idx="83">
                  <c:v>47</c:v>
                </c:pt>
                <c:pt idx="84">
                  <c:v>47.5</c:v>
                </c:pt>
                <c:pt idx="85">
                  <c:v>48</c:v>
                </c:pt>
                <c:pt idx="86">
                  <c:v>48.5</c:v>
                </c:pt>
                <c:pt idx="87">
                  <c:v>49</c:v>
                </c:pt>
                <c:pt idx="88">
                  <c:v>49.5</c:v>
                </c:pt>
                <c:pt idx="89">
                  <c:v>50</c:v>
                </c:pt>
                <c:pt idx="90">
                  <c:v>50.5</c:v>
                </c:pt>
                <c:pt idx="91">
                  <c:v>51</c:v>
                </c:pt>
                <c:pt idx="92">
                  <c:v>51.5</c:v>
                </c:pt>
                <c:pt idx="93">
                  <c:v>52</c:v>
                </c:pt>
                <c:pt idx="94">
                  <c:v>52.5</c:v>
                </c:pt>
                <c:pt idx="95">
                  <c:v>53</c:v>
                </c:pt>
                <c:pt idx="96">
                  <c:v>53.5</c:v>
                </c:pt>
                <c:pt idx="97">
                  <c:v>54</c:v>
                </c:pt>
                <c:pt idx="98">
                  <c:v>54.5</c:v>
                </c:pt>
                <c:pt idx="99">
                  <c:v>55</c:v>
                </c:pt>
                <c:pt idx="100">
                  <c:v>55.5</c:v>
                </c:pt>
                <c:pt idx="101">
                  <c:v>56</c:v>
                </c:pt>
                <c:pt idx="102">
                  <c:v>56.5</c:v>
                </c:pt>
                <c:pt idx="103">
                  <c:v>57</c:v>
                </c:pt>
                <c:pt idx="104">
                  <c:v>57.5</c:v>
                </c:pt>
                <c:pt idx="105">
                  <c:v>58</c:v>
                </c:pt>
                <c:pt idx="106">
                  <c:v>58.5</c:v>
                </c:pt>
                <c:pt idx="107">
                  <c:v>59</c:v>
                </c:pt>
                <c:pt idx="108">
                  <c:v>59.5</c:v>
                </c:pt>
                <c:pt idx="109">
                  <c:v>60</c:v>
                </c:pt>
                <c:pt idx="110">
                  <c:v>60.5</c:v>
                </c:pt>
                <c:pt idx="111">
                  <c:v>61</c:v>
                </c:pt>
                <c:pt idx="112">
                  <c:v>61.5</c:v>
                </c:pt>
                <c:pt idx="113">
                  <c:v>62</c:v>
                </c:pt>
                <c:pt idx="114">
                  <c:v>62.5</c:v>
                </c:pt>
                <c:pt idx="115">
                  <c:v>63</c:v>
                </c:pt>
                <c:pt idx="116">
                  <c:v>63.5</c:v>
                </c:pt>
                <c:pt idx="117">
                  <c:v>64</c:v>
                </c:pt>
                <c:pt idx="118">
                  <c:v>64.5</c:v>
                </c:pt>
                <c:pt idx="119">
                  <c:v>65</c:v>
                </c:pt>
                <c:pt idx="120">
                  <c:v>65.5</c:v>
                </c:pt>
                <c:pt idx="121">
                  <c:v>66</c:v>
                </c:pt>
                <c:pt idx="122">
                  <c:v>66.5</c:v>
                </c:pt>
                <c:pt idx="123">
                  <c:v>67</c:v>
                </c:pt>
                <c:pt idx="124">
                  <c:v>67.5</c:v>
                </c:pt>
                <c:pt idx="125">
                  <c:v>68</c:v>
                </c:pt>
                <c:pt idx="126">
                  <c:v>68.5</c:v>
                </c:pt>
                <c:pt idx="127">
                  <c:v>69</c:v>
                </c:pt>
                <c:pt idx="128">
                  <c:v>69.5</c:v>
                </c:pt>
                <c:pt idx="129">
                  <c:v>70</c:v>
                </c:pt>
                <c:pt idx="130">
                  <c:v>70.5</c:v>
                </c:pt>
                <c:pt idx="131">
                  <c:v>71</c:v>
                </c:pt>
                <c:pt idx="132">
                  <c:v>71.5</c:v>
                </c:pt>
                <c:pt idx="133">
                  <c:v>72</c:v>
                </c:pt>
                <c:pt idx="134">
                  <c:v>72.5</c:v>
                </c:pt>
                <c:pt idx="135">
                  <c:v>73</c:v>
                </c:pt>
                <c:pt idx="136">
                  <c:v>73.5</c:v>
                </c:pt>
                <c:pt idx="137">
                  <c:v>74</c:v>
                </c:pt>
                <c:pt idx="138">
                  <c:v>74.5</c:v>
                </c:pt>
                <c:pt idx="139">
                  <c:v>75</c:v>
                </c:pt>
                <c:pt idx="140">
                  <c:v>75.5</c:v>
                </c:pt>
                <c:pt idx="141">
                  <c:v>76</c:v>
                </c:pt>
                <c:pt idx="142">
                  <c:v>76.5</c:v>
                </c:pt>
                <c:pt idx="143">
                  <c:v>77</c:v>
                </c:pt>
                <c:pt idx="144">
                  <c:v>77.5</c:v>
                </c:pt>
                <c:pt idx="145">
                  <c:v>78</c:v>
                </c:pt>
                <c:pt idx="146">
                  <c:v>78.5</c:v>
                </c:pt>
                <c:pt idx="147">
                  <c:v>79</c:v>
                </c:pt>
                <c:pt idx="148">
                  <c:v>79.5</c:v>
                </c:pt>
                <c:pt idx="149">
                  <c:v>80</c:v>
                </c:pt>
                <c:pt idx="150">
                  <c:v>80.5</c:v>
                </c:pt>
                <c:pt idx="151">
                  <c:v>81</c:v>
                </c:pt>
                <c:pt idx="152">
                  <c:v>81.5</c:v>
                </c:pt>
                <c:pt idx="153">
                  <c:v>82</c:v>
                </c:pt>
              </c:numCache>
            </c:numRef>
          </c:xVal>
          <c:yVal>
            <c:numRef>
              <c:f>Лист4!$R$3:$R$156</c:f>
              <c:numCache>
                <c:formatCode>0.00</c:formatCode>
                <c:ptCount val="154"/>
                <c:pt idx="0">
                  <c:v>55.607224160374116</c:v>
                </c:pt>
                <c:pt idx="1">
                  <c:v>58.629410123466485</c:v>
                </c:pt>
                <c:pt idx="2">
                  <c:v>61.387124478299214</c:v>
                </c:pt>
                <c:pt idx="3">
                  <c:v>63.916892887565524</c:v>
                </c:pt>
                <c:pt idx="4">
                  <c:v>66.248160589139061</c:v>
                </c:pt>
                <c:pt idx="5">
                  <c:v>68.40501188334764</c:v>
                </c:pt>
                <c:pt idx="6">
                  <c:v>69.223501608011432</c:v>
                </c:pt>
                <c:pt idx="7">
                  <c:v>70.407397389646533</c:v>
                </c:pt>
                <c:pt idx="8">
                  <c:v>72.272029045312635</c:v>
                </c:pt>
                <c:pt idx="9">
                  <c:v>74.013045267499081</c:v>
                </c:pt>
                <c:pt idx="10">
                  <c:v>75.642513658740242</c:v>
                </c:pt>
                <c:pt idx="11">
                  <c:v>77.170816659895664</c:v>
                </c:pt>
                <c:pt idx="12">
                  <c:v>78.606951406490538</c:v>
                </c:pt>
                <c:pt idx="13">
                  <c:v>79.958765720748701</c:v>
                </c:pt>
                <c:pt idx="14">
                  <c:v>81.233145897027711</c:v>
                </c:pt>
                <c:pt idx="15">
                  <c:v>82.436167635009681</c:v>
                </c:pt>
                <c:pt idx="16">
                  <c:v>83.573218472424784</c:v>
                </c:pt>
                <c:pt idx="17">
                  <c:v>84.649097941011021</c:v>
                </c:pt>
                <c:pt idx="18">
                  <c:v>85.668100139343409</c:v>
                </c:pt>
                <c:pt idx="19">
                  <c:v>86.634082301445943</c:v>
                </c:pt>
                <c:pt idx="20">
                  <c:v>87.550522118040732</c:v>
                </c:pt>
                <c:pt idx="21">
                  <c:v>88.420565954188092</c:v>
                </c:pt>
                <c:pt idx="22">
                  <c:v>89.247069645011152</c:v>
                </c:pt>
                <c:pt idx="23">
                  <c:v>90.032633199565282</c:v>
                </c:pt>
                <c:pt idx="24">
                  <c:v>90.779630472876889</c:v>
                </c:pt>
                <c:pt idx="25">
                  <c:v>91.490234657032786</c:v>
                </c:pt>
                <c:pt idx="26">
                  <c:v>92.166440278929272</c:v>
                </c:pt>
                <c:pt idx="27">
                  <c:v>92.810082263867514</c:v>
                </c:pt>
                <c:pt idx="28">
                  <c:v>93.422852522462392</c:v>
                </c:pt>
                <c:pt idx="29">
                  <c:v>94.006314437222557</c:v>
                </c:pt>
                <c:pt idx="30">
                  <c:v>94.561915560081559</c:v>
                </c:pt>
                <c:pt idx="31">
                  <c:v>95.090998779632358</c:v>
                </c:pt>
                <c:pt idx="32">
                  <c:v>95.594812174182579</c:v>
                </c:pt>
                <c:pt idx="33">
                  <c:v>96.074517731956391</c:v>
                </c:pt>
                <c:pt idx="34">
                  <c:v>96.531199091235862</c:v>
                </c:pt>
                <c:pt idx="35">
                  <c:v>96.965868429719876</c:v>
                </c:pt>
                <c:pt idx="36">
                  <c:v>97.379472612910021</c:v>
                </c:pt>
                <c:pt idx="37">
                  <c:v>97.772898695146651</c:v>
                </c:pt>
                <c:pt idx="38">
                  <c:v>98.14697885340054</c:v>
                </c:pt>
                <c:pt idx="39">
                  <c:v>98.502494822594272</c:v>
                </c:pt>
                <c:pt idx="40">
                  <c:v>98.840181891692438</c:v>
                </c:pt>
                <c:pt idx="41">
                  <c:v>99.160732511744882</c:v>
                </c:pt>
                <c:pt idx="42">
                  <c:v>99.464799560240976</c:v>
                </c:pt>
                <c:pt idx="43">
                  <c:v>99.752999300328568</c:v>
                </c:pt>
                <c:pt idx="44">
                  <c:v>100.0259140684967</c:v>
                </c:pt>
                <c:pt idx="45">
                  <c:v>100.28409472008343</c:v>
                </c:pt>
                <c:pt idx="46">
                  <c:v>100.52806285833194</c:v>
                </c:pt>
                <c:pt idx="47">
                  <c:v>100.75831286958446</c:v>
                </c:pt>
                <c:pt idx="48">
                  <c:v>100.97531378450203</c:v>
                </c:pt>
                <c:pt idx="49">
                  <c:v>101.17951098285559</c:v>
                </c:pt>
                <c:pt idx="50">
                  <c:v>101.37132775740558</c:v>
                </c:pt>
                <c:pt idx="51">
                  <c:v>101.55116675061898</c:v>
                </c:pt>
                <c:pt idx="52">
                  <c:v>101.71941127643396</c:v>
                </c:pt>
                <c:pt idx="53">
                  <c:v>101.87642653793496</c:v>
                </c:pt>
                <c:pt idx="54">
                  <c:v>102.02256075062242</c:v>
                </c:pt>
                <c:pt idx="55">
                  <c:v>102.15814617992665</c:v>
                </c:pt>
                <c:pt idx="56">
                  <c:v>102.28350010070368</c:v>
                </c:pt>
                <c:pt idx="57">
                  <c:v>102.3989256856494</c:v>
                </c:pt>
                <c:pt idx="58">
                  <c:v>102.50471282885876</c:v>
                </c:pt>
                <c:pt idx="59">
                  <c:v>102.60113891012961</c:v>
                </c:pt>
                <c:pt idx="60">
                  <c:v>102.6884695050551</c:v>
                </c:pt>
                <c:pt idx="61">
                  <c:v>102.76695904545412</c:v>
                </c:pt>
                <c:pt idx="62">
                  <c:v>102.83685143425049</c:v>
                </c:pt>
                <c:pt idx="63">
                  <c:v>102.89838061851923</c:v>
                </c:pt>
                <c:pt idx="64">
                  <c:v>102.95177112407035</c:v>
                </c:pt>
                <c:pt idx="65">
                  <c:v>102.99723855462609</c:v>
                </c:pt>
                <c:pt idx="66">
                  <c:v>103.03499005836927</c:v>
                </c:pt>
                <c:pt idx="67">
                  <c:v>103.06522476438958</c:v>
                </c:pt>
                <c:pt idx="68">
                  <c:v>103.08813419132801</c:v>
                </c:pt>
                <c:pt idx="69">
                  <c:v>103.10390263031836</c:v>
                </c:pt>
                <c:pt idx="70">
                  <c:v>103.11270750414191</c:v>
                </c:pt>
                <c:pt idx="71">
                  <c:v>103.11471970434596</c:v>
                </c:pt>
                <c:pt idx="72">
                  <c:v>103.1101039079297</c:v>
                </c:pt>
                <c:pt idx="73">
                  <c:v>103.09901887506538</c:v>
                </c:pt>
                <c:pt idx="74">
                  <c:v>103.08161772920143</c:v>
                </c:pt>
                <c:pt idx="75">
                  <c:v>103.05804822078423</c:v>
                </c:pt>
                <c:pt idx="76">
                  <c:v>103.02845297573499</c:v>
                </c:pt>
                <c:pt idx="77">
                  <c:v>102.99296972972665</c:v>
                </c:pt>
                <c:pt idx="78">
                  <c:v>102.95173154922402</c:v>
                </c:pt>
                <c:pt idx="79">
                  <c:v>102.90486704017475</c:v>
                </c:pt>
                <c:pt idx="80">
                  <c:v>102.85250054516946</c:v>
                </c:pt>
                <c:pt idx="81">
                  <c:v>102.79475232982738</c:v>
                </c:pt>
                <c:pt idx="82">
                  <c:v>102.73173875910675</c:v>
                </c:pt>
                <c:pt idx="83">
                  <c:v>102.6635724641861</c:v>
                </c:pt>
                <c:pt idx="84">
                  <c:v>102.59036250051531</c:v>
                </c:pt>
                <c:pt idx="85">
                  <c:v>102.51221449759137</c:v>
                </c:pt>
                <c:pt idx="86">
                  <c:v>102.4292308009733</c:v>
                </c:pt>
                <c:pt idx="87">
                  <c:v>102.34151060701384</c:v>
                </c:pt>
                <c:pt idx="88">
                  <c:v>102.24915009075164</c:v>
                </c:pt>
                <c:pt idx="89">
                  <c:v>102.1522425273762</c:v>
                </c:pt>
                <c:pt idx="90">
                  <c:v>102.05087840764982</c:v>
                </c:pt>
                <c:pt idx="91">
                  <c:v>101.94514554764301</c:v>
                </c:pt>
                <c:pt idx="92">
                  <c:v>101.83512919311721</c:v>
                </c:pt>
                <c:pt idx="93">
                  <c:v>101.72091211886406</c:v>
                </c:pt>
                <c:pt idx="94">
                  <c:v>101.60257472329187</c:v>
                </c:pt>
                <c:pt idx="95">
                  <c:v>101.48019511852875</c:v>
                </c:pt>
                <c:pt idx="96">
                  <c:v>101.3538492162957</c:v>
                </c:pt>
                <c:pt idx="97">
                  <c:v>101.22361080978499</c:v>
                </c:pt>
                <c:pt idx="98">
                  <c:v>101.08955165176559</c:v>
                </c:pt>
                <c:pt idx="99">
                  <c:v>100.95174152912175</c:v>
                </c:pt>
                <c:pt idx="100">
                  <c:v>100.81024833401868</c:v>
                </c:pt>
                <c:pt idx="101">
                  <c:v>100.6651381318771</c:v>
                </c:pt>
                <c:pt idx="102">
                  <c:v>100.51647522632589</c:v>
                </c:pt>
                <c:pt idx="103">
                  <c:v>100.36432222129416</c:v>
                </c:pt>
                <c:pt idx="104">
                  <c:v>100.20874008039108</c:v>
                </c:pt>
                <c:pt idx="105">
                  <c:v>100.04978818371529</c:v>
                </c:pt>
                <c:pt idx="106">
                  <c:v>99.887524382226303</c:v>
                </c:pt>
                <c:pt idx="107">
                  <c:v>99.722005049801496</c:v>
                </c:pt>
                <c:pt idx="108">
                  <c:v>99.553285133097361</c:v>
                </c:pt>
                <c:pt idx="109">
                  <c:v>99.381418199323676</c:v>
                </c:pt>
                <c:pt idx="110">
                  <c:v>99.206456482035833</c:v>
                </c:pt>
                <c:pt idx="111">
                  <c:v>99.028450925042293</c:v>
                </c:pt>
                <c:pt idx="112">
                  <c:v>98.847451224519915</c:v>
                </c:pt>
                <c:pt idx="113">
                  <c:v>98.663505869424313</c:v>
                </c:pt>
                <c:pt idx="114">
                  <c:v>98.476662180277174</c:v>
                </c:pt>
                <c:pt idx="115">
                  <c:v>98.286966346407922</c:v>
                </c:pt>
                <c:pt idx="116">
                  <c:v>98.09446346172399</c:v>
                </c:pt>
                <c:pt idx="117">
                  <c:v>97.899197559077521</c:v>
                </c:pt>
                <c:pt idx="118">
                  <c:v>97.70121164329538</c:v>
                </c:pt>
                <c:pt idx="119">
                  <c:v>97.50054772293359</c:v>
                </c:pt>
                <c:pt idx="120">
                  <c:v>97.297246840815106</c:v>
                </c:pt>
                <c:pt idx="121">
                  <c:v>97.091349103406415</c:v>
                </c:pt>
                <c:pt idx="122">
                  <c:v>96.882893709085707</c:v>
                </c:pt>
                <c:pt idx="123">
                  <c:v>96.671918975352057</c:v>
                </c:pt>
                <c:pt idx="124">
                  <c:v>96.458462365023166</c:v>
                </c:pt>
                <c:pt idx="125">
                  <c:v>96.242560511466422</c:v>
                </c:pt>
                <c:pt idx="126">
                  <c:v>96.024249242905739</c:v>
                </c:pt>
                <c:pt idx="127">
                  <c:v>95.803563605844403</c:v>
                </c:pt>
                <c:pt idx="128">
                  <c:v>95.580537887642237</c:v>
                </c:pt>
                <c:pt idx="129">
                  <c:v>95.355205638283863</c:v>
                </c:pt>
                <c:pt idx="130">
                  <c:v>95.127599691371742</c:v>
                </c:pt>
                <c:pt idx="131">
                  <c:v>94.897752184377936</c:v>
                </c:pt>
                <c:pt idx="132">
                  <c:v>94.665694578184926</c:v>
                </c:pt>
                <c:pt idx="133">
                  <c:v>94.431457675945595</c:v>
                </c:pt>
                <c:pt idx="134">
                  <c:v>94.195071641290696</c:v>
                </c:pt>
                <c:pt idx="135">
                  <c:v>93.956566015910553</c:v>
                </c:pt>
                <c:pt idx="136">
                  <c:v>93.715969736536692</c:v>
                </c:pt>
                <c:pt idx="137">
                  <c:v>93.473311151347943</c:v>
                </c:pt>
                <c:pt idx="138">
                  <c:v>93.228618035823686</c:v>
                </c:pt>
                <c:pt idx="139">
                  <c:v>92.98191760806769</c:v>
                </c:pt>
                <c:pt idx="140">
                  <c:v>92.733236543621871</c:v>
                </c:pt>
                <c:pt idx="141">
                  <c:v>92.482600989792004</c:v>
                </c:pt>
                <c:pt idx="142">
                  <c:v>92.230036579503093</c:v>
                </c:pt>
                <c:pt idx="143">
                  <c:v>91.975568444703825</c:v>
                </c:pt>
                <c:pt idx="144">
                  <c:v>91.719221229336924</c:v>
                </c:pt>
                <c:pt idx="145">
                  <c:v>91.461019101892759</c:v>
                </c:pt>
                <c:pt idx="146">
                  <c:v>91.200985767561505</c:v>
                </c:pt>
                <c:pt idx="147">
                  <c:v>90.939144479999769</c:v>
                </c:pt>
                <c:pt idx="148">
                  <c:v>90.67551805272609</c:v>
                </c:pt>
                <c:pt idx="149">
                  <c:v>90.410128870158744</c:v>
                </c:pt>
                <c:pt idx="150">
                  <c:v>90.14299889831041</c:v>
                </c:pt>
                <c:pt idx="151">
                  <c:v>89.874149695150933</c:v>
                </c:pt>
                <c:pt idx="152">
                  <c:v>89.603602420651882</c:v>
                </c:pt>
                <c:pt idx="153">
                  <c:v>89.331377846523608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35C-427B-B2EA-92FA32637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1177872"/>
        <c:axId val="1093483376"/>
      </c:scatterChart>
      <c:valAx>
        <c:axId val="891177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Налоговое бремя, %</a:t>
                </a:r>
              </a:p>
            </c:rich>
          </c:tx>
          <c:layout>
            <c:manualLayout>
              <c:xMode val="edge"/>
              <c:yMode val="edge"/>
              <c:x val="0.37162029746281716"/>
              <c:y val="0.876643336249635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3483376"/>
        <c:crosses val="autoZero"/>
        <c:crossBetween val="midCat"/>
      </c:valAx>
      <c:valAx>
        <c:axId val="109348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Индекс производства,</a:t>
                </a:r>
                <a:r>
                  <a:rPr lang="ru-RU" baseline="0"/>
                  <a:t> 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2.7777777777777776E-2"/>
              <c:y val="0.169726232137649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91177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Нефтепереработка!$Y$3:$Y$44</c:f>
              <c:numCache>
                <c:formatCode>0.00</c:formatCode>
                <c:ptCount val="42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1</c:v>
                </c:pt>
                <c:pt idx="6">
                  <c:v>1.5</c:v>
                </c:pt>
                <c:pt idx="7">
                  <c:v>2</c:v>
                </c:pt>
                <c:pt idx="8">
                  <c:v>2.5</c:v>
                </c:pt>
                <c:pt idx="9">
                  <c:v>2.95</c:v>
                </c:pt>
                <c:pt idx="10">
                  <c:v>3</c:v>
                </c:pt>
                <c:pt idx="11">
                  <c:v>3.5</c:v>
                </c:pt>
                <c:pt idx="12">
                  <c:v>4</c:v>
                </c:pt>
                <c:pt idx="13">
                  <c:v>4.5</c:v>
                </c:pt>
                <c:pt idx="14">
                  <c:v>5</c:v>
                </c:pt>
                <c:pt idx="15">
                  <c:v>5.5</c:v>
                </c:pt>
                <c:pt idx="16">
                  <c:v>6</c:v>
                </c:pt>
                <c:pt idx="17">
                  <c:v>6.5</c:v>
                </c:pt>
                <c:pt idx="18">
                  <c:v>7</c:v>
                </c:pt>
                <c:pt idx="19">
                  <c:v>7.5</c:v>
                </c:pt>
                <c:pt idx="20">
                  <c:v>8</c:v>
                </c:pt>
                <c:pt idx="21">
                  <c:v>8.5</c:v>
                </c:pt>
                <c:pt idx="22">
                  <c:v>9</c:v>
                </c:pt>
                <c:pt idx="23">
                  <c:v>9.5</c:v>
                </c:pt>
                <c:pt idx="24">
                  <c:v>10</c:v>
                </c:pt>
                <c:pt idx="25">
                  <c:v>10.5</c:v>
                </c:pt>
                <c:pt idx="26">
                  <c:v>11</c:v>
                </c:pt>
                <c:pt idx="27">
                  <c:v>11.5</c:v>
                </c:pt>
                <c:pt idx="28">
                  <c:v>12</c:v>
                </c:pt>
                <c:pt idx="29">
                  <c:v>12.5</c:v>
                </c:pt>
                <c:pt idx="30">
                  <c:v>13</c:v>
                </c:pt>
                <c:pt idx="31">
                  <c:v>13.5</c:v>
                </c:pt>
                <c:pt idx="32">
                  <c:v>14</c:v>
                </c:pt>
                <c:pt idx="33">
                  <c:v>14.5</c:v>
                </c:pt>
                <c:pt idx="34">
                  <c:v>15</c:v>
                </c:pt>
                <c:pt idx="35">
                  <c:v>15.5</c:v>
                </c:pt>
                <c:pt idx="36">
                  <c:v>16</c:v>
                </c:pt>
                <c:pt idx="37">
                  <c:v>16.5</c:v>
                </c:pt>
                <c:pt idx="38">
                  <c:v>17</c:v>
                </c:pt>
                <c:pt idx="39">
                  <c:v>17.5</c:v>
                </c:pt>
                <c:pt idx="40">
                  <c:v>18</c:v>
                </c:pt>
                <c:pt idx="41">
                  <c:v>18.5</c:v>
                </c:pt>
              </c:numCache>
            </c:numRef>
          </c:xVal>
          <c:yVal>
            <c:numRef>
              <c:f>Нефтепереработка!$Z$3:$Z$44</c:f>
              <c:numCache>
                <c:formatCode>0.00</c:formatCode>
                <c:ptCount val="42"/>
                <c:pt idx="0">
                  <c:v>85.896468303957036</c:v>
                </c:pt>
                <c:pt idx="1">
                  <c:v>91.015140272696669</c:v>
                </c:pt>
                <c:pt idx="2">
                  <c:v>93.900133558091696</c:v>
                </c:pt>
                <c:pt idx="3">
                  <c:v>95.870612241436305</c:v>
                </c:pt>
                <c:pt idx="4">
                  <c:v>97.339988031260361</c:v>
                </c:pt>
                <c:pt idx="5">
                  <c:v>101.40585999999999</c:v>
                </c:pt>
                <c:pt idx="6">
                  <c:v>103.23805328539503</c:v>
                </c:pt>
                <c:pt idx="7">
                  <c:v>104.15573196873963</c:v>
                </c:pt>
                <c:pt idx="8">
                  <c:v>104.57230775856368</c:v>
                </c:pt>
                <c:pt idx="9">
                  <c:v>104.67302806467896</c:v>
                </c:pt>
                <c:pt idx="10">
                  <c:v>104.67192525413466</c:v>
                </c:pt>
                <c:pt idx="11">
                  <c:v>104.55281279258543</c:v>
                </c:pt>
                <c:pt idx="12">
                  <c:v>104.27360393747928</c:v>
                </c:pt>
                <c:pt idx="13">
                  <c:v>103.87211853952969</c:v>
                </c:pt>
                <c:pt idx="14">
                  <c:v>103.37417972730333</c:v>
                </c:pt>
                <c:pt idx="15">
                  <c:v>102.79820608737603</c:v>
                </c:pt>
                <c:pt idx="16">
                  <c:v>102.15779722287431</c:v>
                </c:pt>
                <c:pt idx="17">
                  <c:v>101.46328082233471</c:v>
                </c:pt>
                <c:pt idx="18">
                  <c:v>100.72268476132507</c:v>
                </c:pt>
                <c:pt idx="19">
                  <c:v>99.942373012698354</c:v>
                </c:pt>
                <c:pt idx="20">
                  <c:v>99.127475906218905</c:v>
                </c:pt>
                <c:pt idx="21">
                  <c:v>98.282189719850436</c:v>
                </c:pt>
                <c:pt idx="22">
                  <c:v>97.409990508269345</c:v>
                </c:pt>
                <c:pt idx="23">
                  <c:v>96.513790041100265</c:v>
                </c:pt>
                <c:pt idx="24">
                  <c:v>95.596051696042963</c:v>
                </c:pt>
                <c:pt idx="25">
                  <c:v>94.658878046720105</c:v>
                </c:pt>
                <c:pt idx="26">
                  <c:v>93.704078056115662</c:v>
                </c:pt>
                <c:pt idx="27">
                  <c:v>92.733219321420648</c:v>
                </c:pt>
                <c:pt idx="28">
                  <c:v>91.747669191613952</c:v>
                </c:pt>
                <c:pt idx="29">
                  <c:v>90.748627485867019</c:v>
                </c:pt>
                <c:pt idx="30">
                  <c:v>89.737152791074351</c:v>
                </c:pt>
                <c:pt idx="31">
                  <c:v>88.714183793664375</c:v>
                </c:pt>
                <c:pt idx="32">
                  <c:v>87.680556730064708</c:v>
                </c:pt>
                <c:pt idx="33">
                  <c:v>86.637019773607335</c:v>
                </c:pt>
                <c:pt idx="34">
                  <c:v>85.584244981438005</c:v>
                </c:pt>
                <c:pt idx="35">
                  <c:v>84.522838281764834</c:v>
                </c:pt>
                <c:pt idx="36">
                  <c:v>83.453347874958553</c:v>
                </c:pt>
                <c:pt idx="37">
                  <c:v>82.376271341510702</c:v>
                </c:pt>
                <c:pt idx="38">
                  <c:v>81.292061688590081</c:v>
                </c:pt>
                <c:pt idx="39">
                  <c:v>80.201132519888759</c:v>
                </c:pt>
                <c:pt idx="40">
                  <c:v>79.103862477008974</c:v>
                </c:pt>
                <c:pt idx="41">
                  <c:v>78.000599072195172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084-4886-B9AD-53E260F1F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031039"/>
        <c:axId val="923311727"/>
      </c:scatterChart>
      <c:valAx>
        <c:axId val="1153031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100" b="0" i="0" baseline="0">
                    <a:effectLst/>
                  </a:rPr>
                  <a:t>Налоговое бремя, %</a:t>
                </a:r>
                <a:endParaRPr lang="ru-RU" sz="1100">
                  <a:effectLst/>
                </a:endParaRPr>
              </a:p>
            </c:rich>
          </c:tx>
          <c:layout>
            <c:manualLayout>
              <c:xMode val="edge"/>
              <c:yMode val="edge"/>
              <c:x val="0.38828696412948382"/>
              <c:y val="0.872013706620005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23311727"/>
        <c:crosses val="autoZero"/>
        <c:crossBetween val="midCat"/>
      </c:valAx>
      <c:valAx>
        <c:axId val="923311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100" b="0" i="0" baseline="0">
                    <a:effectLst/>
                  </a:rPr>
                  <a:t>Индекс производства, %</a:t>
                </a:r>
                <a:endParaRPr lang="ru-RU" sz="1100">
                  <a:effectLst/>
                </a:endParaRPr>
              </a:p>
            </c:rich>
          </c:tx>
          <c:layout>
            <c:manualLayout>
              <c:xMode val="edge"/>
              <c:yMode val="edge"/>
              <c:x val="3.0555555555555555E-2"/>
              <c:y val="0.187781787693205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30310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Итог!$P$3:$P$31</c:f>
              <c:numCache>
                <c:formatCode>0.00</c:formatCode>
                <c:ptCount val="2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1</c:v>
                </c:pt>
                <c:pt idx="6">
                  <c:v>1.5</c:v>
                </c:pt>
                <c:pt idx="7">
                  <c:v>2</c:v>
                </c:pt>
                <c:pt idx="8">
                  <c:v>2.5</c:v>
                </c:pt>
                <c:pt idx="9">
                  <c:v>2.95</c:v>
                </c:pt>
                <c:pt idx="10">
                  <c:v>3</c:v>
                </c:pt>
                <c:pt idx="11">
                  <c:v>3.5</c:v>
                </c:pt>
                <c:pt idx="12">
                  <c:v>4</c:v>
                </c:pt>
                <c:pt idx="13">
                  <c:v>4.5</c:v>
                </c:pt>
                <c:pt idx="14">
                  <c:v>5</c:v>
                </c:pt>
                <c:pt idx="15">
                  <c:v>5.5</c:v>
                </c:pt>
                <c:pt idx="16">
                  <c:v>6</c:v>
                </c:pt>
                <c:pt idx="17">
                  <c:v>6.5</c:v>
                </c:pt>
                <c:pt idx="18">
                  <c:v>7</c:v>
                </c:pt>
                <c:pt idx="19">
                  <c:v>7.5</c:v>
                </c:pt>
                <c:pt idx="20">
                  <c:v>8</c:v>
                </c:pt>
                <c:pt idx="21">
                  <c:v>8.5</c:v>
                </c:pt>
                <c:pt idx="22">
                  <c:v>9</c:v>
                </c:pt>
                <c:pt idx="23">
                  <c:v>9.5</c:v>
                </c:pt>
                <c:pt idx="24">
                  <c:v>10</c:v>
                </c:pt>
                <c:pt idx="25">
                  <c:v>10.5</c:v>
                </c:pt>
                <c:pt idx="26">
                  <c:v>11</c:v>
                </c:pt>
                <c:pt idx="27">
                  <c:v>11.5</c:v>
                </c:pt>
                <c:pt idx="28">
                  <c:v>12</c:v>
                </c:pt>
              </c:numCache>
            </c:numRef>
          </c:xVal>
          <c:yVal>
            <c:numRef>
              <c:f>Итог!$Q$3:$Q$31</c:f>
              <c:numCache>
                <c:formatCode>0.00</c:formatCode>
                <c:ptCount val="29"/>
                <c:pt idx="0">
                  <c:v>12.292456189073192</c:v>
                </c:pt>
                <c:pt idx="1">
                  <c:v>39.152938091526806</c:v>
                </c:pt>
                <c:pt idx="2">
                  <c:v>54.210382621748096</c:v>
                </c:pt>
                <c:pt idx="3">
                  <c:v>64.435417680571817</c:v>
                </c:pt>
                <c:pt idx="4">
                  <c:v>72.012562412260067</c:v>
                </c:pt>
                <c:pt idx="5">
                  <c:v>92.561035061079309</c:v>
                </c:pt>
                <c:pt idx="6">
                  <c:v>101.30647033766623</c:v>
                </c:pt>
                <c:pt idx="7">
                  <c:v>105.21949614285558</c:v>
                </c:pt>
                <c:pt idx="8">
                  <c:v>106.48463162090944</c:v>
                </c:pt>
                <c:pt idx="9">
                  <c:v>106.17435754789427</c:v>
                </c:pt>
                <c:pt idx="10">
                  <c:v>106.0749198523995</c:v>
                </c:pt>
                <c:pt idx="11">
                  <c:v>104.50941164926049</c:v>
                </c:pt>
                <c:pt idx="12">
                  <c:v>102.09793409054588</c:v>
                </c:pt>
                <c:pt idx="13">
                  <c:v>99.04033199490047</c:v>
                </c:pt>
                <c:pt idx="14">
                  <c:v>95.473058001556765</c:v>
                </c:pt>
                <c:pt idx="15">
                  <c:v>91.493438224301769</c:v>
                </c:pt>
                <c:pt idx="16">
                  <c:v>87.173334666003853</c:v>
                </c:pt>
                <c:pt idx="17">
                  <c:v>82.567320123849427</c:v>
                </c:pt>
                <c:pt idx="18">
                  <c:v>77.71781489582186</c:v>
                </c:pt>
                <c:pt idx="19">
                  <c:v>72.658447009971781</c:v>
                </c:pt>
                <c:pt idx="20">
                  <c:v>67.416325770064276</c:v>
                </c:pt>
                <c:pt idx="21">
                  <c:v>62.01362483339355</c:v>
                </c:pt>
                <c:pt idx="22">
                  <c:v>56.4687121073759</c:v>
                </c:pt>
                <c:pt idx="23">
                  <c:v>50.796973746678738</c:v>
                </c:pt>
                <c:pt idx="24">
                  <c:v>45.011426546989242</c:v>
                </c:pt>
                <c:pt idx="25">
                  <c:v>39.123180770150924</c:v>
                </c:pt>
                <c:pt idx="26">
                  <c:v>33.141795202691256</c:v>
                </c:pt>
                <c:pt idx="27">
                  <c:v>27.07555322411676</c:v>
                </c:pt>
                <c:pt idx="28">
                  <c:v>20.931680077350364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DF7-4BF3-9312-E0E8E312E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301887"/>
        <c:axId val="567762479"/>
      </c:scatterChart>
      <c:valAx>
        <c:axId val="829301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/>
                  <a:t>Налоговое бремя, %</a:t>
                </a:r>
              </a:p>
            </c:rich>
          </c:tx>
          <c:layout>
            <c:manualLayout>
              <c:xMode val="edge"/>
              <c:yMode val="edge"/>
              <c:x val="0.36050918635170603"/>
              <c:y val="0.894625223964268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7762479"/>
        <c:crosses val="autoZero"/>
        <c:crossBetween val="midCat"/>
      </c:valAx>
      <c:valAx>
        <c:axId val="567762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Индекс производства, %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181530321739098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293018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'ИТОГ-1'!$O$15:$O$32</c:f>
              <c:numCache>
                <c:formatCode>0.00</c:formatCode>
                <c:ptCount val="18"/>
                <c:pt idx="0">
                  <c:v>4</c:v>
                </c:pt>
                <c:pt idx="1">
                  <c:v>4.5</c:v>
                </c:pt>
                <c:pt idx="2">
                  <c:v>5</c:v>
                </c:pt>
                <c:pt idx="3">
                  <c:v>5.5</c:v>
                </c:pt>
                <c:pt idx="4">
                  <c:v>6</c:v>
                </c:pt>
                <c:pt idx="5">
                  <c:v>6.5</c:v>
                </c:pt>
                <c:pt idx="6">
                  <c:v>7</c:v>
                </c:pt>
                <c:pt idx="7">
                  <c:v>7.52</c:v>
                </c:pt>
                <c:pt idx="8">
                  <c:v>8</c:v>
                </c:pt>
                <c:pt idx="9">
                  <c:v>8.5</c:v>
                </c:pt>
                <c:pt idx="10">
                  <c:v>9</c:v>
                </c:pt>
                <c:pt idx="11">
                  <c:v>9.5</c:v>
                </c:pt>
                <c:pt idx="12">
                  <c:v>10</c:v>
                </c:pt>
                <c:pt idx="13">
                  <c:v>10.5</c:v>
                </c:pt>
                <c:pt idx="14">
                  <c:v>11</c:v>
                </c:pt>
                <c:pt idx="15">
                  <c:v>11.5</c:v>
                </c:pt>
                <c:pt idx="16">
                  <c:v>12</c:v>
                </c:pt>
                <c:pt idx="17">
                  <c:v>12.5</c:v>
                </c:pt>
              </c:numCache>
            </c:numRef>
          </c:xVal>
          <c:yVal>
            <c:numRef>
              <c:f>'ИТОГ-1'!$P$15:$P$32</c:f>
              <c:numCache>
                <c:formatCode>0.00</c:formatCode>
                <c:ptCount val="18"/>
                <c:pt idx="0">
                  <c:v>4.198201945398182</c:v>
                </c:pt>
                <c:pt idx="1">
                  <c:v>36.754970027826857</c:v>
                </c:pt>
                <c:pt idx="2">
                  <c:v>61.427001623002639</c:v>
                </c:pt>
                <c:pt idx="3">
                  <c:v>79.719953142441227</c:v>
                </c:pt>
                <c:pt idx="4">
                  <c:v>92.745545594545774</c:v>
                </c:pt>
                <c:pt idx="5">
                  <c:v>101.3480321687299</c:v>
                </c:pt>
                <c:pt idx="6">
                  <c:v>106.18366421575627</c:v>
                </c:pt>
                <c:pt idx="7">
                  <c:v>107.77492349221995</c:v>
                </c:pt>
                <c:pt idx="8">
                  <c:v>106.53445062358071</c:v>
                </c:pt>
                <c:pt idx="9">
                  <c:v>102.8120232440848</c:v>
                </c:pt>
                <c:pt idx="10">
                  <c:v>96.889548168325859</c:v>
                </c:pt>
                <c:pt idx="11">
                  <c:v>89.005052597043004</c:v>
                </c:pt>
                <c:pt idx="12">
                  <c:v>79.359909225818001</c:v>
                </c:pt>
                <c:pt idx="13">
                  <c:v>68.125996251852371</c:v>
                </c:pt>
                <c:pt idx="14">
                  <c:v>55.451190207572836</c:v>
                </c:pt>
                <c:pt idx="15">
                  <c:v>41.463636797947402</c:v>
                </c:pt>
                <c:pt idx="16">
                  <c:v>26.275112121993629</c:v>
                </c:pt>
                <c:pt idx="17">
                  <c:v>9.9836972903711967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EDC-401D-AC66-8F7DC49A5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767855"/>
        <c:axId val="923353743"/>
      </c:scatterChart>
      <c:valAx>
        <c:axId val="1008767855"/>
        <c:scaling>
          <c:orientation val="minMax"/>
          <c:min val="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Налоговое</a:t>
                </a:r>
                <a:r>
                  <a:rPr lang="ru-RU" baseline="0"/>
                  <a:t> бремя, 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36050918635170603"/>
              <c:y val="0.876643336249635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23353743"/>
        <c:crosses val="autoZero"/>
        <c:crossBetween val="midCat"/>
      </c:valAx>
      <c:valAx>
        <c:axId val="92335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Индекс производства, %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206300306211723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87678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'4ln'!$R$4:$R$54</c:f>
              <c:numCache>
                <c:formatCode>General</c:formatCode>
                <c:ptCount val="51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'4ln'!$S$4:$S$54</c:f>
              <c:numCache>
                <c:formatCode>0.00</c:formatCode>
                <c:ptCount val="51"/>
                <c:pt idx="0">
                  <c:v>108.0145835307933</c:v>
                </c:pt>
                <c:pt idx="1">
                  <c:v>102.39201596174472</c:v>
                </c:pt>
                <c:pt idx="2">
                  <c:v>101.1927269534948</c:v>
                </c:pt>
                <c:pt idx="3">
                  <c:v>100.77199180386592</c:v>
                </c:pt>
                <c:pt idx="4">
                  <c:v>100.6700128287489</c:v>
                </c:pt>
                <c:pt idx="5">
                  <c:v>100.74269442331257</c:v>
                </c:pt>
                <c:pt idx="6">
                  <c:v>100.92585256262403</c:v>
                </c:pt>
                <c:pt idx="7">
                  <c:v>101.18524953314328</c:v>
                </c:pt>
                <c:pt idx="8">
                  <c:v>101.50044847101104</c:v>
                </c:pt>
                <c:pt idx="9">
                  <c:v>101.8582671800032</c:v>
                </c:pt>
                <c:pt idx="10">
                  <c:v>102.24970494907875</c:v>
                </c:pt>
                <c:pt idx="11">
                  <c:v>102.66834193739133</c:v>
                </c:pt>
                <c:pt idx="12">
                  <c:v>103.10943797189422</c:v>
                </c:pt>
                <c:pt idx="13">
                  <c:v>103.56939331291997</c:v>
                </c:pt>
                <c:pt idx="14">
                  <c:v>104.0454098259175</c:v>
                </c:pt>
                <c:pt idx="15">
                  <c:v>104.53526933346595</c:v>
                </c:pt>
                <c:pt idx="16">
                  <c:v>105.03718364728928</c:v>
                </c:pt>
                <c:pt idx="17">
                  <c:v>105.54969014502159</c:v>
                </c:pt>
                <c:pt idx="18">
                  <c:v>106.07157723978546</c:v>
                </c:pt>
                <c:pt idx="19">
                  <c:v>106.6018300275602</c:v>
                </c:pt>
                <c:pt idx="20">
                  <c:v>107.13958989236504</c:v>
                </c:pt>
                <c:pt idx="21">
                  <c:v>107.68412397731275</c:v>
                </c:pt>
                <c:pt idx="22">
                  <c:v>108.23480176418165</c:v>
                </c:pt>
                <c:pt idx="23">
                  <c:v>108.79107686335404</c:v>
                </c:pt>
                <c:pt idx="24">
                  <c:v>109.35247268218856</c:v>
                </c:pt>
                <c:pt idx="25">
                  <c:v>109.91857102094481</c:v>
                </c:pt>
                <c:pt idx="26">
                  <c:v>110.48900290671833</c:v>
                </c:pt>
                <c:pt idx="27">
                  <c:v>111.06344115818877</c:v>
                </c:pt>
                <c:pt idx="28">
                  <c:v>111.64159430321989</c:v>
                </c:pt>
                <c:pt idx="29">
                  <c:v>112.22320156427065</c:v>
                </c:pt>
                <c:pt idx="30">
                  <c:v>112.80802869427237</c:v>
                </c:pt>
                <c:pt idx="31">
                  <c:v>113.39586449555006</c:v>
                </c:pt>
                <c:pt idx="32">
                  <c:v>113.98651789159972</c:v>
                </c:pt>
                <c:pt idx="33">
                  <c:v>114.579815449593</c:v>
                </c:pt>
                <c:pt idx="34">
                  <c:v>115.17559927283604</c:v>
                </c:pt>
                <c:pt idx="35">
                  <c:v>115.77372519880771</c:v>
                </c:pt>
                <c:pt idx="36">
                  <c:v>116.37406125110394</c:v>
                </c:pt>
                <c:pt idx="37">
                  <c:v>116.97648630353015</c:v>
                </c:pt>
                <c:pt idx="38">
                  <c:v>117.5808889223827</c:v>
                </c:pt>
                <c:pt idx="39">
                  <c:v>118.18716635913773</c:v>
                </c:pt>
                <c:pt idx="40">
                  <c:v>118.79522367069157</c:v>
                </c:pt>
                <c:pt idx="41">
                  <c:v>119.40497294824863</c:v>
                </c:pt>
                <c:pt idx="42">
                  <c:v>120.01633263914331</c:v>
                </c:pt>
                <c:pt idx="43">
                  <c:v>120.62922694847096</c:v>
                </c:pt>
                <c:pt idx="44">
                  <c:v>121.24358530951622</c:v>
                </c:pt>
                <c:pt idx="45">
                  <c:v>121.85934191369981</c:v>
                </c:pt>
                <c:pt idx="46">
                  <c:v>122.47643529219263</c:v>
                </c:pt>
                <c:pt idx="47">
                  <c:v>123.0948079425287</c:v>
                </c:pt>
                <c:pt idx="48">
                  <c:v>123.71440599453119</c:v>
                </c:pt>
                <c:pt idx="49">
                  <c:v>124.33517891068671</c:v>
                </c:pt>
                <c:pt idx="50">
                  <c:v>124.95707921679146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FAD-47BF-BD09-781680421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7175887"/>
        <c:axId val="693428655"/>
      </c:scatterChart>
      <c:valAx>
        <c:axId val="817175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Налоговое бремя, %</a:t>
                </a:r>
              </a:p>
            </c:rich>
          </c:tx>
          <c:layout>
            <c:manualLayout>
              <c:xMode val="edge"/>
              <c:yMode val="edge"/>
              <c:x val="0.3626202974628171"/>
              <c:y val="0.881272965879265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93428655"/>
        <c:crosses val="autoZero"/>
        <c:crossBetween val="midCat"/>
      </c:valAx>
      <c:valAx>
        <c:axId val="693428655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Индекс физического объема выпуска, %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155814012831729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171758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Лист90!$P$3:$P$33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Лист90!$Q$3:$Q$33</c:f>
              <c:numCache>
                <c:formatCode>General</c:formatCode>
                <c:ptCount val="31"/>
                <c:pt idx="0">
                  <c:v>101.623</c:v>
                </c:pt>
                <c:pt idx="1">
                  <c:v>101.191</c:v>
                </c:pt>
                <c:pt idx="2">
                  <c:v>100.855</c:v>
                </c:pt>
                <c:pt idx="3">
                  <c:v>100.61500000000001</c:v>
                </c:pt>
                <c:pt idx="4">
                  <c:v>100.471</c:v>
                </c:pt>
                <c:pt idx="5">
                  <c:v>100.423</c:v>
                </c:pt>
                <c:pt idx="6">
                  <c:v>100.471</c:v>
                </c:pt>
                <c:pt idx="7">
                  <c:v>100.61500000000001</c:v>
                </c:pt>
                <c:pt idx="8">
                  <c:v>100.855</c:v>
                </c:pt>
                <c:pt idx="9">
                  <c:v>101.191</c:v>
                </c:pt>
                <c:pt idx="10">
                  <c:v>101.623</c:v>
                </c:pt>
                <c:pt idx="11">
                  <c:v>102.15100000000001</c:v>
                </c:pt>
                <c:pt idx="12">
                  <c:v>102.77500000000001</c:v>
                </c:pt>
                <c:pt idx="13">
                  <c:v>103.495</c:v>
                </c:pt>
                <c:pt idx="14">
                  <c:v>104.31100000000001</c:v>
                </c:pt>
                <c:pt idx="15">
                  <c:v>105.223</c:v>
                </c:pt>
                <c:pt idx="16">
                  <c:v>106.23100000000001</c:v>
                </c:pt>
                <c:pt idx="17">
                  <c:v>107.33500000000001</c:v>
                </c:pt>
                <c:pt idx="18">
                  <c:v>108.535</c:v>
                </c:pt>
                <c:pt idx="19">
                  <c:v>109.831</c:v>
                </c:pt>
                <c:pt idx="20">
                  <c:v>111.22300000000001</c:v>
                </c:pt>
                <c:pt idx="21">
                  <c:v>112.71100000000001</c:v>
                </c:pt>
                <c:pt idx="22">
                  <c:v>114.295</c:v>
                </c:pt>
                <c:pt idx="23">
                  <c:v>115.97499999999999</c:v>
                </c:pt>
                <c:pt idx="24">
                  <c:v>117.751</c:v>
                </c:pt>
                <c:pt idx="25">
                  <c:v>119.623</c:v>
                </c:pt>
                <c:pt idx="26">
                  <c:v>121.59100000000001</c:v>
                </c:pt>
                <c:pt idx="27">
                  <c:v>123.655</c:v>
                </c:pt>
                <c:pt idx="28">
                  <c:v>125.815</c:v>
                </c:pt>
                <c:pt idx="29">
                  <c:v>128.071</c:v>
                </c:pt>
                <c:pt idx="30">
                  <c:v>130.423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862-4B98-9A09-9EE2DCF24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4125615"/>
        <c:axId val="739727903"/>
      </c:scatterChart>
      <c:valAx>
        <c:axId val="7341256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Налоговое</a:t>
                </a:r>
                <a:r>
                  <a:rPr lang="ru-RU" baseline="0"/>
                  <a:t> бремя, 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36606364829396321"/>
              <c:y val="0.880952697710124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9727903"/>
        <c:crosses val="autoZero"/>
        <c:crossBetween val="midCat"/>
      </c:valAx>
      <c:valAx>
        <c:axId val="739727903"/>
        <c:scaling>
          <c:orientation val="minMax"/>
          <c:min val="9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050" b="0" i="0" baseline="0">
                    <a:effectLst/>
                  </a:rPr>
                  <a:t>Индекс физического объема выпуска, %</a:t>
                </a:r>
                <a:endParaRPr lang="ru-RU" sz="1050">
                  <a:effectLst/>
                </a:endParaRPr>
              </a:p>
            </c:rich>
          </c:tx>
          <c:layout>
            <c:manualLayout>
              <c:xMode val="edge"/>
              <c:yMode val="edge"/>
              <c:x val="3.0555555555555555E-2"/>
              <c:y val="0.117944163486033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412561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0.20069</cdr:x>
      <cdr:y>0.07553</cdr:y>
    </cdr:from>
    <cdr:to>
      <cdr:x>0.70266</cdr:x>
      <cdr:y>0.82197</cdr:y>
    </cdr:to>
    <cdr:grpSp>
      <cdr:nvGrpSpPr>
        <cdr:cNvPr id="36" name="Группа 35">
          <a:extLst xmlns:a="http://schemas.openxmlformats.org/drawingml/2006/main">
            <a:ext uri="{FF2B5EF4-FFF2-40B4-BE49-F238E27FC236}">
              <a16:creationId xmlns:a16="http://schemas.microsoft.com/office/drawing/2014/main" id="{BA0863BD-39ED-4010-A1AF-54673E6550E5}"/>
            </a:ext>
          </a:extLst>
        </cdr:cNvPr>
        <cdr:cNvGrpSpPr/>
      </cdr:nvGrpSpPr>
      <cdr:grpSpPr>
        <a:xfrm xmlns:a="http://schemas.openxmlformats.org/drawingml/2006/main">
          <a:off x="1033778" y="248920"/>
          <a:ext cx="2585708" cy="2460005"/>
          <a:chOff x="1033799" y="248932"/>
          <a:chExt cx="2585682" cy="2459978"/>
        </a:xfrm>
      </cdr:grpSpPr>
      <cdr:cxnSp macro="">
        <cdr:nvCxnSpPr>
          <cdr:cNvPr id="3" name="Прямая соединительная линия 2">
            <a:extLst xmlns:a="http://schemas.openxmlformats.org/drawingml/2006/main">
              <a:ext uri="{FF2B5EF4-FFF2-40B4-BE49-F238E27FC236}">
                <a16:creationId xmlns:a16="http://schemas.microsoft.com/office/drawing/2014/main" id="{24C7DBEB-2D80-475B-B88A-FC8445AE9A75}"/>
              </a:ext>
            </a:extLst>
          </cdr:cNvPr>
          <cdr:cNvCxnSpPr/>
        </cdr:nvCxnSpPr>
        <cdr:spPr>
          <a:xfrm xmlns:a="http://schemas.openxmlformats.org/drawingml/2006/main" flipH="1">
            <a:off x="2278380" y="461010"/>
            <a:ext cx="7620" cy="224028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5" name="Прямая соединительная линия 4">
            <a:extLst xmlns:a="http://schemas.openxmlformats.org/drawingml/2006/main">
              <a:ext uri="{FF2B5EF4-FFF2-40B4-BE49-F238E27FC236}">
                <a16:creationId xmlns:a16="http://schemas.microsoft.com/office/drawing/2014/main" id="{5D529CCF-22BA-4CD0-A4E0-CCCAF63342EA}"/>
              </a:ext>
            </a:extLst>
          </cdr:cNvPr>
          <cdr:cNvCxnSpPr/>
        </cdr:nvCxnSpPr>
        <cdr:spPr>
          <a:xfrm xmlns:a="http://schemas.openxmlformats.org/drawingml/2006/main">
            <a:off x="1615440" y="575310"/>
            <a:ext cx="0" cy="210312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0" name="Прямая соединительная линия 9">
            <a:extLst xmlns:a="http://schemas.openxmlformats.org/drawingml/2006/main">
              <a:ext uri="{FF2B5EF4-FFF2-40B4-BE49-F238E27FC236}">
                <a16:creationId xmlns:a16="http://schemas.microsoft.com/office/drawing/2014/main" id="{2A0F0E4D-8789-47F4-A813-8DE74EFBA4AD}"/>
              </a:ext>
            </a:extLst>
          </cdr:cNvPr>
          <cdr:cNvCxnSpPr/>
        </cdr:nvCxnSpPr>
        <cdr:spPr>
          <a:xfrm xmlns:a="http://schemas.openxmlformats.org/drawingml/2006/main">
            <a:off x="3048000" y="582930"/>
            <a:ext cx="0" cy="212598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5" name="Прямая соединительная линия 14">
            <a:extLst xmlns:a="http://schemas.openxmlformats.org/drawingml/2006/main">
              <a:ext uri="{FF2B5EF4-FFF2-40B4-BE49-F238E27FC236}">
                <a16:creationId xmlns:a16="http://schemas.microsoft.com/office/drawing/2014/main" id="{24D15AAB-F7D9-4A33-A992-A9563BD6EA3C}"/>
              </a:ext>
            </a:extLst>
          </cdr:cNvPr>
          <cdr:cNvCxnSpPr/>
        </cdr:nvCxnSpPr>
        <cdr:spPr>
          <a:xfrm xmlns:a="http://schemas.openxmlformats.org/drawingml/2006/main" flipH="1">
            <a:off x="1478280" y="438150"/>
            <a:ext cx="822960" cy="1524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17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CDBAB676-B486-48F3-9C23-211102C2ADB3}"/>
              </a:ext>
            </a:extLst>
          </cdr:cNvPr>
          <cdr:cNvSpPr txBox="1"/>
        </cdr:nvSpPr>
        <cdr:spPr>
          <a:xfrm xmlns:a="http://schemas.openxmlformats.org/drawingml/2006/main">
            <a:off x="1574781" y="2443475"/>
            <a:ext cx="591863" cy="23369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7,7</a:t>
            </a:r>
          </a:p>
        </cdr:txBody>
      </cdr:sp>
      <cdr:sp macro="" textlink="">
        <cdr:nvSpPr>
          <cdr:cNvPr id="18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D044222C-D39A-408A-9B67-B54CD7B7B74B}"/>
              </a:ext>
            </a:extLst>
          </cdr:cNvPr>
          <cdr:cNvSpPr txBox="1"/>
        </cdr:nvSpPr>
        <cdr:spPr>
          <a:xfrm xmlns:a="http://schemas.openxmlformats.org/drawingml/2006/main">
            <a:off x="2245341" y="2451095"/>
            <a:ext cx="591863" cy="23369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38,5</a:t>
            </a:r>
          </a:p>
        </cdr:txBody>
      </cdr:sp>
      <cdr:sp macro="" textlink="">
        <cdr:nvSpPr>
          <cdr:cNvPr id="25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32548CA4-4BB4-4253-9477-52302550517B}"/>
              </a:ext>
            </a:extLst>
          </cdr:cNvPr>
          <cdr:cNvSpPr txBox="1"/>
        </cdr:nvSpPr>
        <cdr:spPr>
          <a:xfrm xmlns:a="http://schemas.openxmlformats.org/drawingml/2006/main">
            <a:off x="3027669" y="2448557"/>
            <a:ext cx="591812" cy="23369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=69,2</a:t>
            </a:r>
            <a:endParaRPr lang="ru-RU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sp macro="" textlink="">
        <cdr:nvSpPr>
          <cdr:cNvPr id="26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B5DE09CC-A6EB-402C-8D07-397FC26FEE68}"/>
              </a:ext>
            </a:extLst>
          </cdr:cNvPr>
          <cdr:cNvSpPr txBox="1"/>
        </cdr:nvSpPr>
        <cdr:spPr>
          <a:xfrm xmlns:a="http://schemas.openxmlformats.org/drawingml/2006/main">
            <a:off x="1033799" y="248932"/>
            <a:ext cx="444481" cy="23493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105,4</a:t>
            </a: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</cdr:x>
      <cdr:y>0.17361</cdr:y>
    </cdr:from>
    <cdr:to>
      <cdr:x>0.32</cdr:x>
      <cdr:y>0.77917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FA3403D4-E27F-43BE-B36E-68F1951C39FB}"/>
            </a:ext>
          </a:extLst>
        </cdr:cNvPr>
        <cdr:cNvCxnSpPr/>
      </cdr:nvCxnSpPr>
      <cdr:spPr>
        <a:xfrm xmlns:a="http://schemas.openxmlformats.org/drawingml/2006/main">
          <a:off x="1463040" y="476250"/>
          <a:ext cx="0" cy="166116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0.405</cdr:x>
      <cdr:y>0.13194</cdr:y>
    </cdr:from>
    <cdr:to>
      <cdr:x>0.405</cdr:x>
      <cdr:y>0.78472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6FE22724-B494-43A1-9425-E3C63126A553}"/>
            </a:ext>
          </a:extLst>
        </cdr:cNvPr>
        <cdr:cNvCxnSpPr/>
      </cdr:nvCxnSpPr>
      <cdr:spPr>
        <a:xfrm xmlns:a="http://schemas.openxmlformats.org/drawingml/2006/main">
          <a:off x="1851660" y="361950"/>
          <a:ext cx="0" cy="179070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0.50833</cdr:x>
      <cdr:y>0.17917</cdr:y>
    </cdr:from>
    <cdr:to>
      <cdr:x>0.50833</cdr:x>
      <cdr:y>0.78194</cdr:y>
    </cdr:to>
    <cdr:cxnSp macro="">
      <cdr:nvCxnSpPr>
        <cdr:cNvPr id="7" name="Прямая соединительная линия 6">
          <a:extLst xmlns:a="http://schemas.openxmlformats.org/drawingml/2006/main">
            <a:ext uri="{FF2B5EF4-FFF2-40B4-BE49-F238E27FC236}">
              <a16:creationId xmlns:a16="http://schemas.microsoft.com/office/drawing/2014/main" id="{C515BD65-A52B-4943-835C-B92269A4F0DA}"/>
            </a:ext>
          </a:extLst>
        </cdr:cNvPr>
        <cdr:cNvCxnSpPr/>
      </cdr:nvCxnSpPr>
      <cdr:spPr>
        <a:xfrm xmlns:a="http://schemas.openxmlformats.org/drawingml/2006/main">
          <a:off x="2324100" y="491490"/>
          <a:ext cx="0" cy="165354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</cdr:x>
      <cdr:y>0.12361</cdr:y>
    </cdr:from>
    <cdr:to>
      <cdr:x>0.4</cdr:x>
      <cdr:y>0.12361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id="{030CCB01-FC58-4031-986A-4B4014F9B55F}"/>
            </a:ext>
          </a:extLst>
        </cdr:cNvPr>
        <cdr:cNvCxnSpPr/>
      </cdr:nvCxnSpPr>
      <cdr:spPr>
        <a:xfrm xmlns:a="http://schemas.openxmlformats.org/drawingml/2006/main">
          <a:off x="868680" y="339090"/>
          <a:ext cx="960120" cy="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0.08541</cdr:x>
      <cdr:y>0.06462</cdr:y>
    </cdr:from>
    <cdr:to>
      <cdr:x>0.74833</cdr:x>
      <cdr:y>0.7875</cdr:y>
    </cdr:to>
    <cdr:grpSp>
      <cdr:nvGrpSpPr>
        <cdr:cNvPr id="17" name="Группа 16">
          <a:extLst xmlns:a="http://schemas.openxmlformats.org/drawingml/2006/main">
            <a:ext uri="{FF2B5EF4-FFF2-40B4-BE49-F238E27FC236}">
              <a16:creationId xmlns:a16="http://schemas.microsoft.com/office/drawing/2014/main" id="{5D2C7716-928E-4458-B8EF-20535AB5086A}"/>
            </a:ext>
          </a:extLst>
        </cdr:cNvPr>
        <cdr:cNvGrpSpPr/>
      </cdr:nvGrpSpPr>
      <cdr:grpSpPr>
        <a:xfrm xmlns:a="http://schemas.openxmlformats.org/drawingml/2006/main">
          <a:off x="390495" y="177266"/>
          <a:ext cx="3030870" cy="1983004"/>
          <a:chOff x="390484" y="177277"/>
          <a:chExt cx="3030901" cy="1982993"/>
        </a:xfrm>
      </cdr:grpSpPr>
      <cdr:cxnSp macro="">
        <cdr:nvCxnSpPr>
          <cdr:cNvPr id="3" name="Прямая соединительная линия 2">
            <a:extLst xmlns:a="http://schemas.openxmlformats.org/drawingml/2006/main">
              <a:ext uri="{FF2B5EF4-FFF2-40B4-BE49-F238E27FC236}">
                <a16:creationId xmlns:a16="http://schemas.microsoft.com/office/drawing/2014/main" id="{A5900186-24B1-4357-9C92-692CF0B2F387}"/>
              </a:ext>
            </a:extLst>
          </cdr:cNvPr>
          <cdr:cNvCxnSpPr/>
        </cdr:nvCxnSpPr>
        <cdr:spPr>
          <a:xfrm xmlns:a="http://schemas.openxmlformats.org/drawingml/2006/main">
            <a:off x="1821180" y="468630"/>
            <a:ext cx="0" cy="169164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7" name="Прямая соединительная линия 6">
            <a:extLst xmlns:a="http://schemas.openxmlformats.org/drawingml/2006/main">
              <a:ext uri="{FF2B5EF4-FFF2-40B4-BE49-F238E27FC236}">
                <a16:creationId xmlns:a16="http://schemas.microsoft.com/office/drawing/2014/main" id="{C2A05B9F-7830-45A5-997A-85F661DEDD79}"/>
              </a:ext>
            </a:extLst>
          </cdr:cNvPr>
          <cdr:cNvCxnSpPr/>
        </cdr:nvCxnSpPr>
        <cdr:spPr>
          <a:xfrm xmlns:a="http://schemas.openxmlformats.org/drawingml/2006/main">
            <a:off x="2217420" y="415290"/>
            <a:ext cx="15240" cy="173736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0" name="Прямая соединительная линия 9">
            <a:extLst xmlns:a="http://schemas.openxmlformats.org/drawingml/2006/main">
              <a:ext uri="{FF2B5EF4-FFF2-40B4-BE49-F238E27FC236}">
                <a16:creationId xmlns:a16="http://schemas.microsoft.com/office/drawing/2014/main" id="{107CFAE2-7DF8-4CAC-BAA0-0D6B8288576B}"/>
              </a:ext>
            </a:extLst>
          </cdr:cNvPr>
          <cdr:cNvCxnSpPr/>
        </cdr:nvCxnSpPr>
        <cdr:spPr>
          <a:xfrm xmlns:a="http://schemas.openxmlformats.org/drawingml/2006/main">
            <a:off x="2804160" y="461010"/>
            <a:ext cx="0" cy="169164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2" name="Прямая соединительная линия 11">
            <a:extLst xmlns:a="http://schemas.openxmlformats.org/drawingml/2006/main">
              <a:ext uri="{FF2B5EF4-FFF2-40B4-BE49-F238E27FC236}">
                <a16:creationId xmlns:a16="http://schemas.microsoft.com/office/drawing/2014/main" id="{FEB15D03-3605-44A0-ACE9-4C079B48D3FC}"/>
              </a:ext>
            </a:extLst>
          </cdr:cNvPr>
          <cdr:cNvCxnSpPr/>
        </cdr:nvCxnSpPr>
        <cdr:spPr>
          <a:xfrm xmlns:a="http://schemas.openxmlformats.org/drawingml/2006/main">
            <a:off x="845820" y="407670"/>
            <a:ext cx="1386840" cy="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13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3F82C555-8C81-4E55-8365-3B83ED9947E4}"/>
              </a:ext>
            </a:extLst>
          </cdr:cNvPr>
          <cdr:cNvSpPr txBox="1"/>
        </cdr:nvSpPr>
        <cdr:spPr>
          <a:xfrm xmlns:a="http://schemas.openxmlformats.org/drawingml/2006/main">
            <a:off x="390484" y="177277"/>
            <a:ext cx="591800" cy="23366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103,1</a:t>
            </a:r>
          </a:p>
        </cdr:txBody>
      </cdr:sp>
      <cdr:sp macro="" textlink="">
        <cdr:nvSpPr>
          <cdr:cNvPr id="14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E3559ACB-5FD0-4BCC-AED5-D49C6A0DE7FC}"/>
              </a:ext>
            </a:extLst>
          </cdr:cNvPr>
          <cdr:cNvSpPr txBox="1"/>
        </cdr:nvSpPr>
        <cdr:spPr>
          <a:xfrm xmlns:a="http://schemas.openxmlformats.org/drawingml/2006/main">
            <a:off x="1252215" y="1920239"/>
            <a:ext cx="591845" cy="23369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27,5</a:t>
            </a:r>
          </a:p>
        </cdr:txBody>
      </cdr:sp>
      <cdr:sp macro="" textlink="">
        <cdr:nvSpPr>
          <cdr:cNvPr id="15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76FC2CF9-1DAD-4866-8923-2E4B80BD8E8C}"/>
              </a:ext>
            </a:extLst>
          </cdr:cNvPr>
          <cdr:cNvSpPr txBox="1"/>
        </cdr:nvSpPr>
        <cdr:spPr>
          <a:xfrm xmlns:a="http://schemas.openxmlformats.org/drawingml/2006/main">
            <a:off x="2202170" y="1910068"/>
            <a:ext cx="591845" cy="23369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q*=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40,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sp macro="" textlink="">
        <cdr:nvSpPr>
          <cdr:cNvPr id="16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009B6059-7F56-4485-B2A6-0024C8F1E452}"/>
              </a:ext>
            </a:extLst>
          </cdr:cNvPr>
          <cdr:cNvSpPr txBox="1"/>
        </cdr:nvSpPr>
        <cdr:spPr>
          <a:xfrm xmlns:a="http://schemas.openxmlformats.org/drawingml/2006/main">
            <a:off x="2829540" y="1912619"/>
            <a:ext cx="591845" cy="23369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0.08833</cdr:x>
      <cdr:y>0.06806</cdr:y>
    </cdr:from>
    <cdr:to>
      <cdr:x>0.18333</cdr:x>
      <cdr:y>0.15694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57C73D5-1918-4805-BE3B-57B9F6917EEB}"/>
            </a:ext>
          </a:extLst>
        </cdr:cNvPr>
        <cdr:cNvSpPr txBox="1"/>
      </cdr:nvSpPr>
      <cdr:spPr>
        <a:xfrm xmlns:a="http://schemas.openxmlformats.org/drawingml/2006/main">
          <a:off x="403860" y="186690"/>
          <a:ext cx="434340" cy="243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104,7</a:t>
          </a:r>
        </a:p>
      </cdr:txBody>
    </cdr:sp>
  </cdr:relSizeAnchor>
  <cdr:relSizeAnchor xmlns:cdr="http://schemas.openxmlformats.org/drawingml/2006/chartDrawing">
    <cdr:from>
      <cdr:x>0.19772</cdr:x>
      <cdr:y>0.76125</cdr:y>
    </cdr:from>
    <cdr:to>
      <cdr:x>0.33399</cdr:x>
      <cdr:y>0.88213</cdr:y>
    </cdr:to>
    <cdr:sp macro="" textlink="">
      <cdr:nvSpPr>
        <cdr:cNvPr id="4" name="Надпись 1">
          <a:extLst xmlns:a="http://schemas.openxmlformats.org/drawingml/2006/main">
            <a:ext uri="{FF2B5EF4-FFF2-40B4-BE49-F238E27FC236}">
              <a16:creationId xmlns:a16="http://schemas.microsoft.com/office/drawing/2014/main" id="{B555A2B6-FC52-4786-8B2F-92212E2F365D}"/>
            </a:ext>
          </a:extLst>
        </cdr:cNvPr>
        <cdr:cNvSpPr txBox="1"/>
      </cdr:nvSpPr>
      <cdr:spPr>
        <a:xfrm xmlns:a="http://schemas.openxmlformats.org/drawingml/2006/main">
          <a:off x="903989" y="2088271"/>
          <a:ext cx="622998" cy="331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en-US" sz="1100" b="1" baseline="-25000"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en-US" sz="1100" b="1" baseline="0">
              <a:latin typeface="Times New Roman" panose="02020603050405020304" pitchFamily="18" charset="0"/>
              <a:cs typeface="Times New Roman" panose="02020603050405020304" pitchFamily="18" charset="0"/>
            </a:rPr>
            <a:t>=0,8</a:t>
          </a:r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0.44439</cdr:x>
      <cdr:y>0.68348</cdr:y>
    </cdr:from>
    <cdr:to>
      <cdr:x>0.58065</cdr:x>
      <cdr:y>0.7875</cdr:y>
    </cdr:to>
    <cdr:sp macro="" textlink="">
      <cdr:nvSpPr>
        <cdr:cNvPr id="5" name="Надпись 1">
          <a:extLst xmlns:a="http://schemas.openxmlformats.org/drawingml/2006/main">
            <a:ext uri="{FF2B5EF4-FFF2-40B4-BE49-F238E27FC236}">
              <a16:creationId xmlns:a16="http://schemas.microsoft.com/office/drawing/2014/main" id="{89530357-BCE7-4714-A45C-35431360751C}"/>
            </a:ext>
          </a:extLst>
        </cdr:cNvPr>
        <cdr:cNvSpPr txBox="1"/>
      </cdr:nvSpPr>
      <cdr:spPr>
        <a:xfrm xmlns:a="http://schemas.openxmlformats.org/drawingml/2006/main">
          <a:off x="2031749" y="1874911"/>
          <a:ext cx="622998" cy="285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en-US" sz="1100" b="1" baseline="-25000">
              <a:latin typeface="Times New Roman" panose="02020603050405020304" pitchFamily="18" charset="0"/>
              <a:cs typeface="Times New Roman" panose="02020603050405020304" pitchFamily="18" charset="0"/>
            </a:rPr>
            <a:t>00</a:t>
          </a:r>
          <a:r>
            <a:rPr lang="en-US" sz="1100" b="1" baseline="0">
              <a:latin typeface="Times New Roman" panose="02020603050405020304" pitchFamily="18" charset="0"/>
              <a:cs typeface="Times New Roman" panose="02020603050405020304" pitchFamily="18" charset="0"/>
            </a:rPr>
            <a:t>=7,5</a:t>
          </a:r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0.27772</cdr:x>
      <cdr:y>0.68625</cdr:y>
    </cdr:from>
    <cdr:to>
      <cdr:x>0.41399</cdr:x>
      <cdr:y>0.7875</cdr:y>
    </cdr:to>
    <cdr:sp macro="" textlink="">
      <cdr:nvSpPr>
        <cdr:cNvPr id="6" name="Надпись 1">
          <a:extLst xmlns:a="http://schemas.openxmlformats.org/drawingml/2006/main">
            <a:ext uri="{FF2B5EF4-FFF2-40B4-BE49-F238E27FC236}">
              <a16:creationId xmlns:a16="http://schemas.microsoft.com/office/drawing/2014/main" id="{767DCC81-6F7E-41F3-A1E8-A7D3D63A937B}"/>
            </a:ext>
          </a:extLst>
        </cdr:cNvPr>
        <cdr:cNvSpPr txBox="1"/>
      </cdr:nvSpPr>
      <cdr:spPr>
        <a:xfrm xmlns:a="http://schemas.openxmlformats.org/drawingml/2006/main">
          <a:off x="1269749" y="1882531"/>
          <a:ext cx="622998" cy="277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en-US" sz="1100" b="1" baseline="30000"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en-US" sz="1100" b="1" baseline="0">
              <a:latin typeface="Times New Roman" panose="02020603050405020304" pitchFamily="18" charset="0"/>
              <a:cs typeface="Times New Roman" panose="02020603050405020304" pitchFamily="18" charset="0"/>
            </a:rPr>
            <a:t>=2,9</a:t>
          </a:r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0.08408</cdr:x>
      <cdr:y>0.06574</cdr:y>
    </cdr:from>
    <cdr:to>
      <cdr:x>0.57075</cdr:x>
      <cdr:y>0.78274</cdr:y>
    </cdr:to>
    <cdr:grpSp>
      <cdr:nvGrpSpPr>
        <cdr:cNvPr id="17" name="Группа 16">
          <a:extLst xmlns:a="http://schemas.openxmlformats.org/drawingml/2006/main">
            <a:ext uri="{FF2B5EF4-FFF2-40B4-BE49-F238E27FC236}">
              <a16:creationId xmlns:a16="http://schemas.microsoft.com/office/drawing/2014/main" id="{DF51BE41-B7F6-4D5C-B747-BBD1795C20E0}"/>
            </a:ext>
          </a:extLst>
        </cdr:cNvPr>
        <cdr:cNvGrpSpPr/>
      </cdr:nvGrpSpPr>
      <cdr:grpSpPr>
        <a:xfrm xmlns:a="http://schemas.openxmlformats.org/drawingml/2006/main">
          <a:off x="384414" y="179420"/>
          <a:ext cx="2225055" cy="1956857"/>
          <a:chOff x="384416" y="179465"/>
          <a:chExt cx="2225040" cy="1957269"/>
        </a:xfrm>
      </cdr:grpSpPr>
      <cdr:sp macro="" textlink="">
        <cdr:nvSpPr>
          <cdr:cNvPr id="2" name="TextBox 1">
            <a:extLst xmlns:a="http://schemas.openxmlformats.org/drawingml/2006/main">
              <a:ext uri="{FF2B5EF4-FFF2-40B4-BE49-F238E27FC236}">
                <a16:creationId xmlns:a16="http://schemas.microsoft.com/office/drawing/2014/main" id="{413F0999-8D30-4308-9F31-C8A884A63084}"/>
              </a:ext>
            </a:extLst>
          </cdr:cNvPr>
          <cdr:cNvSpPr txBox="1"/>
        </cdr:nvSpPr>
        <cdr:spPr>
          <a:xfrm xmlns:a="http://schemas.openxmlformats.org/drawingml/2006/main">
            <a:off x="384416" y="179465"/>
            <a:ext cx="502920" cy="24384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105,8</a:t>
            </a:r>
          </a:p>
        </cdr:txBody>
      </cdr:sp>
      <cdr:cxnSp macro="">
        <cdr:nvCxnSpPr>
          <cdr:cNvPr id="4" name="Прямая соединительная линия 3">
            <a:extLst xmlns:a="http://schemas.openxmlformats.org/drawingml/2006/main">
              <a:ext uri="{FF2B5EF4-FFF2-40B4-BE49-F238E27FC236}">
                <a16:creationId xmlns:a16="http://schemas.microsoft.com/office/drawing/2014/main" id="{70B26A28-26CC-4D43-9307-25C2D50E6BD4}"/>
              </a:ext>
            </a:extLst>
          </cdr:cNvPr>
          <cdr:cNvCxnSpPr/>
        </cdr:nvCxnSpPr>
        <cdr:spPr>
          <a:xfrm xmlns:a="http://schemas.openxmlformats.org/drawingml/2006/main" flipH="1">
            <a:off x="1184516" y="469025"/>
            <a:ext cx="7620" cy="165354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" name="Прямая соединительная линия 5">
            <a:extLst xmlns:a="http://schemas.openxmlformats.org/drawingml/2006/main">
              <a:ext uri="{FF2B5EF4-FFF2-40B4-BE49-F238E27FC236}">
                <a16:creationId xmlns:a16="http://schemas.microsoft.com/office/drawing/2014/main" id="{4D451F64-C993-4917-B111-062C82E04C39}"/>
              </a:ext>
            </a:extLst>
          </cdr:cNvPr>
          <cdr:cNvCxnSpPr/>
        </cdr:nvCxnSpPr>
        <cdr:spPr>
          <a:xfrm xmlns:a="http://schemas.openxmlformats.org/drawingml/2006/main">
            <a:off x="1504556" y="354725"/>
            <a:ext cx="15240" cy="176022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1" name="Прямая соединительная линия 10">
            <a:extLst xmlns:a="http://schemas.openxmlformats.org/drawingml/2006/main">
              <a:ext uri="{FF2B5EF4-FFF2-40B4-BE49-F238E27FC236}">
                <a16:creationId xmlns:a16="http://schemas.microsoft.com/office/drawing/2014/main" id="{522B551B-A56B-4C5D-B0D3-705E34779261}"/>
              </a:ext>
            </a:extLst>
          </cdr:cNvPr>
          <cdr:cNvCxnSpPr/>
        </cdr:nvCxnSpPr>
        <cdr:spPr>
          <a:xfrm xmlns:a="http://schemas.openxmlformats.org/drawingml/2006/main">
            <a:off x="1938896" y="469025"/>
            <a:ext cx="7620" cy="164592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3" name="Прямая соединительная линия 12">
            <a:extLst xmlns:a="http://schemas.openxmlformats.org/drawingml/2006/main">
              <a:ext uri="{FF2B5EF4-FFF2-40B4-BE49-F238E27FC236}">
                <a16:creationId xmlns:a16="http://schemas.microsoft.com/office/drawing/2014/main" id="{5C890857-DE3A-4E36-9311-EC9EC7DBC87D}"/>
              </a:ext>
            </a:extLst>
          </cdr:cNvPr>
          <cdr:cNvCxnSpPr/>
        </cdr:nvCxnSpPr>
        <cdr:spPr>
          <a:xfrm xmlns:a="http://schemas.openxmlformats.org/drawingml/2006/main">
            <a:off x="864476" y="362345"/>
            <a:ext cx="647700" cy="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14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9C717DB6-BA81-43EF-AC9D-B78DF3322678}"/>
              </a:ext>
            </a:extLst>
          </cdr:cNvPr>
          <cdr:cNvSpPr txBox="1"/>
        </cdr:nvSpPr>
        <cdr:spPr>
          <a:xfrm xmlns:a="http://schemas.openxmlformats.org/drawingml/2006/main">
            <a:off x="698500" y="1879600"/>
            <a:ext cx="594909" cy="25713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=1,4 </a:t>
            </a:r>
            <a:endParaRPr lang="ru-RU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sp macro="" textlink="">
        <cdr:nvSpPr>
          <cdr:cNvPr id="15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DAE593C1-4B18-4CF8-A9E1-5053EB7542A3}"/>
              </a:ext>
            </a:extLst>
          </cdr:cNvPr>
          <cdr:cNvSpPr txBox="1"/>
        </cdr:nvSpPr>
        <cdr:spPr>
          <a:xfrm xmlns:a="http://schemas.openxmlformats.org/drawingml/2006/main">
            <a:off x="1963420" y="1879600"/>
            <a:ext cx="646036" cy="25713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1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,4 </a:t>
            </a:r>
            <a:endParaRPr lang="ru-RU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sp macro="" textlink="">
        <cdr:nvSpPr>
          <cdr:cNvPr id="16" name="Надпись 1">
            <a:extLst xmlns:a="http://schemas.openxmlformats.org/drawingml/2006/main">
              <a:ext uri="{FF2B5EF4-FFF2-40B4-BE49-F238E27FC236}">
                <a16:creationId xmlns:a16="http://schemas.microsoft.com/office/drawing/2014/main" id="{DAE593C1-4B18-4CF8-A9E1-5053EB7542A3}"/>
              </a:ext>
            </a:extLst>
          </cdr:cNvPr>
          <cdr:cNvSpPr txBox="1"/>
        </cdr:nvSpPr>
        <cdr:spPr>
          <a:xfrm xmlns:a="http://schemas.openxmlformats.org/drawingml/2006/main">
            <a:off x="1468120" y="1879600"/>
            <a:ext cx="594909" cy="25713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1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1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  <a:r>
              <a:rPr lang="en-US" sz="11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</cdr:grp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0.44083</cdr:x>
      <cdr:y>0.17222</cdr:y>
    </cdr:from>
    <cdr:to>
      <cdr:x>0.44083</cdr:x>
      <cdr:y>0.775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D5C5B81A-1192-44EE-A66D-C642874DBC02}"/>
            </a:ext>
          </a:extLst>
        </cdr:cNvPr>
        <cdr:cNvCxnSpPr/>
      </cdr:nvCxnSpPr>
      <cdr:spPr>
        <a:xfrm xmlns:a="http://schemas.openxmlformats.org/drawingml/2006/main">
          <a:off x="2015490" y="472440"/>
          <a:ext cx="0" cy="165354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0.52083</cdr:x>
      <cdr:y>0.125</cdr:y>
    </cdr:from>
    <cdr:to>
      <cdr:x>0.5225</cdr:x>
      <cdr:y>0.78333</cdr:y>
    </cdr:to>
    <cdr:cxnSp macro="">
      <cdr:nvCxnSpPr>
        <cdr:cNvPr id="6" name="Прямая соединительная линия 5">
          <a:extLst xmlns:a="http://schemas.openxmlformats.org/drawingml/2006/main">
            <a:ext uri="{FF2B5EF4-FFF2-40B4-BE49-F238E27FC236}">
              <a16:creationId xmlns:a16="http://schemas.microsoft.com/office/drawing/2014/main" id="{1F57E3C3-B511-45FC-944D-232E6393CF57}"/>
            </a:ext>
          </a:extLst>
        </cdr:cNvPr>
        <cdr:cNvCxnSpPr/>
      </cdr:nvCxnSpPr>
      <cdr:spPr>
        <a:xfrm xmlns:a="http://schemas.openxmlformats.org/drawingml/2006/main">
          <a:off x="2381250" y="342900"/>
          <a:ext cx="7620" cy="180594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0.6175</cdr:x>
      <cdr:y>0.17222</cdr:y>
    </cdr:from>
    <cdr:to>
      <cdr:x>0.6175</cdr:x>
      <cdr:y>0.78056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30232E5B-0046-44DC-80A7-CBAFA5C8824C}"/>
            </a:ext>
          </a:extLst>
        </cdr:cNvPr>
        <cdr:cNvCxnSpPr/>
      </cdr:nvCxnSpPr>
      <cdr:spPr>
        <a:xfrm xmlns:a="http://schemas.openxmlformats.org/drawingml/2006/main">
          <a:off x="2823210" y="472440"/>
          <a:ext cx="0" cy="166878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0.1875</cdr:x>
      <cdr:y>0.125</cdr:y>
    </cdr:from>
    <cdr:to>
      <cdr:x>0.52417</cdr:x>
      <cdr:y>0.12778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id="{79A47B66-C99F-4531-8B7D-EBA5D552241D}"/>
            </a:ext>
          </a:extLst>
        </cdr:cNvPr>
        <cdr:cNvCxnSpPr/>
      </cdr:nvCxnSpPr>
      <cdr:spPr>
        <a:xfrm xmlns:a="http://schemas.openxmlformats.org/drawingml/2006/main">
          <a:off x="857250" y="342900"/>
          <a:ext cx="1539240" cy="762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0.12944</cdr:x>
      <cdr:y>0.50463</cdr:y>
    </cdr:from>
    <cdr:to>
      <cdr:x>0.38167</cdr:x>
      <cdr:y>0.78194</cdr:y>
    </cdr:to>
    <cdr:grpSp>
      <cdr:nvGrpSpPr>
        <cdr:cNvPr id="10" name="Группа 9">
          <a:extLst xmlns:a="http://schemas.openxmlformats.org/drawingml/2006/main">
            <a:ext uri="{FF2B5EF4-FFF2-40B4-BE49-F238E27FC236}">
              <a16:creationId xmlns:a16="http://schemas.microsoft.com/office/drawing/2014/main" id="{DF578643-5D50-4625-9269-0060AF902CB9}"/>
            </a:ext>
          </a:extLst>
        </cdr:cNvPr>
        <cdr:cNvGrpSpPr/>
      </cdr:nvGrpSpPr>
      <cdr:grpSpPr>
        <a:xfrm xmlns:a="http://schemas.openxmlformats.org/drawingml/2006/main">
          <a:off x="591800" y="1384301"/>
          <a:ext cx="1153195" cy="760717"/>
          <a:chOff x="591820" y="1384300"/>
          <a:chExt cx="1153160" cy="760730"/>
        </a:xfrm>
      </cdr:grpSpPr>
      <cdr:cxnSp macro="">
        <cdr:nvCxnSpPr>
          <cdr:cNvPr id="3" name="Прямая соединительная линия 2">
            <a:extLst xmlns:a="http://schemas.openxmlformats.org/drawingml/2006/main">
              <a:ext uri="{FF2B5EF4-FFF2-40B4-BE49-F238E27FC236}">
                <a16:creationId xmlns:a16="http://schemas.microsoft.com/office/drawing/2014/main" id="{86C4859A-CA0F-484B-B47A-1C62CAAAA356}"/>
              </a:ext>
            </a:extLst>
          </cdr:cNvPr>
          <cdr:cNvCxnSpPr/>
        </cdr:nvCxnSpPr>
        <cdr:spPr>
          <a:xfrm xmlns:a="http://schemas.openxmlformats.org/drawingml/2006/main">
            <a:off x="1234440" y="1611630"/>
            <a:ext cx="0" cy="51816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4" name="TextBox 3">
            <a:extLst xmlns:a="http://schemas.openxmlformats.org/drawingml/2006/main">
              <a:ext uri="{FF2B5EF4-FFF2-40B4-BE49-F238E27FC236}">
                <a16:creationId xmlns:a16="http://schemas.microsoft.com/office/drawing/2014/main" id="{F3AB569D-054A-4CD4-8193-ADF52998DD76}"/>
              </a:ext>
            </a:extLst>
          </cdr:cNvPr>
          <cdr:cNvSpPr txBox="1"/>
        </cdr:nvSpPr>
        <cdr:spPr>
          <a:xfrm xmlns:a="http://schemas.openxmlformats.org/drawingml/2006/main">
            <a:off x="1211580" y="1878330"/>
            <a:ext cx="533400" cy="2667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q*=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4,0</a:t>
            </a:r>
          </a:p>
        </cdr:txBody>
      </cdr:sp>
      <cdr:sp macro="" textlink="">
        <cdr:nvSpPr>
          <cdr:cNvPr id="5" name="TextBox 1">
            <a:extLst xmlns:a="http://schemas.openxmlformats.org/drawingml/2006/main">
              <a:ext uri="{FF2B5EF4-FFF2-40B4-BE49-F238E27FC236}">
                <a16:creationId xmlns:a16="http://schemas.microsoft.com/office/drawing/2014/main" id="{B0AB2A94-53BE-4E2F-AE49-648EC4665AC6}"/>
              </a:ext>
            </a:extLst>
          </cdr:cNvPr>
          <cdr:cNvSpPr txBox="1"/>
        </cdr:nvSpPr>
        <cdr:spPr>
          <a:xfrm xmlns:a="http://schemas.openxmlformats.org/drawingml/2006/main">
            <a:off x="591820" y="1384300"/>
            <a:ext cx="533400" cy="2667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100,7</a:t>
            </a:r>
            <a:endParaRPr lang="ru-RU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cxnSp macro="">
        <cdr:nvCxnSpPr>
          <cdr:cNvPr id="9" name="Прямая соединительная линия 8">
            <a:extLst xmlns:a="http://schemas.openxmlformats.org/drawingml/2006/main">
              <a:ext uri="{FF2B5EF4-FFF2-40B4-BE49-F238E27FC236}">
                <a16:creationId xmlns:a16="http://schemas.microsoft.com/office/drawing/2014/main" id="{4C956C70-4598-4F29-AA0C-46D212D44C38}"/>
              </a:ext>
            </a:extLst>
          </cdr:cNvPr>
          <cdr:cNvCxnSpPr/>
        </cdr:nvCxnSpPr>
        <cdr:spPr>
          <a:xfrm xmlns:a="http://schemas.openxmlformats.org/drawingml/2006/main">
            <a:off x="1013460" y="1604010"/>
            <a:ext cx="220980" cy="7620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0.08428</cdr:x>
      <cdr:y>0.60367</cdr:y>
    </cdr:from>
    <cdr:to>
      <cdr:x>0.39688</cdr:x>
      <cdr:y>0.79518</cdr:y>
    </cdr:to>
    <cdr:grpSp>
      <cdr:nvGrpSpPr>
        <cdr:cNvPr id="9" name="Группа 8">
          <a:extLst xmlns:a="http://schemas.openxmlformats.org/drawingml/2006/main">
            <a:ext uri="{FF2B5EF4-FFF2-40B4-BE49-F238E27FC236}">
              <a16:creationId xmlns:a16="http://schemas.microsoft.com/office/drawing/2014/main" id="{7DFE529E-5AA8-4C85-92FE-1A26034DFA03}"/>
            </a:ext>
          </a:extLst>
        </cdr:cNvPr>
        <cdr:cNvGrpSpPr/>
      </cdr:nvGrpSpPr>
      <cdr:grpSpPr>
        <a:xfrm xmlns:a="http://schemas.openxmlformats.org/drawingml/2006/main">
          <a:off x="385328" y="1678900"/>
          <a:ext cx="1429207" cy="532619"/>
          <a:chOff x="385337" y="1649142"/>
          <a:chExt cx="1429215" cy="523178"/>
        </a:xfrm>
      </cdr:grpSpPr>
      <cdr:cxnSp macro="">
        <cdr:nvCxnSpPr>
          <cdr:cNvPr id="3" name="Прямая соединительная линия 2">
            <a:extLst xmlns:a="http://schemas.openxmlformats.org/drawingml/2006/main">
              <a:ext uri="{FF2B5EF4-FFF2-40B4-BE49-F238E27FC236}">
                <a16:creationId xmlns:a16="http://schemas.microsoft.com/office/drawing/2014/main" id="{5EA05F88-5E66-43A0-8C81-8EB8ACC12310}"/>
              </a:ext>
            </a:extLst>
          </cdr:cNvPr>
          <cdr:cNvCxnSpPr/>
        </cdr:nvCxnSpPr>
        <cdr:spPr>
          <a:xfrm xmlns:a="http://schemas.openxmlformats.org/drawingml/2006/main">
            <a:off x="1321048" y="1886693"/>
            <a:ext cx="0" cy="271346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5" name="Прямая соединительная линия 4">
            <a:extLst xmlns:a="http://schemas.openxmlformats.org/drawingml/2006/main">
              <a:ext uri="{FF2B5EF4-FFF2-40B4-BE49-F238E27FC236}">
                <a16:creationId xmlns:a16="http://schemas.microsoft.com/office/drawing/2014/main" id="{59BD4A68-F2A0-44F5-B6E4-9667933DBB86}"/>
              </a:ext>
            </a:extLst>
          </cdr:cNvPr>
          <cdr:cNvCxnSpPr/>
        </cdr:nvCxnSpPr>
        <cdr:spPr>
          <a:xfrm xmlns:a="http://schemas.openxmlformats.org/drawingml/2006/main">
            <a:off x="819243" y="1879259"/>
            <a:ext cx="501805" cy="11151"/>
          </a:xfrm>
          <a:prstGeom xmlns:a="http://schemas.openxmlformats.org/drawingml/2006/main" prst="line">
            <a:avLst/>
          </a:prstGeom>
          <a:ln xmlns:a="http://schemas.openxmlformats.org/drawingml/2006/main"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7" name="TextBox 1">
            <a:extLst xmlns:a="http://schemas.openxmlformats.org/drawingml/2006/main">
              <a:ext uri="{FF2B5EF4-FFF2-40B4-BE49-F238E27FC236}">
                <a16:creationId xmlns:a16="http://schemas.microsoft.com/office/drawing/2014/main" id="{71E1D710-B60F-4600-897E-0EC494EC00F1}"/>
              </a:ext>
            </a:extLst>
          </cdr:cNvPr>
          <cdr:cNvSpPr txBox="1"/>
        </cdr:nvSpPr>
        <cdr:spPr>
          <a:xfrm xmlns:a="http://schemas.openxmlformats.org/drawingml/2006/main">
            <a:off x="385337" y="1649142"/>
            <a:ext cx="533400" cy="2667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100,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cdr:txBody>
      </cdr:sp>
      <cdr:sp macro="" textlink="">
        <cdr:nvSpPr>
          <cdr:cNvPr id="8" name="TextBox 1">
            <a:extLst xmlns:a="http://schemas.openxmlformats.org/drawingml/2006/main">
              <a:ext uri="{FF2B5EF4-FFF2-40B4-BE49-F238E27FC236}">
                <a16:creationId xmlns:a16="http://schemas.microsoft.com/office/drawing/2014/main" id="{B6E4F8A8-25E8-4D50-A6D5-87223BA02CC0}"/>
              </a:ext>
            </a:extLst>
          </cdr:cNvPr>
          <cdr:cNvSpPr txBox="1"/>
        </cdr:nvSpPr>
        <cdr:spPr>
          <a:xfrm xmlns:a="http://schemas.openxmlformats.org/drawingml/2006/main">
            <a:off x="1281152" y="1905620"/>
            <a:ext cx="533400" cy="2667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q*=</a:t>
            </a: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5,0</a:t>
            </a:r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75110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9437" y="3095847"/>
            <a:ext cx="8185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Book Antiqua" panose="02040602050305030304" pitchFamily="18" charset="0"/>
              </a:rPr>
              <a:t>Чувствительность </a:t>
            </a:r>
            <a:r>
              <a:rPr lang="ru-RU" sz="3600" b="1">
                <a:solidFill>
                  <a:srgbClr val="FFC000"/>
                </a:solidFill>
                <a:latin typeface="Book Antiqua" panose="02040602050305030304" pitchFamily="18" charset="0"/>
              </a:rPr>
              <a:t>отраслей к </a:t>
            </a:r>
            <a:r>
              <a:rPr lang="ru-RU" sz="3600" b="1" dirty="0">
                <a:solidFill>
                  <a:srgbClr val="FFC000"/>
                </a:solidFill>
                <a:latin typeface="Book Antiqua" panose="02040602050305030304" pitchFamily="18" charset="0"/>
              </a:rPr>
              <a:t>налоговой нагрузке</a:t>
            </a:r>
            <a:endParaRPr lang="ru-RU" sz="3600" dirty="0">
              <a:solidFill>
                <a:srgbClr val="FFC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19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3033" y="2783602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1726" y="1509358"/>
            <a:ext cx="62167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Балацкий Евгений Всеволодович</a:t>
            </a:r>
          </a:p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Екимова Наталья Александровна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DE941-C76B-4A0C-8ACF-888ED3ED456E}"/>
              </a:ext>
            </a:extLst>
          </p:cNvPr>
          <p:cNvSpPr txBox="1"/>
          <p:nvPr/>
        </p:nvSpPr>
        <p:spPr>
          <a:xfrm>
            <a:off x="591206" y="5902572"/>
            <a:ext cx="444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Екатеринбург, 29.06.2020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1010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1010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63020" y="222526"/>
            <a:ext cx="6875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и геометрический фискальный профиль химической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промышленности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5FD05EA-DFCF-496E-98D5-4E1D0F1A3762}"/>
              </a:ext>
            </a:extLst>
          </p:cNvPr>
          <p:cNvSpPr/>
          <p:nvPr/>
        </p:nvSpPr>
        <p:spPr>
          <a:xfrm>
            <a:off x="164077" y="5896542"/>
            <a:ext cx="8815844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демонстрирует очень высокую чувствительность к величине налогового бремени.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35522C85-F17A-43D4-9D36-8327B00E6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599950"/>
              </p:ext>
            </p:extLst>
          </p:nvPr>
        </p:nvGraphicFramePr>
        <p:xfrm>
          <a:off x="2285999" y="3048976"/>
          <a:ext cx="4572000" cy="272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DBBF2B28-FA36-4899-BC21-4E6D37F29495}"/>
                  </a:ext>
                </a:extLst>
              </p:cNvPr>
              <p:cNvSpPr/>
              <p:nvPr/>
            </p:nvSpPr>
            <p:spPr>
              <a:xfrm>
                <a:off x="164077" y="1422855"/>
                <a:ext cx="8768308" cy="1507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Итоговая модель:	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2461,798−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2,679</m:t>
                            </m:r>
                          </m:e>
                        </m:d>
                      </m:lim>
                    </m:limLow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6,008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−3,219</m:t>
                            </m:r>
                          </m:e>
                        </m:d>
                      </m:lim>
                    </m:limLow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6,409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2,561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−101,500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𝑙𝑛𝑃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15,780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−3,433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−2,600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𝑙𝑛𝑞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			 (5)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=14;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sz="16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=0,80;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DW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=1,93;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=1,59%.	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темпы роста производительности труда.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DBBF2B28-FA36-4899-BC21-4E6D37F294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7" y="1422855"/>
                <a:ext cx="8768308" cy="1507785"/>
              </a:xfrm>
              <a:prstGeom prst="rect">
                <a:avLst/>
              </a:prstGeom>
              <a:blipFill>
                <a:blip r:embed="rId4"/>
                <a:stretch>
                  <a:fillRect l="-417" b="-4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082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1010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1010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63020" y="431047"/>
            <a:ext cx="6875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и геометрический фискальный профиль электроники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5FD05EA-DFCF-496E-98D5-4E1D0F1A3762}"/>
              </a:ext>
            </a:extLst>
          </p:cNvPr>
          <p:cNvSpPr/>
          <p:nvPr/>
        </p:nvSpPr>
        <p:spPr>
          <a:xfrm>
            <a:off x="164077" y="5896542"/>
            <a:ext cx="8815844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демонстрирует очень высокую чувствительность к величине налогового бремени.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5A8F610-B9F0-4108-AF12-38811F549B05}"/>
                  </a:ext>
                </a:extLst>
              </p:cNvPr>
              <p:cNvSpPr/>
              <p:nvPr/>
            </p:nvSpPr>
            <p:spPr>
              <a:xfrm>
                <a:off x="164078" y="1548602"/>
                <a:ext cx="8815843" cy="1187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Итоговая модель:	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929,719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−5,708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84,403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6,334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[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𝑙𝑛𝑃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−7,520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𝑙𝑛𝑞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)] 			 (6)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N=14; R</a:t>
                </a:r>
                <a:r>
                  <a:rPr lang="en-US" sz="16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=0,77; DW=1,95; E=4,73%.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5A8F610-B9F0-4108-AF12-38811F549B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8" y="1548602"/>
                <a:ext cx="8815843" cy="1187697"/>
              </a:xfrm>
              <a:prstGeom prst="rect">
                <a:avLst/>
              </a:prstGeom>
              <a:blipFill>
                <a:blip r:embed="rId4"/>
                <a:stretch>
                  <a:fillRect b="-5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8007CAD6-CEA4-44C8-BBBB-7BF8926D29E6}"/>
              </a:ext>
            </a:extLst>
          </p:cNvPr>
          <p:cNvGrpSpPr/>
          <p:nvPr/>
        </p:nvGrpSpPr>
        <p:grpSpPr>
          <a:xfrm>
            <a:off x="2285999" y="2944820"/>
            <a:ext cx="4572000" cy="2743200"/>
            <a:chOff x="0" y="0"/>
            <a:chExt cx="4572000" cy="2743200"/>
          </a:xfrm>
        </p:grpSpPr>
        <p:graphicFrame>
          <p:nvGraphicFramePr>
            <p:cNvPr id="9" name="Диаграмма 8">
              <a:extLst>
                <a:ext uri="{FF2B5EF4-FFF2-40B4-BE49-F238E27FC236}">
                  <a16:creationId xmlns:a16="http://schemas.microsoft.com/office/drawing/2014/main" id="{F4A50014-6A40-4912-A641-4CB5F605C8E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05896427"/>
                </p:ext>
              </p:extLst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" name="Надпись 1">
              <a:extLst>
                <a:ext uri="{FF2B5EF4-FFF2-40B4-BE49-F238E27FC236}">
                  <a16:creationId xmlns:a16="http://schemas.microsoft.com/office/drawing/2014/main" id="{22EC61E5-004F-449E-A3EF-7FD3F6C3D5AF}"/>
                </a:ext>
              </a:extLst>
            </p:cNvPr>
            <p:cNvSpPr txBox="1"/>
            <p:nvPr/>
          </p:nvSpPr>
          <p:spPr>
            <a:xfrm>
              <a:off x="377190" y="175260"/>
              <a:ext cx="569489" cy="287762"/>
            </a:xfrm>
            <a:prstGeom prst="rect">
              <a:avLst/>
            </a:prstGeom>
          </p:spPr>
          <p:txBody>
            <a:bodyPr wrap="square" rtlCol="0"/>
            <a:lstStyle/>
            <a:p>
              <a:pPr>
                <a:spcAft>
                  <a:spcPts val="0"/>
                </a:spcAft>
              </a:pPr>
              <a:r>
                <a:rPr lang="en-US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107,8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Надпись 1">
              <a:extLst>
                <a:ext uri="{FF2B5EF4-FFF2-40B4-BE49-F238E27FC236}">
                  <a16:creationId xmlns:a16="http://schemas.microsoft.com/office/drawing/2014/main" id="{058E0111-7086-4E68-B716-152D6CFBE345}"/>
                </a:ext>
              </a:extLst>
            </p:cNvPr>
            <p:cNvSpPr txBox="1"/>
            <p:nvPr/>
          </p:nvSpPr>
          <p:spPr>
            <a:xfrm>
              <a:off x="1497330" y="1866900"/>
              <a:ext cx="569489" cy="287762"/>
            </a:xfrm>
            <a:prstGeom prst="rect">
              <a:avLst/>
            </a:prstGeom>
          </p:spPr>
          <p:txBody>
            <a:bodyPr wrap="square" rtlCol="0"/>
            <a:lstStyle/>
            <a:p>
              <a:pPr>
                <a:spcAft>
                  <a:spcPts val="0"/>
                </a:spcAft>
              </a:pPr>
              <a:r>
                <a:rPr lang="en-US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</a:t>
              </a:r>
              <a:r>
                <a:rPr lang="en-US" sz="1100" b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</a:t>
              </a:r>
              <a:r>
                <a:rPr lang="en-US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=6,4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Надпись 1">
              <a:extLst>
                <a:ext uri="{FF2B5EF4-FFF2-40B4-BE49-F238E27FC236}">
                  <a16:creationId xmlns:a16="http://schemas.microsoft.com/office/drawing/2014/main" id="{38A6CD8C-3EFF-46BE-BBE3-A57FF2EE9DAA}"/>
                </a:ext>
              </a:extLst>
            </p:cNvPr>
            <p:cNvSpPr txBox="1"/>
            <p:nvPr/>
          </p:nvSpPr>
          <p:spPr>
            <a:xfrm>
              <a:off x="2175510" y="1866900"/>
              <a:ext cx="655320" cy="287734"/>
            </a:xfrm>
            <a:prstGeom prst="rect">
              <a:avLst/>
            </a:prstGeom>
          </p:spPr>
          <p:txBody>
            <a:bodyPr wrap="square" rtlCol="0"/>
            <a:lstStyle/>
            <a:p>
              <a:pPr>
                <a:spcAft>
                  <a:spcPts val="0"/>
                </a:spcAft>
              </a:pPr>
              <a:r>
                <a:rPr lang="en-US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q*=7,5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Надпись 1">
              <a:extLst>
                <a:ext uri="{FF2B5EF4-FFF2-40B4-BE49-F238E27FC236}">
                  <a16:creationId xmlns:a16="http://schemas.microsoft.com/office/drawing/2014/main" id="{16E2CBE3-B973-4306-AC99-7D48E5CB6E8D}"/>
                </a:ext>
              </a:extLst>
            </p:cNvPr>
            <p:cNvSpPr txBox="1"/>
            <p:nvPr/>
          </p:nvSpPr>
          <p:spPr>
            <a:xfrm>
              <a:off x="2815590" y="1844040"/>
              <a:ext cx="647700" cy="287735"/>
            </a:xfrm>
            <a:prstGeom prst="rect">
              <a:avLst/>
            </a:prstGeom>
          </p:spPr>
          <p:txBody>
            <a:bodyPr wrap="square" rtlCol="0"/>
            <a:lstStyle/>
            <a:p>
              <a:pPr>
                <a:spcAft>
                  <a:spcPts val="0"/>
                </a:spcAft>
              </a:pPr>
              <a:r>
                <a:rPr lang="en-US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</a:t>
              </a:r>
              <a:r>
                <a:rPr lang="en-US" sz="1100" b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00</a:t>
              </a:r>
              <a:r>
                <a:rPr lang="en-US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=8,8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22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1010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1010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63020" y="431047"/>
            <a:ext cx="6606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и геометрический фискальный профиль образования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5FD05EA-DFCF-496E-98D5-4E1D0F1A3762}"/>
              </a:ext>
            </a:extLst>
          </p:cNvPr>
          <p:cNvSpPr/>
          <p:nvPr/>
        </p:nvSpPr>
        <p:spPr>
          <a:xfrm>
            <a:off x="164077" y="5751303"/>
            <a:ext cx="8815844" cy="38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нечувствительна к величине налогового бремени.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F2EC880B-978C-4A1A-9CA3-B07A6C3A9A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320128"/>
              </p:ext>
            </p:extLst>
          </p:nvPr>
        </p:nvGraphicFramePr>
        <p:xfrm>
          <a:off x="2285999" y="300810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26EA209-7B20-46B2-BA9A-4A08B52C00B0}"/>
                  </a:ext>
                </a:extLst>
              </p:cNvPr>
              <p:cNvSpPr/>
              <p:nvPr/>
            </p:nvSpPr>
            <p:spPr>
              <a:xfrm>
                <a:off x="164077" y="1578963"/>
                <a:ext cx="8815844" cy="1257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Итоговая модель:</a:t>
                </a:r>
                <a:endParaRPr lang="ru-RU" sz="1600" i="1" dirty="0"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185,313</m:t>
                        </m:r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­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−1,908</m:t>
                            </m:r>
                          </m:e>
                        </m:d>
                      </m:lim>
                    </m:limLow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1,857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−3,537</m:t>
                            </m:r>
                          </m:e>
                        </m:d>
                      </m:lim>
                    </m:limLow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62,262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2,947</m:t>
                            </m:r>
                          </m:e>
                        </m:d>
                      </m:lim>
                    </m:limLow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𝑙𝑛𝐽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0,686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2,153</m:t>
                            </m:r>
                          </m:e>
                        </m:d>
                      </m:lim>
                    </m:limLow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−4,000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𝑙𝑛𝑞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)] 			 (7)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N=14; R</a:t>
                </a:r>
                <a:r>
                  <a:rPr lang="en-US" sz="16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=0,76; DW=1,85; E=0,48%.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26EA209-7B20-46B2-BA9A-4A08B52C00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7" y="1578963"/>
                <a:ext cx="8815844" cy="1257460"/>
              </a:xfrm>
              <a:prstGeom prst="rect">
                <a:avLst/>
              </a:prstGeom>
              <a:blipFill>
                <a:blip r:embed="rId4"/>
                <a:stretch>
                  <a:fillRect l="-415" b="-5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500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1010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1010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63020" y="271767"/>
            <a:ext cx="6606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и геометрический фискальный профиль здравоохранения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 социальных услуг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5FD05EA-DFCF-496E-98D5-4E1D0F1A3762}"/>
              </a:ext>
            </a:extLst>
          </p:cNvPr>
          <p:cNvSpPr/>
          <p:nvPr/>
        </p:nvSpPr>
        <p:spPr>
          <a:xfrm>
            <a:off x="164077" y="5896542"/>
            <a:ext cx="8815844" cy="38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нечувствительна к величине налогового бремени.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85E9098C-1275-466D-9D44-37A42EFDF4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238247"/>
              </p:ext>
            </p:extLst>
          </p:nvPr>
        </p:nvGraphicFramePr>
        <p:xfrm>
          <a:off x="2235895" y="2990401"/>
          <a:ext cx="4572000" cy="2781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CFFAFA-2451-404A-AE6A-EF1A19C49EE0}"/>
                  </a:ext>
                </a:extLst>
              </p:cNvPr>
              <p:cNvSpPr/>
              <p:nvPr/>
            </p:nvSpPr>
            <p:spPr>
              <a:xfrm>
                <a:off x="164077" y="1592391"/>
                <a:ext cx="8768308" cy="1257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Итоговая модель:</a:t>
                </a:r>
                <a:endParaRPr lang="ru-RU" sz="1600" i="1" dirty="0"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164,697</m:t>
                        </m:r>
                        <m:r>
                          <a:rPr lang="ru-RU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­</m:t>
                        </m:r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5,685</m:t>
                            </m:r>
                          </m:e>
                        </m:d>
                      </m:lim>
                    </m:limLow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0,932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−2,273</m:t>
                            </m:r>
                          </m:e>
                        </m:d>
                      </m:lim>
                    </m:limLow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13,711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−2,200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[0,035(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−0,100</m:t>
                    </m:r>
                    <m:sSup>
                      <m:sSup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)+</a:t>
                </a: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𝑙𝑛𝐽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 			 (8)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=14;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sz="16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=0,63;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DW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=2,19;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=0,33%.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CFFAFA-2451-404A-AE6A-EF1A19C49E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7" y="1592391"/>
                <a:ext cx="8768308" cy="1257460"/>
              </a:xfrm>
              <a:prstGeom prst="rect">
                <a:avLst/>
              </a:prstGeom>
              <a:blipFill>
                <a:blip r:embed="rId4"/>
                <a:stretch>
                  <a:fillRect l="-417" b="-5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140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1010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1010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63020" y="222526"/>
            <a:ext cx="6875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Интегральный аналитический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фискальный профиль разных сегментов российской экономики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D69BF1B-E328-45D8-A124-0E4BEC7D6E4A}"/>
              </a:ext>
            </a:extLst>
          </p:cNvPr>
          <p:cNvSpPr/>
          <p:nvPr/>
        </p:nvSpPr>
        <p:spPr>
          <a:xfrm>
            <a:off x="224118" y="1422282"/>
            <a:ext cx="870826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– Фискальные профили секторов российской экономики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77D7443-5499-451C-994D-CCA7730B0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45897"/>
              </p:ext>
            </p:extLst>
          </p:nvPr>
        </p:nvGraphicFramePr>
        <p:xfrm>
          <a:off x="224118" y="1912880"/>
          <a:ext cx="8695764" cy="465606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93672">
                  <a:extLst>
                    <a:ext uri="{9D8B030D-6E8A-4147-A177-3AD203B41FA5}">
                      <a16:colId xmlns:a16="http://schemas.microsoft.com/office/drawing/2014/main" val="161512047"/>
                    </a:ext>
                  </a:extLst>
                </a:gridCol>
                <a:gridCol w="976356">
                  <a:extLst>
                    <a:ext uri="{9D8B030D-6E8A-4147-A177-3AD203B41FA5}">
                      <a16:colId xmlns:a16="http://schemas.microsoft.com/office/drawing/2014/main" val="1703539087"/>
                    </a:ext>
                  </a:extLst>
                </a:gridCol>
                <a:gridCol w="896714">
                  <a:extLst>
                    <a:ext uri="{9D8B030D-6E8A-4147-A177-3AD203B41FA5}">
                      <a16:colId xmlns:a16="http://schemas.microsoft.com/office/drawing/2014/main" val="3338568628"/>
                    </a:ext>
                  </a:extLst>
                </a:gridCol>
                <a:gridCol w="896714">
                  <a:extLst>
                    <a:ext uri="{9D8B030D-6E8A-4147-A177-3AD203B41FA5}">
                      <a16:colId xmlns:a16="http://schemas.microsoft.com/office/drawing/2014/main" val="3457895827"/>
                    </a:ext>
                  </a:extLst>
                </a:gridCol>
                <a:gridCol w="975373">
                  <a:extLst>
                    <a:ext uri="{9D8B030D-6E8A-4147-A177-3AD203B41FA5}">
                      <a16:colId xmlns:a16="http://schemas.microsoft.com/office/drawing/2014/main" val="60099492"/>
                    </a:ext>
                  </a:extLst>
                </a:gridCol>
                <a:gridCol w="975373">
                  <a:extLst>
                    <a:ext uri="{9D8B030D-6E8A-4147-A177-3AD203B41FA5}">
                      <a16:colId xmlns:a16="http://schemas.microsoft.com/office/drawing/2014/main" val="32569470"/>
                    </a:ext>
                  </a:extLst>
                </a:gridCol>
                <a:gridCol w="1081562">
                  <a:extLst>
                    <a:ext uri="{9D8B030D-6E8A-4147-A177-3AD203B41FA5}">
                      <a16:colId xmlns:a16="http://schemas.microsoft.com/office/drawing/2014/main" val="1737816606"/>
                    </a:ext>
                  </a:extLst>
                </a:gridCol>
              </a:tblGrid>
              <a:tr h="41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Сектор экономики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∆q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250466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Вся экономика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8333339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Обрабатывающая промышленность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8500844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Добывающая промышленность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5045280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кокса и нефтепродуктов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3314429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Химическая промышленность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1328730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2630941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6472469"/>
                  </a:ext>
                </a:extLst>
              </a:tr>
              <a:tr h="529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 и социальные услуги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034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786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1010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1010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63020" y="534301"/>
            <a:ext cx="687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Общие выводы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43B4966-149C-4388-BB66-6C127BBED292}"/>
              </a:ext>
            </a:extLst>
          </p:cNvPr>
          <p:cNvSpPr/>
          <p:nvPr/>
        </p:nvSpPr>
        <p:spPr>
          <a:xfrm>
            <a:off x="199937" y="1893792"/>
            <a:ext cx="8744126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lnSpc>
                <a:spcPct val="130000"/>
              </a:lnSpc>
              <a:spcAft>
                <a:spcPts val="0"/>
              </a:spcAft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Чувствительность разных отраслей к налоговой нагрузке принципиально разная.</a:t>
            </a:r>
          </a:p>
          <a:p>
            <a:pPr indent="444500" algn="just">
              <a:lnSpc>
                <a:spcPct val="130000"/>
              </a:lnSpc>
              <a:spcAft>
                <a:spcPts val="0"/>
              </a:spcAft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Генеральная гипотеза подтвердила: чем выше технологический уровень отрасли (глубина переработки), тем чувствительнее она к налоговой нагрузке.</a:t>
            </a:r>
          </a:p>
          <a:p>
            <a:pPr indent="444500" algn="just">
              <a:lnSpc>
                <a:spcPct val="130000"/>
              </a:lnSpc>
              <a:spcAft>
                <a:spcPts val="0"/>
              </a:spcAft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Чем выше технологический уровень отрасли (глубина переработки), тем более динамичной может быть ее развитие при оптимальном налогообложении.</a:t>
            </a:r>
          </a:p>
          <a:p>
            <a:pPr indent="444500" algn="just">
              <a:lnSpc>
                <a:spcPct val="130000"/>
              </a:lnSpc>
              <a:spcAft>
                <a:spcPts val="0"/>
              </a:spcAft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«Налоговая заторможенность» российской экономики в целом объясняется наличием отраслей с низкой налоговой чувствительностью и большим бюджетным сектором (особенно в непроизводственной сфере), который вообще слабо связан с налоговыми стимулами.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19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878657" y="2620652"/>
            <a:ext cx="6970337" cy="1387883"/>
          </a:xfrm>
          <a:prstGeom prst="homePlate">
            <a:avLst>
              <a:gd name="adj" fmla="val 0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6724" y="2991427"/>
            <a:ext cx="527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8828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836854" cy="848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615" y="678437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Постановка проблемы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62EF0AB-0407-4A93-BE08-C6ED4B553906}"/>
              </a:ext>
            </a:extLst>
          </p:cNvPr>
          <p:cNvSpPr/>
          <p:nvPr/>
        </p:nvSpPr>
        <p:spPr>
          <a:xfrm>
            <a:off x="244760" y="2022117"/>
            <a:ext cx="8654479" cy="3371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– моделирование производственной активности разных отраслей российской экономики с учетом налогового фактора.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и модификация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лафферовской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методологии.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квазипараболических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эконометрических зависимостей темпов роста производства разных сегментов российской экономики от налогового бремени для первых двух десятилетий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XXI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века.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  <a:tabLst>
                <a:tab pos="5130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Выводы о сравнительной чувствительности разных отраслей к налоговой нагрузке.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836854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4374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Методология исследования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D22E46-7FB1-4E0C-BBF7-757591CA11A0}"/>
              </a:ext>
            </a:extLst>
          </p:cNvPr>
          <p:cNvSpPr/>
          <p:nvPr/>
        </p:nvSpPr>
        <p:spPr>
          <a:xfrm>
            <a:off x="244760" y="1170487"/>
            <a:ext cx="8654479" cy="509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эконометрических зависимостей между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темпами роста производства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средним налоговым бременем.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Такая зависимость может условно называться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динамической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так как правой части уравнения фигурируют темпы роста выпуска в процентах, а в левой части – налоговое бремя в процентах, контрольные переменные – в темпах роста.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традиционной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статической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постановке в правой части выпуск исчисляется в абсолютных стоимостных величинах, а в левой – труд и капитал замеряются в абсолютных натуральных и стоимостных величинах соответственно, тогда как налоговое бремя – в относительных. Итог – смесь абсолютных и относительных величин, что усложняет построение адекватных эконометрических моделей.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Исходные статистические показатели брались из официальных отчетов Росстата и Федеральной налоговой службы (ФНС).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Исходная генеральная гипотеза: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чем выше технологический уровень отрасли (глубина переработки), тем чувствительнее она к налоговой нагрузке.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0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836854" cy="81856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615" y="476216"/>
            <a:ext cx="43572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Методическая особенность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модели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C3C04D-CF93-48F7-9477-3BD02966E6E4}"/>
              </a:ext>
            </a:extLst>
          </p:cNvPr>
          <p:cNvSpPr/>
          <p:nvPr/>
        </p:nvSpPr>
        <p:spPr>
          <a:xfrm>
            <a:off x="208513" y="1607999"/>
            <a:ext cx="8720770" cy="4384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Сама налоговая конструкция нами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изначально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строится в виде квадратичной функции вида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kq</a:t>
            </a:r>
            <a:r>
              <a:rPr lang="ru-RU" b="1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квазиквадратичной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функции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kln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где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средняя налоговая нагрузка;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объем ВВП в текущих ценах,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объем налоговых поступлений в бюджет страны в текущих ценах;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&gt;0 – коэффициент, величина которого варьируется в ходе вычислительных экспериментов при построении эконометрической зависимости.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постулируется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нелинейная выпуклая вверх зависимость темпов производства от налоговой нагрузки. При этом конструируется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налоговый агрегат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выступает в качестве одного объясняющего фактора в регрессии.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контрольных переменных берутся темпы роста занятых, производительности труда и мировых цен на нефть.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учета кризисных перепадов используется бинарная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dummy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-переменная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принимающая значения 0 и 1.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0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741460" cy="81856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467223"/>
            <a:ext cx="6875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фискальный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профиль российской экономики в целом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5A69213-3055-4E22-AA38-968CA529E3EB}"/>
                  </a:ext>
                </a:extLst>
              </p:cNvPr>
              <p:cNvSpPr/>
              <p:nvPr/>
            </p:nvSpPr>
            <p:spPr>
              <a:xfrm>
                <a:off x="211614" y="1639372"/>
                <a:ext cx="8720771" cy="4132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Итоговая модель имеет следующий вид:</a:t>
                </a:r>
              </a:p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−452,271+</m:t>
                        </m:r>
                      </m:e>
                      <m:lim>
                        <m:d>
                          <m:d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−3,168</m:t>
                            </m:r>
                          </m:e>
                        </m:d>
                      </m:lim>
                    </m:limLow>
                    <m:limLow>
                      <m:limLow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119,135</m:t>
                        </m:r>
                      </m:e>
                      <m:lim>
                        <m:d>
                          <m:d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3,849</m:t>
                            </m:r>
                          </m:e>
                        </m:d>
                      </m:lim>
                    </m:limLow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𝐽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limLow>
                      <m:limLow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0,440</m:t>
                        </m:r>
                      </m:e>
                      <m:lim>
                        <m:d>
                          <m:d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1,751</m:t>
                            </m:r>
                          </m:e>
                        </m:d>
                      </m:lim>
                    </m:limLow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−0,013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			 (1)</a:t>
                </a: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N=24; R</a:t>
                </a:r>
                <a:r>
                  <a:rPr lang="en-US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=0,46; DW=1,88; E=2,61%,</a:t>
                </a: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где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темпы роста ВВП;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 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темпы роста занятости в экономике;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средняя налоговая нагрузка;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число наблюдений;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коэффициент детерминации;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DW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коэффициент </a:t>
                </a:r>
                <a:r>
                  <a:rPr lang="ru-RU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Дарбина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–Уотсона;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средняя ошибка аппроксимации (в процентах); в круглых скобках под коэффициентами регрессии указаны значения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-статистики. Построенная модель проходит основные статистические тесты; налоговый агрегат значим на уровне 10%.</a:t>
                </a: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5A69213-3055-4E22-AA38-968CA529E3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14" y="1639372"/>
                <a:ext cx="8720771" cy="4132542"/>
              </a:xfrm>
              <a:prstGeom prst="rect">
                <a:avLst/>
              </a:prstGeom>
              <a:blipFill>
                <a:blip r:embed="rId3"/>
                <a:stretch>
                  <a:fillRect l="-629" r="-629" b="-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33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669741" cy="83099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-1" y="467223"/>
            <a:ext cx="6875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Геометрический фискальный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профиль российской экономики в целом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DB458EE-95A5-40D6-8A7D-042833F0845D}"/>
              </a:ext>
            </a:extLst>
          </p:cNvPr>
          <p:cNvSpPr/>
          <p:nvPr/>
        </p:nvSpPr>
        <p:spPr>
          <a:xfrm>
            <a:off x="230393" y="5171468"/>
            <a:ext cx="8701992" cy="77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российская экономика в целом обладает довольно низкой чувствительностью к налоговому бремени.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BFC1FB51-5563-492A-A923-1F8341228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5461837"/>
              </p:ext>
            </p:extLst>
          </p:nvPr>
        </p:nvGraphicFramePr>
        <p:xfrm>
          <a:off x="1996440" y="1781175"/>
          <a:ext cx="515112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135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8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0" y="417371"/>
            <a:ext cx="6875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и геометрический фискальный профиль обрабатывающей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промышленности России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9D85883-0A42-4DB5-8E45-97DA10D61619}"/>
                  </a:ext>
                </a:extLst>
              </p:cNvPr>
              <p:cNvSpPr/>
              <p:nvPr/>
            </p:nvSpPr>
            <p:spPr>
              <a:xfrm>
                <a:off x="116541" y="1586753"/>
                <a:ext cx="8815844" cy="1227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Итоговая модель: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−485,116+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−2,627</m:t>
                            </m:r>
                          </m:e>
                        </m:d>
                      </m:lim>
                    </m:limLow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117,669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3,019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𝐽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14,070</m:t>
                        </m:r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−5,071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12,065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−2,220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−5,700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𝑙𝑛𝑞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			 (2)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N=14; R</a:t>
                </a:r>
                <a:r>
                  <a:rPr lang="en-US" sz="16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=0,79; DW=1,91; E=2,04%.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9D85883-0A42-4DB5-8E45-97DA10D616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41" y="1586753"/>
                <a:ext cx="8815844" cy="1227708"/>
              </a:xfrm>
              <a:prstGeom prst="rect">
                <a:avLst/>
              </a:prstGeom>
              <a:blipFill>
                <a:blip r:embed="rId3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5FD05EA-DFCF-496E-98D5-4E1D0F1A3762}"/>
              </a:ext>
            </a:extLst>
          </p:cNvPr>
          <p:cNvSpPr/>
          <p:nvPr/>
        </p:nvSpPr>
        <p:spPr>
          <a:xfrm>
            <a:off x="116541" y="5653533"/>
            <a:ext cx="8815844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фазе роста отрасль демонстрирует весьма высокую чувствительность к величине налогового бремени.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C317BCD-E61B-4699-AEAA-A31D89A663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2560521"/>
              </p:ext>
            </p:extLst>
          </p:nvPr>
        </p:nvGraphicFramePr>
        <p:xfrm>
          <a:off x="2238463" y="28623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126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8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0" y="417371"/>
            <a:ext cx="6875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и геометрический фискальный профиль добывающей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промышленности России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5FD05EA-DFCF-496E-98D5-4E1D0F1A3762}"/>
              </a:ext>
            </a:extLst>
          </p:cNvPr>
          <p:cNvSpPr/>
          <p:nvPr/>
        </p:nvSpPr>
        <p:spPr>
          <a:xfrm>
            <a:off x="116541" y="5774143"/>
            <a:ext cx="8815844" cy="38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демонстрирует низкую чувствительность к величине налогового бремени.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DD37D9D-4EE5-4CF2-9EBB-6FC0A6064B8C}"/>
                  </a:ext>
                </a:extLst>
              </p:cNvPr>
              <p:cNvSpPr/>
              <p:nvPr/>
            </p:nvSpPr>
            <p:spPr>
              <a:xfrm>
                <a:off x="64698" y="1562015"/>
                <a:ext cx="8815844" cy="1227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Итоговая модель: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334,645−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2,339</m:t>
                            </m:r>
                          </m:e>
                        </m:d>
                      </m:lim>
                    </m:limLow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76,383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−2,610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𝐽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2,599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−2,453</m:t>
                            </m:r>
                          </m:e>
                        </m:d>
                      </m:lim>
                    </m:limLow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1,088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−2,708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−40,900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𝑙𝑛𝑞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			 (3)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N=14; R</a:t>
                </a:r>
                <a:r>
                  <a:rPr lang="en-US" sz="16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=0,61; DW=2,45; LM1=</a:t>
                </a:r>
                <a:r>
                  <a:rPr lang="en-US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1.24;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KM2=</a:t>
                </a:r>
                <a:r>
                  <a:rPr lang="en-US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1.35;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LM3=</a:t>
                </a:r>
                <a:r>
                  <a:rPr lang="en-US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2.35;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E=0,80%.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DD37D9D-4EE5-4CF2-9EBB-6FC0A6064B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8" y="1562015"/>
                <a:ext cx="8815844" cy="1227708"/>
              </a:xfrm>
              <a:prstGeom prst="rect">
                <a:avLst/>
              </a:prstGeom>
              <a:blipFill>
                <a:blip r:embed="rId3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1A556D36-ED56-4B9B-AE3D-AEC2CA7CC0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6972702"/>
              </p:ext>
            </p:extLst>
          </p:nvPr>
        </p:nvGraphicFramePr>
        <p:xfrm>
          <a:off x="2186620" y="29103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117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1010"/>
            <a:ext cx="6669741" cy="110184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1010"/>
            <a:ext cx="1724227" cy="611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E5A232-FB74-4623-8439-1F5C0E26485E}"/>
              </a:ext>
            </a:extLst>
          </p:cNvPr>
          <p:cNvSpPr txBox="1"/>
          <p:nvPr/>
        </p:nvSpPr>
        <p:spPr>
          <a:xfrm>
            <a:off x="63020" y="222526"/>
            <a:ext cx="6875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Аналитический и геометрический фискальный профиль производства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кокса и нефтепродуктов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5FD05EA-DFCF-496E-98D5-4E1D0F1A3762}"/>
              </a:ext>
            </a:extLst>
          </p:cNvPr>
          <p:cNvSpPr/>
          <p:nvPr/>
        </p:nvSpPr>
        <p:spPr>
          <a:xfrm>
            <a:off x="108921" y="5902461"/>
            <a:ext cx="8815844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демонстрирует достаточно высокую чувствительность к величине налогового бремени.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49F2317-9B1B-4E71-8EDD-9C5C8EFAEBE3}"/>
                  </a:ext>
                </a:extLst>
              </p:cNvPr>
              <p:cNvSpPr/>
              <p:nvPr/>
            </p:nvSpPr>
            <p:spPr>
              <a:xfrm>
                <a:off x="116541" y="1461799"/>
                <a:ext cx="8815844" cy="1547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Итоговая модель: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77,690+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9,262</m:t>
                            </m:r>
                          </m:e>
                        </m:d>
                      </m:lim>
                    </m:limLow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5,703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3,071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𝐺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2,632</m:t>
                        </m:r>
                      </m:e>
                      <m:lim>
                        <m:d>
                          <m:d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−2,304</m:t>
                            </m:r>
                          </m:e>
                        </m:d>
                      </m:lim>
                    </m:limLow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ru-RU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−2,950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𝑙𝑛𝑞</m:t>
                    </m:r>
                  </m:oMath>
                </a14:m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			 (4)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50215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=14;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16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=0,54;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DW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=2,08; 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=2,43%.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ru-RU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темпы роста цен на мировом рынке нефти (цены используются в долларовом выражении).	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49F2317-9B1B-4E71-8EDD-9C5C8EFAE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41" y="1461799"/>
                <a:ext cx="8815844" cy="1547796"/>
              </a:xfrm>
              <a:prstGeom prst="rect">
                <a:avLst/>
              </a:prstGeom>
              <a:blipFill>
                <a:blip r:embed="rId3"/>
                <a:stretch>
                  <a:fillRect l="-346" b="-1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83C386C5-FE52-49C3-87AD-62ADCA3D9A99}"/>
              </a:ext>
            </a:extLst>
          </p:cNvPr>
          <p:cNvGrpSpPr/>
          <p:nvPr/>
        </p:nvGrpSpPr>
        <p:grpSpPr>
          <a:xfrm>
            <a:off x="2230843" y="3084428"/>
            <a:ext cx="4572000" cy="2743200"/>
            <a:chOff x="0" y="0"/>
            <a:chExt cx="4572000" cy="2743200"/>
          </a:xfrm>
        </p:grpSpPr>
        <p:graphicFrame>
          <p:nvGraphicFramePr>
            <p:cNvPr id="18" name="Диаграмма 17">
              <a:extLst>
                <a:ext uri="{FF2B5EF4-FFF2-40B4-BE49-F238E27FC236}">
                  <a16:creationId xmlns:a16="http://schemas.microsoft.com/office/drawing/2014/main" id="{163E8774-92A0-495A-A6CD-9FF7FE0149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24157461"/>
                </p:ext>
              </p:extLst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014D75D-51F0-4811-A4F0-A8600605295F}"/>
                </a:ext>
              </a:extLst>
            </p:cNvPr>
            <p:cNvCxnSpPr/>
            <p:nvPr/>
          </p:nvCxnSpPr>
          <p:spPr>
            <a:xfrm>
              <a:off x="998220" y="468630"/>
              <a:ext cx="0" cy="1676400"/>
            </a:xfrm>
            <a:prstGeom prst="line">
              <a:avLst/>
            </a:prstGeom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C52A12B6-F11C-4368-9F6C-D0A500A04E82}"/>
                </a:ext>
              </a:extLst>
            </p:cNvPr>
            <p:cNvCxnSpPr/>
            <p:nvPr/>
          </p:nvCxnSpPr>
          <p:spPr>
            <a:xfrm>
              <a:off x="1318260" y="407670"/>
              <a:ext cx="7620" cy="1737360"/>
            </a:xfrm>
            <a:prstGeom prst="line">
              <a:avLst/>
            </a:prstGeom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974E200-DEA3-409E-AE4D-534CFA1C248C}"/>
                </a:ext>
              </a:extLst>
            </p:cNvPr>
            <p:cNvCxnSpPr/>
            <p:nvPr/>
          </p:nvCxnSpPr>
          <p:spPr>
            <a:xfrm>
              <a:off x="2065020" y="461010"/>
              <a:ext cx="0" cy="1691640"/>
            </a:xfrm>
            <a:prstGeom prst="line">
              <a:avLst/>
            </a:prstGeom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525D0571-4A82-4FC4-863C-8037FBDCC03B}"/>
                </a:ext>
              </a:extLst>
            </p:cNvPr>
            <p:cNvCxnSpPr/>
            <p:nvPr/>
          </p:nvCxnSpPr>
          <p:spPr>
            <a:xfrm>
              <a:off x="845820" y="392430"/>
              <a:ext cx="487680" cy="0"/>
            </a:xfrm>
            <a:prstGeom prst="line">
              <a:avLst/>
            </a:prstGeom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276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F78A8B-7EE1-459B-81DE-8E382C3F86C9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1271</Words>
  <Application>Microsoft Office PowerPoint</Application>
  <PresentationFormat>Экран (4:3)</PresentationFormat>
  <Paragraphs>186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Наталия Екимова</cp:lastModifiedBy>
  <cp:revision>87</cp:revision>
  <dcterms:created xsi:type="dcterms:W3CDTF">2016-09-22T16:49:19Z</dcterms:created>
  <dcterms:modified xsi:type="dcterms:W3CDTF">2020-10-23T10:38:21Z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