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entation.xml" ContentType="application/vnd.openxmlformats-officedocument.presentationml.presentation.main+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42.xml" ContentType="application/vnd.openxmlformats-officedocument.presentationml.slideLayout+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75" r:id="rId2"/>
    <p:sldMasterId id="2147483693" r:id="rId3"/>
    <p:sldMasterId id="2147483708" r:id="rId4"/>
  </p:sldMasterIdLst>
  <p:notesMasterIdLst>
    <p:notesMasterId r:id="rId21"/>
  </p:notesMasterIdLst>
  <p:sldIdLst>
    <p:sldId id="2124" r:id="rId5"/>
    <p:sldId id="2125" r:id="rId6"/>
    <p:sldId id="2144" r:id="rId7"/>
    <p:sldId id="2135" r:id="rId8"/>
    <p:sldId id="2155" r:id="rId9"/>
    <p:sldId id="2154" r:id="rId10"/>
    <p:sldId id="2146" r:id="rId11"/>
    <p:sldId id="2147" r:id="rId12"/>
    <p:sldId id="2160" r:id="rId13"/>
    <p:sldId id="2156" r:id="rId14"/>
    <p:sldId id="2157" r:id="rId15"/>
    <p:sldId id="2158" r:id="rId16"/>
    <p:sldId id="2159" r:id="rId17"/>
    <p:sldId id="2139" r:id="rId18"/>
    <p:sldId id="2161" r:id="rId19"/>
    <p:sldId id="2162"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ustomXml" Target="../customXml/item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8B0F81-A9AB-498B-807F-8150382DFB50}" type="datetimeFigureOut">
              <a:rPr lang="ru-RU" smtClean="0"/>
              <a:t>02.07.2024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4D7301-8F49-44D3-802E-F2D51E4751DF}" type="slidenum">
              <a:rPr lang="ru-RU" smtClean="0"/>
              <a:t>‹#›</a:t>
            </a:fld>
            <a:endParaRPr lang="ru-RU"/>
          </a:p>
        </p:txBody>
      </p:sp>
    </p:spTree>
    <p:extLst>
      <p:ext uri="{BB962C8B-B14F-4D97-AF65-F5344CB8AC3E}">
        <p14:creationId xmlns:p14="http://schemas.microsoft.com/office/powerpoint/2010/main" val="3552949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C4D7301-8F49-44D3-802E-F2D51E4751DF}" type="slidenum">
              <a:rPr lang="ru-RU" smtClean="0"/>
              <a:t>2</a:t>
            </a:fld>
            <a:endParaRPr lang="ru-RU"/>
          </a:p>
        </p:txBody>
      </p:sp>
    </p:spTree>
    <p:extLst>
      <p:ext uri="{BB962C8B-B14F-4D97-AF65-F5344CB8AC3E}">
        <p14:creationId xmlns:p14="http://schemas.microsoft.com/office/powerpoint/2010/main" val="3033261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C4D7301-8F49-44D3-802E-F2D51E4751DF}" type="slidenum">
              <a:rPr lang="ru-RU" smtClean="0"/>
              <a:t>7</a:t>
            </a:fld>
            <a:endParaRPr lang="ru-RU"/>
          </a:p>
        </p:txBody>
      </p:sp>
    </p:spTree>
    <p:extLst>
      <p:ext uri="{BB962C8B-B14F-4D97-AF65-F5344CB8AC3E}">
        <p14:creationId xmlns:p14="http://schemas.microsoft.com/office/powerpoint/2010/main" val="3376157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599CF04-85B6-4B18-955D-1275B183A7C3}" type="slidenum">
              <a:rPr lang="ru-RU" smtClean="0"/>
              <a:t>16</a:t>
            </a:fld>
            <a:endParaRPr lang="ru-RU"/>
          </a:p>
        </p:txBody>
      </p:sp>
    </p:spTree>
    <p:extLst>
      <p:ext uri="{BB962C8B-B14F-4D97-AF65-F5344CB8AC3E}">
        <p14:creationId xmlns:p14="http://schemas.microsoft.com/office/powerpoint/2010/main" val="3181442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20162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500175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316989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D37B1356-DFE2-4A73-A1DF-8709D2EA60F0}" type="datetime1">
              <a:rPr lang="ru-RU" smtClean="0"/>
              <a:t>02.07.2024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2489203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1B46E52-0460-4160-BC4E-8D2BD6246289}" type="datetime1">
              <a:rPr lang="ru-RU" smtClean="0"/>
              <a:t>02.07.2024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3382363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1" y="1709740"/>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DB43246-EABA-4045-9C6F-904AFC8252B0}" type="datetime1">
              <a:rPr lang="ru-RU" smtClean="0"/>
              <a:t>02.07.2024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3696285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913BFDE3-9F05-43CF-B0AA-741E1214CBEB}" type="datetime1">
              <a:rPr lang="ru-RU" smtClean="0"/>
              <a:t>02.07.2024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960415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ru-RU"/>
              <a:t>Образец текста</a:t>
            </a:r>
          </a:p>
        </p:txBody>
      </p:sp>
      <p:sp>
        <p:nvSpPr>
          <p:cNvPr id="4" name="Объект 3"/>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ru-RU"/>
              <a:t>Образец текста</a:t>
            </a:r>
          </a:p>
        </p:txBody>
      </p:sp>
      <p:sp>
        <p:nvSpPr>
          <p:cNvPr id="6" name="Объект 5"/>
          <p:cNvSpPr>
            <a:spLocks noGrp="1"/>
          </p:cNvSpPr>
          <p:nvPr>
            <p:ph sz="quarter" idx="4"/>
          </p:nvPr>
        </p:nvSpPr>
        <p:spPr>
          <a:xfrm>
            <a:off x="6172201"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43EAE102-8208-4F28-9558-185FA2D4C3CF}" type="datetime1">
              <a:rPr lang="ru-RU" smtClean="0"/>
              <a:t>02.07.2024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2194558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E8C011A-4F8E-4AF8-8856-FA3A87BBA962}" type="datetime1">
              <a:rPr lang="ru-RU" smtClean="0"/>
              <a:t>02.07.2024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38307199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5CB3ECB-5684-445A-8CE0-2F9A6B8242D2}" type="datetime1">
              <a:rPr lang="ru-RU" smtClean="0"/>
              <a:t>02.07.2024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396960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BCF18235-E2DF-4873-BAE5-D7310B384617}" type="datetime1">
              <a:rPr lang="ru-RU" smtClean="0"/>
              <a:t>02.07.2024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4204816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069474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ru-RU" dirty="0"/>
          </a:p>
        </p:txBody>
      </p:sp>
      <p:sp>
        <p:nvSpPr>
          <p:cNvPr id="4" name="Текст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8ADAD3E6-A7D5-4656-9253-6069D0C81121}" type="datetime1">
              <a:rPr lang="ru-RU" smtClean="0"/>
              <a:t>02.07.2024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308565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C81D54B-7E52-45F5-B4B7-371DA04395A0}" type="datetime1">
              <a:rPr lang="ru-RU" smtClean="0"/>
              <a:t>02.07.2024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15183145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1" y="365126"/>
            <a:ext cx="2628900" cy="5811839"/>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1" y="365126"/>
            <a:ext cx="7734300" cy="581183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BA4C63E-3571-4A6A-97E4-A430AC91F326}" type="datetime1">
              <a:rPr lang="ru-RU" smtClean="0"/>
              <a:t>02.07.2024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15370486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White">
    <p:spTree>
      <p:nvGrpSpPr>
        <p:cNvPr id="1" name=""/>
        <p:cNvGrpSpPr/>
        <p:nvPr/>
      </p:nvGrpSpPr>
      <p:grpSpPr>
        <a:xfrm>
          <a:off x="0" y="0"/>
          <a:ext cx="0" cy="0"/>
          <a:chOff x="0" y="0"/>
          <a:chExt cx="0" cy="0"/>
        </a:xfrm>
      </p:grpSpPr>
      <p:grpSp>
        <p:nvGrpSpPr>
          <p:cNvPr id="5" name="Group 4"/>
          <p:cNvGrpSpPr/>
          <p:nvPr userDrawn="1"/>
        </p:nvGrpSpPr>
        <p:grpSpPr>
          <a:xfrm>
            <a:off x="328170" y="6237312"/>
            <a:ext cx="439241" cy="439240"/>
            <a:chOff x="186858" y="6096003"/>
            <a:chExt cx="580550" cy="580549"/>
          </a:xfrm>
          <a:solidFill>
            <a:schemeClr val="bg1">
              <a:lumMod val="95000"/>
            </a:schemeClr>
          </a:solidFill>
        </p:grpSpPr>
        <p:sp>
          <p:nvSpPr>
            <p:cNvPr id="14" name="Rectangle 13"/>
            <p:cNvSpPr/>
            <p:nvPr userDrawn="1"/>
          </p:nvSpPr>
          <p:spPr>
            <a:xfrm>
              <a:off x="186859" y="6096003"/>
              <a:ext cx="580549" cy="580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GeosansLight" panose="02000603020000020003"/>
              </a:endParaRPr>
            </a:p>
          </p:txBody>
        </p:sp>
        <p:sp>
          <p:nvSpPr>
            <p:cNvPr id="15" name="Rectangle 14"/>
            <p:cNvSpPr/>
            <p:nvPr userDrawn="1"/>
          </p:nvSpPr>
          <p:spPr>
            <a:xfrm>
              <a:off x="186858" y="6612049"/>
              <a:ext cx="580549" cy="645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351" dirty="0"/>
            </a:p>
          </p:txBody>
        </p:sp>
      </p:grpSp>
      <p:sp>
        <p:nvSpPr>
          <p:cNvPr id="3" name="Sous-titre 2"/>
          <p:cNvSpPr>
            <a:spLocks noGrp="1"/>
          </p:cNvSpPr>
          <p:nvPr>
            <p:ph type="subTitle" idx="1"/>
          </p:nvPr>
        </p:nvSpPr>
        <p:spPr>
          <a:xfrm>
            <a:off x="3887756" y="620688"/>
            <a:ext cx="7694645" cy="288032"/>
          </a:xfrm>
        </p:spPr>
        <p:txBody>
          <a:bodyPr anchor="ctr">
            <a:noAutofit/>
          </a:bodyPr>
          <a:lstStyle>
            <a:lvl1pPr marL="0" indent="0" algn="r">
              <a:buNone/>
              <a:defRPr sz="1600" cap="small" baseline="0">
                <a:solidFill>
                  <a:srgbClr val="2F3A46"/>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3887756" y="3079"/>
            <a:ext cx="7694645" cy="617612"/>
          </a:xfrm>
          <a:prstGeom prst="rect">
            <a:avLst/>
          </a:prstGeom>
        </p:spPr>
        <p:txBody>
          <a:bodyPr vert="horz" lIns="91440" tIns="45720" rIns="91440" bIns="45720" rtlCol="0" anchor="ctr">
            <a:normAutofit/>
          </a:bodyPr>
          <a:lstStyle>
            <a:lvl1pPr>
              <a:defRPr>
                <a:solidFill>
                  <a:srgbClr val="2F3A46"/>
                </a:solidFill>
              </a:defRPr>
            </a:lvl1pPr>
          </a:lstStyle>
          <a:p>
            <a:r>
              <a:rPr lang="fr-FR" dirty="0"/>
              <a:t>Modifiez le style du titre</a:t>
            </a:r>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18500" b="19391"/>
          <a:stretch/>
        </p:blipFill>
        <p:spPr>
          <a:xfrm>
            <a:off x="11096512" y="5774480"/>
            <a:ext cx="1095488" cy="1083520"/>
          </a:xfrm>
          <a:prstGeom prst="rect">
            <a:avLst/>
          </a:prstGeom>
        </p:spPr>
      </p:pic>
      <p:pic>
        <p:nvPicPr>
          <p:cNvPr id="13" name="Picture 12"/>
          <p:cNvPicPr>
            <a:picLocks noChangeAspect="1"/>
          </p:cNvPicPr>
          <p:nvPr userDrawn="1"/>
        </p:nvPicPr>
        <p:blipFill>
          <a:blip r:embed="rId3"/>
          <a:stretch>
            <a:fillRect/>
          </a:stretch>
        </p:blipFill>
        <p:spPr>
          <a:xfrm>
            <a:off x="156796" y="100101"/>
            <a:ext cx="1627773" cy="451143"/>
          </a:xfrm>
          <a:prstGeom prst="rect">
            <a:avLst/>
          </a:prstGeom>
        </p:spPr>
      </p:pic>
      <p:sp>
        <p:nvSpPr>
          <p:cNvPr id="16" name="Slide Number Placeholder 5"/>
          <p:cNvSpPr>
            <a:spLocks noGrp="1"/>
          </p:cNvSpPr>
          <p:nvPr>
            <p:ph type="sldNum" sz="quarter" idx="12"/>
          </p:nvPr>
        </p:nvSpPr>
        <p:spPr>
          <a:xfrm>
            <a:off x="328170" y="6237312"/>
            <a:ext cx="439241" cy="390437"/>
          </a:xfrm>
          <a:prstGeom prst="rect">
            <a:avLst/>
          </a:prstGeom>
        </p:spPr>
        <p:txBody>
          <a:bodyPr anchor="ctr"/>
          <a:lstStyle>
            <a:lvl1pPr algn="ctr">
              <a:defRPr sz="1400">
                <a:solidFill>
                  <a:srgbClr val="2F3A46"/>
                </a:solidFill>
              </a:defRPr>
            </a:lvl1pPr>
          </a:lstStyle>
          <a:p>
            <a:fld id="{F68327C5-B821-4FE9-A59A-A60D9EB59A9A}" type="slidenum">
              <a:rPr lang="en-US" smtClean="0"/>
              <a:pPr/>
              <a:t>‹#›</a:t>
            </a:fld>
            <a:endParaRPr lang="en-US" dirty="0"/>
          </a:p>
        </p:txBody>
      </p:sp>
    </p:spTree>
    <p:extLst>
      <p:ext uri="{BB962C8B-B14F-4D97-AF65-F5344CB8AC3E}">
        <p14:creationId xmlns:p14="http://schemas.microsoft.com/office/powerpoint/2010/main" val="33373478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p:spTree>
      <p:nvGrpSpPr>
        <p:cNvPr id="1" name=""/>
        <p:cNvGrpSpPr/>
        <p:nvPr/>
      </p:nvGrpSpPr>
      <p:grpSpPr>
        <a:xfrm>
          <a:off x="0" y="0"/>
          <a:ext cx="0" cy="0"/>
          <a:chOff x="0" y="0"/>
          <a:chExt cx="0" cy="0"/>
        </a:xfrm>
      </p:grpSpPr>
      <p:sp>
        <p:nvSpPr>
          <p:cNvPr id="7" name="Rectangle 6"/>
          <p:cNvSpPr/>
          <p:nvPr userDrawn="1"/>
        </p:nvSpPr>
        <p:spPr>
          <a:xfrm>
            <a:off x="5" y="-9732"/>
            <a:ext cx="12191999" cy="1181307"/>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351" dirty="0"/>
          </a:p>
        </p:txBody>
      </p:sp>
      <p:sp>
        <p:nvSpPr>
          <p:cNvPr id="2" name="Title 1"/>
          <p:cNvSpPr>
            <a:spLocks noGrp="1"/>
          </p:cNvSpPr>
          <p:nvPr>
            <p:ph type="title"/>
          </p:nvPr>
        </p:nvSpPr>
        <p:spPr>
          <a:xfrm>
            <a:off x="838200" y="244373"/>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6"/>
            <a:ext cx="2743200" cy="281437"/>
          </a:xfrm>
        </p:spPr>
        <p:txBody>
          <a:bodyPr/>
          <a:lstStyle>
            <a:lvl1pPr>
              <a:defRPr>
                <a:solidFill>
                  <a:srgbClr val="576973"/>
                </a:solidFill>
              </a:defRPr>
            </a:lvl1pPr>
          </a:lstStyle>
          <a:p>
            <a:fld id="{687F5A0C-C122-404D-8699-6F542D033668}" type="datetime1">
              <a:rPr lang="ru-RU" smtClean="0"/>
              <a:t>02.07.2024</a:t>
            </a:fld>
            <a:endParaRPr lang="en-US" dirty="0"/>
          </a:p>
        </p:txBody>
      </p:sp>
      <p:sp>
        <p:nvSpPr>
          <p:cNvPr id="5" name="Footer Placeholder 4"/>
          <p:cNvSpPr>
            <a:spLocks noGrp="1"/>
          </p:cNvSpPr>
          <p:nvPr>
            <p:ph type="ftr" sz="quarter" idx="11"/>
          </p:nvPr>
        </p:nvSpPr>
        <p:spPr>
          <a:xfrm>
            <a:off x="4038600" y="6466116"/>
            <a:ext cx="4114800" cy="281437"/>
          </a:xfrm>
        </p:spPr>
        <p:txBody>
          <a:bodyPr/>
          <a:lstStyle>
            <a:lvl1pPr>
              <a:defRPr>
                <a:solidFill>
                  <a:srgbClr val="576973"/>
                </a:solidFill>
              </a:defRPr>
            </a:lvl1pPr>
          </a:lstStyle>
          <a:p>
            <a:endParaRPr lang="en-US" dirty="0"/>
          </a:p>
        </p:txBody>
      </p:sp>
      <p:sp>
        <p:nvSpPr>
          <p:cNvPr id="6" name="Slide Number Placeholder 5"/>
          <p:cNvSpPr>
            <a:spLocks noGrp="1"/>
          </p:cNvSpPr>
          <p:nvPr>
            <p:ph type="sldNum" sz="quarter" idx="12"/>
          </p:nvPr>
        </p:nvSpPr>
        <p:spPr>
          <a:xfrm>
            <a:off x="8966201" y="6466116"/>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grpSp>
        <p:nvGrpSpPr>
          <p:cNvPr id="13" name="Group 12"/>
          <p:cNvGrpSpPr/>
          <p:nvPr userDrawn="1"/>
        </p:nvGrpSpPr>
        <p:grpSpPr>
          <a:xfrm>
            <a:off x="0" y="6766560"/>
            <a:ext cx="12192000" cy="91440"/>
            <a:chOff x="0" y="4480421"/>
            <a:chExt cx="12192000" cy="91440"/>
          </a:xfrm>
        </p:grpSpPr>
        <p:sp>
          <p:nvSpPr>
            <p:cNvPr id="14" name="Rectangle 1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5" name="Rectangle 1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22" name="Rectangle 21"/>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23" name="Rectangle 22"/>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24" name="Rectangle 23"/>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grpSp>
    </p:spTree>
    <p:extLst>
      <p:ext uri="{BB962C8B-B14F-4D97-AF65-F5344CB8AC3E}">
        <p14:creationId xmlns:p14="http://schemas.microsoft.com/office/powerpoint/2010/main" val="32055886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Пустой слайд">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5EB3FA51-943B-4086-A25F-C0E65DD3692C}"/>
              </a:ext>
            </a:extLst>
          </p:cNvPr>
          <p:cNvSpPr>
            <a:spLocks noGrp="1"/>
          </p:cNvSpPr>
          <p:nvPr>
            <p:ph type="title"/>
          </p:nvPr>
        </p:nvSpPr>
        <p:spPr>
          <a:xfrm>
            <a:off x="5331000" y="279001"/>
            <a:ext cx="6570000" cy="993875"/>
          </a:xfrm>
        </p:spPr>
        <p:txBody>
          <a:bodyPr/>
          <a:lstStyle/>
          <a:p>
            <a:r>
              <a:rPr lang="ru-RU"/>
              <a:t>Образец заголовка</a:t>
            </a:r>
          </a:p>
        </p:txBody>
      </p:sp>
      <p:sp>
        <p:nvSpPr>
          <p:cNvPr id="7" name="Текст 6">
            <a:extLst>
              <a:ext uri="{FF2B5EF4-FFF2-40B4-BE49-F238E27FC236}">
                <a16:creationId xmlns:a16="http://schemas.microsoft.com/office/drawing/2014/main" id="{B8B6AFF7-ABF1-4A29-84D5-00E32979F163}"/>
              </a:ext>
            </a:extLst>
          </p:cNvPr>
          <p:cNvSpPr>
            <a:spLocks noGrp="1"/>
          </p:cNvSpPr>
          <p:nvPr>
            <p:ph type="body" sz="quarter" idx="10"/>
          </p:nvPr>
        </p:nvSpPr>
        <p:spPr>
          <a:xfrm>
            <a:off x="5330826" y="1538290"/>
            <a:ext cx="6570663" cy="4321175"/>
          </a:xfrm>
        </p:spPr>
        <p:txBody>
          <a:bodyPr/>
          <a:lstStyle>
            <a:lvl1pPr marL="0" indent="0">
              <a:buNone/>
              <a:defRPr/>
            </a:lvl1pPr>
            <a:lvl2pPr marL="457189" indent="0">
              <a:buNone/>
              <a:defRPr/>
            </a:lvl2pPr>
            <a:lvl3pPr marL="914377" indent="0">
              <a:buNone/>
              <a:defRPr/>
            </a:lvl3pPr>
            <a:lvl4pPr marL="1371566" indent="0">
              <a:buNone/>
              <a:defRPr/>
            </a:lvl4pPr>
            <a:lvl5pPr marL="1828754"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9" name="Рисунок 8">
            <a:extLst>
              <a:ext uri="{FF2B5EF4-FFF2-40B4-BE49-F238E27FC236}">
                <a16:creationId xmlns:a16="http://schemas.microsoft.com/office/drawing/2014/main" id="{06DB0F6D-303F-4E81-A3D0-5C56453C23AE}"/>
              </a:ext>
            </a:extLst>
          </p:cNvPr>
          <p:cNvSpPr>
            <a:spLocks noGrp="1"/>
          </p:cNvSpPr>
          <p:nvPr>
            <p:ph type="pic" sz="quarter" idx="11"/>
          </p:nvPr>
        </p:nvSpPr>
        <p:spPr>
          <a:xfrm>
            <a:off x="246065" y="234001"/>
            <a:ext cx="2249487" cy="2609663"/>
          </a:xfrm>
        </p:spPr>
        <p:txBody>
          <a:bodyPr/>
          <a:lstStyle/>
          <a:p>
            <a:endParaRPr lang="ru-RU"/>
          </a:p>
        </p:txBody>
      </p:sp>
      <p:sp>
        <p:nvSpPr>
          <p:cNvPr id="11" name="Рисунок 8">
            <a:extLst>
              <a:ext uri="{FF2B5EF4-FFF2-40B4-BE49-F238E27FC236}">
                <a16:creationId xmlns:a16="http://schemas.microsoft.com/office/drawing/2014/main" id="{E19019EB-1908-499F-8DDD-57FCF302CFDE}"/>
              </a:ext>
            </a:extLst>
          </p:cNvPr>
          <p:cNvSpPr>
            <a:spLocks noGrp="1"/>
          </p:cNvSpPr>
          <p:nvPr>
            <p:ph type="pic" sz="quarter" idx="13"/>
          </p:nvPr>
        </p:nvSpPr>
        <p:spPr>
          <a:xfrm>
            <a:off x="252782" y="3113662"/>
            <a:ext cx="2249487" cy="3284663"/>
          </a:xfrm>
        </p:spPr>
        <p:txBody>
          <a:bodyPr/>
          <a:lstStyle/>
          <a:p>
            <a:endParaRPr lang="ru-RU" dirty="0"/>
          </a:p>
        </p:txBody>
      </p:sp>
      <p:sp>
        <p:nvSpPr>
          <p:cNvPr id="12" name="Рисунок 8">
            <a:extLst>
              <a:ext uri="{FF2B5EF4-FFF2-40B4-BE49-F238E27FC236}">
                <a16:creationId xmlns:a16="http://schemas.microsoft.com/office/drawing/2014/main" id="{42858865-2D1D-4E01-A5ED-8E9703C3F9F8}"/>
              </a:ext>
            </a:extLst>
          </p:cNvPr>
          <p:cNvSpPr>
            <a:spLocks noGrp="1"/>
          </p:cNvSpPr>
          <p:nvPr>
            <p:ph type="pic" sz="quarter" idx="14"/>
          </p:nvPr>
        </p:nvSpPr>
        <p:spPr>
          <a:xfrm>
            <a:off x="2791803" y="549001"/>
            <a:ext cx="2249487" cy="3284663"/>
          </a:xfrm>
        </p:spPr>
        <p:txBody>
          <a:bodyPr/>
          <a:lstStyle/>
          <a:p>
            <a:endParaRPr lang="ru-RU" dirty="0"/>
          </a:p>
        </p:txBody>
      </p:sp>
      <p:sp>
        <p:nvSpPr>
          <p:cNvPr id="13" name="Рисунок 8">
            <a:extLst>
              <a:ext uri="{FF2B5EF4-FFF2-40B4-BE49-F238E27FC236}">
                <a16:creationId xmlns:a16="http://schemas.microsoft.com/office/drawing/2014/main" id="{E2644163-594C-4D16-97AD-5643AA6E3E02}"/>
              </a:ext>
            </a:extLst>
          </p:cNvPr>
          <p:cNvSpPr>
            <a:spLocks noGrp="1"/>
          </p:cNvSpPr>
          <p:nvPr>
            <p:ph type="pic" sz="quarter" idx="15"/>
          </p:nvPr>
        </p:nvSpPr>
        <p:spPr>
          <a:xfrm>
            <a:off x="2791803" y="4095550"/>
            <a:ext cx="2249487" cy="2609663"/>
          </a:xfrm>
        </p:spPr>
        <p:txBody>
          <a:bodyPr/>
          <a:lstStyle/>
          <a:p>
            <a:endParaRPr lang="ru-RU"/>
          </a:p>
        </p:txBody>
      </p:sp>
    </p:spTree>
    <p:extLst>
      <p:ext uri="{BB962C8B-B14F-4D97-AF65-F5344CB8AC3E}">
        <p14:creationId xmlns:p14="http://schemas.microsoft.com/office/powerpoint/2010/main" val="7263575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29087-FCBB-470F-B429-7A680B520048}"/>
              </a:ext>
            </a:extLst>
          </p:cNvPr>
          <p:cNvSpPr>
            <a:spLocks noGrp="1"/>
          </p:cNvSpPr>
          <p:nvPr>
            <p:ph type="title"/>
          </p:nvPr>
        </p:nvSpPr>
        <p:spPr/>
        <p:txBody>
          <a:bodyPr/>
          <a:lstStyle/>
          <a:p>
            <a:r>
              <a:rPr lang="ru-RU"/>
              <a:t>Образец заголовка</a:t>
            </a:r>
          </a:p>
        </p:txBody>
      </p:sp>
      <p:sp>
        <p:nvSpPr>
          <p:cNvPr id="6" name="Полилиния: фигура 5">
            <a:extLst>
              <a:ext uri="{FF2B5EF4-FFF2-40B4-BE49-F238E27FC236}">
                <a16:creationId xmlns:a16="http://schemas.microsoft.com/office/drawing/2014/main" id="{E1A572D3-4DA6-4192-BFF8-8B6EB79AD353}"/>
              </a:ext>
            </a:extLst>
          </p:cNvPr>
          <p:cNvSpPr/>
          <p:nvPr userDrawn="1"/>
        </p:nvSpPr>
        <p:spPr>
          <a:xfrm>
            <a:off x="0" y="6534000"/>
            <a:ext cx="3396000" cy="324000"/>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6000" h="324000">
                <a:moveTo>
                  <a:pt x="0" y="0"/>
                </a:moveTo>
                <a:lnTo>
                  <a:pt x="3216000" y="0"/>
                </a:lnTo>
                <a:lnTo>
                  <a:pt x="3396000" y="324000"/>
                </a:lnTo>
                <a:lnTo>
                  <a:pt x="3216000" y="324000"/>
                </a:lnTo>
                <a:lnTo>
                  <a:pt x="3036000" y="324000"/>
                </a:lnTo>
                <a:lnTo>
                  <a:pt x="0" y="324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sz="1400"/>
          </a:p>
        </p:txBody>
      </p:sp>
      <p:sp>
        <p:nvSpPr>
          <p:cNvPr id="8" name="Текст 7">
            <a:extLst>
              <a:ext uri="{FF2B5EF4-FFF2-40B4-BE49-F238E27FC236}">
                <a16:creationId xmlns:a16="http://schemas.microsoft.com/office/drawing/2014/main" id="{BF8DA119-664A-4591-A005-453FEF365E8C}"/>
              </a:ext>
            </a:extLst>
          </p:cNvPr>
          <p:cNvSpPr>
            <a:spLocks noGrp="1"/>
          </p:cNvSpPr>
          <p:nvPr>
            <p:ph type="body" sz="quarter" idx="10"/>
          </p:nvPr>
        </p:nvSpPr>
        <p:spPr>
          <a:xfrm>
            <a:off x="838200" y="2168526"/>
            <a:ext cx="10515600" cy="4095751"/>
          </a:xfrm>
        </p:spPr>
        <p:txBody>
          <a:bodyPr/>
          <a:lstStyle>
            <a:lvl1pPr marL="0" indent="0">
              <a:buNone/>
              <a:defRPr/>
            </a:lvl1pPr>
            <a:lvl2pPr marL="457189" indent="0">
              <a:buNone/>
              <a:defRPr/>
            </a:lvl2pPr>
            <a:lvl3pPr marL="914377" indent="0">
              <a:buNone/>
              <a:defRPr/>
            </a:lvl3pPr>
            <a:lvl4pPr marL="1371566" indent="0">
              <a:buNone/>
              <a:defRPr/>
            </a:lvl4pPr>
            <a:lvl5pPr marL="1828754"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19041289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A63AF58E-CCD9-4DE6-A7E2-26BDC09F1509}"/>
              </a:ext>
            </a:extLst>
          </p:cNvPr>
          <p:cNvSpPr/>
          <p:nvPr userDrawn="1"/>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a:p>
        </p:txBody>
      </p:sp>
      <p:sp>
        <p:nvSpPr>
          <p:cNvPr id="7" name="Заголовок 6">
            <a:extLst>
              <a:ext uri="{FF2B5EF4-FFF2-40B4-BE49-F238E27FC236}">
                <a16:creationId xmlns:a16="http://schemas.microsoft.com/office/drawing/2014/main" id="{4041BA97-BAD9-4001-9506-E11005E18490}"/>
              </a:ext>
            </a:extLst>
          </p:cNvPr>
          <p:cNvSpPr>
            <a:spLocks noGrp="1"/>
          </p:cNvSpPr>
          <p:nvPr>
            <p:ph type="title"/>
          </p:nvPr>
        </p:nvSpPr>
        <p:spPr>
          <a:xfrm>
            <a:off x="381001" y="365125"/>
            <a:ext cx="11475001" cy="1325563"/>
          </a:xfrm>
        </p:spPr>
        <p:txBody>
          <a:bodyPr/>
          <a:lstStyle>
            <a:lvl1pPr>
              <a:defRPr b="1">
                <a:solidFill>
                  <a:schemeClr val="bg1"/>
                </a:solidFill>
              </a:defRPr>
            </a:lvl1pPr>
          </a:lstStyle>
          <a:p>
            <a:r>
              <a:rPr lang="ru-RU" dirty="0"/>
              <a:t>Образец заголовка</a:t>
            </a:r>
          </a:p>
        </p:txBody>
      </p:sp>
      <p:sp>
        <p:nvSpPr>
          <p:cNvPr id="12" name="Текст 11">
            <a:extLst>
              <a:ext uri="{FF2B5EF4-FFF2-40B4-BE49-F238E27FC236}">
                <a16:creationId xmlns:a16="http://schemas.microsoft.com/office/drawing/2014/main" id="{224D964D-FD5B-48F5-8B18-EACAC6049227}"/>
              </a:ext>
            </a:extLst>
          </p:cNvPr>
          <p:cNvSpPr>
            <a:spLocks noGrp="1"/>
          </p:cNvSpPr>
          <p:nvPr>
            <p:ph type="body" sz="quarter" idx="10"/>
          </p:nvPr>
        </p:nvSpPr>
        <p:spPr>
          <a:xfrm>
            <a:off x="381000" y="1836738"/>
            <a:ext cx="11530013" cy="1022349"/>
          </a:xfrm>
        </p:spPr>
        <p:txBody>
          <a:bodyPr/>
          <a:lstStyle>
            <a:lvl1pPr marL="0" indent="0">
              <a:buNone/>
              <a:defRPr>
                <a:solidFill>
                  <a:schemeClr val="bg1"/>
                </a:solidFill>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3" name="Таблица 2">
            <a:extLst>
              <a:ext uri="{FF2B5EF4-FFF2-40B4-BE49-F238E27FC236}">
                <a16:creationId xmlns:a16="http://schemas.microsoft.com/office/drawing/2014/main" id="{957B8229-3341-4204-ABAC-7770516A4EC8}"/>
              </a:ext>
            </a:extLst>
          </p:cNvPr>
          <p:cNvSpPr>
            <a:spLocks noGrp="1"/>
          </p:cNvSpPr>
          <p:nvPr>
            <p:ph type="tbl" sz="quarter" idx="11"/>
          </p:nvPr>
        </p:nvSpPr>
        <p:spPr>
          <a:xfrm>
            <a:off x="280988" y="2713037"/>
            <a:ext cx="11630512" cy="3779839"/>
          </a:xfrm>
        </p:spPr>
        <p:txBody>
          <a:bodyPr/>
          <a:lstStyle/>
          <a:p>
            <a:endParaRPr lang="ru-RU"/>
          </a:p>
        </p:txBody>
      </p:sp>
    </p:spTree>
    <p:extLst>
      <p:ext uri="{BB962C8B-B14F-4D97-AF65-F5344CB8AC3E}">
        <p14:creationId xmlns:p14="http://schemas.microsoft.com/office/powerpoint/2010/main" val="35749947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_Пустой слайд">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5EB3FA51-943B-4086-A25F-C0E65DD3692C}"/>
              </a:ext>
            </a:extLst>
          </p:cNvPr>
          <p:cNvSpPr>
            <a:spLocks noGrp="1"/>
          </p:cNvSpPr>
          <p:nvPr>
            <p:ph type="title"/>
          </p:nvPr>
        </p:nvSpPr>
        <p:spPr>
          <a:xfrm>
            <a:off x="5331000" y="279001"/>
            <a:ext cx="6570000" cy="993875"/>
          </a:xfrm>
        </p:spPr>
        <p:txBody>
          <a:bodyPr/>
          <a:lstStyle/>
          <a:p>
            <a:r>
              <a:rPr lang="ru-RU"/>
              <a:t>Образец заголовка</a:t>
            </a:r>
          </a:p>
        </p:txBody>
      </p:sp>
      <p:sp>
        <p:nvSpPr>
          <p:cNvPr id="7" name="Текст 6">
            <a:extLst>
              <a:ext uri="{FF2B5EF4-FFF2-40B4-BE49-F238E27FC236}">
                <a16:creationId xmlns:a16="http://schemas.microsoft.com/office/drawing/2014/main" id="{B8B6AFF7-ABF1-4A29-84D5-00E32979F163}"/>
              </a:ext>
            </a:extLst>
          </p:cNvPr>
          <p:cNvSpPr>
            <a:spLocks noGrp="1"/>
          </p:cNvSpPr>
          <p:nvPr>
            <p:ph type="body" sz="quarter" idx="10"/>
          </p:nvPr>
        </p:nvSpPr>
        <p:spPr>
          <a:xfrm>
            <a:off x="5330827" y="1538291"/>
            <a:ext cx="6570663" cy="4321175"/>
          </a:xfrm>
        </p:spPr>
        <p:txBody>
          <a:bodyPr/>
          <a:lstStyle>
            <a:lvl1pPr marL="0" indent="0">
              <a:buNone/>
              <a:defRPr/>
            </a:lvl1pPr>
            <a:lvl2pPr marL="457178" indent="0">
              <a:buNone/>
              <a:defRPr/>
            </a:lvl2pPr>
            <a:lvl3pPr marL="914354" indent="0">
              <a:buNone/>
              <a:defRPr/>
            </a:lvl3pPr>
            <a:lvl4pPr marL="1371532" indent="0">
              <a:buNone/>
              <a:defRPr/>
            </a:lvl4pPr>
            <a:lvl5pPr marL="1828709"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9" name="Рисунок 8">
            <a:extLst>
              <a:ext uri="{FF2B5EF4-FFF2-40B4-BE49-F238E27FC236}">
                <a16:creationId xmlns:a16="http://schemas.microsoft.com/office/drawing/2014/main" id="{06DB0F6D-303F-4E81-A3D0-5C56453C23AE}"/>
              </a:ext>
            </a:extLst>
          </p:cNvPr>
          <p:cNvSpPr>
            <a:spLocks noGrp="1"/>
          </p:cNvSpPr>
          <p:nvPr>
            <p:ph type="pic" sz="quarter" idx="11"/>
          </p:nvPr>
        </p:nvSpPr>
        <p:spPr>
          <a:xfrm>
            <a:off x="246066" y="234002"/>
            <a:ext cx="2249487" cy="2609663"/>
          </a:xfrm>
        </p:spPr>
        <p:txBody>
          <a:bodyPr/>
          <a:lstStyle/>
          <a:p>
            <a:endParaRPr lang="ru-RU"/>
          </a:p>
        </p:txBody>
      </p:sp>
      <p:sp>
        <p:nvSpPr>
          <p:cNvPr id="11" name="Рисунок 8">
            <a:extLst>
              <a:ext uri="{FF2B5EF4-FFF2-40B4-BE49-F238E27FC236}">
                <a16:creationId xmlns:a16="http://schemas.microsoft.com/office/drawing/2014/main" id="{E19019EB-1908-499F-8DDD-57FCF302CFDE}"/>
              </a:ext>
            </a:extLst>
          </p:cNvPr>
          <p:cNvSpPr>
            <a:spLocks noGrp="1"/>
          </p:cNvSpPr>
          <p:nvPr>
            <p:ph type="pic" sz="quarter" idx="13"/>
          </p:nvPr>
        </p:nvSpPr>
        <p:spPr>
          <a:xfrm>
            <a:off x="252783" y="3113663"/>
            <a:ext cx="2249487" cy="3284663"/>
          </a:xfrm>
        </p:spPr>
        <p:txBody>
          <a:bodyPr/>
          <a:lstStyle/>
          <a:p>
            <a:endParaRPr lang="ru-RU" dirty="0"/>
          </a:p>
        </p:txBody>
      </p:sp>
      <p:sp>
        <p:nvSpPr>
          <p:cNvPr id="12" name="Рисунок 8">
            <a:extLst>
              <a:ext uri="{FF2B5EF4-FFF2-40B4-BE49-F238E27FC236}">
                <a16:creationId xmlns:a16="http://schemas.microsoft.com/office/drawing/2014/main" id="{42858865-2D1D-4E01-A5ED-8E9703C3F9F8}"/>
              </a:ext>
            </a:extLst>
          </p:cNvPr>
          <p:cNvSpPr>
            <a:spLocks noGrp="1"/>
          </p:cNvSpPr>
          <p:nvPr>
            <p:ph type="pic" sz="quarter" idx="14"/>
          </p:nvPr>
        </p:nvSpPr>
        <p:spPr>
          <a:xfrm>
            <a:off x="2791805" y="549002"/>
            <a:ext cx="2249487" cy="3284663"/>
          </a:xfrm>
        </p:spPr>
        <p:txBody>
          <a:bodyPr/>
          <a:lstStyle/>
          <a:p>
            <a:endParaRPr lang="ru-RU" dirty="0"/>
          </a:p>
        </p:txBody>
      </p:sp>
      <p:sp>
        <p:nvSpPr>
          <p:cNvPr id="13" name="Рисунок 8">
            <a:extLst>
              <a:ext uri="{FF2B5EF4-FFF2-40B4-BE49-F238E27FC236}">
                <a16:creationId xmlns:a16="http://schemas.microsoft.com/office/drawing/2014/main" id="{E2644163-594C-4D16-97AD-5643AA6E3E02}"/>
              </a:ext>
            </a:extLst>
          </p:cNvPr>
          <p:cNvSpPr>
            <a:spLocks noGrp="1"/>
          </p:cNvSpPr>
          <p:nvPr>
            <p:ph type="pic" sz="quarter" idx="15"/>
          </p:nvPr>
        </p:nvSpPr>
        <p:spPr>
          <a:xfrm>
            <a:off x="2791805" y="4095551"/>
            <a:ext cx="2249487" cy="2609663"/>
          </a:xfrm>
        </p:spPr>
        <p:txBody>
          <a:bodyPr/>
          <a:lstStyle/>
          <a:p>
            <a:endParaRPr lang="ru-RU"/>
          </a:p>
        </p:txBody>
      </p:sp>
    </p:spTree>
    <p:extLst>
      <p:ext uri="{BB962C8B-B14F-4D97-AF65-F5344CB8AC3E}">
        <p14:creationId xmlns:p14="http://schemas.microsoft.com/office/powerpoint/2010/main" val="3000825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5B1206-0006-4CA7-AE22-C1ABD71985ED}"/>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BA9C30E-B106-413F-B35E-C67042641C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D905B49-8F20-4636-987C-2F698D9D8EE6}"/>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5" name="Нижний колонтитул 4">
            <a:extLst>
              <a:ext uri="{FF2B5EF4-FFF2-40B4-BE49-F238E27FC236}">
                <a16:creationId xmlns:a16="http://schemas.microsoft.com/office/drawing/2014/main" id="{BABEF043-541F-408A-AE72-49B7DD9ADD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0104BB4-9195-46B8-9A73-46B91B688F2A}"/>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315915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0582233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347599-823A-4116-9314-0C232186766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6DE9F18-0AFE-46B5-9370-54342249BCC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08F8164-09AA-49CB-ADCE-BAF48E350F56}"/>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5" name="Нижний колонтитул 4">
            <a:extLst>
              <a:ext uri="{FF2B5EF4-FFF2-40B4-BE49-F238E27FC236}">
                <a16:creationId xmlns:a16="http://schemas.microsoft.com/office/drawing/2014/main" id="{4B45703D-0780-479B-820C-073A64C3720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DA79769-D52C-4DFF-B84C-D6D945DC03BA}"/>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28231209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7BA77C-1304-4F12-8F9C-7AABB8A2EBD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DAA3E6BB-D2FF-4BE2-98C8-B546F65E04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E608D57-536E-4AB2-8530-AAB3A344ED44}"/>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5" name="Нижний колонтитул 4">
            <a:extLst>
              <a:ext uri="{FF2B5EF4-FFF2-40B4-BE49-F238E27FC236}">
                <a16:creationId xmlns:a16="http://schemas.microsoft.com/office/drawing/2014/main" id="{BB1A3F80-03B2-4E52-8F30-34F2B192A4B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91E2770-AED5-4336-B46C-8E7510EC4C98}"/>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32741189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9608C9-96B8-49F3-AA5A-70A5A17B484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64AC12E-A4F6-49E3-B47B-A62DB31CBCF3}"/>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409C82B-9D4E-4189-A664-F9D3273B23B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5B1E835D-2FF8-424B-B389-FF124D1CF697}"/>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6" name="Нижний колонтитул 5">
            <a:extLst>
              <a:ext uri="{FF2B5EF4-FFF2-40B4-BE49-F238E27FC236}">
                <a16:creationId xmlns:a16="http://schemas.microsoft.com/office/drawing/2014/main" id="{01CE3059-E138-4A1F-801F-F21CFA5C60D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3277D6E-462F-40B6-9000-2314BC6102F7}"/>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3236525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00C0E5-1AAD-4035-9F2E-BB404CE55B89}"/>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B467831C-0418-47B4-BA5B-EAA992193D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7178DC1-9B23-45E6-B897-F7A440E30EF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906705F-4CA8-4FE6-AD29-BF6974CCB2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61297D9-7380-43F6-8F95-72967834D23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BCC4842D-FA94-446E-91D0-B101EAA22EB5}"/>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8" name="Нижний колонтитул 7">
            <a:extLst>
              <a:ext uri="{FF2B5EF4-FFF2-40B4-BE49-F238E27FC236}">
                <a16:creationId xmlns:a16="http://schemas.microsoft.com/office/drawing/2014/main" id="{5B6C27B9-EFCD-4EB5-AE2A-4FFA33D9BBAA}"/>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CDCF4055-D953-4046-AAC1-3317E0F4A0FD}"/>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22330292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DF1830-F5D1-49EF-9F04-208C6D008A5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FF9406C-63E0-4EBA-80F1-20958DD99B56}"/>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4" name="Нижний колонтитул 3">
            <a:extLst>
              <a:ext uri="{FF2B5EF4-FFF2-40B4-BE49-F238E27FC236}">
                <a16:creationId xmlns:a16="http://schemas.microsoft.com/office/drawing/2014/main" id="{2C9B7CCB-B5DA-4A88-ADDB-37B485A5B5BC}"/>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A07BDD5-B25C-41D3-ACE5-93FA69DA8F98}"/>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12228067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915D8A29-3960-4E53-978B-5277BEB2E5A1}"/>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3" name="Нижний колонтитул 2">
            <a:extLst>
              <a:ext uri="{FF2B5EF4-FFF2-40B4-BE49-F238E27FC236}">
                <a16:creationId xmlns:a16="http://schemas.microsoft.com/office/drawing/2014/main" id="{9FF2E94F-B5C5-46E5-8415-AE39F19B699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705BA83-A73E-4F61-8881-DA8CDD6EE149}"/>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40448702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396AB1-428B-4361-8335-C1FB5130B79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A36002C6-CEBD-4EE8-B03F-4F15EBDE17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0140A4F5-C7F5-4040-8608-56496301DA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6DA5713-64D4-436A-9EA4-96FCCFBBCC88}"/>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6" name="Нижний колонтитул 5">
            <a:extLst>
              <a:ext uri="{FF2B5EF4-FFF2-40B4-BE49-F238E27FC236}">
                <a16:creationId xmlns:a16="http://schemas.microsoft.com/office/drawing/2014/main" id="{121938BD-EB56-47A9-BDC3-2B66380439C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F5076C5-01AC-411D-9336-FF1D6E046CC1}"/>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21580794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A3FB4A-A437-442A-820A-1B03F8BE227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EA489926-137D-4DBC-9433-77A1FB95D3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00A9F759-281C-4C55-AFD1-4CC8C968B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9C216C5-FB25-4ED1-A70F-56581D827F4F}"/>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6" name="Нижний колонтитул 5">
            <a:extLst>
              <a:ext uri="{FF2B5EF4-FFF2-40B4-BE49-F238E27FC236}">
                <a16:creationId xmlns:a16="http://schemas.microsoft.com/office/drawing/2014/main" id="{4FDA3F14-310C-463F-9484-967AFBEE1F8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DF5E5CF-86E5-4763-8012-0F9B76180B1A}"/>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35410006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1D22DE-86ED-4CDB-8CAD-17048461B97D}"/>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5C869849-53DC-4B88-B62E-EC51EC1EA27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F1C940E-899C-466D-AE3D-CA309D93AA75}"/>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5" name="Нижний колонтитул 4">
            <a:extLst>
              <a:ext uri="{FF2B5EF4-FFF2-40B4-BE49-F238E27FC236}">
                <a16:creationId xmlns:a16="http://schemas.microsoft.com/office/drawing/2014/main" id="{3BAFF8F2-E082-4E76-938C-06EC461FD1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D9DB483-3390-4CEC-B27C-1B5D2C058073}"/>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15313166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A31BDF8-34CD-4CC4-88EC-3681EE65975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86B5B7F-CD32-4759-9F61-991D0340D54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A9B9270-365C-4B87-AF18-D91AB42FE3A2}"/>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5" name="Нижний колонтитул 4">
            <a:extLst>
              <a:ext uri="{FF2B5EF4-FFF2-40B4-BE49-F238E27FC236}">
                <a16:creationId xmlns:a16="http://schemas.microsoft.com/office/drawing/2014/main" id="{F47E5BAE-699D-45B7-870C-9ACD1C309F8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FF401ED-04EC-4261-94F4-430BF50BE439}"/>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3692729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28961641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cSld name="Заголовок">
    <p:spTree>
      <p:nvGrpSpPr>
        <p:cNvPr id="1" name=""/>
        <p:cNvGrpSpPr/>
        <p:nvPr/>
      </p:nvGrpSpPr>
      <p:grpSpPr>
        <a:xfrm>
          <a:off x="0" y="0"/>
          <a:ext cx="0" cy="0"/>
          <a:chOff x="0" y="0"/>
          <a:chExt cx="0" cy="0"/>
        </a:xfrm>
      </p:grpSpPr>
      <p:sp>
        <p:nvSpPr>
          <p:cNvPr id="11" name="Автор и дата"/>
          <p:cNvSpPr txBox="1">
            <a:spLocks noGrp="1"/>
          </p:cNvSpPr>
          <p:nvPr>
            <p:ph type="body" sz="quarter" idx="21" hasCustomPrompt="1"/>
          </p:nvPr>
        </p:nvSpPr>
        <p:spPr>
          <a:xfrm>
            <a:off x="654844" y="6087296"/>
            <a:ext cx="10882313" cy="324183"/>
          </a:xfrm>
          <a:prstGeom prst="rect">
            <a:avLst/>
          </a:prstGeom>
        </p:spPr>
        <p:txBody>
          <a:bodyPr anchor="b"/>
          <a:lstStyle>
            <a:lvl1pPr marL="0" indent="0" defTabSz="396226">
              <a:lnSpc>
                <a:spcPct val="100000"/>
              </a:lnSpc>
              <a:spcBef>
                <a:spcPts val="0"/>
              </a:spcBef>
              <a:buSzTx/>
              <a:buNone/>
              <a:defRPr sz="1620" b="1"/>
            </a:lvl1pPr>
          </a:lstStyle>
          <a:p>
            <a:r>
              <a:t>Автор и дата</a:t>
            </a:r>
          </a:p>
        </p:txBody>
      </p:sp>
      <p:sp>
        <p:nvSpPr>
          <p:cNvPr id="12" name="Заголовок презентации"/>
          <p:cNvSpPr txBox="1">
            <a:spLocks noGrp="1"/>
          </p:cNvSpPr>
          <p:nvPr>
            <p:ph type="title" hasCustomPrompt="1"/>
          </p:nvPr>
        </p:nvSpPr>
        <p:spPr>
          <a:xfrm>
            <a:off x="654844" y="1303734"/>
            <a:ext cx="10883491" cy="2321719"/>
          </a:xfrm>
          <a:prstGeom prst="rect">
            <a:avLst/>
          </a:prstGeom>
        </p:spPr>
        <p:txBody>
          <a:bodyPr anchor="b"/>
          <a:lstStyle>
            <a:lvl1pPr>
              <a:defRPr sz="5765" spc="-115"/>
            </a:lvl1pPr>
          </a:lstStyle>
          <a:p>
            <a:r>
              <a:t>Заголовок презентации</a:t>
            </a:r>
          </a:p>
        </p:txBody>
      </p:sp>
      <p:sp>
        <p:nvSpPr>
          <p:cNvPr id="13" name="Уровень текста 1…"/>
          <p:cNvSpPr txBox="1">
            <a:spLocks noGrp="1"/>
          </p:cNvSpPr>
          <p:nvPr>
            <p:ph type="body" sz="quarter" idx="1" hasCustomPrompt="1"/>
          </p:nvPr>
        </p:nvSpPr>
        <p:spPr>
          <a:xfrm>
            <a:off x="654844" y="3589735"/>
            <a:ext cx="10882313" cy="1024031"/>
          </a:xfrm>
          <a:prstGeom prst="rect">
            <a:avLst/>
          </a:prstGeom>
        </p:spPr>
        <p:txBody>
          <a:bodyPr/>
          <a:lstStyle>
            <a:lvl1pPr marL="0" indent="0" defTabSz="412735">
              <a:lnSpc>
                <a:spcPct val="100000"/>
              </a:lnSpc>
              <a:spcBef>
                <a:spcPts val="0"/>
              </a:spcBef>
              <a:buSzTx/>
              <a:buNone/>
              <a:defRPr sz="2672" b="1"/>
            </a:lvl1pPr>
            <a:lvl2pPr marL="0" indent="321457" defTabSz="412735">
              <a:lnSpc>
                <a:spcPct val="100000"/>
              </a:lnSpc>
              <a:spcBef>
                <a:spcPts val="0"/>
              </a:spcBef>
              <a:buSzTx/>
              <a:buNone/>
              <a:defRPr sz="2672" b="1"/>
            </a:lvl2pPr>
            <a:lvl3pPr marL="0" indent="642915" defTabSz="412735">
              <a:lnSpc>
                <a:spcPct val="100000"/>
              </a:lnSpc>
              <a:spcBef>
                <a:spcPts val="0"/>
              </a:spcBef>
              <a:buSzTx/>
              <a:buNone/>
              <a:defRPr sz="2672" b="1"/>
            </a:lvl3pPr>
            <a:lvl4pPr marL="0" indent="964372" defTabSz="412735">
              <a:lnSpc>
                <a:spcPct val="100000"/>
              </a:lnSpc>
              <a:spcBef>
                <a:spcPts val="0"/>
              </a:spcBef>
              <a:buSzTx/>
              <a:buNone/>
              <a:defRPr sz="2672" b="1"/>
            </a:lvl4pPr>
            <a:lvl5pPr marL="0" indent="1285829" defTabSz="412735">
              <a:lnSpc>
                <a:spcPct val="100000"/>
              </a:lnSpc>
              <a:spcBef>
                <a:spcPts val="0"/>
              </a:spcBef>
              <a:buSzTx/>
              <a:buNone/>
              <a:defRPr sz="2672" b="1"/>
            </a:lvl5pPr>
          </a:lstStyle>
          <a:p>
            <a:r>
              <a:t>Подзаголовок презентации</a:t>
            </a:r>
          </a:p>
          <a:p>
            <a:pPr lvl="1"/>
            <a:endParaRPr/>
          </a:p>
          <a:p>
            <a:pPr lvl="2"/>
            <a:endParaRPr/>
          </a:p>
          <a:p>
            <a:pPr lvl="3"/>
            <a:endParaRPr/>
          </a:p>
          <a:p>
            <a:pPr lvl="4"/>
            <a:endParaRPr/>
          </a:p>
        </p:txBody>
      </p:sp>
      <p:sp>
        <p:nvSpPr>
          <p:cNvPr id="14" name="Номер слайда"/>
          <p:cNvSpPr txBox="1">
            <a:spLocks noGrp="1"/>
          </p:cNvSpPr>
          <p:nvPr>
            <p:ph type="sldNum" sz="quarter" idx="2"/>
          </p:nvPr>
        </p:nvSpPr>
        <p:spPr>
          <a:xfrm>
            <a:off x="5956363" y="6482953"/>
            <a:ext cx="279274" cy="202134"/>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807779286"/>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Пустой слайд">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5EB3FA51-943B-4086-A25F-C0E65DD3692C}"/>
              </a:ext>
            </a:extLst>
          </p:cNvPr>
          <p:cNvSpPr>
            <a:spLocks noGrp="1"/>
          </p:cNvSpPr>
          <p:nvPr>
            <p:ph type="title"/>
          </p:nvPr>
        </p:nvSpPr>
        <p:spPr>
          <a:xfrm>
            <a:off x="5331000" y="279001"/>
            <a:ext cx="6570000" cy="993875"/>
          </a:xfrm>
        </p:spPr>
        <p:txBody>
          <a:bodyPr/>
          <a:lstStyle/>
          <a:p>
            <a:r>
              <a:rPr lang="ru-RU"/>
              <a:t>Образец заголовка</a:t>
            </a:r>
          </a:p>
        </p:txBody>
      </p:sp>
      <p:sp>
        <p:nvSpPr>
          <p:cNvPr id="7" name="Текст 6">
            <a:extLst>
              <a:ext uri="{FF2B5EF4-FFF2-40B4-BE49-F238E27FC236}">
                <a16:creationId xmlns:a16="http://schemas.microsoft.com/office/drawing/2014/main" id="{B8B6AFF7-ABF1-4A29-84D5-00E32979F163}"/>
              </a:ext>
            </a:extLst>
          </p:cNvPr>
          <p:cNvSpPr>
            <a:spLocks noGrp="1"/>
          </p:cNvSpPr>
          <p:nvPr>
            <p:ph type="body" sz="quarter" idx="10"/>
          </p:nvPr>
        </p:nvSpPr>
        <p:spPr>
          <a:xfrm>
            <a:off x="5330826" y="1538290"/>
            <a:ext cx="6570663" cy="4321175"/>
          </a:xfrm>
        </p:spPr>
        <p:txBody>
          <a:bodyPr/>
          <a:lstStyle>
            <a:lvl1pPr marL="0" indent="0">
              <a:buNone/>
              <a:defRPr/>
            </a:lvl1pPr>
            <a:lvl2pPr marL="457189" indent="0">
              <a:buNone/>
              <a:defRPr/>
            </a:lvl2pPr>
            <a:lvl3pPr marL="914377" indent="0">
              <a:buNone/>
              <a:defRPr/>
            </a:lvl3pPr>
            <a:lvl4pPr marL="1371566" indent="0">
              <a:buNone/>
              <a:defRPr/>
            </a:lvl4pPr>
            <a:lvl5pPr marL="1828754"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9" name="Рисунок 8">
            <a:extLst>
              <a:ext uri="{FF2B5EF4-FFF2-40B4-BE49-F238E27FC236}">
                <a16:creationId xmlns:a16="http://schemas.microsoft.com/office/drawing/2014/main" id="{06DB0F6D-303F-4E81-A3D0-5C56453C23AE}"/>
              </a:ext>
            </a:extLst>
          </p:cNvPr>
          <p:cNvSpPr>
            <a:spLocks noGrp="1"/>
          </p:cNvSpPr>
          <p:nvPr>
            <p:ph type="pic" sz="quarter" idx="11"/>
          </p:nvPr>
        </p:nvSpPr>
        <p:spPr>
          <a:xfrm>
            <a:off x="246065" y="234001"/>
            <a:ext cx="2249487" cy="2609663"/>
          </a:xfrm>
        </p:spPr>
        <p:txBody>
          <a:bodyPr/>
          <a:lstStyle/>
          <a:p>
            <a:endParaRPr lang="ru-RU"/>
          </a:p>
        </p:txBody>
      </p:sp>
      <p:sp>
        <p:nvSpPr>
          <p:cNvPr id="11" name="Рисунок 8">
            <a:extLst>
              <a:ext uri="{FF2B5EF4-FFF2-40B4-BE49-F238E27FC236}">
                <a16:creationId xmlns:a16="http://schemas.microsoft.com/office/drawing/2014/main" id="{E19019EB-1908-499F-8DDD-57FCF302CFDE}"/>
              </a:ext>
            </a:extLst>
          </p:cNvPr>
          <p:cNvSpPr>
            <a:spLocks noGrp="1"/>
          </p:cNvSpPr>
          <p:nvPr>
            <p:ph type="pic" sz="quarter" idx="13"/>
          </p:nvPr>
        </p:nvSpPr>
        <p:spPr>
          <a:xfrm>
            <a:off x="252782" y="3113662"/>
            <a:ext cx="2249487" cy="3284663"/>
          </a:xfrm>
        </p:spPr>
        <p:txBody>
          <a:bodyPr/>
          <a:lstStyle/>
          <a:p>
            <a:endParaRPr lang="ru-RU" dirty="0"/>
          </a:p>
        </p:txBody>
      </p:sp>
      <p:sp>
        <p:nvSpPr>
          <p:cNvPr id="12" name="Рисунок 8">
            <a:extLst>
              <a:ext uri="{FF2B5EF4-FFF2-40B4-BE49-F238E27FC236}">
                <a16:creationId xmlns:a16="http://schemas.microsoft.com/office/drawing/2014/main" id="{42858865-2D1D-4E01-A5ED-8E9703C3F9F8}"/>
              </a:ext>
            </a:extLst>
          </p:cNvPr>
          <p:cNvSpPr>
            <a:spLocks noGrp="1"/>
          </p:cNvSpPr>
          <p:nvPr>
            <p:ph type="pic" sz="quarter" idx="14"/>
          </p:nvPr>
        </p:nvSpPr>
        <p:spPr>
          <a:xfrm>
            <a:off x="2791803" y="549001"/>
            <a:ext cx="2249487" cy="3284663"/>
          </a:xfrm>
        </p:spPr>
        <p:txBody>
          <a:bodyPr/>
          <a:lstStyle/>
          <a:p>
            <a:endParaRPr lang="ru-RU" dirty="0"/>
          </a:p>
        </p:txBody>
      </p:sp>
      <p:sp>
        <p:nvSpPr>
          <p:cNvPr id="13" name="Рисунок 8">
            <a:extLst>
              <a:ext uri="{FF2B5EF4-FFF2-40B4-BE49-F238E27FC236}">
                <a16:creationId xmlns:a16="http://schemas.microsoft.com/office/drawing/2014/main" id="{E2644163-594C-4D16-97AD-5643AA6E3E02}"/>
              </a:ext>
            </a:extLst>
          </p:cNvPr>
          <p:cNvSpPr>
            <a:spLocks noGrp="1"/>
          </p:cNvSpPr>
          <p:nvPr>
            <p:ph type="pic" sz="quarter" idx="15"/>
          </p:nvPr>
        </p:nvSpPr>
        <p:spPr>
          <a:xfrm>
            <a:off x="2791803" y="4095550"/>
            <a:ext cx="2249487" cy="2609663"/>
          </a:xfrm>
        </p:spPr>
        <p:txBody>
          <a:bodyPr/>
          <a:lstStyle/>
          <a:p>
            <a:endParaRPr lang="ru-RU"/>
          </a:p>
        </p:txBody>
      </p:sp>
    </p:spTree>
    <p:extLst>
      <p:ext uri="{BB962C8B-B14F-4D97-AF65-F5344CB8AC3E}">
        <p14:creationId xmlns:p14="http://schemas.microsoft.com/office/powerpoint/2010/main" val="17044997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Заголовок и пункты">
    <p:spTree>
      <p:nvGrpSpPr>
        <p:cNvPr id="1" name=""/>
        <p:cNvGrpSpPr/>
        <p:nvPr/>
      </p:nvGrpSpPr>
      <p:grpSpPr>
        <a:xfrm>
          <a:off x="0" y="0"/>
          <a:ext cx="0" cy="0"/>
          <a:chOff x="0" y="0"/>
          <a:chExt cx="0" cy="0"/>
        </a:xfrm>
      </p:grpSpPr>
      <p:sp>
        <p:nvSpPr>
          <p:cNvPr id="42" name="Уровень текста 1…"/>
          <p:cNvSpPr txBox="1">
            <a:spLocks noGrp="1"/>
          </p:cNvSpPr>
          <p:nvPr>
            <p:ph type="body" idx="1" hasCustomPrompt="1"/>
          </p:nvPr>
        </p:nvSpPr>
        <p:spPr>
          <a:prstGeom prst="rect">
            <a:avLst/>
          </a:prstGeom>
        </p:spPr>
        <p:txBody>
          <a:bodyPr/>
          <a:lstStyle/>
          <a:p>
            <a:r>
              <a:t>Текст пункта на слайде</a:t>
            </a:r>
          </a:p>
          <a:p>
            <a:pPr lvl="1"/>
            <a:endParaRPr/>
          </a:p>
          <a:p>
            <a:pPr lvl="2"/>
            <a:endParaRPr/>
          </a:p>
          <a:p>
            <a:pPr lvl="3"/>
            <a:endParaRPr/>
          </a:p>
          <a:p>
            <a:pPr lvl="4"/>
            <a:endParaRPr/>
          </a:p>
        </p:txBody>
      </p:sp>
      <p:sp>
        <p:nvSpPr>
          <p:cNvPr id="43" name="Подзаголовок слайда"/>
          <p:cNvSpPr txBox="1">
            <a:spLocks noGrp="1"/>
          </p:cNvSpPr>
          <p:nvPr>
            <p:ph type="body" sz="quarter" idx="21" hasCustomPrompt="1"/>
          </p:nvPr>
        </p:nvSpPr>
        <p:spPr>
          <a:xfrm>
            <a:off x="654844" y="993500"/>
            <a:ext cx="10882313" cy="472361"/>
          </a:xfrm>
          <a:prstGeom prst="rect">
            <a:avLst/>
          </a:prstGeom>
        </p:spPr>
        <p:txBody>
          <a:bodyPr/>
          <a:lstStyle>
            <a:lvl1pPr marL="0" indent="0" defTabSz="412735">
              <a:lnSpc>
                <a:spcPct val="100000"/>
              </a:lnSpc>
              <a:spcBef>
                <a:spcPts val="0"/>
              </a:spcBef>
              <a:buSzTx/>
              <a:buNone/>
              <a:defRPr sz="2672" b="1"/>
            </a:lvl1pPr>
          </a:lstStyle>
          <a:p>
            <a:r>
              <a:t>Подзаголовок слайда</a:t>
            </a:r>
          </a:p>
        </p:txBody>
      </p:sp>
      <p:sp>
        <p:nvSpPr>
          <p:cNvPr id="44" name="Заголовок слайда"/>
          <p:cNvSpPr txBox="1">
            <a:spLocks noGrp="1"/>
          </p:cNvSpPr>
          <p:nvPr>
            <p:ph type="title" hasCustomPrompt="1"/>
          </p:nvPr>
        </p:nvSpPr>
        <p:spPr>
          <a:prstGeom prst="rect">
            <a:avLst/>
          </a:prstGeom>
        </p:spPr>
        <p:txBody>
          <a:bodyPr/>
          <a:lstStyle/>
          <a:p>
            <a:r>
              <a:t>Заголовок слайда</a:t>
            </a: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433251260"/>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cSld name="Title">
    <p:spTree>
      <p:nvGrpSpPr>
        <p:cNvPr id="1" name="GroupShape 185"/>
        <p:cNvGrpSpPr/>
        <p:nvPr/>
      </p:nvGrpSpPr>
      <p:grpSpPr>
        <a:xfrm>
          <a:off x="0" y="0"/>
          <a:ext cx="0" cy="0"/>
          <a:chOff x="0" y="0"/>
          <a:chExt cx="0" cy="0"/>
        </a:xfrm>
      </p:grpSpPr>
      <p:sp>
        <p:nvSpPr>
          <p:cNvPr id="186" name="Shape 186"/>
          <p:cNvSpPr txBox="1">
            <a:spLocks noGrp="1"/>
          </p:cNvSpPr>
          <p:nvPr>
            <p:ph type="title" idx="2"/>
          </p:nvPr>
        </p:nvSpPr>
        <p:spPr>
          <a:xfrm>
            <a:off x="1524000" y="1122363"/>
            <a:ext cx="9144000" cy="2387600"/>
          </a:xfrm>
          <a:prstGeom prst="rect">
            <a:avLst/>
          </a:prstGeom>
        </p:spPr>
        <p:txBody>
          <a:bodyPr anchor="b"/>
          <a:lstStyle>
            <a:defPPr/>
            <a:lvl1pPr lvl="0" algn="ctr">
              <a:defRPr sz="6000"/>
            </a:lvl1pPr>
          </a:lstStyle>
          <a:p>
            <a:r>
              <a:t>Образец заголовка</a:t>
            </a:r>
          </a:p>
        </p:txBody>
      </p:sp>
      <p:sp>
        <p:nvSpPr>
          <p:cNvPr id="187" name="Shape 187"/>
          <p:cNvSpPr txBox="1">
            <a:spLocks noGrp="1"/>
          </p:cNvSpPr>
          <p:nvPr>
            <p:ph type="subTitle" idx="3"/>
          </p:nvPr>
        </p:nvSpPr>
        <p:spPr>
          <a:xfrm>
            <a:off x="1524000" y="3602037"/>
            <a:ext cx="9144000" cy="1655763"/>
          </a:xfrm>
          <a:prstGeom prst="rect">
            <a:avLst/>
          </a:prstGeom>
        </p:spPr>
        <p:txBody>
          <a:bodyPr/>
          <a:lstStyle>
            <a:defPPr/>
            <a:lvl1pPr marL="0" lvl="0" indent="0" algn="ctr">
              <a:buNone/>
              <a:defRPr sz="2400"/>
            </a:lvl1pPr>
            <a:lvl2pPr marL="457189" lvl="1" indent="0" algn="ctr">
              <a:buNone/>
              <a:defRPr sz="2000"/>
            </a:lvl2pPr>
            <a:lvl3pPr marL="914377" lvl="2" indent="0" algn="ctr">
              <a:buNone/>
              <a:defRPr sz="1800"/>
            </a:lvl3pPr>
            <a:lvl4pPr marL="1371566" lvl="3" indent="0" algn="ctr">
              <a:buNone/>
              <a:defRPr sz="1600"/>
            </a:lvl4pPr>
            <a:lvl5pPr marL="1828754" lvl="4" indent="0" algn="ctr">
              <a:buNone/>
              <a:defRPr sz="1600"/>
            </a:lvl5pPr>
            <a:lvl6pPr marL="2285943" lvl="5" indent="0" algn="ctr">
              <a:buNone/>
              <a:defRPr sz="1600"/>
            </a:lvl6pPr>
            <a:lvl7pPr marL="2743131" lvl="6" indent="0" algn="ctr">
              <a:buNone/>
              <a:defRPr sz="1600"/>
            </a:lvl7pPr>
            <a:lvl8pPr marL="3200320" lvl="7" indent="0" algn="ctr">
              <a:buNone/>
              <a:defRPr sz="1600"/>
            </a:lvl8pPr>
            <a:lvl9pPr marL="3657509" lvl="8" indent="0" algn="ctr">
              <a:buNone/>
              <a:defRPr sz="1600"/>
            </a:lvl9pPr>
          </a:lstStyle>
          <a:p>
            <a:r>
              <a:t>Образец подзаголовка</a:t>
            </a:r>
          </a:p>
        </p:txBody>
      </p:sp>
      <p:sp>
        <p:nvSpPr>
          <p:cNvPr id="188" name="Shape 188"/>
          <p:cNvSpPr txBox="1">
            <a:spLocks noGrp="1"/>
          </p:cNvSpPr>
          <p:nvPr>
            <p:ph type="dt" idx="10"/>
          </p:nvPr>
        </p:nvSpPr>
        <p:spPr>
          <a:prstGeom prst="rect">
            <a:avLst/>
          </a:prstGeom>
        </p:spPr>
        <p:txBody>
          <a:bodyPr/>
          <a:lstStyle>
            <a:defPPr/>
            <a:lvl1pPr lvl="0"/>
          </a:lstStyle>
          <a:p>
            <a:r>
              <a:t>14.11.2023</a:t>
            </a:r>
          </a:p>
        </p:txBody>
      </p:sp>
      <p:sp>
        <p:nvSpPr>
          <p:cNvPr id="189" name="Shape 189"/>
          <p:cNvSpPr txBox="1">
            <a:spLocks noGrp="1"/>
          </p:cNvSpPr>
          <p:nvPr>
            <p:ph type="ftr" idx="11"/>
          </p:nvPr>
        </p:nvSpPr>
        <p:spPr>
          <a:prstGeom prst="rect">
            <a:avLst/>
          </a:prstGeom>
        </p:spPr>
        <p:txBody>
          <a:bodyPr/>
          <a:lstStyle>
            <a:defPPr/>
            <a:lvl1pPr lvl="0"/>
          </a:lstStyle>
          <a:p>
            <a:endParaRPr/>
          </a:p>
        </p:txBody>
      </p:sp>
      <p:sp>
        <p:nvSpPr>
          <p:cNvPr id="190" name="Shape 190"/>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39582550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GroupShape 166"/>
        <p:cNvGrpSpPr/>
        <p:nvPr/>
      </p:nvGrpSpPr>
      <p:grpSpPr>
        <a:xfrm>
          <a:off x="0" y="0"/>
          <a:ext cx="0" cy="0"/>
          <a:chOff x="0" y="0"/>
          <a:chExt cx="0" cy="0"/>
        </a:xfrm>
      </p:grpSpPr>
      <p:sp>
        <p:nvSpPr>
          <p:cNvPr id="167" name="Shape 167"/>
          <p:cNvSpPr txBox="1">
            <a:spLocks noGrp="1"/>
          </p:cNvSpPr>
          <p:nvPr>
            <p:ph type="title" idx="2"/>
          </p:nvPr>
        </p:nvSpPr>
        <p:spPr>
          <a:prstGeom prst="rect">
            <a:avLst/>
          </a:prstGeom>
        </p:spPr>
        <p:txBody>
          <a:bodyPr/>
          <a:lstStyle>
            <a:defPPr/>
            <a:lvl1pPr lvl="0"/>
          </a:lstStyle>
          <a:p>
            <a:r>
              <a:t>Образец заголовка</a:t>
            </a:r>
          </a:p>
        </p:txBody>
      </p:sp>
      <p:sp>
        <p:nvSpPr>
          <p:cNvPr id="168" name="Shape 168"/>
          <p:cNvSpPr txBox="1">
            <a:spLocks noGrp="1"/>
          </p:cNvSpPr>
          <p:nvPr>
            <p:ph type="body" idx="3"/>
          </p:nvPr>
        </p:nvSpPr>
        <p:spPr>
          <a:prstGeom prst="rect">
            <a:avLst/>
          </a:prstGeom>
        </p:spPr>
        <p:txBody>
          <a:bodyPr/>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169" name="Shape 169"/>
          <p:cNvSpPr txBox="1">
            <a:spLocks noGrp="1"/>
          </p:cNvSpPr>
          <p:nvPr>
            <p:ph type="dt" idx="10"/>
          </p:nvPr>
        </p:nvSpPr>
        <p:spPr>
          <a:prstGeom prst="rect">
            <a:avLst/>
          </a:prstGeom>
        </p:spPr>
        <p:txBody>
          <a:bodyPr/>
          <a:lstStyle>
            <a:defPPr/>
            <a:lvl1pPr lvl="0"/>
          </a:lstStyle>
          <a:p>
            <a:r>
              <a:t>14.11.2023</a:t>
            </a:r>
          </a:p>
        </p:txBody>
      </p:sp>
      <p:sp>
        <p:nvSpPr>
          <p:cNvPr id="170" name="Shape 170"/>
          <p:cNvSpPr txBox="1">
            <a:spLocks noGrp="1"/>
          </p:cNvSpPr>
          <p:nvPr>
            <p:ph type="ftr" idx="11"/>
          </p:nvPr>
        </p:nvSpPr>
        <p:spPr>
          <a:prstGeom prst="rect">
            <a:avLst/>
          </a:prstGeom>
        </p:spPr>
        <p:txBody>
          <a:bodyPr/>
          <a:lstStyle>
            <a:defPPr/>
            <a:lvl1pPr lvl="0"/>
          </a:lstStyle>
          <a:p>
            <a:endParaRPr/>
          </a:p>
        </p:txBody>
      </p:sp>
      <p:sp>
        <p:nvSpPr>
          <p:cNvPr id="171" name="Shape 171"/>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7934478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cSld name="Title and Subtitle">
    <p:spTree>
      <p:nvGrpSpPr>
        <p:cNvPr id="1" name="GroupShape 43"/>
        <p:cNvGrpSpPr/>
        <p:nvPr/>
      </p:nvGrpSpPr>
      <p:grpSpPr>
        <a:xfrm>
          <a:off x="0" y="0"/>
          <a:ext cx="0" cy="0"/>
          <a:chOff x="0" y="0"/>
          <a:chExt cx="0" cy="0"/>
        </a:xfrm>
      </p:grpSpPr>
      <p:sp>
        <p:nvSpPr>
          <p:cNvPr id="44" name="Shape 44"/>
          <p:cNvSpPr txBox="1">
            <a:spLocks noGrp="1"/>
          </p:cNvSpPr>
          <p:nvPr>
            <p:ph type="title" idx="2"/>
          </p:nvPr>
        </p:nvSpPr>
        <p:spPr>
          <a:xfrm>
            <a:off x="831851" y="1709740"/>
            <a:ext cx="10515600" cy="2852737"/>
          </a:xfrm>
          <a:prstGeom prst="rect">
            <a:avLst/>
          </a:prstGeom>
        </p:spPr>
        <p:txBody>
          <a:bodyPr anchor="b"/>
          <a:lstStyle>
            <a:defPPr/>
            <a:lvl1pPr lvl="0">
              <a:defRPr sz="6000"/>
            </a:lvl1pPr>
          </a:lstStyle>
          <a:p>
            <a:r>
              <a:t>Образец заголовка</a:t>
            </a:r>
          </a:p>
        </p:txBody>
      </p:sp>
      <p:sp>
        <p:nvSpPr>
          <p:cNvPr id="45" name="Shape 45"/>
          <p:cNvSpPr txBox="1">
            <a:spLocks noGrp="1"/>
          </p:cNvSpPr>
          <p:nvPr>
            <p:ph type="body" idx="3"/>
          </p:nvPr>
        </p:nvSpPr>
        <p:spPr>
          <a:xfrm>
            <a:off x="831851" y="4589464"/>
            <a:ext cx="10515600" cy="1500187"/>
          </a:xfrm>
          <a:prstGeom prst="rect">
            <a:avLst/>
          </a:prstGeom>
        </p:spPr>
        <p:txBody>
          <a:bodyPr/>
          <a:lstStyle>
            <a:defPPr/>
            <a:lvl1pPr marL="0" lvl="0" indent="0">
              <a:buNone/>
              <a:defRPr sz="2400">
                <a:solidFill>
                  <a:schemeClr val="tx1">
                    <a:tint val="75000"/>
                  </a:schemeClr>
                </a:solidFill>
              </a:defRPr>
            </a:lvl1pPr>
            <a:lvl2pPr marL="457189" lvl="1" indent="0">
              <a:buNone/>
              <a:defRPr sz="2000">
                <a:solidFill>
                  <a:schemeClr val="tx1">
                    <a:tint val="75000"/>
                  </a:schemeClr>
                </a:solidFill>
              </a:defRPr>
            </a:lvl2pPr>
            <a:lvl3pPr marL="914377" lvl="2" indent="0">
              <a:buNone/>
              <a:defRPr sz="1800">
                <a:solidFill>
                  <a:schemeClr val="tx1">
                    <a:tint val="75000"/>
                  </a:schemeClr>
                </a:solidFill>
              </a:defRPr>
            </a:lvl3pPr>
            <a:lvl4pPr marL="1371566" lvl="3" indent="0">
              <a:buNone/>
              <a:defRPr sz="1600">
                <a:solidFill>
                  <a:schemeClr val="tx1">
                    <a:tint val="75000"/>
                  </a:schemeClr>
                </a:solidFill>
              </a:defRPr>
            </a:lvl4pPr>
            <a:lvl5pPr marL="1828754" lvl="4" indent="0">
              <a:buNone/>
              <a:defRPr sz="1600">
                <a:solidFill>
                  <a:schemeClr val="tx1">
                    <a:tint val="75000"/>
                  </a:schemeClr>
                </a:solidFill>
              </a:defRPr>
            </a:lvl5pPr>
            <a:lvl6pPr marL="2285943" lvl="5" indent="0">
              <a:buNone/>
              <a:defRPr sz="1600">
                <a:solidFill>
                  <a:schemeClr val="tx1">
                    <a:tint val="75000"/>
                  </a:schemeClr>
                </a:solidFill>
              </a:defRPr>
            </a:lvl6pPr>
            <a:lvl7pPr marL="2743131" lvl="6" indent="0">
              <a:buNone/>
              <a:defRPr sz="1600">
                <a:solidFill>
                  <a:schemeClr val="tx1">
                    <a:tint val="75000"/>
                  </a:schemeClr>
                </a:solidFill>
              </a:defRPr>
            </a:lvl7pPr>
            <a:lvl8pPr marL="3200320" lvl="7" indent="0">
              <a:buNone/>
              <a:defRPr sz="1600">
                <a:solidFill>
                  <a:schemeClr val="tx1">
                    <a:tint val="75000"/>
                  </a:schemeClr>
                </a:solidFill>
              </a:defRPr>
            </a:lvl8pPr>
            <a:lvl9pPr marL="3657509" lvl="8" indent="0">
              <a:buNone/>
              <a:defRPr sz="1600">
                <a:solidFill>
                  <a:schemeClr val="tx1">
                    <a:tint val="75000"/>
                  </a:schemeClr>
                </a:solidFill>
              </a:defRPr>
            </a:lvl9pPr>
          </a:lstStyle>
          <a:p>
            <a:pPr lvl="0"/>
            <a:r>
              <a:t>Образец текста</a:t>
            </a:r>
          </a:p>
        </p:txBody>
      </p:sp>
      <p:sp>
        <p:nvSpPr>
          <p:cNvPr id="46" name="Shape 46"/>
          <p:cNvSpPr txBox="1">
            <a:spLocks noGrp="1"/>
          </p:cNvSpPr>
          <p:nvPr>
            <p:ph type="dt" idx="10"/>
          </p:nvPr>
        </p:nvSpPr>
        <p:spPr>
          <a:prstGeom prst="rect">
            <a:avLst/>
          </a:prstGeom>
        </p:spPr>
        <p:txBody>
          <a:bodyPr/>
          <a:lstStyle>
            <a:defPPr/>
            <a:lvl1pPr lvl="0"/>
          </a:lstStyle>
          <a:p>
            <a:r>
              <a:t>14.11.2023</a:t>
            </a:r>
          </a:p>
        </p:txBody>
      </p:sp>
      <p:sp>
        <p:nvSpPr>
          <p:cNvPr id="47" name="Shape 47"/>
          <p:cNvSpPr txBox="1">
            <a:spLocks noGrp="1"/>
          </p:cNvSpPr>
          <p:nvPr>
            <p:ph type="ftr" idx="11"/>
          </p:nvPr>
        </p:nvSpPr>
        <p:spPr>
          <a:prstGeom prst="rect">
            <a:avLst/>
          </a:prstGeom>
        </p:spPr>
        <p:txBody>
          <a:bodyPr/>
          <a:lstStyle>
            <a:defPPr/>
            <a:lvl1pPr lvl="0"/>
          </a:lstStyle>
          <a:p>
            <a:endParaRPr/>
          </a:p>
        </p:txBody>
      </p:sp>
      <p:sp>
        <p:nvSpPr>
          <p:cNvPr id="48" name="Shape 48"/>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19018710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cSld name="Slide Title">
    <p:spTree>
      <p:nvGrpSpPr>
        <p:cNvPr id="1" name="GroupShape 331"/>
        <p:cNvGrpSpPr/>
        <p:nvPr/>
      </p:nvGrpSpPr>
      <p:grpSpPr>
        <a:xfrm>
          <a:off x="0" y="0"/>
          <a:ext cx="0" cy="0"/>
          <a:chOff x="0" y="0"/>
          <a:chExt cx="0" cy="0"/>
        </a:xfrm>
      </p:grpSpPr>
      <p:sp>
        <p:nvSpPr>
          <p:cNvPr id="332" name="Shape 332"/>
          <p:cNvSpPr txBox="1">
            <a:spLocks noGrp="1"/>
          </p:cNvSpPr>
          <p:nvPr>
            <p:ph type="title" idx="2"/>
          </p:nvPr>
        </p:nvSpPr>
        <p:spPr>
          <a:prstGeom prst="rect">
            <a:avLst/>
          </a:prstGeom>
        </p:spPr>
        <p:txBody>
          <a:bodyPr/>
          <a:lstStyle>
            <a:defPPr/>
            <a:lvl1pPr lvl="0"/>
          </a:lstStyle>
          <a:p>
            <a:r>
              <a:t>Образец заголовка</a:t>
            </a:r>
          </a:p>
        </p:txBody>
      </p:sp>
      <p:sp>
        <p:nvSpPr>
          <p:cNvPr id="333" name="Shape 333"/>
          <p:cNvSpPr txBox="1">
            <a:spLocks noGrp="1"/>
          </p:cNvSpPr>
          <p:nvPr>
            <p:ph type="dt" idx="10"/>
          </p:nvPr>
        </p:nvSpPr>
        <p:spPr>
          <a:prstGeom prst="rect">
            <a:avLst/>
          </a:prstGeom>
        </p:spPr>
        <p:txBody>
          <a:bodyPr/>
          <a:lstStyle>
            <a:defPPr/>
            <a:lvl1pPr lvl="0"/>
          </a:lstStyle>
          <a:p>
            <a:r>
              <a:t>14.11.2023</a:t>
            </a:r>
          </a:p>
        </p:txBody>
      </p:sp>
      <p:sp>
        <p:nvSpPr>
          <p:cNvPr id="334" name="Shape 334"/>
          <p:cNvSpPr txBox="1">
            <a:spLocks noGrp="1"/>
          </p:cNvSpPr>
          <p:nvPr>
            <p:ph type="ftr" idx="11"/>
          </p:nvPr>
        </p:nvSpPr>
        <p:spPr>
          <a:prstGeom prst="rect">
            <a:avLst/>
          </a:prstGeom>
        </p:spPr>
        <p:txBody>
          <a:bodyPr/>
          <a:lstStyle>
            <a:defPPr/>
            <a:lvl1pPr lvl="0"/>
          </a:lstStyle>
          <a:p>
            <a:endParaRPr/>
          </a:p>
        </p:txBody>
      </p:sp>
      <p:sp>
        <p:nvSpPr>
          <p:cNvPr id="335" name="Shape 335"/>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18043147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cSld name="Title and Two Columns">
    <p:spTree>
      <p:nvGrpSpPr>
        <p:cNvPr id="1" name="GroupShape 125"/>
        <p:cNvGrpSpPr/>
        <p:nvPr/>
      </p:nvGrpSpPr>
      <p:grpSpPr>
        <a:xfrm>
          <a:off x="0" y="0"/>
          <a:ext cx="0" cy="0"/>
          <a:chOff x="0" y="0"/>
          <a:chExt cx="0" cy="0"/>
        </a:xfrm>
      </p:grpSpPr>
      <p:sp>
        <p:nvSpPr>
          <p:cNvPr id="126" name="Shape 126"/>
          <p:cNvSpPr txBox="1">
            <a:spLocks noGrp="1"/>
          </p:cNvSpPr>
          <p:nvPr>
            <p:ph type="title" idx="2"/>
          </p:nvPr>
        </p:nvSpPr>
        <p:spPr>
          <a:prstGeom prst="rect">
            <a:avLst/>
          </a:prstGeom>
        </p:spPr>
        <p:txBody>
          <a:bodyPr/>
          <a:lstStyle>
            <a:defPPr/>
            <a:lvl1pPr lvl="0"/>
          </a:lstStyle>
          <a:p>
            <a:r>
              <a:t>Образец заголовка</a:t>
            </a:r>
          </a:p>
        </p:txBody>
      </p:sp>
      <p:sp>
        <p:nvSpPr>
          <p:cNvPr id="127" name="Shape 127"/>
          <p:cNvSpPr txBox="1">
            <a:spLocks noGrp="1"/>
          </p:cNvSpPr>
          <p:nvPr>
            <p:ph type="body" idx="3"/>
          </p:nvPr>
        </p:nvSpPr>
        <p:spPr>
          <a:xfrm>
            <a:off x="838200" y="1825625"/>
            <a:ext cx="5181600" cy="4351339"/>
          </a:xfrm>
          <a:prstGeom prst="rect">
            <a:avLst/>
          </a:prstGeom>
        </p:spPr>
        <p:txBody>
          <a:bodyPr/>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128" name="Shape 128"/>
          <p:cNvSpPr txBox="1">
            <a:spLocks noGrp="1"/>
          </p:cNvSpPr>
          <p:nvPr>
            <p:ph type="body" idx="14"/>
          </p:nvPr>
        </p:nvSpPr>
        <p:spPr>
          <a:xfrm>
            <a:off x="6172200" y="1825625"/>
            <a:ext cx="5181600" cy="4351339"/>
          </a:xfrm>
          <a:prstGeom prst="rect">
            <a:avLst/>
          </a:prstGeom>
        </p:spPr>
        <p:txBody>
          <a:bodyPr/>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129" name="Shape 129"/>
          <p:cNvSpPr txBox="1">
            <a:spLocks noGrp="1"/>
          </p:cNvSpPr>
          <p:nvPr>
            <p:ph type="dt" idx="10"/>
          </p:nvPr>
        </p:nvSpPr>
        <p:spPr>
          <a:prstGeom prst="rect">
            <a:avLst/>
          </a:prstGeom>
        </p:spPr>
        <p:txBody>
          <a:bodyPr/>
          <a:lstStyle>
            <a:defPPr/>
            <a:lvl1pPr lvl="0"/>
          </a:lstStyle>
          <a:p>
            <a:r>
              <a:t>14.11.2023</a:t>
            </a:r>
          </a:p>
        </p:txBody>
      </p:sp>
      <p:sp>
        <p:nvSpPr>
          <p:cNvPr id="130" name="Shape 130"/>
          <p:cNvSpPr txBox="1">
            <a:spLocks noGrp="1"/>
          </p:cNvSpPr>
          <p:nvPr>
            <p:ph type="ftr" idx="11"/>
          </p:nvPr>
        </p:nvSpPr>
        <p:spPr>
          <a:prstGeom prst="rect">
            <a:avLst/>
          </a:prstGeom>
        </p:spPr>
        <p:txBody>
          <a:bodyPr/>
          <a:lstStyle>
            <a:defPPr/>
            <a:lvl1pPr lvl="0"/>
          </a:lstStyle>
          <a:p>
            <a:endParaRPr/>
          </a:p>
        </p:txBody>
      </p:sp>
      <p:sp>
        <p:nvSpPr>
          <p:cNvPr id="131" name="Shape 131"/>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21940859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cSld name="Blank">
    <p:spTree>
      <p:nvGrpSpPr>
        <p:cNvPr id="1" name="GroupShape 39"/>
        <p:cNvGrpSpPr/>
        <p:nvPr/>
      </p:nvGrpSpPr>
      <p:grpSpPr>
        <a:xfrm>
          <a:off x="0" y="0"/>
          <a:ext cx="0" cy="0"/>
          <a:chOff x="0" y="0"/>
          <a:chExt cx="0" cy="0"/>
        </a:xfrm>
      </p:grpSpPr>
      <p:sp>
        <p:nvSpPr>
          <p:cNvPr id="40" name="Shape 40"/>
          <p:cNvSpPr txBox="1">
            <a:spLocks noGrp="1"/>
          </p:cNvSpPr>
          <p:nvPr>
            <p:ph type="dt" idx="10"/>
          </p:nvPr>
        </p:nvSpPr>
        <p:spPr>
          <a:prstGeom prst="rect">
            <a:avLst/>
          </a:prstGeom>
        </p:spPr>
        <p:txBody>
          <a:bodyPr/>
          <a:lstStyle>
            <a:defPPr/>
            <a:lvl1pPr lvl="0"/>
          </a:lstStyle>
          <a:p>
            <a:r>
              <a:t>14.11.2023</a:t>
            </a:r>
          </a:p>
        </p:txBody>
      </p:sp>
      <p:sp>
        <p:nvSpPr>
          <p:cNvPr id="41" name="Shape 41"/>
          <p:cNvSpPr txBox="1">
            <a:spLocks noGrp="1"/>
          </p:cNvSpPr>
          <p:nvPr>
            <p:ph type="ftr" idx="11"/>
          </p:nvPr>
        </p:nvSpPr>
        <p:spPr>
          <a:prstGeom prst="rect">
            <a:avLst/>
          </a:prstGeom>
        </p:spPr>
        <p:txBody>
          <a:bodyPr/>
          <a:lstStyle>
            <a:defPPr/>
            <a:lvl1pPr lvl="0"/>
          </a:lstStyle>
          <a:p>
            <a:endParaRPr/>
          </a:p>
        </p:txBody>
      </p:sp>
      <p:sp>
        <p:nvSpPr>
          <p:cNvPr id="42" name="Shape 42"/>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4724401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GroupShape 61"/>
        <p:cNvGrpSpPr/>
        <p:nvPr/>
      </p:nvGrpSpPr>
      <p:grpSpPr>
        <a:xfrm>
          <a:off x="0" y="0"/>
          <a:ext cx="0" cy="0"/>
          <a:chOff x="0" y="0"/>
          <a:chExt cx="0" cy="0"/>
        </a:xfrm>
      </p:grpSpPr>
      <p:sp>
        <p:nvSpPr>
          <p:cNvPr id="62" name="Shape 62"/>
          <p:cNvSpPr txBox="1">
            <a:spLocks noGrp="1"/>
          </p:cNvSpPr>
          <p:nvPr>
            <p:ph type="title" idx="2"/>
          </p:nvPr>
        </p:nvSpPr>
        <p:spPr>
          <a:xfrm>
            <a:off x="839788" y="365124"/>
            <a:ext cx="10515600" cy="1325563"/>
          </a:xfrm>
          <a:prstGeom prst="rect">
            <a:avLst/>
          </a:prstGeom>
        </p:spPr>
        <p:txBody>
          <a:bodyPr/>
          <a:lstStyle>
            <a:defPPr/>
            <a:lvl1pPr lvl="0"/>
          </a:lstStyle>
          <a:p>
            <a:r>
              <a:t>Образец заголовка</a:t>
            </a:r>
          </a:p>
        </p:txBody>
      </p:sp>
      <p:sp>
        <p:nvSpPr>
          <p:cNvPr id="63" name="Shape 63"/>
          <p:cNvSpPr txBox="1">
            <a:spLocks noGrp="1"/>
          </p:cNvSpPr>
          <p:nvPr>
            <p:ph type="body" idx="3"/>
          </p:nvPr>
        </p:nvSpPr>
        <p:spPr>
          <a:xfrm>
            <a:off x="839789" y="1681165"/>
            <a:ext cx="5157787" cy="823911"/>
          </a:xfrm>
          <a:prstGeom prst="rect">
            <a:avLst/>
          </a:prstGeom>
        </p:spPr>
        <p:txBody>
          <a:bodyPr anchor="b"/>
          <a:lstStyle>
            <a:defPPr/>
            <a:lvl1pPr marL="0" lvl="0" indent="0">
              <a:buNone/>
              <a:defRPr sz="2400" b="1"/>
            </a:lvl1pPr>
            <a:lvl2pPr marL="457189" lvl="1" indent="0">
              <a:buNone/>
              <a:defRPr sz="2000" b="1"/>
            </a:lvl2pPr>
            <a:lvl3pPr marL="914377" lvl="2" indent="0">
              <a:buNone/>
              <a:defRPr sz="1800" b="1"/>
            </a:lvl3pPr>
            <a:lvl4pPr marL="1371566" lvl="3" indent="0">
              <a:buNone/>
              <a:defRPr sz="1600" b="1"/>
            </a:lvl4pPr>
            <a:lvl5pPr marL="1828754" lvl="4" indent="0">
              <a:buNone/>
              <a:defRPr sz="1600" b="1"/>
            </a:lvl5pPr>
            <a:lvl6pPr marL="2285943" lvl="5" indent="0">
              <a:buNone/>
              <a:defRPr sz="1600" b="1"/>
            </a:lvl6pPr>
            <a:lvl7pPr marL="2743131" lvl="6" indent="0">
              <a:buNone/>
              <a:defRPr sz="1600" b="1"/>
            </a:lvl7pPr>
            <a:lvl8pPr marL="3200320" lvl="7" indent="0">
              <a:buNone/>
              <a:defRPr sz="1600" b="1"/>
            </a:lvl8pPr>
            <a:lvl9pPr marL="3657509" lvl="8" indent="0">
              <a:buNone/>
              <a:defRPr sz="1600" b="1"/>
            </a:lvl9pPr>
          </a:lstStyle>
          <a:p>
            <a:pPr lvl="0"/>
            <a:r>
              <a:t>Образец текста</a:t>
            </a:r>
          </a:p>
        </p:txBody>
      </p:sp>
      <p:sp>
        <p:nvSpPr>
          <p:cNvPr id="64" name="Shape 64"/>
          <p:cNvSpPr txBox="1">
            <a:spLocks noGrp="1"/>
          </p:cNvSpPr>
          <p:nvPr>
            <p:ph type="body" idx="14"/>
          </p:nvPr>
        </p:nvSpPr>
        <p:spPr>
          <a:xfrm>
            <a:off x="839789" y="2505075"/>
            <a:ext cx="5157787" cy="3684588"/>
          </a:xfrm>
          <a:prstGeom prst="rect">
            <a:avLst/>
          </a:prstGeom>
        </p:spPr>
        <p:txBody>
          <a:bodyPr/>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65" name="Shape 65"/>
          <p:cNvSpPr txBox="1">
            <a:spLocks noGrp="1"/>
          </p:cNvSpPr>
          <p:nvPr>
            <p:ph type="body" idx="15"/>
          </p:nvPr>
        </p:nvSpPr>
        <p:spPr>
          <a:xfrm>
            <a:off x="6172201" y="1681165"/>
            <a:ext cx="5183187" cy="823911"/>
          </a:xfrm>
          <a:prstGeom prst="rect">
            <a:avLst/>
          </a:prstGeom>
        </p:spPr>
        <p:txBody>
          <a:bodyPr anchor="b"/>
          <a:lstStyle>
            <a:defPPr/>
            <a:lvl1pPr marL="0" lvl="0" indent="0">
              <a:buNone/>
              <a:defRPr sz="2400" b="1"/>
            </a:lvl1pPr>
            <a:lvl2pPr marL="457189" lvl="1" indent="0">
              <a:buNone/>
              <a:defRPr sz="2000" b="1"/>
            </a:lvl2pPr>
            <a:lvl3pPr marL="914377" lvl="2" indent="0">
              <a:buNone/>
              <a:defRPr sz="1800" b="1"/>
            </a:lvl3pPr>
            <a:lvl4pPr marL="1371566" lvl="3" indent="0">
              <a:buNone/>
              <a:defRPr sz="1600" b="1"/>
            </a:lvl4pPr>
            <a:lvl5pPr marL="1828754" lvl="4" indent="0">
              <a:buNone/>
              <a:defRPr sz="1600" b="1"/>
            </a:lvl5pPr>
            <a:lvl6pPr marL="2285943" lvl="5" indent="0">
              <a:buNone/>
              <a:defRPr sz="1600" b="1"/>
            </a:lvl6pPr>
            <a:lvl7pPr marL="2743131" lvl="6" indent="0">
              <a:buNone/>
              <a:defRPr sz="1600" b="1"/>
            </a:lvl7pPr>
            <a:lvl8pPr marL="3200320" lvl="7" indent="0">
              <a:buNone/>
              <a:defRPr sz="1600" b="1"/>
            </a:lvl8pPr>
            <a:lvl9pPr marL="3657509" lvl="8" indent="0">
              <a:buNone/>
              <a:defRPr sz="1600" b="1"/>
            </a:lvl9pPr>
          </a:lstStyle>
          <a:p>
            <a:pPr lvl="0"/>
            <a:r>
              <a:t>Образец текста</a:t>
            </a:r>
          </a:p>
        </p:txBody>
      </p:sp>
      <p:sp>
        <p:nvSpPr>
          <p:cNvPr id="66" name="Shape 66"/>
          <p:cNvSpPr txBox="1">
            <a:spLocks noGrp="1"/>
          </p:cNvSpPr>
          <p:nvPr>
            <p:ph type="body" idx="16"/>
          </p:nvPr>
        </p:nvSpPr>
        <p:spPr>
          <a:xfrm>
            <a:off x="6172201" y="2505075"/>
            <a:ext cx="5183187" cy="3684588"/>
          </a:xfrm>
          <a:prstGeom prst="rect">
            <a:avLst/>
          </a:prstGeom>
        </p:spPr>
        <p:txBody>
          <a:bodyPr/>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67" name="Shape 67"/>
          <p:cNvSpPr txBox="1">
            <a:spLocks noGrp="1"/>
          </p:cNvSpPr>
          <p:nvPr>
            <p:ph type="dt" idx="10"/>
          </p:nvPr>
        </p:nvSpPr>
        <p:spPr>
          <a:prstGeom prst="rect">
            <a:avLst/>
          </a:prstGeom>
        </p:spPr>
        <p:txBody>
          <a:bodyPr/>
          <a:lstStyle>
            <a:defPPr/>
            <a:lvl1pPr lvl="0"/>
          </a:lstStyle>
          <a:p>
            <a:r>
              <a:t>14.11.2023</a:t>
            </a:r>
          </a:p>
        </p:txBody>
      </p:sp>
      <p:sp>
        <p:nvSpPr>
          <p:cNvPr id="68" name="Shape 68"/>
          <p:cNvSpPr txBox="1">
            <a:spLocks noGrp="1"/>
          </p:cNvSpPr>
          <p:nvPr>
            <p:ph type="ftr" idx="11"/>
          </p:nvPr>
        </p:nvSpPr>
        <p:spPr>
          <a:prstGeom prst="rect">
            <a:avLst/>
          </a:prstGeom>
        </p:spPr>
        <p:txBody>
          <a:bodyPr/>
          <a:lstStyle>
            <a:defPPr/>
            <a:lvl1pPr lvl="0"/>
          </a:lstStyle>
          <a:p>
            <a:endParaRPr/>
          </a:p>
        </p:txBody>
      </p:sp>
      <p:sp>
        <p:nvSpPr>
          <p:cNvPr id="69" name="Shape 69"/>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795192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41857346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cSld name="Title, Text and Object">
    <p:spTree>
      <p:nvGrpSpPr>
        <p:cNvPr id="1" name="GroupShape 297"/>
        <p:cNvGrpSpPr/>
        <p:nvPr/>
      </p:nvGrpSpPr>
      <p:grpSpPr>
        <a:xfrm>
          <a:off x="0" y="0"/>
          <a:ext cx="0" cy="0"/>
          <a:chOff x="0" y="0"/>
          <a:chExt cx="0" cy="0"/>
        </a:xfrm>
      </p:grpSpPr>
      <p:sp>
        <p:nvSpPr>
          <p:cNvPr id="298" name="Shape 298"/>
          <p:cNvSpPr txBox="1">
            <a:spLocks noGrp="1"/>
          </p:cNvSpPr>
          <p:nvPr>
            <p:ph type="title" idx="2"/>
          </p:nvPr>
        </p:nvSpPr>
        <p:spPr>
          <a:xfrm>
            <a:off x="839788" y="457200"/>
            <a:ext cx="3932237" cy="1600200"/>
          </a:xfrm>
          <a:prstGeom prst="rect">
            <a:avLst/>
          </a:prstGeom>
        </p:spPr>
        <p:txBody>
          <a:bodyPr anchor="b"/>
          <a:lstStyle>
            <a:defPPr/>
            <a:lvl1pPr lvl="0">
              <a:defRPr sz="3200"/>
            </a:lvl1pPr>
          </a:lstStyle>
          <a:p>
            <a:r>
              <a:t>Образец заголовка</a:t>
            </a:r>
          </a:p>
        </p:txBody>
      </p:sp>
      <p:sp>
        <p:nvSpPr>
          <p:cNvPr id="299" name="Shape 299"/>
          <p:cNvSpPr txBox="1">
            <a:spLocks noGrp="1"/>
          </p:cNvSpPr>
          <p:nvPr>
            <p:ph type="body" idx="3"/>
          </p:nvPr>
        </p:nvSpPr>
        <p:spPr>
          <a:xfrm>
            <a:off x="5183188" y="987426"/>
            <a:ext cx="6172199" cy="4873625"/>
          </a:xfrm>
          <a:prstGeom prst="rect">
            <a:avLst/>
          </a:prstGeom>
        </p:spPr>
        <p:txBody>
          <a:bodyPr/>
          <a:lstStyle>
            <a:defPPr/>
            <a:lvl1pPr lvl="0">
              <a:defRPr sz="3200"/>
            </a:lvl1pPr>
            <a:lvl2pPr lvl="1">
              <a:defRPr sz="2800"/>
            </a:lvl2pPr>
            <a:lvl3pPr lvl="2">
              <a:defRPr sz="2400"/>
            </a:lvl3pPr>
            <a:lvl4pPr lvl="3">
              <a:defRPr sz="2000"/>
            </a:lvl4pPr>
            <a:lvl5pPr lvl="4">
              <a:defRPr sz="2000"/>
            </a:lvl5pPr>
            <a:lvl6pPr lvl="5">
              <a:defRPr sz="2000"/>
            </a:lvl6pPr>
            <a:lvl7pPr lvl="6">
              <a:defRPr sz="2000"/>
            </a:lvl7pPr>
            <a:lvl8pPr lvl="7">
              <a:defRPr sz="2000"/>
            </a:lvl8pPr>
            <a:lvl9pPr lvl="8">
              <a:defRPr sz="2000"/>
            </a:lvl9pPr>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300" name="Shape 300"/>
          <p:cNvSpPr txBox="1">
            <a:spLocks noGrp="1"/>
          </p:cNvSpPr>
          <p:nvPr>
            <p:ph type="body" idx="14"/>
          </p:nvPr>
        </p:nvSpPr>
        <p:spPr>
          <a:xfrm>
            <a:off x="839788" y="2057401"/>
            <a:ext cx="3932237" cy="3811588"/>
          </a:xfrm>
          <a:prstGeom prst="rect">
            <a:avLst/>
          </a:prstGeom>
        </p:spPr>
        <p:txBody>
          <a:bodyPr/>
          <a:lstStyle>
            <a:defPPr/>
            <a:lvl1pPr marL="0" lvl="0" indent="0">
              <a:buNone/>
              <a:defRPr sz="1600"/>
            </a:lvl1pPr>
            <a:lvl2pPr marL="457189" lvl="1" indent="0">
              <a:buNone/>
              <a:defRPr sz="1400"/>
            </a:lvl2pPr>
            <a:lvl3pPr marL="914377" lvl="2" indent="0">
              <a:buNone/>
              <a:defRPr sz="1200"/>
            </a:lvl3pPr>
            <a:lvl4pPr marL="1371566" lvl="3" indent="0">
              <a:buNone/>
              <a:defRPr sz="1000"/>
            </a:lvl4pPr>
            <a:lvl5pPr marL="1828754" lvl="4" indent="0">
              <a:buNone/>
              <a:defRPr sz="1000"/>
            </a:lvl5pPr>
            <a:lvl6pPr marL="2285943" lvl="5" indent="0">
              <a:buNone/>
              <a:defRPr sz="1000"/>
            </a:lvl6pPr>
            <a:lvl7pPr marL="2743131" lvl="6" indent="0">
              <a:buNone/>
              <a:defRPr sz="1000"/>
            </a:lvl7pPr>
            <a:lvl8pPr marL="3200320" lvl="7" indent="0">
              <a:buNone/>
              <a:defRPr sz="1000"/>
            </a:lvl8pPr>
            <a:lvl9pPr marL="3657509" lvl="8" indent="0">
              <a:buNone/>
              <a:defRPr sz="1000"/>
            </a:lvl9pPr>
          </a:lstStyle>
          <a:p>
            <a:pPr lvl="0"/>
            <a:r>
              <a:t>Образец текста</a:t>
            </a:r>
          </a:p>
        </p:txBody>
      </p:sp>
      <p:sp>
        <p:nvSpPr>
          <p:cNvPr id="301" name="Shape 301"/>
          <p:cNvSpPr txBox="1">
            <a:spLocks noGrp="1"/>
          </p:cNvSpPr>
          <p:nvPr>
            <p:ph type="dt" idx="10"/>
          </p:nvPr>
        </p:nvSpPr>
        <p:spPr>
          <a:prstGeom prst="rect">
            <a:avLst/>
          </a:prstGeom>
        </p:spPr>
        <p:txBody>
          <a:bodyPr/>
          <a:lstStyle>
            <a:defPPr/>
            <a:lvl1pPr lvl="0"/>
          </a:lstStyle>
          <a:p>
            <a:r>
              <a:t>14.11.2023</a:t>
            </a:r>
          </a:p>
        </p:txBody>
      </p:sp>
      <p:sp>
        <p:nvSpPr>
          <p:cNvPr id="302" name="Shape 302"/>
          <p:cNvSpPr txBox="1">
            <a:spLocks noGrp="1"/>
          </p:cNvSpPr>
          <p:nvPr>
            <p:ph type="ftr" idx="11"/>
          </p:nvPr>
        </p:nvSpPr>
        <p:spPr>
          <a:prstGeom prst="rect">
            <a:avLst/>
          </a:prstGeom>
        </p:spPr>
        <p:txBody>
          <a:bodyPr/>
          <a:lstStyle>
            <a:defPPr/>
            <a:lvl1pPr lvl="0"/>
          </a:lstStyle>
          <a:p>
            <a:endParaRPr/>
          </a:p>
        </p:txBody>
      </p:sp>
      <p:sp>
        <p:nvSpPr>
          <p:cNvPr id="303" name="Shape 303"/>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141820470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cSld name="Title and Picture">
    <p:spTree>
      <p:nvGrpSpPr>
        <p:cNvPr id="1" name="GroupShape 153"/>
        <p:cNvGrpSpPr/>
        <p:nvPr/>
      </p:nvGrpSpPr>
      <p:grpSpPr>
        <a:xfrm>
          <a:off x="0" y="0"/>
          <a:ext cx="0" cy="0"/>
          <a:chOff x="0" y="0"/>
          <a:chExt cx="0" cy="0"/>
        </a:xfrm>
      </p:grpSpPr>
      <p:sp>
        <p:nvSpPr>
          <p:cNvPr id="154" name="Shape 154"/>
          <p:cNvSpPr txBox="1">
            <a:spLocks noGrp="1"/>
          </p:cNvSpPr>
          <p:nvPr>
            <p:ph type="title" idx="2"/>
          </p:nvPr>
        </p:nvSpPr>
        <p:spPr>
          <a:xfrm>
            <a:off x="839788" y="457200"/>
            <a:ext cx="3932237" cy="1600200"/>
          </a:xfrm>
          <a:prstGeom prst="rect">
            <a:avLst/>
          </a:prstGeom>
        </p:spPr>
        <p:txBody>
          <a:bodyPr anchor="b"/>
          <a:lstStyle>
            <a:defPPr/>
            <a:lvl1pPr lvl="0">
              <a:defRPr sz="3200"/>
            </a:lvl1pPr>
          </a:lstStyle>
          <a:p>
            <a:r>
              <a:t>Образец заголовка</a:t>
            </a:r>
          </a:p>
        </p:txBody>
      </p:sp>
      <p:sp>
        <p:nvSpPr>
          <p:cNvPr id="155" name="Shape 155"/>
          <p:cNvSpPr txBox="1">
            <a:spLocks noGrp="1"/>
          </p:cNvSpPr>
          <p:nvPr>
            <p:ph type="body" idx="3"/>
          </p:nvPr>
        </p:nvSpPr>
        <p:spPr>
          <a:xfrm>
            <a:off x="5183188" y="987426"/>
            <a:ext cx="6172199" cy="4873625"/>
          </a:xfrm>
          <a:prstGeom prst="rect">
            <a:avLst/>
          </a:prstGeom>
        </p:spPr>
        <p:txBody>
          <a:bodyPr/>
          <a:lstStyle>
            <a:defPPr/>
            <a:lvl1pPr marL="0" lvl="0" indent="0">
              <a:buNone/>
              <a:defRPr sz="3200"/>
            </a:lvl1pPr>
            <a:lvl2pPr marL="457189" lvl="1" indent="0">
              <a:buNone/>
              <a:defRPr sz="2800"/>
            </a:lvl2pPr>
            <a:lvl3pPr marL="914377" lvl="2" indent="0">
              <a:buNone/>
              <a:defRPr sz="2400"/>
            </a:lvl3pPr>
            <a:lvl4pPr marL="1371566" lvl="3" indent="0">
              <a:buNone/>
              <a:defRPr sz="2000"/>
            </a:lvl4pPr>
            <a:lvl5pPr marL="1828754" lvl="4" indent="0">
              <a:buNone/>
              <a:defRPr sz="2000"/>
            </a:lvl5pPr>
            <a:lvl6pPr marL="2285943" lvl="5" indent="0">
              <a:buNone/>
              <a:defRPr sz="2000"/>
            </a:lvl6pPr>
            <a:lvl7pPr marL="2743131" lvl="6" indent="0">
              <a:buNone/>
              <a:defRPr sz="2000"/>
            </a:lvl7pPr>
            <a:lvl8pPr marL="3200320" lvl="7" indent="0">
              <a:buNone/>
              <a:defRPr sz="2000"/>
            </a:lvl8pPr>
            <a:lvl9pPr marL="3657509" lvl="8" indent="0">
              <a:buNone/>
              <a:defRPr sz="2000"/>
            </a:lvl9pPr>
          </a:lstStyle>
          <a:p>
            <a:endParaRPr/>
          </a:p>
        </p:txBody>
      </p:sp>
      <p:sp>
        <p:nvSpPr>
          <p:cNvPr id="156" name="Shape 156"/>
          <p:cNvSpPr txBox="1">
            <a:spLocks noGrp="1"/>
          </p:cNvSpPr>
          <p:nvPr>
            <p:ph type="body" idx="14"/>
          </p:nvPr>
        </p:nvSpPr>
        <p:spPr>
          <a:xfrm>
            <a:off x="839788" y="2057401"/>
            <a:ext cx="3932237" cy="3811588"/>
          </a:xfrm>
          <a:prstGeom prst="rect">
            <a:avLst/>
          </a:prstGeom>
        </p:spPr>
        <p:txBody>
          <a:bodyPr/>
          <a:lstStyle>
            <a:defPPr/>
            <a:lvl1pPr marL="0" lvl="0" indent="0">
              <a:buNone/>
              <a:defRPr sz="1600"/>
            </a:lvl1pPr>
            <a:lvl2pPr marL="457189" lvl="1" indent="0">
              <a:buNone/>
              <a:defRPr sz="1400"/>
            </a:lvl2pPr>
            <a:lvl3pPr marL="914377" lvl="2" indent="0">
              <a:buNone/>
              <a:defRPr sz="1200"/>
            </a:lvl3pPr>
            <a:lvl4pPr marL="1371566" lvl="3" indent="0">
              <a:buNone/>
              <a:defRPr sz="1000"/>
            </a:lvl4pPr>
            <a:lvl5pPr marL="1828754" lvl="4" indent="0">
              <a:buNone/>
              <a:defRPr sz="1000"/>
            </a:lvl5pPr>
            <a:lvl6pPr marL="2285943" lvl="5" indent="0">
              <a:buNone/>
              <a:defRPr sz="1000"/>
            </a:lvl6pPr>
            <a:lvl7pPr marL="2743131" lvl="6" indent="0">
              <a:buNone/>
              <a:defRPr sz="1000"/>
            </a:lvl7pPr>
            <a:lvl8pPr marL="3200320" lvl="7" indent="0">
              <a:buNone/>
              <a:defRPr sz="1000"/>
            </a:lvl8pPr>
            <a:lvl9pPr marL="3657509" lvl="8" indent="0">
              <a:buNone/>
              <a:defRPr sz="1000"/>
            </a:lvl9pPr>
          </a:lstStyle>
          <a:p>
            <a:pPr lvl="0"/>
            <a:r>
              <a:t>Образец текста</a:t>
            </a:r>
          </a:p>
        </p:txBody>
      </p:sp>
      <p:sp>
        <p:nvSpPr>
          <p:cNvPr id="157" name="Shape 157"/>
          <p:cNvSpPr txBox="1">
            <a:spLocks noGrp="1"/>
          </p:cNvSpPr>
          <p:nvPr>
            <p:ph type="dt" idx="10"/>
          </p:nvPr>
        </p:nvSpPr>
        <p:spPr>
          <a:prstGeom prst="rect">
            <a:avLst/>
          </a:prstGeom>
        </p:spPr>
        <p:txBody>
          <a:bodyPr/>
          <a:lstStyle>
            <a:defPPr/>
            <a:lvl1pPr lvl="0"/>
          </a:lstStyle>
          <a:p>
            <a:r>
              <a:t>14.11.2023</a:t>
            </a:r>
          </a:p>
        </p:txBody>
      </p:sp>
      <p:sp>
        <p:nvSpPr>
          <p:cNvPr id="158" name="Shape 158"/>
          <p:cNvSpPr txBox="1">
            <a:spLocks noGrp="1"/>
          </p:cNvSpPr>
          <p:nvPr>
            <p:ph type="ftr" idx="11"/>
          </p:nvPr>
        </p:nvSpPr>
        <p:spPr>
          <a:prstGeom prst="rect">
            <a:avLst/>
          </a:prstGeom>
        </p:spPr>
        <p:txBody>
          <a:bodyPr/>
          <a:lstStyle>
            <a:defPPr/>
            <a:lvl1pPr lvl="0"/>
          </a:lstStyle>
          <a:p>
            <a:endParaRPr/>
          </a:p>
        </p:txBody>
      </p:sp>
      <p:sp>
        <p:nvSpPr>
          <p:cNvPr id="159" name="Shape 159"/>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362853531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GroupShape 286"/>
        <p:cNvGrpSpPr/>
        <p:nvPr/>
      </p:nvGrpSpPr>
      <p:grpSpPr>
        <a:xfrm>
          <a:off x="0" y="0"/>
          <a:ext cx="0" cy="0"/>
          <a:chOff x="0" y="0"/>
          <a:chExt cx="0" cy="0"/>
        </a:xfrm>
      </p:grpSpPr>
      <p:sp>
        <p:nvSpPr>
          <p:cNvPr id="287" name="Shape 287"/>
          <p:cNvSpPr txBox="1">
            <a:spLocks noGrp="1"/>
          </p:cNvSpPr>
          <p:nvPr>
            <p:ph type="title" idx="2"/>
          </p:nvPr>
        </p:nvSpPr>
        <p:spPr>
          <a:prstGeom prst="rect">
            <a:avLst/>
          </a:prstGeom>
        </p:spPr>
        <p:txBody>
          <a:bodyPr/>
          <a:lstStyle>
            <a:defPPr/>
            <a:lvl1pPr lvl="0"/>
          </a:lstStyle>
          <a:p>
            <a:r>
              <a:t>Образец заголовка</a:t>
            </a:r>
          </a:p>
        </p:txBody>
      </p:sp>
      <p:sp>
        <p:nvSpPr>
          <p:cNvPr id="288" name="Shape 288"/>
          <p:cNvSpPr txBox="1">
            <a:spLocks noGrp="1"/>
          </p:cNvSpPr>
          <p:nvPr>
            <p:ph type="body" idx="3"/>
          </p:nvPr>
        </p:nvSpPr>
        <p:spPr>
          <a:prstGeom prst="rect">
            <a:avLst/>
          </a:prstGeom>
        </p:spPr>
        <p:txBody>
          <a:bodyPr vert="eaVert"/>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289" name="Shape 289"/>
          <p:cNvSpPr txBox="1">
            <a:spLocks noGrp="1"/>
          </p:cNvSpPr>
          <p:nvPr>
            <p:ph type="dt" idx="10"/>
          </p:nvPr>
        </p:nvSpPr>
        <p:spPr>
          <a:prstGeom prst="rect">
            <a:avLst/>
          </a:prstGeom>
        </p:spPr>
        <p:txBody>
          <a:bodyPr/>
          <a:lstStyle>
            <a:defPPr/>
            <a:lvl1pPr lvl="0"/>
          </a:lstStyle>
          <a:p>
            <a:r>
              <a:t>14.11.2023</a:t>
            </a:r>
          </a:p>
        </p:txBody>
      </p:sp>
      <p:sp>
        <p:nvSpPr>
          <p:cNvPr id="290" name="Shape 290"/>
          <p:cNvSpPr txBox="1">
            <a:spLocks noGrp="1"/>
          </p:cNvSpPr>
          <p:nvPr>
            <p:ph type="ftr" idx="11"/>
          </p:nvPr>
        </p:nvSpPr>
        <p:spPr>
          <a:prstGeom prst="rect">
            <a:avLst/>
          </a:prstGeom>
        </p:spPr>
        <p:txBody>
          <a:bodyPr/>
          <a:lstStyle>
            <a:defPPr/>
            <a:lvl1pPr lvl="0"/>
          </a:lstStyle>
          <a:p>
            <a:endParaRPr/>
          </a:p>
        </p:txBody>
      </p:sp>
      <p:sp>
        <p:nvSpPr>
          <p:cNvPr id="291" name="Shape 291"/>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93093500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GroupShape 147"/>
        <p:cNvGrpSpPr/>
        <p:nvPr/>
      </p:nvGrpSpPr>
      <p:grpSpPr>
        <a:xfrm>
          <a:off x="0" y="0"/>
          <a:ext cx="0" cy="0"/>
          <a:chOff x="0" y="0"/>
          <a:chExt cx="0" cy="0"/>
        </a:xfrm>
      </p:grpSpPr>
      <p:sp>
        <p:nvSpPr>
          <p:cNvPr id="148" name="Shape 148"/>
          <p:cNvSpPr txBox="1">
            <a:spLocks noGrp="1"/>
          </p:cNvSpPr>
          <p:nvPr>
            <p:ph type="title" idx="2"/>
          </p:nvPr>
        </p:nvSpPr>
        <p:spPr>
          <a:xfrm>
            <a:off x="8724901" y="365126"/>
            <a:ext cx="2628900" cy="5811839"/>
          </a:xfrm>
          <a:prstGeom prst="rect">
            <a:avLst/>
          </a:prstGeom>
        </p:spPr>
        <p:txBody>
          <a:bodyPr vert="eaVert"/>
          <a:lstStyle>
            <a:defPPr/>
            <a:lvl1pPr lvl="0"/>
          </a:lstStyle>
          <a:p>
            <a:r>
              <a:t>Образец заголовка</a:t>
            </a:r>
          </a:p>
        </p:txBody>
      </p:sp>
      <p:sp>
        <p:nvSpPr>
          <p:cNvPr id="149" name="Shape 149"/>
          <p:cNvSpPr txBox="1">
            <a:spLocks noGrp="1"/>
          </p:cNvSpPr>
          <p:nvPr>
            <p:ph type="body" idx="3"/>
          </p:nvPr>
        </p:nvSpPr>
        <p:spPr>
          <a:xfrm>
            <a:off x="838201" y="365126"/>
            <a:ext cx="7734300" cy="5811839"/>
          </a:xfrm>
          <a:prstGeom prst="rect">
            <a:avLst/>
          </a:prstGeom>
        </p:spPr>
        <p:txBody>
          <a:bodyPr vert="eaVert"/>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150" name="Shape 150"/>
          <p:cNvSpPr txBox="1">
            <a:spLocks noGrp="1"/>
          </p:cNvSpPr>
          <p:nvPr>
            <p:ph type="dt" idx="10"/>
          </p:nvPr>
        </p:nvSpPr>
        <p:spPr>
          <a:prstGeom prst="rect">
            <a:avLst/>
          </a:prstGeom>
        </p:spPr>
        <p:txBody>
          <a:bodyPr/>
          <a:lstStyle>
            <a:defPPr/>
            <a:lvl1pPr lvl="0"/>
          </a:lstStyle>
          <a:p>
            <a:r>
              <a:t>14.11.2023</a:t>
            </a:r>
          </a:p>
        </p:txBody>
      </p:sp>
      <p:sp>
        <p:nvSpPr>
          <p:cNvPr id="151" name="Shape 151"/>
          <p:cNvSpPr txBox="1">
            <a:spLocks noGrp="1"/>
          </p:cNvSpPr>
          <p:nvPr>
            <p:ph type="ftr" idx="11"/>
          </p:nvPr>
        </p:nvSpPr>
        <p:spPr>
          <a:prstGeom prst="rect">
            <a:avLst/>
          </a:prstGeom>
        </p:spPr>
        <p:txBody>
          <a:bodyPr/>
          <a:lstStyle>
            <a:defPPr/>
            <a:lvl1pPr lvl="0"/>
          </a:lstStyle>
          <a:p>
            <a:endParaRPr/>
          </a:p>
        </p:txBody>
      </p:sp>
      <p:sp>
        <p:nvSpPr>
          <p:cNvPr id="152" name="Shape 152"/>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4213060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3575904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47451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3312860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2100122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theme" Target="../theme/theme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293F0-F027-4101-8249-97B4FF989648}" type="datetimeFigureOut">
              <a:rPr lang="ru-RU" smtClean="0"/>
              <a:pPr/>
              <a:t>02.07.2024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89F88-CC42-4302-90B3-159E26E6B945}" type="slidenum">
              <a:rPr lang="ru-RU" smtClean="0"/>
              <a:pPr/>
              <a:t>‹#›</a:t>
            </a:fld>
            <a:endParaRPr lang="ru-RU"/>
          </a:p>
        </p:txBody>
      </p:sp>
    </p:spTree>
    <p:extLst>
      <p:ext uri="{BB962C8B-B14F-4D97-AF65-F5344CB8AC3E}">
        <p14:creationId xmlns:p14="http://schemas.microsoft.com/office/powerpoint/2010/main" val="167353470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B367DB-4D12-4D33-82BA-5F36B5C35262}" type="datetime1">
              <a:rPr lang="ru-RU" smtClean="0"/>
              <a:t>02.07.2024</a:t>
            </a:fld>
            <a:endParaRPr lang="ru-RU" dirty="0"/>
          </a:p>
        </p:txBody>
      </p:sp>
      <p:sp>
        <p:nvSpPr>
          <p:cNvPr id="5" name="Нижний колонтитул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25470467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0D73AA-E5CD-450C-97BB-44EF3BCB9B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0125A171-8BC4-4002-AB02-516C750230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18CD482-1F73-42A1-BEE8-6B1F710F6B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87E5A-DEE9-4165-8983-FEF02E840BDD}" type="datetimeFigureOut">
              <a:rPr lang="ru-RU" smtClean="0"/>
              <a:t>02.07.2024</a:t>
            </a:fld>
            <a:endParaRPr lang="ru-RU"/>
          </a:p>
        </p:txBody>
      </p:sp>
      <p:sp>
        <p:nvSpPr>
          <p:cNvPr id="5" name="Нижний колонтитул 4">
            <a:extLst>
              <a:ext uri="{FF2B5EF4-FFF2-40B4-BE49-F238E27FC236}">
                <a16:creationId xmlns:a16="http://schemas.microsoft.com/office/drawing/2014/main" id="{E806345A-40FC-4509-A3C0-3BE794504C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FA6EF50-1655-4C96-A698-093987DB65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42F55-0AAC-4C2C-836F-168B958DA0D3}" type="slidenum">
              <a:rPr lang="ru-RU" smtClean="0"/>
              <a:t>‹#›</a:t>
            </a:fld>
            <a:endParaRPr lang="ru-RU"/>
          </a:p>
        </p:txBody>
      </p:sp>
    </p:spTree>
    <p:extLst>
      <p:ext uri="{BB962C8B-B14F-4D97-AF65-F5344CB8AC3E}">
        <p14:creationId xmlns:p14="http://schemas.microsoft.com/office/powerpoint/2010/main" val="150917306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GroupShape 7"/>
        <p:cNvGrpSpPr/>
        <p:nvPr/>
      </p:nvGrpSpPr>
      <p:grpSpPr>
        <a:xfrm>
          <a:off x="0" y="0"/>
          <a:ext cx="0" cy="0"/>
          <a:chOff x="0" y="0"/>
          <a:chExt cx="0" cy="0"/>
        </a:xfrm>
      </p:grpSpPr>
      <p:sp>
        <p:nvSpPr>
          <p:cNvPr id="8" name="Shape 8"/>
          <p:cNvSpPr txBox="1">
            <a:spLocks noGrp="1"/>
          </p:cNvSpPr>
          <p:nvPr>
            <p:ph type="title" idx="2"/>
          </p:nvPr>
        </p:nvSpPr>
        <p:spPr>
          <a:xfrm>
            <a:off x="838200" y="365124"/>
            <a:ext cx="10515600" cy="1325563"/>
          </a:xfrm>
          <a:prstGeom prst="rect">
            <a:avLst/>
          </a:prstGeom>
        </p:spPr>
        <p:txBody>
          <a:bodyPr vert="horz" lIns="91440" tIns="45720" rIns="91440" bIns="45720" anchor="ctr">
            <a:normAutofit/>
          </a:bodyPr>
          <a:lstStyle/>
          <a:p>
            <a:r>
              <a:t>Образец заголовка</a:t>
            </a:r>
          </a:p>
        </p:txBody>
      </p:sp>
      <p:sp>
        <p:nvSpPr>
          <p:cNvPr id="9" name="Shape 9"/>
          <p:cNvSpPr txBox="1">
            <a:spLocks noGrp="1"/>
          </p:cNvSpPr>
          <p:nvPr>
            <p:ph type="body" idx="3"/>
          </p:nvPr>
        </p:nvSpPr>
        <p:spPr>
          <a:xfrm>
            <a:off x="838200" y="1825625"/>
            <a:ext cx="10515600" cy="4351339"/>
          </a:xfrm>
          <a:prstGeom prst="rect">
            <a:avLst/>
          </a:prstGeom>
        </p:spPr>
        <p:txBody>
          <a:bodyPr vert="horz" lIns="91440" tIns="45720" rIns="91440" bIns="45720">
            <a:normAutofit/>
          </a:bodyPr>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10" name="Shape 10"/>
          <p:cNvSpPr txBox="1">
            <a:spLocks noGrp="1"/>
          </p:cNvSpPr>
          <p:nvPr>
            <p:ph type="dt" idx="2"/>
          </p:nvPr>
        </p:nvSpPr>
        <p:spPr>
          <a:xfrm>
            <a:off x="838200" y="6356351"/>
            <a:ext cx="2743200" cy="365125"/>
          </a:xfrm>
          <a:prstGeom prst="rect">
            <a:avLst/>
          </a:prstGeom>
        </p:spPr>
        <p:txBody>
          <a:bodyPr vert="horz" lIns="91440" tIns="45720" rIns="91440" bIns="45720" anchor="ctr"/>
          <a:lstStyle>
            <a:defPPr/>
            <a:lvl1pPr marL="0" lvl="0" indent="0" algn="l">
              <a:defRPr sz="1200">
                <a:solidFill>
                  <a:schemeClr val="tx1">
                    <a:tint val="75000"/>
                  </a:schemeClr>
                </a:solidFill>
                <a:latin typeface="+mn-lt"/>
                <a:ea typeface="+mn-ea"/>
                <a:cs typeface="+mn-cs"/>
              </a:defRPr>
            </a:lvl1pPr>
            <a:lvl2pPr marL="457189" lvl="1" indent="0" algn="l">
              <a:defRPr sz="1800">
                <a:solidFill>
                  <a:schemeClr val="tx1"/>
                </a:solidFill>
                <a:latin typeface="+mn-lt"/>
                <a:ea typeface="+mn-ea"/>
                <a:cs typeface="+mn-cs"/>
              </a:defRPr>
            </a:lvl2pPr>
            <a:lvl3pPr marL="914377" lvl="2" indent="0" algn="l">
              <a:defRPr sz="1800">
                <a:solidFill>
                  <a:schemeClr val="tx1"/>
                </a:solidFill>
                <a:latin typeface="+mn-lt"/>
                <a:ea typeface="+mn-ea"/>
                <a:cs typeface="+mn-cs"/>
              </a:defRPr>
            </a:lvl3pPr>
            <a:lvl4pPr marL="1371566" lvl="3" indent="0" algn="l">
              <a:defRPr sz="1800">
                <a:solidFill>
                  <a:schemeClr val="tx1"/>
                </a:solidFill>
                <a:latin typeface="+mn-lt"/>
                <a:ea typeface="+mn-ea"/>
                <a:cs typeface="+mn-cs"/>
              </a:defRPr>
            </a:lvl4pPr>
            <a:lvl5pPr marL="1828754" lvl="4" indent="0" algn="l">
              <a:defRPr sz="1800">
                <a:solidFill>
                  <a:schemeClr val="tx1"/>
                </a:solidFill>
                <a:latin typeface="+mn-lt"/>
                <a:ea typeface="+mn-ea"/>
                <a:cs typeface="+mn-cs"/>
              </a:defRPr>
            </a:lvl5pPr>
            <a:lvl6pPr marL="2285943" lvl="5" indent="0" algn="l">
              <a:defRPr sz="1800">
                <a:solidFill>
                  <a:schemeClr val="tx1"/>
                </a:solidFill>
                <a:latin typeface="+mn-lt"/>
                <a:ea typeface="+mn-ea"/>
                <a:cs typeface="+mn-cs"/>
              </a:defRPr>
            </a:lvl6pPr>
            <a:lvl7pPr marL="2743131" lvl="6" indent="0" algn="l">
              <a:defRPr sz="1800">
                <a:solidFill>
                  <a:schemeClr val="tx1"/>
                </a:solidFill>
                <a:latin typeface="+mn-lt"/>
                <a:ea typeface="+mn-ea"/>
                <a:cs typeface="+mn-cs"/>
              </a:defRPr>
            </a:lvl7pPr>
            <a:lvl8pPr marL="3200320" lvl="7" indent="0" algn="l">
              <a:defRPr sz="1800">
                <a:solidFill>
                  <a:schemeClr val="tx1"/>
                </a:solidFill>
                <a:latin typeface="+mn-lt"/>
                <a:ea typeface="+mn-ea"/>
                <a:cs typeface="+mn-cs"/>
              </a:defRPr>
            </a:lvl8pPr>
            <a:lvl9pPr marL="3657509" lvl="8" indent="0" algn="l">
              <a:defRPr sz="1800">
                <a:solidFill>
                  <a:schemeClr val="tx1"/>
                </a:solidFill>
                <a:latin typeface="+mn-lt"/>
                <a:ea typeface="+mn-ea"/>
                <a:cs typeface="+mn-cs"/>
              </a:defRPr>
            </a:lvl9pPr>
          </a:lstStyle>
          <a:p>
            <a:r>
              <a:t>14.11.2023</a:t>
            </a:r>
          </a:p>
        </p:txBody>
      </p:sp>
      <p:sp>
        <p:nvSpPr>
          <p:cNvPr id="11" name="Shape 11"/>
          <p:cNvSpPr txBox="1">
            <a:spLocks noGrp="1"/>
          </p:cNvSpPr>
          <p:nvPr>
            <p:ph type="ftr" idx="3"/>
          </p:nvPr>
        </p:nvSpPr>
        <p:spPr>
          <a:xfrm>
            <a:off x="4038600" y="6356351"/>
            <a:ext cx="4114800" cy="365125"/>
          </a:xfrm>
          <a:prstGeom prst="rect">
            <a:avLst/>
          </a:prstGeom>
        </p:spPr>
        <p:txBody>
          <a:bodyPr vert="horz" lIns="91440" tIns="45720" rIns="91440" bIns="45720" anchor="ctr"/>
          <a:lstStyle>
            <a:defPPr/>
            <a:lvl1pPr marL="0" lvl="0" indent="0" algn="ctr">
              <a:defRPr sz="1200">
                <a:solidFill>
                  <a:schemeClr val="tx1">
                    <a:tint val="75000"/>
                  </a:schemeClr>
                </a:solidFill>
                <a:latin typeface="+mn-lt"/>
                <a:ea typeface="+mn-ea"/>
                <a:cs typeface="+mn-cs"/>
              </a:defRPr>
            </a:lvl1pPr>
            <a:lvl2pPr marL="457189" lvl="1" indent="0" algn="l">
              <a:defRPr sz="1800">
                <a:solidFill>
                  <a:schemeClr val="tx1"/>
                </a:solidFill>
                <a:latin typeface="+mn-lt"/>
                <a:ea typeface="+mn-ea"/>
                <a:cs typeface="+mn-cs"/>
              </a:defRPr>
            </a:lvl2pPr>
            <a:lvl3pPr marL="914377" lvl="2" indent="0" algn="l">
              <a:defRPr sz="1800">
                <a:solidFill>
                  <a:schemeClr val="tx1"/>
                </a:solidFill>
                <a:latin typeface="+mn-lt"/>
                <a:ea typeface="+mn-ea"/>
                <a:cs typeface="+mn-cs"/>
              </a:defRPr>
            </a:lvl3pPr>
            <a:lvl4pPr marL="1371566" lvl="3" indent="0" algn="l">
              <a:defRPr sz="1800">
                <a:solidFill>
                  <a:schemeClr val="tx1"/>
                </a:solidFill>
                <a:latin typeface="+mn-lt"/>
                <a:ea typeface="+mn-ea"/>
                <a:cs typeface="+mn-cs"/>
              </a:defRPr>
            </a:lvl4pPr>
            <a:lvl5pPr marL="1828754" lvl="4" indent="0" algn="l">
              <a:defRPr sz="1800">
                <a:solidFill>
                  <a:schemeClr val="tx1"/>
                </a:solidFill>
                <a:latin typeface="+mn-lt"/>
                <a:ea typeface="+mn-ea"/>
                <a:cs typeface="+mn-cs"/>
              </a:defRPr>
            </a:lvl5pPr>
            <a:lvl6pPr marL="2285943" lvl="5" indent="0" algn="l">
              <a:defRPr sz="1800">
                <a:solidFill>
                  <a:schemeClr val="tx1"/>
                </a:solidFill>
                <a:latin typeface="+mn-lt"/>
                <a:ea typeface="+mn-ea"/>
                <a:cs typeface="+mn-cs"/>
              </a:defRPr>
            </a:lvl6pPr>
            <a:lvl7pPr marL="2743131" lvl="6" indent="0" algn="l">
              <a:defRPr sz="1800">
                <a:solidFill>
                  <a:schemeClr val="tx1"/>
                </a:solidFill>
                <a:latin typeface="+mn-lt"/>
                <a:ea typeface="+mn-ea"/>
                <a:cs typeface="+mn-cs"/>
              </a:defRPr>
            </a:lvl7pPr>
            <a:lvl8pPr marL="3200320" lvl="7" indent="0" algn="l">
              <a:defRPr sz="1800">
                <a:solidFill>
                  <a:schemeClr val="tx1"/>
                </a:solidFill>
                <a:latin typeface="+mn-lt"/>
                <a:ea typeface="+mn-ea"/>
                <a:cs typeface="+mn-cs"/>
              </a:defRPr>
            </a:lvl8pPr>
            <a:lvl9pPr marL="3657509" lvl="8" indent="0" algn="l">
              <a:defRPr sz="1800">
                <a:solidFill>
                  <a:schemeClr val="tx1"/>
                </a:solidFill>
                <a:latin typeface="+mn-lt"/>
                <a:ea typeface="+mn-ea"/>
                <a:cs typeface="+mn-cs"/>
              </a:defRPr>
            </a:lvl9pPr>
          </a:lstStyle>
          <a:p>
            <a:endParaRPr/>
          </a:p>
        </p:txBody>
      </p:sp>
      <p:sp>
        <p:nvSpPr>
          <p:cNvPr id="12" name="Shape 12"/>
          <p:cNvSpPr txBox="1">
            <a:spLocks noGrp="1"/>
          </p:cNvSpPr>
          <p:nvPr>
            <p:ph type="sldNum" idx="4"/>
          </p:nvPr>
        </p:nvSpPr>
        <p:spPr>
          <a:xfrm>
            <a:off x="8610600" y="6356351"/>
            <a:ext cx="2743200" cy="365125"/>
          </a:xfrm>
          <a:prstGeom prst="rect">
            <a:avLst/>
          </a:prstGeom>
        </p:spPr>
        <p:txBody>
          <a:bodyPr vert="horz" lIns="91440" tIns="45720" rIns="91440" bIns="45720" anchor="ctr"/>
          <a:lstStyle>
            <a:defPPr/>
            <a:lvl1pPr marL="0" lvl="0" indent="0" algn="r">
              <a:defRPr sz="1200">
                <a:solidFill>
                  <a:schemeClr val="tx1">
                    <a:tint val="75000"/>
                  </a:schemeClr>
                </a:solidFill>
                <a:latin typeface="+mn-lt"/>
                <a:ea typeface="+mn-ea"/>
                <a:cs typeface="+mn-cs"/>
              </a:defRPr>
            </a:lvl1pPr>
            <a:lvl2pPr marL="457189" lvl="1" indent="0" algn="l">
              <a:defRPr sz="1800">
                <a:solidFill>
                  <a:schemeClr val="tx1"/>
                </a:solidFill>
                <a:latin typeface="+mn-lt"/>
                <a:ea typeface="+mn-ea"/>
                <a:cs typeface="+mn-cs"/>
              </a:defRPr>
            </a:lvl2pPr>
            <a:lvl3pPr marL="914377" lvl="2" indent="0" algn="l">
              <a:defRPr sz="1800">
                <a:solidFill>
                  <a:schemeClr val="tx1"/>
                </a:solidFill>
                <a:latin typeface="+mn-lt"/>
                <a:ea typeface="+mn-ea"/>
                <a:cs typeface="+mn-cs"/>
              </a:defRPr>
            </a:lvl3pPr>
            <a:lvl4pPr marL="1371566" lvl="3" indent="0" algn="l">
              <a:defRPr sz="1800">
                <a:solidFill>
                  <a:schemeClr val="tx1"/>
                </a:solidFill>
                <a:latin typeface="+mn-lt"/>
                <a:ea typeface="+mn-ea"/>
                <a:cs typeface="+mn-cs"/>
              </a:defRPr>
            </a:lvl4pPr>
            <a:lvl5pPr marL="1828754" lvl="4" indent="0" algn="l">
              <a:defRPr sz="1800">
                <a:solidFill>
                  <a:schemeClr val="tx1"/>
                </a:solidFill>
                <a:latin typeface="+mn-lt"/>
                <a:ea typeface="+mn-ea"/>
                <a:cs typeface="+mn-cs"/>
              </a:defRPr>
            </a:lvl5pPr>
            <a:lvl6pPr marL="2285943" lvl="5" indent="0" algn="l">
              <a:defRPr sz="1800">
                <a:solidFill>
                  <a:schemeClr val="tx1"/>
                </a:solidFill>
                <a:latin typeface="+mn-lt"/>
                <a:ea typeface="+mn-ea"/>
                <a:cs typeface="+mn-cs"/>
              </a:defRPr>
            </a:lvl6pPr>
            <a:lvl7pPr marL="2743131" lvl="6" indent="0" algn="l">
              <a:defRPr sz="1800">
                <a:solidFill>
                  <a:schemeClr val="tx1"/>
                </a:solidFill>
                <a:latin typeface="+mn-lt"/>
                <a:ea typeface="+mn-ea"/>
                <a:cs typeface="+mn-cs"/>
              </a:defRPr>
            </a:lvl7pPr>
            <a:lvl8pPr marL="3200320" lvl="7" indent="0" algn="l">
              <a:defRPr sz="1800">
                <a:solidFill>
                  <a:schemeClr val="tx1"/>
                </a:solidFill>
                <a:latin typeface="+mn-lt"/>
                <a:ea typeface="+mn-ea"/>
                <a:cs typeface="+mn-cs"/>
              </a:defRPr>
            </a:lvl8pPr>
            <a:lvl9pPr marL="3657509" lvl="8" indent="0" algn="l">
              <a:defRPr sz="1800">
                <a:solidFill>
                  <a:schemeClr val="tx1"/>
                </a:solidFill>
                <a:latin typeface="+mn-lt"/>
                <a:ea typeface="+mn-ea"/>
                <a:cs typeface="+mn-cs"/>
              </a:defRPr>
            </a:lvl9pPr>
          </a:lstStyle>
          <a:p>
            <a:r>
              <a:t>‹#›</a:t>
            </a:r>
          </a:p>
        </p:txBody>
      </p:sp>
    </p:spTree>
    <p:extLst>
      <p:ext uri="{BB962C8B-B14F-4D97-AF65-F5344CB8AC3E}">
        <p14:creationId xmlns:p14="http://schemas.microsoft.com/office/powerpoint/2010/main" val="8964729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defPPr/>
      <a:lvl1pPr lvl="0" algn="l">
        <a:lnSpc>
          <a:spcPct val="90000"/>
        </a:lnSpc>
        <a:buNone/>
        <a:defRPr sz="4400">
          <a:solidFill>
            <a:schemeClr val="tx1"/>
          </a:solidFill>
          <a:latin typeface="+mj-lt"/>
          <a:ea typeface="+mj-ea"/>
          <a:cs typeface="+mj-cs"/>
        </a:defRPr>
      </a:lvl1pPr>
    </p:titleStyle>
    <p:bodyStyle>
      <a:defPPr/>
      <a:lvl1pPr marL="228594" lvl="0" indent="-228594" algn="l">
        <a:lnSpc>
          <a:spcPct val="90000"/>
        </a:lnSpc>
        <a:spcBef>
          <a:spcPts val="1000"/>
        </a:spcBef>
        <a:buFont typeface="Arial"/>
        <a:buChar char="•"/>
        <a:defRPr sz="2800">
          <a:solidFill>
            <a:schemeClr val="tx1"/>
          </a:solidFill>
          <a:latin typeface="+mn-lt"/>
          <a:ea typeface="+mn-ea"/>
          <a:cs typeface="+mn-cs"/>
        </a:defRPr>
      </a:lvl1pPr>
      <a:lvl2pPr marL="685783" lvl="1" indent="-228594" algn="l">
        <a:lnSpc>
          <a:spcPct val="90000"/>
        </a:lnSpc>
        <a:spcBef>
          <a:spcPts val="500"/>
        </a:spcBef>
        <a:buFont typeface="Arial"/>
        <a:buChar char="•"/>
        <a:defRPr sz="2400">
          <a:solidFill>
            <a:schemeClr val="tx1"/>
          </a:solidFill>
          <a:latin typeface="+mn-lt"/>
          <a:ea typeface="+mn-ea"/>
          <a:cs typeface="+mn-cs"/>
        </a:defRPr>
      </a:lvl2pPr>
      <a:lvl3pPr marL="1142971" lvl="2" indent="-228594" algn="l">
        <a:lnSpc>
          <a:spcPct val="90000"/>
        </a:lnSpc>
        <a:spcBef>
          <a:spcPts val="500"/>
        </a:spcBef>
        <a:buFont typeface="Arial"/>
        <a:buChar char="•"/>
        <a:defRPr sz="2000">
          <a:solidFill>
            <a:schemeClr val="tx1"/>
          </a:solidFill>
          <a:latin typeface="+mn-lt"/>
          <a:ea typeface="+mn-ea"/>
          <a:cs typeface="+mn-cs"/>
        </a:defRPr>
      </a:lvl3pPr>
      <a:lvl4pPr marL="1600160" lvl="3" indent="-228594" algn="l">
        <a:lnSpc>
          <a:spcPct val="90000"/>
        </a:lnSpc>
        <a:spcBef>
          <a:spcPts val="500"/>
        </a:spcBef>
        <a:buFont typeface="Arial"/>
        <a:buChar char="•"/>
        <a:defRPr sz="1800">
          <a:solidFill>
            <a:schemeClr val="tx1"/>
          </a:solidFill>
          <a:latin typeface="+mn-lt"/>
          <a:ea typeface="+mn-ea"/>
          <a:cs typeface="+mn-cs"/>
        </a:defRPr>
      </a:lvl4pPr>
      <a:lvl5pPr marL="2057349" lvl="4" indent="-228594" algn="l">
        <a:lnSpc>
          <a:spcPct val="90000"/>
        </a:lnSpc>
        <a:spcBef>
          <a:spcPts val="500"/>
        </a:spcBef>
        <a:buFont typeface="Arial"/>
        <a:buChar char="•"/>
        <a:defRPr sz="1800">
          <a:solidFill>
            <a:schemeClr val="tx1"/>
          </a:solidFill>
          <a:latin typeface="+mn-lt"/>
          <a:ea typeface="+mn-ea"/>
          <a:cs typeface="+mn-cs"/>
        </a:defRPr>
      </a:lvl5pPr>
      <a:lvl6pPr marL="2514537" lvl="5" indent="-228594" algn="l">
        <a:lnSpc>
          <a:spcPct val="90000"/>
        </a:lnSpc>
        <a:spcBef>
          <a:spcPts val="500"/>
        </a:spcBef>
        <a:buFont typeface="Arial"/>
        <a:buChar char="•"/>
        <a:defRPr sz="1800">
          <a:solidFill>
            <a:schemeClr val="tx1"/>
          </a:solidFill>
          <a:latin typeface="+mn-lt"/>
          <a:ea typeface="+mn-ea"/>
          <a:cs typeface="+mn-cs"/>
        </a:defRPr>
      </a:lvl6pPr>
      <a:lvl7pPr marL="2971726" lvl="6" indent="-228594" algn="l">
        <a:lnSpc>
          <a:spcPct val="90000"/>
        </a:lnSpc>
        <a:spcBef>
          <a:spcPts val="500"/>
        </a:spcBef>
        <a:buFont typeface="Arial"/>
        <a:buChar char="•"/>
        <a:defRPr sz="1800">
          <a:solidFill>
            <a:schemeClr val="tx1"/>
          </a:solidFill>
          <a:latin typeface="+mn-lt"/>
          <a:ea typeface="+mn-ea"/>
          <a:cs typeface="+mn-cs"/>
        </a:defRPr>
      </a:lvl7pPr>
      <a:lvl8pPr marL="3428914" lvl="7" indent="-228594" algn="l">
        <a:lnSpc>
          <a:spcPct val="90000"/>
        </a:lnSpc>
        <a:spcBef>
          <a:spcPts val="500"/>
        </a:spcBef>
        <a:buFont typeface="Arial"/>
        <a:buChar char="•"/>
        <a:defRPr sz="1800">
          <a:solidFill>
            <a:schemeClr val="tx1"/>
          </a:solidFill>
          <a:latin typeface="+mn-lt"/>
          <a:ea typeface="+mn-ea"/>
          <a:cs typeface="+mn-cs"/>
        </a:defRPr>
      </a:lvl8pPr>
      <a:lvl9pPr marL="3886103" lvl="8" indent="-228594" algn="l">
        <a:lnSpc>
          <a:spcPct val="90000"/>
        </a:lnSpc>
        <a:spcBef>
          <a:spcPts val="500"/>
        </a:spcBef>
        <a:buFont typeface="Arial"/>
        <a:buChar char="•"/>
        <a:defRPr sz="1800">
          <a:solidFill>
            <a:schemeClr val="tx1"/>
          </a:solidFill>
          <a:latin typeface="+mn-lt"/>
          <a:ea typeface="+mn-ea"/>
          <a:cs typeface="+mn-cs"/>
        </a:defRPr>
      </a:lvl9pPr>
    </p:bodyStyle>
    <p:otherStyle>
      <a:defPPr/>
      <a:lvl1pPr marL="0" lvl="0" indent="0" algn="l">
        <a:defRPr sz="1800">
          <a:solidFill>
            <a:schemeClr val="tx1"/>
          </a:solidFill>
          <a:latin typeface="+mn-lt"/>
          <a:ea typeface="+mn-ea"/>
          <a:cs typeface="+mn-cs"/>
        </a:defRPr>
      </a:lvl1pPr>
      <a:lvl2pPr marL="457189" lvl="1" indent="0" algn="l">
        <a:defRPr sz="1800">
          <a:solidFill>
            <a:schemeClr val="tx1"/>
          </a:solidFill>
          <a:latin typeface="+mn-lt"/>
          <a:ea typeface="+mn-ea"/>
          <a:cs typeface="+mn-cs"/>
        </a:defRPr>
      </a:lvl2pPr>
      <a:lvl3pPr marL="914377" lvl="2" indent="0" algn="l">
        <a:defRPr sz="1800">
          <a:solidFill>
            <a:schemeClr val="tx1"/>
          </a:solidFill>
          <a:latin typeface="+mn-lt"/>
          <a:ea typeface="+mn-ea"/>
          <a:cs typeface="+mn-cs"/>
        </a:defRPr>
      </a:lvl3pPr>
      <a:lvl4pPr marL="1371566" lvl="3" indent="0" algn="l">
        <a:defRPr sz="1800">
          <a:solidFill>
            <a:schemeClr val="tx1"/>
          </a:solidFill>
          <a:latin typeface="+mn-lt"/>
          <a:ea typeface="+mn-ea"/>
          <a:cs typeface="+mn-cs"/>
        </a:defRPr>
      </a:lvl4pPr>
      <a:lvl5pPr marL="1828754" lvl="4" indent="0" algn="l">
        <a:defRPr sz="1800">
          <a:solidFill>
            <a:schemeClr val="tx1"/>
          </a:solidFill>
          <a:latin typeface="+mn-lt"/>
          <a:ea typeface="+mn-ea"/>
          <a:cs typeface="+mn-cs"/>
        </a:defRPr>
      </a:lvl5pPr>
      <a:lvl6pPr marL="2285943" lvl="5" indent="0" algn="l">
        <a:defRPr sz="1800">
          <a:solidFill>
            <a:schemeClr val="tx1"/>
          </a:solidFill>
          <a:latin typeface="+mn-lt"/>
          <a:ea typeface="+mn-ea"/>
          <a:cs typeface="+mn-cs"/>
        </a:defRPr>
      </a:lvl6pPr>
      <a:lvl7pPr marL="2743131" lvl="6" indent="0" algn="l">
        <a:defRPr sz="1800">
          <a:solidFill>
            <a:schemeClr val="tx1"/>
          </a:solidFill>
          <a:latin typeface="+mn-lt"/>
          <a:ea typeface="+mn-ea"/>
          <a:cs typeface="+mn-cs"/>
        </a:defRPr>
      </a:lvl7pPr>
      <a:lvl8pPr marL="3200320" lvl="7" indent="0" algn="l">
        <a:defRPr sz="1800">
          <a:solidFill>
            <a:schemeClr val="tx1"/>
          </a:solidFill>
          <a:latin typeface="+mn-lt"/>
          <a:ea typeface="+mn-ea"/>
          <a:cs typeface="+mn-cs"/>
        </a:defRPr>
      </a:lvl8pPr>
      <a:lvl9pPr marL="3657509" lvl="8" indent="0" algn="l">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32.xml"/><Relationship Id="rId5" Type="http://schemas.openxmlformats.org/officeDocument/2006/relationships/image" Target="../media/image7.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32.xml"/><Relationship Id="rId5" Type="http://schemas.openxmlformats.org/officeDocument/2006/relationships/image" Target="../media/image7.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32.xml"/><Relationship Id="rId5" Type="http://schemas.openxmlformats.org/officeDocument/2006/relationships/image" Target="../media/image7.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32.xml"/><Relationship Id="rId5" Type="http://schemas.openxmlformats.org/officeDocument/2006/relationships/image" Target="../media/image7.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image" Target="../media/image10.png"/><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1.png"/><Relationship Id="rId7" Type="http://schemas.openxmlformats.org/officeDocument/2006/relationships/image" Target="../media/image13.jpeg"/><Relationship Id="rId12"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hyperlink" Target="http://www.legicon.ru/" TargetMode="External"/><Relationship Id="rId10" Type="http://schemas.openxmlformats.org/officeDocument/2006/relationships/image" Target="../media/image16.png"/><Relationship Id="rId4" Type="http://schemas.openxmlformats.org/officeDocument/2006/relationships/hyperlink" Target="https://t.me/legiconlawyers" TargetMode="External"/><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49.xml"/><Relationship Id="rId5" Type="http://schemas.openxmlformats.org/officeDocument/2006/relationships/image" Target="../media/image7.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76301" y="1371443"/>
            <a:ext cx="10410824" cy="3095782"/>
          </a:xfrm>
        </p:spPr>
        <p:txBody>
          <a:bodyPr>
            <a:noAutofit/>
          </a:bodyPr>
          <a:lstStyle/>
          <a:p>
            <a:r>
              <a:rPr lang="ru-RU" sz="4400" dirty="0">
                <a:solidFill>
                  <a:srgbClr val="C00000"/>
                </a:solidFill>
                <a:effectLst>
                  <a:outerShdw blurRad="38100" dist="38100" dir="2700000" algn="tl">
                    <a:srgbClr val="000000">
                      <a:alpha val="43137"/>
                    </a:srgbClr>
                  </a:outerShdw>
                </a:effectLst>
                <a:latin typeface="Montserrat Bold" panose="00000800000000000000" pitchFamily="2" charset="-52"/>
              </a:rPr>
              <a:t>ПРАКТИКА ПРИМЕНЕНИЯ НАЛОГОВЫМ ЮРИСТОМ ЭКСПЕРТИЗ В НАЛОГОВОМ СПОРЕ</a:t>
            </a:r>
          </a:p>
        </p:txBody>
      </p:sp>
      <p:pic>
        <p:nvPicPr>
          <p:cNvPr id="4" name="Google Shape;227;p35"/>
          <p:cNvPicPr preferRelativeResize="0"/>
          <p:nvPr/>
        </p:nvPicPr>
        <p:blipFill rotWithShape="1">
          <a:blip r:embed="rId2" cstate="print">
            <a:alphaModFix/>
          </a:blip>
          <a:srcRect/>
          <a:stretch/>
        </p:blipFill>
        <p:spPr>
          <a:xfrm>
            <a:off x="199813" y="275046"/>
            <a:ext cx="2373522" cy="463794"/>
          </a:xfrm>
          <a:prstGeom prst="rect">
            <a:avLst/>
          </a:prstGeom>
          <a:noFill/>
          <a:ln>
            <a:noFill/>
          </a:ln>
        </p:spPr>
      </p:pic>
      <p:pic>
        <p:nvPicPr>
          <p:cNvPr id="7" name="Google Shape;228;p35" descr="В начале сентября 2016 года у Финансового университета.. | Финансовый  университет при Правительстве РФ | ВКонтакте">
            <a:extLst>
              <a:ext uri="{FF2B5EF4-FFF2-40B4-BE49-F238E27FC236}">
                <a16:creationId xmlns:a16="http://schemas.microsoft.com/office/drawing/2014/main" id="{1AB83D0A-7F64-4A3E-78CD-4C796B7F0A8A}"/>
              </a:ext>
            </a:extLst>
          </p:cNvPr>
          <p:cNvPicPr preferRelativeResize="0"/>
          <p:nvPr/>
        </p:nvPicPr>
        <p:blipFill rotWithShape="1">
          <a:blip r:embed="rId3" cstate="print">
            <a:alphaModFix/>
          </a:blip>
          <a:srcRect/>
          <a:stretch/>
        </p:blipFill>
        <p:spPr>
          <a:xfrm>
            <a:off x="9459310" y="0"/>
            <a:ext cx="2732690" cy="970490"/>
          </a:xfrm>
          <a:prstGeom prst="rect">
            <a:avLst/>
          </a:prstGeom>
          <a:noFill/>
          <a:ln>
            <a:noFill/>
          </a:ln>
        </p:spPr>
      </p:pic>
      <p:sp>
        <p:nvSpPr>
          <p:cNvPr id="8" name="Номер слайда 7">
            <a:extLst>
              <a:ext uri="{FF2B5EF4-FFF2-40B4-BE49-F238E27FC236}">
                <a16:creationId xmlns:a16="http://schemas.microsoft.com/office/drawing/2014/main" id="{7A7FD821-7F46-7FFA-9AF5-11AE97323317}"/>
              </a:ext>
            </a:extLst>
          </p:cNvPr>
          <p:cNvSpPr>
            <a:spLocks noGrp="1"/>
          </p:cNvSpPr>
          <p:nvPr>
            <p:ph type="sldNum" sz="quarter" idx="12"/>
          </p:nvPr>
        </p:nvSpPr>
        <p:spPr/>
        <p:txBody>
          <a:bodyPr/>
          <a:lstStyle/>
          <a:p>
            <a:fld id="{F0C5E1CE-D61E-4312-A3CB-F79E7498292B}" type="slidenum">
              <a:rPr lang="ru-RU" smtClean="0"/>
              <a:t>1</a:t>
            </a:fld>
            <a:endParaRPr lang="ru-RU"/>
          </a:p>
        </p:txBody>
      </p:sp>
      <p:pic>
        <p:nvPicPr>
          <p:cNvPr id="9" name="Google Shape;87;p13">
            <a:extLst>
              <a:ext uri="{FF2B5EF4-FFF2-40B4-BE49-F238E27FC236}">
                <a16:creationId xmlns:a16="http://schemas.microsoft.com/office/drawing/2014/main" id="{F6DF91C5-8A1B-64AE-497A-A1B821471E9D}"/>
              </a:ext>
            </a:extLst>
          </p:cNvPr>
          <p:cNvPicPr preferRelativeResize="0"/>
          <p:nvPr/>
        </p:nvPicPr>
        <p:blipFill rotWithShape="1">
          <a:blip r:embed="rId4">
            <a:alphaModFix/>
          </a:blip>
          <a:srcRect/>
          <a:stretch/>
        </p:blipFill>
        <p:spPr>
          <a:xfrm>
            <a:off x="9184559" y="3854293"/>
            <a:ext cx="3045541" cy="3022757"/>
          </a:xfrm>
          <a:prstGeom prst="rect">
            <a:avLst/>
          </a:prstGeom>
          <a:noFill/>
          <a:ln>
            <a:noFill/>
          </a:ln>
        </p:spPr>
      </p:pic>
    </p:spTree>
    <p:extLst>
      <p:ext uri="{BB962C8B-B14F-4D97-AF65-F5344CB8AC3E}">
        <p14:creationId xmlns:p14="http://schemas.microsoft.com/office/powerpoint/2010/main" val="332115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77269" y="1048326"/>
            <a:ext cx="5911272" cy="5415324"/>
          </a:xfrm>
          <a:ln>
            <a:solidFill>
              <a:srgbClr val="FF0000"/>
            </a:solidFill>
          </a:ln>
        </p:spPr>
        <p:txBody>
          <a:bodyPr>
            <a:noAutofit/>
          </a:bodyPr>
          <a:lstStyle/>
          <a:p>
            <a:pPr marL="0" lvl="0" indent="0" algn="just" defTabSz="1072831">
              <a:spcBef>
                <a:spcPts val="1969"/>
              </a:spcBef>
              <a:buNone/>
              <a:defRPr sz="2640"/>
            </a:pPr>
            <a:r>
              <a:rPr lang="ru-RU" sz="1300" dirty="0">
                <a:latin typeface="Times New Roman" panose="02020603050405020304" pitchFamily="18" charset="0"/>
                <a:cs typeface="Times New Roman" panose="02020603050405020304" pitchFamily="18" charset="0"/>
              </a:rPr>
              <a:t>В судебном заседании</a:t>
            </a:r>
            <a:r>
              <a:rPr lang="en-US" sz="1300" dirty="0">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по делу № А41-95406/2021  представителем ООО "СОНЕКС" заявлено ходатайство о назначении бухгалтерской экспертизы с постановкой перед экспертом следующих вопросов: </a:t>
            </a:r>
          </a:p>
          <a:p>
            <a:pPr marL="0" lvl="0" indent="0" algn="just" defTabSz="1072831">
              <a:spcBef>
                <a:spcPts val="1969"/>
              </a:spcBef>
              <a:buNone/>
              <a:defRPr sz="2640"/>
            </a:pPr>
            <a:r>
              <a:rPr lang="ru-RU" sz="1300" b="1" dirty="0">
                <a:latin typeface="Times New Roman" panose="02020603050405020304" pitchFamily="18" charset="0"/>
                <a:cs typeface="Times New Roman" panose="02020603050405020304" pitchFamily="18" charset="0"/>
              </a:rPr>
              <a:t>1.Являются ли экономически обоснованными и подтвержденными документально расходы ООО «</a:t>
            </a:r>
            <a:r>
              <a:rPr lang="ru-RU" sz="1300" b="1" dirty="0" err="1">
                <a:latin typeface="Times New Roman" panose="02020603050405020304" pitchFamily="18" charset="0"/>
                <a:cs typeface="Times New Roman" panose="02020603050405020304" pitchFamily="18" charset="0"/>
              </a:rPr>
              <a:t>Сонекс</a:t>
            </a:r>
            <a:r>
              <a:rPr lang="ru-RU" sz="1300" b="1" dirty="0">
                <a:latin typeface="Times New Roman" panose="02020603050405020304" pitchFamily="18" charset="0"/>
                <a:cs typeface="Times New Roman" panose="02020603050405020304" pitchFamily="18" charset="0"/>
              </a:rPr>
              <a:t>», учитываемые для целей налогообложения по налогу на прибыль </a:t>
            </a:r>
            <a:r>
              <a:rPr lang="ru-RU" sz="1300" dirty="0">
                <a:latin typeface="Times New Roman" panose="02020603050405020304" pitchFamily="18" charset="0"/>
                <a:cs typeface="Times New Roman" panose="02020603050405020304" pitchFamily="18" charset="0"/>
              </a:rPr>
              <a:t>организаций по договорам с ООО «Инновационные ресурсы», ООО «</a:t>
            </a:r>
            <a:r>
              <a:rPr lang="ru-RU" sz="1300" dirty="0" err="1">
                <a:latin typeface="Times New Roman" panose="02020603050405020304" pitchFamily="18" charset="0"/>
                <a:cs typeface="Times New Roman" panose="02020603050405020304" pitchFamily="18" charset="0"/>
              </a:rPr>
              <a:t>ТехноЭкспорт</a:t>
            </a:r>
            <a:r>
              <a:rPr lang="ru-RU" sz="1300" dirty="0">
                <a:latin typeface="Times New Roman" panose="02020603050405020304" pitchFamily="18" charset="0"/>
                <a:cs typeface="Times New Roman" panose="02020603050405020304" pitchFamily="18" charset="0"/>
              </a:rPr>
              <a:t>», ООО «ТПК ИБЕРИКА», ООО «Авангард </a:t>
            </a:r>
            <a:r>
              <a:rPr lang="ru-RU" sz="1300" dirty="0" err="1">
                <a:latin typeface="Times New Roman" panose="02020603050405020304" pitchFamily="18" charset="0"/>
                <a:cs typeface="Times New Roman" panose="02020603050405020304" pitchFamily="18" charset="0"/>
              </a:rPr>
              <a:t>Маркет</a:t>
            </a:r>
            <a:r>
              <a:rPr lang="ru-RU" sz="1300" dirty="0">
                <a:latin typeface="Times New Roman" panose="02020603050405020304" pitchFamily="18" charset="0"/>
                <a:cs typeface="Times New Roman" panose="02020603050405020304" pitchFamily="18" charset="0"/>
              </a:rPr>
              <a:t>», ООО «</a:t>
            </a:r>
            <a:r>
              <a:rPr lang="ru-RU" sz="1300" dirty="0" err="1">
                <a:latin typeface="Times New Roman" panose="02020603050405020304" pitchFamily="18" charset="0"/>
                <a:cs typeface="Times New Roman" panose="02020603050405020304" pitchFamily="18" charset="0"/>
              </a:rPr>
              <a:t>ЭльдТрейдинг</a:t>
            </a:r>
            <a:r>
              <a:rPr lang="ru-RU" sz="1300" dirty="0">
                <a:latin typeface="Times New Roman" panose="02020603050405020304" pitchFamily="18" charset="0"/>
                <a:cs typeface="Times New Roman" panose="02020603050405020304" pitchFamily="18" charset="0"/>
              </a:rPr>
              <a:t>», ООО «АЛЬФА-ЭКО», ООО «БРИТГРУПП», ООО «КОНСТРУКТОР», ООО «МЕГА-ТРЕЙД», ООО «</a:t>
            </a:r>
            <a:r>
              <a:rPr lang="ru-RU" sz="1300" dirty="0" err="1">
                <a:latin typeface="Times New Roman" panose="02020603050405020304" pitchFamily="18" charset="0"/>
                <a:cs typeface="Times New Roman" panose="02020603050405020304" pitchFamily="18" charset="0"/>
              </a:rPr>
              <a:t>МосТрейд</a:t>
            </a:r>
            <a:r>
              <a:rPr lang="ru-RU" sz="1300" dirty="0">
                <a:latin typeface="Times New Roman" panose="02020603050405020304" pitchFamily="18" charset="0"/>
                <a:cs typeface="Times New Roman" panose="02020603050405020304" pitchFamily="18" charset="0"/>
              </a:rPr>
              <a:t>», ООО «Орион-Сервис ГРУПП», ООО «ТУО «СФЕРА», ООО «</a:t>
            </a:r>
            <a:r>
              <a:rPr lang="ru-RU" sz="1300" dirty="0" err="1">
                <a:latin typeface="Times New Roman" panose="02020603050405020304" pitchFamily="18" charset="0"/>
                <a:cs typeface="Times New Roman" panose="02020603050405020304" pitchFamily="18" charset="0"/>
              </a:rPr>
              <a:t>ТрансСпецКомплект</a:t>
            </a:r>
            <a:r>
              <a:rPr lang="ru-RU" sz="1300" dirty="0">
                <a:latin typeface="Times New Roman" panose="02020603050405020304" pitchFamily="18" charset="0"/>
                <a:cs typeface="Times New Roman" panose="02020603050405020304" pitchFamily="18" charset="0"/>
              </a:rPr>
              <a:t>» за 2015, 2016, 2017г.г.. </a:t>
            </a:r>
          </a:p>
          <a:p>
            <a:pPr marL="0" lvl="0" indent="0" algn="just" defTabSz="1072831">
              <a:spcBef>
                <a:spcPts val="1969"/>
              </a:spcBef>
              <a:buNone/>
              <a:defRPr sz="2640"/>
            </a:pPr>
            <a:r>
              <a:rPr lang="ru-RU" sz="1300" b="1" dirty="0">
                <a:latin typeface="Times New Roman" panose="02020603050405020304" pitchFamily="18" charset="0"/>
                <a:cs typeface="Times New Roman" panose="02020603050405020304" pitchFamily="18" charset="0"/>
              </a:rPr>
              <a:t>2.Соблюдаются ли условия, предъявляемые Налоговым кодексом РФ для принятия НДС к вычету по операциям ООО «</a:t>
            </a:r>
            <a:r>
              <a:rPr lang="ru-RU" sz="1300" b="1" dirty="0" err="1">
                <a:latin typeface="Times New Roman" panose="02020603050405020304" pitchFamily="18" charset="0"/>
                <a:cs typeface="Times New Roman" panose="02020603050405020304" pitchFamily="18" charset="0"/>
              </a:rPr>
              <a:t>Сонекс</a:t>
            </a:r>
            <a:r>
              <a:rPr lang="ru-RU" sz="1300" b="1" dirty="0">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по договорам с ООО «Инновационные ресурсы», ООО «</a:t>
            </a:r>
            <a:r>
              <a:rPr lang="ru-RU" sz="1300" dirty="0" err="1">
                <a:latin typeface="Times New Roman" panose="02020603050405020304" pitchFamily="18" charset="0"/>
                <a:cs typeface="Times New Roman" panose="02020603050405020304" pitchFamily="18" charset="0"/>
              </a:rPr>
              <a:t>ТехноЭкспорт</a:t>
            </a:r>
            <a:r>
              <a:rPr lang="ru-RU" sz="1300" dirty="0">
                <a:latin typeface="Times New Roman" panose="02020603050405020304" pitchFamily="18" charset="0"/>
                <a:cs typeface="Times New Roman" panose="02020603050405020304" pitchFamily="18" charset="0"/>
              </a:rPr>
              <a:t>», ООО «ТПК ИБЕРИКА», 2 33_12133670 ООО «Авангард </a:t>
            </a:r>
            <a:r>
              <a:rPr lang="ru-RU" sz="1300" dirty="0" err="1">
                <a:latin typeface="Times New Roman" panose="02020603050405020304" pitchFamily="18" charset="0"/>
                <a:cs typeface="Times New Roman" panose="02020603050405020304" pitchFamily="18" charset="0"/>
              </a:rPr>
              <a:t>Маркет</a:t>
            </a:r>
            <a:r>
              <a:rPr lang="ru-RU" sz="1300" dirty="0">
                <a:latin typeface="Times New Roman" panose="02020603050405020304" pitchFamily="18" charset="0"/>
                <a:cs typeface="Times New Roman" panose="02020603050405020304" pitchFamily="18" charset="0"/>
              </a:rPr>
              <a:t>», ООО «</a:t>
            </a:r>
            <a:r>
              <a:rPr lang="ru-RU" sz="1300" dirty="0" err="1">
                <a:latin typeface="Times New Roman" panose="02020603050405020304" pitchFamily="18" charset="0"/>
                <a:cs typeface="Times New Roman" panose="02020603050405020304" pitchFamily="18" charset="0"/>
              </a:rPr>
              <a:t>ЭльдТрейдинг</a:t>
            </a:r>
            <a:r>
              <a:rPr lang="ru-RU" sz="1300" dirty="0">
                <a:latin typeface="Times New Roman" panose="02020603050405020304" pitchFamily="18" charset="0"/>
                <a:cs typeface="Times New Roman" panose="02020603050405020304" pitchFamily="18" charset="0"/>
              </a:rPr>
              <a:t>», ООО «АЛЬФА-ЭКО», ООО «БРИТГРУПП», ООО «КОНСТРУКТОР», ООО «МЕГА-ТРЕЙД», ООО «</a:t>
            </a:r>
            <a:r>
              <a:rPr lang="ru-RU" sz="1300" dirty="0" err="1">
                <a:latin typeface="Times New Roman" panose="02020603050405020304" pitchFamily="18" charset="0"/>
                <a:cs typeface="Times New Roman" panose="02020603050405020304" pitchFamily="18" charset="0"/>
              </a:rPr>
              <a:t>МосТрейд</a:t>
            </a:r>
            <a:r>
              <a:rPr lang="ru-RU" sz="1300" dirty="0">
                <a:latin typeface="Times New Roman" panose="02020603050405020304" pitchFamily="18" charset="0"/>
                <a:cs typeface="Times New Roman" panose="02020603050405020304" pitchFamily="18" charset="0"/>
              </a:rPr>
              <a:t>», ООО «Орион-Сервис ГРУПП», ООО «ТУО «СФЕРА», ООО «</a:t>
            </a:r>
            <a:r>
              <a:rPr lang="ru-RU" sz="1300" dirty="0" err="1">
                <a:latin typeface="Times New Roman" panose="02020603050405020304" pitchFamily="18" charset="0"/>
                <a:cs typeface="Times New Roman" panose="02020603050405020304" pitchFamily="18" charset="0"/>
              </a:rPr>
              <a:t>ТрансСпецКомплект</a:t>
            </a:r>
            <a:r>
              <a:rPr lang="ru-RU" sz="1300" dirty="0">
                <a:latin typeface="Times New Roman" panose="02020603050405020304" pitchFamily="18" charset="0"/>
                <a:cs typeface="Times New Roman" panose="02020603050405020304" pitchFamily="18" charset="0"/>
              </a:rPr>
              <a:t>» в 2015, 2016, 2017г.г.. </a:t>
            </a:r>
          </a:p>
          <a:p>
            <a:pPr marL="0" lvl="0" indent="0" algn="just" defTabSz="1072831">
              <a:spcBef>
                <a:spcPts val="1969"/>
              </a:spcBef>
              <a:buNone/>
              <a:defRPr sz="2640"/>
            </a:pPr>
            <a:r>
              <a:rPr lang="ru-RU" sz="1300" b="1" dirty="0">
                <a:latin typeface="Times New Roman" panose="02020603050405020304" pitchFamily="18" charset="0"/>
                <a:cs typeface="Times New Roman" panose="02020603050405020304" pitchFamily="18" charset="0"/>
              </a:rPr>
              <a:t>3.Усматривается ли факт вовлечения (движения) товаров, полученных ООО «</a:t>
            </a:r>
            <a:r>
              <a:rPr lang="ru-RU" sz="1300" b="1" dirty="0" err="1">
                <a:latin typeface="Times New Roman" panose="02020603050405020304" pitchFamily="18" charset="0"/>
                <a:cs typeface="Times New Roman" panose="02020603050405020304" pitchFamily="18" charset="0"/>
              </a:rPr>
              <a:t>Сонекс</a:t>
            </a:r>
            <a:r>
              <a:rPr lang="ru-RU" sz="1300" b="1" dirty="0">
                <a:latin typeface="Times New Roman" panose="02020603050405020304" pitchFamily="18" charset="0"/>
                <a:cs typeface="Times New Roman" panose="02020603050405020304" pitchFamily="18" charset="0"/>
              </a:rPr>
              <a:t>» по договорам с </a:t>
            </a:r>
            <a:r>
              <a:rPr lang="ru-RU" sz="1300" dirty="0">
                <a:latin typeface="Times New Roman" panose="02020603050405020304" pitchFamily="18" charset="0"/>
                <a:cs typeface="Times New Roman" panose="02020603050405020304" pitchFamily="18" charset="0"/>
              </a:rPr>
              <a:t>ООО «Инновационные ресурсы», ООО «</a:t>
            </a:r>
            <a:r>
              <a:rPr lang="ru-RU" sz="1300" dirty="0" err="1">
                <a:latin typeface="Times New Roman" panose="02020603050405020304" pitchFamily="18" charset="0"/>
                <a:cs typeface="Times New Roman" panose="02020603050405020304" pitchFamily="18" charset="0"/>
              </a:rPr>
              <a:t>ТехноЭкспорт</a:t>
            </a:r>
            <a:r>
              <a:rPr lang="ru-RU" sz="1300" dirty="0">
                <a:latin typeface="Times New Roman" panose="02020603050405020304" pitchFamily="18" charset="0"/>
                <a:cs typeface="Times New Roman" panose="02020603050405020304" pitchFamily="18" charset="0"/>
              </a:rPr>
              <a:t>», ООО «ТПК ИБЕРИКА», ООО «Авангард </a:t>
            </a:r>
            <a:r>
              <a:rPr lang="ru-RU" sz="1300" dirty="0" err="1">
                <a:latin typeface="Times New Roman" panose="02020603050405020304" pitchFamily="18" charset="0"/>
                <a:cs typeface="Times New Roman" panose="02020603050405020304" pitchFamily="18" charset="0"/>
              </a:rPr>
              <a:t>Маркет</a:t>
            </a:r>
            <a:r>
              <a:rPr lang="ru-RU" sz="1300" dirty="0">
                <a:latin typeface="Times New Roman" panose="02020603050405020304" pitchFamily="18" charset="0"/>
                <a:cs typeface="Times New Roman" panose="02020603050405020304" pitchFamily="18" charset="0"/>
              </a:rPr>
              <a:t>», ООО «</a:t>
            </a:r>
            <a:r>
              <a:rPr lang="ru-RU" sz="1300" dirty="0" err="1">
                <a:latin typeface="Times New Roman" panose="02020603050405020304" pitchFamily="18" charset="0"/>
                <a:cs typeface="Times New Roman" panose="02020603050405020304" pitchFamily="18" charset="0"/>
              </a:rPr>
              <a:t>ЭльдТрейдинг</a:t>
            </a:r>
            <a:r>
              <a:rPr lang="ru-RU" sz="1300" dirty="0">
                <a:latin typeface="Times New Roman" panose="02020603050405020304" pitchFamily="18" charset="0"/>
                <a:cs typeface="Times New Roman" panose="02020603050405020304" pitchFamily="18" charset="0"/>
              </a:rPr>
              <a:t>», ООО «АЛЬФА-ЭКО», ООО «БРИТГРУПП», ООО «КОНСТРУКТОР», ООО «МЕГА-ТРЕЙД», ООО «</a:t>
            </a:r>
            <a:r>
              <a:rPr lang="ru-RU" sz="1300" dirty="0" err="1">
                <a:latin typeface="Times New Roman" panose="02020603050405020304" pitchFamily="18" charset="0"/>
                <a:cs typeface="Times New Roman" panose="02020603050405020304" pitchFamily="18" charset="0"/>
              </a:rPr>
              <a:t>Мос</a:t>
            </a:r>
            <a:r>
              <a:rPr lang="ru-RU" sz="1300" dirty="0">
                <a:latin typeface="Times New Roman" panose="02020603050405020304" pitchFamily="18" charset="0"/>
                <a:cs typeface="Times New Roman" panose="02020603050405020304" pitchFamily="18" charset="0"/>
              </a:rPr>
              <a:t>-Трейд», ООО «</a:t>
            </a:r>
            <a:r>
              <a:rPr lang="ru-RU" sz="1300" dirty="0" err="1">
                <a:latin typeface="Times New Roman" panose="02020603050405020304" pitchFamily="18" charset="0"/>
                <a:cs typeface="Times New Roman" panose="02020603050405020304" pitchFamily="18" charset="0"/>
              </a:rPr>
              <a:t>ОрионСервис</a:t>
            </a:r>
            <a:r>
              <a:rPr lang="ru-RU" sz="1300" dirty="0">
                <a:latin typeface="Times New Roman" panose="02020603050405020304" pitchFamily="18" charset="0"/>
                <a:cs typeface="Times New Roman" panose="02020603050405020304" pitchFamily="18" charset="0"/>
              </a:rPr>
              <a:t> ГРУПП», ООО «ТУО «СФЕРА», ООО «</a:t>
            </a:r>
            <a:r>
              <a:rPr lang="ru-RU" sz="1300" dirty="0" err="1">
                <a:latin typeface="Times New Roman" panose="02020603050405020304" pitchFamily="18" charset="0"/>
                <a:cs typeface="Times New Roman" panose="02020603050405020304" pitchFamily="18" charset="0"/>
              </a:rPr>
              <a:t>ТрансСпецКомплект</a:t>
            </a:r>
            <a:r>
              <a:rPr lang="ru-RU" sz="1300" dirty="0">
                <a:latin typeface="Times New Roman" panose="02020603050405020304" pitchFamily="18" charset="0"/>
                <a:cs typeface="Times New Roman" panose="02020603050405020304" pitchFamily="18" charset="0"/>
              </a:rPr>
              <a:t>» в деятельности ООО «</a:t>
            </a:r>
            <a:r>
              <a:rPr lang="ru-RU" sz="1300" dirty="0" err="1">
                <a:latin typeface="Times New Roman" panose="02020603050405020304" pitchFamily="18" charset="0"/>
                <a:cs typeface="Times New Roman" panose="02020603050405020304" pitchFamily="18" charset="0"/>
              </a:rPr>
              <a:t>Сонекс</a:t>
            </a:r>
            <a:r>
              <a:rPr lang="ru-RU" sz="1300" dirty="0">
                <a:latin typeface="Times New Roman" panose="02020603050405020304" pitchFamily="18" charset="0"/>
                <a:cs typeface="Times New Roman" panose="02020603050405020304" pitchFamily="18" charset="0"/>
              </a:rPr>
              <a:t>».</a:t>
            </a:r>
            <a:endParaRPr lang="ru-RU" sz="1300" dirty="0">
              <a:solidFill>
                <a:prstClr val="black"/>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6109666" y="1048326"/>
            <a:ext cx="5957454" cy="5415324"/>
          </a:xfrm>
          <a:ln>
            <a:solidFill>
              <a:srgbClr val="FF0000"/>
            </a:solidFill>
          </a:ln>
        </p:spPr>
        <p:txBody>
          <a:bodyPr>
            <a:normAutofit/>
          </a:bodyPr>
          <a:lstStyle/>
          <a:p>
            <a:pPr marL="0" indent="0" algn="just">
              <a:buNone/>
            </a:pPr>
            <a:r>
              <a:rPr lang="ru-RU" sz="1400" dirty="0">
                <a:latin typeface="Times New Roman" panose="02020603050405020304" pitchFamily="18" charset="0"/>
                <a:cs typeface="Times New Roman" panose="02020603050405020304" pitchFamily="18" charset="0"/>
              </a:rPr>
              <a:t>Также налоговым органом были предложены для постановки перед экспертами дополнительные вопросы: </a:t>
            </a:r>
            <a:endParaRPr lang="en-US" sz="1400" dirty="0">
              <a:latin typeface="Times New Roman" panose="02020603050405020304" pitchFamily="18" charset="0"/>
              <a:cs typeface="Times New Roman" panose="02020603050405020304" pitchFamily="18" charset="0"/>
            </a:endParaRPr>
          </a:p>
          <a:p>
            <a:pPr algn="just">
              <a:buAutoNum type="arabicPeriod"/>
            </a:pPr>
            <a:r>
              <a:rPr lang="ru-RU" sz="1400" b="1" dirty="0">
                <a:latin typeface="Times New Roman" panose="02020603050405020304" pitchFamily="18" charset="0"/>
                <a:cs typeface="Times New Roman" panose="02020603050405020304" pitchFamily="18" charset="0"/>
              </a:rPr>
              <a:t>«Установить отражение в бухгалтерском и налоговом учете операций по хранению и использованию </a:t>
            </a:r>
            <a:r>
              <a:rPr lang="ru-RU" sz="1400" dirty="0">
                <a:latin typeface="Times New Roman" panose="02020603050405020304" pitchFamily="18" charset="0"/>
                <a:cs typeface="Times New Roman" panose="02020603050405020304" pitchFamily="18" charset="0"/>
              </a:rPr>
              <a:t>(возможной реализации) товаров, поставляемых на склад ООО «</a:t>
            </a:r>
            <a:r>
              <a:rPr lang="ru-RU" sz="1400" dirty="0" err="1">
                <a:latin typeface="Times New Roman" panose="02020603050405020304" pitchFamily="18" charset="0"/>
                <a:cs typeface="Times New Roman" panose="02020603050405020304" pitchFamily="18" charset="0"/>
              </a:rPr>
              <a:t>Сонекс</a:t>
            </a:r>
            <a:r>
              <a:rPr lang="ru-RU" sz="1400" dirty="0">
                <a:latin typeface="Times New Roman" panose="02020603050405020304" pitchFamily="18" charset="0"/>
                <a:cs typeface="Times New Roman" panose="02020603050405020304" pitchFamily="18" charset="0"/>
              </a:rPr>
              <a:t>» прямыми импортерами ООО «РАПИД» и ООО «ВИЛАНА»». </a:t>
            </a:r>
            <a:endParaRPr lang="en-US" sz="1400" dirty="0">
              <a:latin typeface="Times New Roman" panose="02020603050405020304" pitchFamily="18" charset="0"/>
              <a:cs typeface="Times New Roman" panose="02020603050405020304" pitchFamily="18" charset="0"/>
            </a:endParaRPr>
          </a:p>
          <a:p>
            <a:pPr algn="just">
              <a:buAutoNum type="arabicPeriod"/>
            </a:pPr>
            <a:r>
              <a:rPr lang="ru-RU" sz="1400" dirty="0">
                <a:latin typeface="Times New Roman" panose="02020603050405020304" pitchFamily="18" charset="0"/>
                <a:cs typeface="Times New Roman" panose="02020603050405020304" pitchFamily="18" charset="0"/>
              </a:rPr>
              <a:t>«Вопрос № 2. ООО «СОНЕКС» перед ООО «Инновационные ресурсы», ООО «</a:t>
            </a:r>
            <a:r>
              <a:rPr lang="ru-RU" sz="1400" dirty="0" err="1">
                <a:latin typeface="Times New Roman" panose="02020603050405020304" pitchFamily="18" charset="0"/>
                <a:cs typeface="Times New Roman" panose="02020603050405020304" pitchFamily="18" charset="0"/>
              </a:rPr>
              <a:t>ТехноЭкспорт</a:t>
            </a:r>
            <a:r>
              <a:rPr lang="ru-RU" sz="1400" dirty="0">
                <a:latin typeface="Times New Roman" panose="02020603050405020304" pitchFamily="18" charset="0"/>
                <a:cs typeface="Times New Roman" panose="02020603050405020304" pitchFamily="18" charset="0"/>
              </a:rPr>
              <a:t>», ООО «ТПК </a:t>
            </a:r>
            <a:r>
              <a:rPr lang="ru-RU" sz="1400" dirty="0" err="1">
                <a:latin typeface="Times New Roman" panose="02020603050405020304" pitchFamily="18" charset="0"/>
                <a:cs typeface="Times New Roman" panose="02020603050405020304" pitchFamily="18" charset="0"/>
              </a:rPr>
              <a:t>Иберика</a:t>
            </a:r>
            <a:r>
              <a:rPr lang="ru-RU" sz="1400" dirty="0">
                <a:latin typeface="Times New Roman" panose="02020603050405020304" pitchFamily="18" charset="0"/>
                <a:cs typeface="Times New Roman" panose="02020603050405020304" pitchFamily="18" charset="0"/>
              </a:rPr>
              <a:t>», ООО «Авангард </a:t>
            </a:r>
            <a:r>
              <a:rPr lang="ru-RU" sz="1400" dirty="0" err="1">
                <a:latin typeface="Times New Roman" panose="02020603050405020304" pitchFamily="18" charset="0"/>
                <a:cs typeface="Times New Roman" panose="02020603050405020304" pitchFamily="18" charset="0"/>
              </a:rPr>
              <a:t>Маркет</a:t>
            </a:r>
            <a:r>
              <a:rPr lang="ru-RU" sz="1400" dirty="0">
                <a:latin typeface="Times New Roman" panose="02020603050405020304" pitchFamily="18" charset="0"/>
                <a:cs typeface="Times New Roman" panose="02020603050405020304" pitchFamily="18" charset="0"/>
              </a:rPr>
              <a:t>», ООО «</a:t>
            </a:r>
            <a:r>
              <a:rPr lang="ru-RU" sz="1400" dirty="0" err="1">
                <a:latin typeface="Times New Roman" panose="02020603050405020304" pitchFamily="18" charset="0"/>
                <a:cs typeface="Times New Roman" panose="02020603050405020304" pitchFamily="18" charset="0"/>
              </a:rPr>
              <a:t>ЭльдТрейдинг</a:t>
            </a:r>
            <a:r>
              <a:rPr lang="ru-RU" sz="1400" dirty="0">
                <a:latin typeface="Times New Roman" panose="02020603050405020304" pitchFamily="18" charset="0"/>
                <a:cs typeface="Times New Roman" panose="02020603050405020304" pitchFamily="18" charset="0"/>
              </a:rPr>
              <a:t>», ООО «Альфа-Эко», ООО «БРИТГРУПП», ООО «КОНСТРУКТОР», ООО «МЕГА-ТРЕЙД», ООО «</a:t>
            </a:r>
            <a:r>
              <a:rPr lang="ru-RU" sz="1400" dirty="0" err="1">
                <a:latin typeface="Times New Roman" panose="02020603050405020304" pitchFamily="18" charset="0"/>
                <a:cs typeface="Times New Roman" panose="02020603050405020304" pitchFamily="18" charset="0"/>
              </a:rPr>
              <a:t>Мос</a:t>
            </a:r>
            <a:r>
              <a:rPr lang="ru-RU" sz="1400" dirty="0">
                <a:latin typeface="Times New Roman" panose="02020603050405020304" pitchFamily="18" charset="0"/>
                <a:cs typeface="Times New Roman" panose="02020603050405020304" pitchFamily="18" charset="0"/>
              </a:rPr>
              <a:t>-Трейд», ООО «</a:t>
            </a:r>
            <a:r>
              <a:rPr lang="ru-RU" sz="1400" dirty="0" err="1">
                <a:latin typeface="Times New Roman" panose="02020603050405020304" pitchFamily="18" charset="0"/>
                <a:cs typeface="Times New Roman" panose="02020603050405020304" pitchFamily="18" charset="0"/>
              </a:rPr>
              <a:t>ОрионСервис</a:t>
            </a:r>
            <a:r>
              <a:rPr lang="ru-RU" sz="1400" dirty="0">
                <a:latin typeface="Times New Roman" panose="02020603050405020304" pitchFamily="18" charset="0"/>
                <a:cs typeface="Times New Roman" panose="02020603050405020304" pitchFamily="18" charset="0"/>
              </a:rPr>
              <a:t> Групп», ООО «ТУО «СФЕРА», ООО «</a:t>
            </a:r>
            <a:r>
              <a:rPr lang="ru-RU" sz="1400" dirty="0" err="1">
                <a:latin typeface="Times New Roman" panose="02020603050405020304" pitchFamily="18" charset="0"/>
                <a:cs typeface="Times New Roman" panose="02020603050405020304" pitchFamily="18" charset="0"/>
              </a:rPr>
              <a:t>ТрансСпецКомплект</a:t>
            </a:r>
            <a:r>
              <a:rPr lang="ru-RU" sz="1400" dirty="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имеет непогашенную кредиторскую задолженность</a:t>
            </a:r>
            <a:r>
              <a:rPr lang="ru-RU" sz="1400" dirty="0">
                <a:latin typeface="Times New Roman" panose="02020603050405020304" pitchFamily="18" charset="0"/>
                <a:cs typeface="Times New Roman" panose="02020603050405020304" pitchFamily="18" charset="0"/>
              </a:rPr>
              <a:t>. Определить </a:t>
            </a:r>
            <a:r>
              <a:rPr lang="ru-RU" sz="1400" b="1" dirty="0">
                <a:latin typeface="Times New Roman" panose="02020603050405020304" pitchFamily="18" charset="0"/>
                <a:cs typeface="Times New Roman" panose="02020603050405020304" pitchFamily="18" charset="0"/>
              </a:rPr>
              <a:t>какие именно расходы по следкам</a:t>
            </a:r>
            <a:r>
              <a:rPr lang="ru-RU" sz="1400" dirty="0">
                <a:latin typeface="Times New Roman" panose="02020603050405020304" pitchFamily="18" charset="0"/>
                <a:cs typeface="Times New Roman" panose="02020603050405020304" pitchFamily="18" charset="0"/>
              </a:rPr>
              <a:t> с ООО «Инновационные ресурсы», ООО «</a:t>
            </a:r>
            <a:r>
              <a:rPr lang="ru-RU" sz="1400" dirty="0" err="1">
                <a:latin typeface="Times New Roman" panose="02020603050405020304" pitchFamily="18" charset="0"/>
                <a:cs typeface="Times New Roman" panose="02020603050405020304" pitchFamily="18" charset="0"/>
              </a:rPr>
              <a:t>ТехноЭкспорт</a:t>
            </a:r>
            <a:r>
              <a:rPr lang="ru-RU" sz="1400" dirty="0">
                <a:latin typeface="Times New Roman" panose="02020603050405020304" pitchFamily="18" charset="0"/>
                <a:cs typeface="Times New Roman" panose="02020603050405020304" pitchFamily="18" charset="0"/>
              </a:rPr>
              <a:t>», ООО «ТПК </a:t>
            </a:r>
            <a:r>
              <a:rPr lang="ru-RU" sz="1400" dirty="0" err="1">
                <a:latin typeface="Times New Roman" panose="02020603050405020304" pitchFamily="18" charset="0"/>
                <a:cs typeface="Times New Roman" panose="02020603050405020304" pitchFamily="18" charset="0"/>
              </a:rPr>
              <a:t>Иберика</a:t>
            </a:r>
            <a:r>
              <a:rPr lang="ru-RU" sz="1400" dirty="0">
                <a:latin typeface="Times New Roman" panose="02020603050405020304" pitchFamily="18" charset="0"/>
                <a:cs typeface="Times New Roman" panose="02020603050405020304" pitchFamily="18" charset="0"/>
              </a:rPr>
              <a:t>», ООО «Авангард </a:t>
            </a:r>
            <a:r>
              <a:rPr lang="ru-RU" sz="1400" dirty="0" err="1">
                <a:latin typeface="Times New Roman" panose="02020603050405020304" pitchFamily="18" charset="0"/>
                <a:cs typeface="Times New Roman" panose="02020603050405020304" pitchFamily="18" charset="0"/>
              </a:rPr>
              <a:t>Маркет</a:t>
            </a:r>
            <a:r>
              <a:rPr lang="ru-RU" sz="1400" dirty="0">
                <a:latin typeface="Times New Roman" panose="02020603050405020304" pitchFamily="18" charset="0"/>
                <a:cs typeface="Times New Roman" panose="02020603050405020304" pitchFamily="18" charset="0"/>
              </a:rPr>
              <a:t>», ООО «</a:t>
            </a:r>
            <a:r>
              <a:rPr lang="ru-RU" sz="1400" dirty="0" err="1">
                <a:latin typeface="Times New Roman" panose="02020603050405020304" pitchFamily="18" charset="0"/>
                <a:cs typeface="Times New Roman" panose="02020603050405020304" pitchFamily="18" charset="0"/>
              </a:rPr>
              <a:t>ЭльдТрейдинг</a:t>
            </a:r>
            <a:r>
              <a:rPr lang="ru-RU" sz="1400" dirty="0">
                <a:latin typeface="Times New Roman" panose="02020603050405020304" pitchFamily="18" charset="0"/>
                <a:cs typeface="Times New Roman" panose="02020603050405020304" pitchFamily="18" charset="0"/>
              </a:rPr>
              <a:t>», ООО «Альфа-Эко», ООО «БРИТГРУПП», ООО «КОНСТРУКТОР», ООО «МЕГАТРЕЙД», ООО «</a:t>
            </a:r>
            <a:r>
              <a:rPr lang="ru-RU" sz="1400" dirty="0" err="1">
                <a:latin typeface="Times New Roman" panose="02020603050405020304" pitchFamily="18" charset="0"/>
                <a:cs typeface="Times New Roman" panose="02020603050405020304" pitchFamily="18" charset="0"/>
              </a:rPr>
              <a:t>Мос</a:t>
            </a:r>
            <a:r>
              <a:rPr lang="ru-RU" sz="1400" dirty="0">
                <a:latin typeface="Times New Roman" panose="02020603050405020304" pitchFamily="18" charset="0"/>
                <a:cs typeface="Times New Roman" panose="02020603050405020304" pitchFamily="18" charset="0"/>
              </a:rPr>
              <a:t>-Трейд», ООО «Орион-Сервис Групп», ООО «ТУО «СФЕРА», ООО «</a:t>
            </a:r>
            <a:r>
              <a:rPr lang="ru-RU" sz="1400" dirty="0" err="1">
                <a:latin typeface="Times New Roman" panose="02020603050405020304" pitchFamily="18" charset="0"/>
                <a:cs typeface="Times New Roman" panose="02020603050405020304" pitchFamily="18" charset="0"/>
              </a:rPr>
              <a:t>ТрансСпецКомплект</a:t>
            </a:r>
            <a:r>
              <a:rPr lang="ru-RU" sz="1400" dirty="0">
                <a:latin typeface="Times New Roman" panose="02020603050405020304" pitchFamily="18" charset="0"/>
                <a:cs typeface="Times New Roman" panose="02020603050405020304" pitchFamily="18" charset="0"/>
              </a:rPr>
              <a:t>» несло ООО «</a:t>
            </a:r>
            <a:r>
              <a:rPr lang="ru-RU" sz="1400" dirty="0" err="1">
                <a:latin typeface="Times New Roman" panose="02020603050405020304" pitchFamily="18" charset="0"/>
                <a:cs typeface="Times New Roman" panose="02020603050405020304" pitchFamily="18" charset="0"/>
              </a:rPr>
              <a:t>Сонекс</a:t>
            </a:r>
            <a:r>
              <a:rPr lang="ru-RU" sz="1400" dirty="0">
                <a:latin typeface="Times New Roman" panose="02020603050405020304" pitchFamily="18" charset="0"/>
                <a:cs typeface="Times New Roman" panose="02020603050405020304" pitchFamily="18" charset="0"/>
              </a:rPr>
              <a:t>» ввиду не оплаты товара?»</a:t>
            </a:r>
          </a:p>
          <a:p>
            <a:pPr lvl="0"/>
            <a:endParaRPr lang="ru-RU" sz="1400" dirty="0">
              <a:solidFill>
                <a:prstClr val="black"/>
              </a:solidFill>
              <a:latin typeface="Times New Roman" panose="02020603050405020304" pitchFamily="18" charset="0"/>
              <a:cs typeface="Times New Roman" panose="02020603050405020304" pitchFamily="18" charset="0"/>
            </a:endParaRPr>
          </a:p>
          <a:p>
            <a:pPr lvl="0"/>
            <a:endParaRPr lang="ru-RU" sz="1400"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ru-RU" sz="1400" dirty="0">
              <a:solidFill>
                <a:prstClr val="black"/>
              </a:solidFill>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2094969" y="563199"/>
            <a:ext cx="7532833" cy="407291"/>
          </a:xfrm>
          <a:prstGeom prst="rect">
            <a:avLst/>
          </a:prstGeom>
        </p:spPr>
        <p:txBody>
          <a:bodyPr wrap="square">
            <a:spAutoFit/>
          </a:bodyPr>
          <a:lstStyle/>
          <a:p>
            <a:pPr marL="0" marR="0" lvl="0" indent="0" algn="ctr" fontAlgn="auto">
              <a:lnSpc>
                <a:spcPct val="70000"/>
              </a:lnSpc>
              <a:spcBef>
                <a:spcPct val="0"/>
              </a:spcBef>
              <a:spcAft>
                <a:spcPts val="0"/>
              </a:spcAft>
              <a:buClrTx/>
              <a:buSzTx/>
              <a:tabLst/>
              <a:defRPr/>
            </a:pPr>
            <a:r>
              <a:rPr lang="ru-RU" sz="28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ЭКСПЕРТИЗА С  РАСЧЁТОМ ДНО</a:t>
            </a:r>
          </a:p>
        </p:txBody>
      </p:sp>
      <p:sp>
        <p:nvSpPr>
          <p:cNvPr id="5"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6"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pic>
        <p:nvPicPr>
          <p:cNvPr id="7"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a:stretch/>
        </p:blipFill>
        <p:spPr>
          <a:xfrm>
            <a:off x="9459310" y="0"/>
            <a:ext cx="2732690" cy="970490"/>
          </a:xfrm>
          <a:prstGeom prst="rect">
            <a:avLst/>
          </a:prstGeom>
          <a:noFill/>
          <a:ln>
            <a:noFill/>
          </a:ln>
        </p:spPr>
      </p:pic>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sp>
        <p:nvSpPr>
          <p:cNvPr id="9"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a:xfrm>
            <a:off x="8610600" y="6356350"/>
            <a:ext cx="2743200" cy="365125"/>
          </a:xfrm>
        </p:spPr>
        <p:txBody>
          <a:bodyPr/>
          <a:lstStyle/>
          <a:p>
            <a:r>
              <a:rPr lang="ru-RU" dirty="0">
                <a:solidFill>
                  <a:schemeClr val="bg1"/>
                </a:solidFill>
              </a:rPr>
              <a:t>10</a:t>
            </a:r>
          </a:p>
        </p:txBody>
      </p:sp>
      <p:pic>
        <p:nvPicPr>
          <p:cNvPr id="10" name="Рисунок 9">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1935625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406400" y="775855"/>
            <a:ext cx="5582141" cy="5687795"/>
          </a:xfrm>
          <a:ln>
            <a:solidFill>
              <a:srgbClr val="FF0000"/>
            </a:solidFill>
          </a:ln>
        </p:spPr>
        <p:txBody>
          <a:bodyPr>
            <a:noAutofit/>
          </a:bodyPr>
          <a:lstStyle/>
          <a:p>
            <a:pPr marL="0" lvl="0" indent="457200" algn="just" defTabSz="1072831">
              <a:lnSpc>
                <a:spcPct val="100000"/>
              </a:lnSpc>
              <a:spcBef>
                <a:spcPts val="600"/>
              </a:spcBef>
              <a:buNone/>
              <a:defRPr sz="2640"/>
            </a:pPr>
            <a:r>
              <a:rPr lang="ru-RU" sz="1500" b="1" dirty="0">
                <a:latin typeface="Times New Roman" panose="02020603050405020304" pitchFamily="18" charset="0"/>
                <a:cs typeface="Times New Roman" panose="02020603050405020304" pitchFamily="18" charset="0"/>
              </a:rPr>
              <a:t> Суд в определении </a:t>
            </a:r>
            <a:r>
              <a:rPr lang="en-US" sz="1500" b="1" dirty="0">
                <a:latin typeface="Times New Roman" panose="02020603050405020304" pitchFamily="18" charset="0"/>
                <a:cs typeface="Times New Roman" panose="02020603050405020304" pitchFamily="18" charset="0"/>
              </a:rPr>
              <a:t> </a:t>
            </a:r>
            <a:r>
              <a:rPr lang="ru-RU" sz="1500" b="1" dirty="0">
                <a:latin typeface="Times New Roman" panose="02020603050405020304" pitchFamily="18" charset="0"/>
                <a:cs typeface="Times New Roman" panose="02020603050405020304" pitchFamily="18" charset="0"/>
              </a:rPr>
              <a:t>по делу № А41-95406/2021</a:t>
            </a:r>
            <a:r>
              <a:rPr lang="en-US" sz="1500" b="1" dirty="0">
                <a:latin typeface="Times New Roman" panose="02020603050405020304" pitchFamily="18" charset="0"/>
                <a:cs typeface="Times New Roman" panose="02020603050405020304" pitchFamily="18" charset="0"/>
              </a:rPr>
              <a:t> </a:t>
            </a:r>
            <a:r>
              <a:rPr lang="ru-RU" sz="1500" b="1" dirty="0">
                <a:latin typeface="Times New Roman" panose="02020603050405020304" pitchFamily="18" charset="0"/>
                <a:cs typeface="Times New Roman" panose="02020603050405020304" pitchFamily="18" charset="0"/>
              </a:rPr>
              <a:t>от 24.03.2022 года о назначении экспертизы определил:</a:t>
            </a:r>
          </a:p>
          <a:p>
            <a:pPr marL="0" lvl="0" indent="457200" algn="just" defTabSz="1072831">
              <a:lnSpc>
                <a:spcPct val="100000"/>
              </a:lnSpc>
              <a:spcBef>
                <a:spcPts val="600"/>
              </a:spcBef>
              <a:buNone/>
              <a:defRPr sz="2640"/>
            </a:pPr>
            <a:r>
              <a:rPr lang="ru-RU" sz="1500" dirty="0">
                <a:latin typeface="Times New Roman" panose="02020603050405020304" pitchFamily="18" charset="0"/>
                <a:cs typeface="Times New Roman" panose="02020603050405020304" pitchFamily="18" charset="0"/>
              </a:rPr>
              <a:t>1.Назначить по делу бухгалтерскую судебную экспертизу. </a:t>
            </a:r>
          </a:p>
          <a:p>
            <a:pPr marL="0" lvl="0" indent="457200" algn="just" defTabSz="1072831">
              <a:lnSpc>
                <a:spcPct val="100000"/>
              </a:lnSpc>
              <a:spcBef>
                <a:spcPts val="600"/>
              </a:spcBef>
              <a:buNone/>
              <a:defRPr sz="2640"/>
            </a:pPr>
            <a:r>
              <a:rPr lang="ru-RU" sz="1500" dirty="0">
                <a:latin typeface="Times New Roman" panose="02020603050405020304" pitchFamily="18" charset="0"/>
                <a:cs typeface="Times New Roman" panose="02020603050405020304" pitchFamily="18" charset="0"/>
              </a:rPr>
              <a:t>2.Проведение экспертизы поручить эксперту ООО «Аудиторская компания «ГРАД» Колотову Сергею Михайловичу. </a:t>
            </a:r>
          </a:p>
          <a:p>
            <a:pPr marL="0" lvl="0" indent="457200" algn="just" defTabSz="1072831">
              <a:lnSpc>
                <a:spcPct val="100000"/>
              </a:lnSpc>
              <a:spcBef>
                <a:spcPts val="600"/>
              </a:spcBef>
              <a:buNone/>
              <a:defRPr sz="2640"/>
            </a:pPr>
            <a:r>
              <a:rPr lang="ru-RU" sz="1500" dirty="0">
                <a:latin typeface="Times New Roman" panose="02020603050405020304" pitchFamily="18" charset="0"/>
                <a:cs typeface="Times New Roman" panose="02020603050405020304" pitchFamily="18" charset="0"/>
              </a:rPr>
              <a:t>3.На разрешение эксперта поставить следующие вопросы: </a:t>
            </a:r>
          </a:p>
          <a:p>
            <a:pPr marL="0" lvl="0" indent="457200" algn="just" defTabSz="1072831">
              <a:lnSpc>
                <a:spcPct val="100000"/>
              </a:lnSpc>
              <a:spcBef>
                <a:spcPts val="600"/>
              </a:spcBef>
              <a:buNone/>
              <a:defRPr sz="2640"/>
            </a:pPr>
            <a:r>
              <a:rPr lang="ru-RU" sz="1500" dirty="0">
                <a:latin typeface="Times New Roman" panose="02020603050405020304" pitchFamily="18" charset="0"/>
                <a:cs typeface="Times New Roman" panose="02020603050405020304" pitchFamily="18" charset="0"/>
              </a:rPr>
              <a:t>1.Являются ли экономически обоснованными и подтвержденными документально расходы ООО «</a:t>
            </a:r>
            <a:r>
              <a:rPr lang="ru-RU" sz="1500" dirty="0" err="1">
                <a:latin typeface="Times New Roman" panose="02020603050405020304" pitchFamily="18" charset="0"/>
                <a:cs typeface="Times New Roman" panose="02020603050405020304" pitchFamily="18" charset="0"/>
              </a:rPr>
              <a:t>Сонекс</a:t>
            </a:r>
            <a:r>
              <a:rPr lang="ru-RU" sz="1500" dirty="0">
                <a:latin typeface="Times New Roman" panose="02020603050405020304" pitchFamily="18" charset="0"/>
                <a:cs typeface="Times New Roman" panose="02020603050405020304" pitchFamily="18" charset="0"/>
              </a:rPr>
              <a:t>», учитываемые для целей налогообложения по налогу на прибыль организаций по договорам с ООО «Инновационные ресурсы», ООО «</a:t>
            </a:r>
            <a:r>
              <a:rPr lang="ru-RU" sz="1500" dirty="0" err="1">
                <a:latin typeface="Times New Roman" panose="02020603050405020304" pitchFamily="18" charset="0"/>
                <a:cs typeface="Times New Roman" panose="02020603050405020304" pitchFamily="18" charset="0"/>
              </a:rPr>
              <a:t>ТехноЭкспорт</a:t>
            </a:r>
            <a:r>
              <a:rPr lang="ru-RU" sz="1500" dirty="0">
                <a:latin typeface="Times New Roman" panose="02020603050405020304" pitchFamily="18" charset="0"/>
                <a:cs typeface="Times New Roman" panose="02020603050405020304" pitchFamily="18" charset="0"/>
              </a:rPr>
              <a:t>», ООО «ТПК ИБЕРИКА», ООО «Авангард </a:t>
            </a:r>
            <a:r>
              <a:rPr lang="ru-RU" sz="1500" dirty="0" err="1">
                <a:latin typeface="Times New Roman" panose="02020603050405020304" pitchFamily="18" charset="0"/>
                <a:cs typeface="Times New Roman" panose="02020603050405020304" pitchFamily="18" charset="0"/>
              </a:rPr>
              <a:t>Маркет</a:t>
            </a:r>
            <a:r>
              <a:rPr lang="ru-RU" sz="1500" dirty="0">
                <a:latin typeface="Times New Roman" panose="02020603050405020304" pitchFamily="18" charset="0"/>
                <a:cs typeface="Times New Roman" panose="02020603050405020304" pitchFamily="18" charset="0"/>
              </a:rPr>
              <a:t>», ООО «</a:t>
            </a:r>
            <a:r>
              <a:rPr lang="ru-RU" sz="1500" dirty="0" err="1">
                <a:latin typeface="Times New Roman" panose="02020603050405020304" pitchFamily="18" charset="0"/>
                <a:cs typeface="Times New Roman" panose="02020603050405020304" pitchFamily="18" charset="0"/>
              </a:rPr>
              <a:t>ЭльдТрейдинг</a:t>
            </a:r>
            <a:r>
              <a:rPr lang="ru-RU" sz="1500" dirty="0">
                <a:latin typeface="Times New Roman" panose="02020603050405020304" pitchFamily="18" charset="0"/>
                <a:cs typeface="Times New Roman" panose="02020603050405020304" pitchFamily="18" charset="0"/>
              </a:rPr>
              <a:t>», ООО «АЛЬФА-ЭКО», ООО «БРИТГРУПП», ООО «КОНСТРУКТОР», ООО «МЕГА-ТРЕЙД», ООО «</a:t>
            </a:r>
            <a:r>
              <a:rPr lang="ru-RU" sz="1500" dirty="0" err="1">
                <a:latin typeface="Times New Roman" panose="02020603050405020304" pitchFamily="18" charset="0"/>
                <a:cs typeface="Times New Roman" panose="02020603050405020304" pitchFamily="18" charset="0"/>
              </a:rPr>
              <a:t>МосТрейд</a:t>
            </a:r>
            <a:r>
              <a:rPr lang="ru-RU" sz="1500" dirty="0">
                <a:latin typeface="Times New Roman" panose="02020603050405020304" pitchFamily="18" charset="0"/>
                <a:cs typeface="Times New Roman" panose="02020603050405020304" pitchFamily="18" charset="0"/>
              </a:rPr>
              <a:t>», ООО «Орион-Сервис ГРУПП», ООО «ТУО «СФЕРА», ООО «</a:t>
            </a:r>
            <a:r>
              <a:rPr lang="ru-RU" sz="1500" dirty="0" err="1">
                <a:latin typeface="Times New Roman" panose="02020603050405020304" pitchFamily="18" charset="0"/>
                <a:cs typeface="Times New Roman" panose="02020603050405020304" pitchFamily="18" charset="0"/>
              </a:rPr>
              <a:t>ТрансСпецКомплект</a:t>
            </a:r>
            <a:r>
              <a:rPr lang="ru-RU" sz="1500" dirty="0">
                <a:latin typeface="Times New Roman" panose="02020603050405020304" pitchFamily="18" charset="0"/>
                <a:cs typeface="Times New Roman" panose="02020603050405020304" pitchFamily="18" charset="0"/>
              </a:rPr>
              <a:t>» за 2015, 2016, 2017г.г.. </a:t>
            </a:r>
          </a:p>
          <a:p>
            <a:pPr marL="0" lvl="0" indent="457200" algn="just" defTabSz="1072831">
              <a:lnSpc>
                <a:spcPct val="100000"/>
              </a:lnSpc>
              <a:spcBef>
                <a:spcPts val="600"/>
              </a:spcBef>
              <a:buNone/>
              <a:defRPr sz="2640"/>
            </a:pPr>
            <a:r>
              <a:rPr lang="ru-RU" sz="1500" dirty="0">
                <a:latin typeface="Times New Roman" panose="02020603050405020304" pitchFamily="18" charset="0"/>
                <a:cs typeface="Times New Roman" panose="02020603050405020304" pitchFamily="18" charset="0"/>
              </a:rPr>
              <a:t>2.Соблюдаются ли условия, предъявляемые Налоговым кодексом РФ для принятия НДС к вычету по операциям ООО «</a:t>
            </a:r>
            <a:r>
              <a:rPr lang="ru-RU" sz="1500" dirty="0" err="1">
                <a:latin typeface="Times New Roman" panose="02020603050405020304" pitchFamily="18" charset="0"/>
                <a:cs typeface="Times New Roman" panose="02020603050405020304" pitchFamily="18" charset="0"/>
              </a:rPr>
              <a:t>Сонекс</a:t>
            </a:r>
            <a:r>
              <a:rPr lang="ru-RU" sz="1500" dirty="0">
                <a:latin typeface="Times New Roman" panose="02020603050405020304" pitchFamily="18" charset="0"/>
                <a:cs typeface="Times New Roman" panose="02020603050405020304" pitchFamily="18" charset="0"/>
              </a:rPr>
              <a:t>» по договорам с ООО «Инновационные ресурсы», ООО «</a:t>
            </a:r>
            <a:r>
              <a:rPr lang="ru-RU" sz="1500" dirty="0" err="1">
                <a:latin typeface="Times New Roman" panose="02020603050405020304" pitchFamily="18" charset="0"/>
                <a:cs typeface="Times New Roman" panose="02020603050405020304" pitchFamily="18" charset="0"/>
              </a:rPr>
              <a:t>ТехноЭкспорт</a:t>
            </a:r>
            <a:r>
              <a:rPr lang="ru-RU" sz="1500" dirty="0">
                <a:latin typeface="Times New Roman" panose="02020603050405020304" pitchFamily="18" charset="0"/>
                <a:cs typeface="Times New Roman" panose="02020603050405020304" pitchFamily="18" charset="0"/>
              </a:rPr>
              <a:t>», ООО «ТПК ИБЕРИКА», ООО «Авангард </a:t>
            </a:r>
            <a:r>
              <a:rPr lang="ru-RU" sz="1500" dirty="0" err="1">
                <a:latin typeface="Times New Roman" panose="02020603050405020304" pitchFamily="18" charset="0"/>
                <a:cs typeface="Times New Roman" panose="02020603050405020304" pitchFamily="18" charset="0"/>
              </a:rPr>
              <a:t>Маркет</a:t>
            </a:r>
            <a:r>
              <a:rPr lang="ru-RU" sz="1500" dirty="0">
                <a:latin typeface="Times New Roman" panose="02020603050405020304" pitchFamily="18" charset="0"/>
                <a:cs typeface="Times New Roman" panose="02020603050405020304" pitchFamily="18" charset="0"/>
              </a:rPr>
              <a:t>», ООО «</a:t>
            </a:r>
            <a:r>
              <a:rPr lang="ru-RU" sz="1500" dirty="0" err="1">
                <a:latin typeface="Times New Roman" panose="02020603050405020304" pitchFamily="18" charset="0"/>
                <a:cs typeface="Times New Roman" panose="02020603050405020304" pitchFamily="18" charset="0"/>
              </a:rPr>
              <a:t>ЭльдТрейдинг</a:t>
            </a:r>
            <a:r>
              <a:rPr lang="ru-RU" sz="1500" dirty="0">
                <a:latin typeface="Times New Roman" panose="02020603050405020304" pitchFamily="18" charset="0"/>
                <a:cs typeface="Times New Roman" panose="02020603050405020304" pitchFamily="18" charset="0"/>
              </a:rPr>
              <a:t>», ООО «АЛЬФА-ЭКО», ООО «БРИТГРУПП», ООО «КОНСТРУКТОР», ООО «МЕГА-ТРЕЙД», ООО «</a:t>
            </a:r>
            <a:r>
              <a:rPr lang="ru-RU" sz="1500" dirty="0" err="1">
                <a:latin typeface="Times New Roman" panose="02020603050405020304" pitchFamily="18" charset="0"/>
                <a:cs typeface="Times New Roman" panose="02020603050405020304" pitchFamily="18" charset="0"/>
              </a:rPr>
              <a:t>МосТрейд</a:t>
            </a:r>
            <a:r>
              <a:rPr lang="ru-RU" sz="1500" dirty="0">
                <a:latin typeface="Times New Roman" panose="02020603050405020304" pitchFamily="18" charset="0"/>
                <a:cs typeface="Times New Roman" panose="02020603050405020304" pitchFamily="18" charset="0"/>
              </a:rPr>
              <a:t>», ООО «Орион-Сервис ГРУПП», ООО «ТУО «СФЕРА», ООО «</a:t>
            </a:r>
            <a:r>
              <a:rPr lang="ru-RU" sz="1500" dirty="0" err="1">
                <a:latin typeface="Times New Roman" panose="02020603050405020304" pitchFamily="18" charset="0"/>
                <a:cs typeface="Times New Roman" panose="02020603050405020304" pitchFamily="18" charset="0"/>
              </a:rPr>
              <a:t>ТрансСпецКомплект</a:t>
            </a:r>
            <a:r>
              <a:rPr lang="ru-RU" sz="1500" dirty="0">
                <a:latin typeface="Times New Roman" panose="02020603050405020304" pitchFamily="18" charset="0"/>
                <a:cs typeface="Times New Roman" panose="02020603050405020304" pitchFamily="18" charset="0"/>
              </a:rPr>
              <a:t>» в 2015, 2016, 2017г.г.</a:t>
            </a:r>
          </a:p>
          <a:p>
            <a:pPr marL="0" lvl="0" indent="457200" algn="just" defTabSz="1072831">
              <a:lnSpc>
                <a:spcPct val="100000"/>
              </a:lnSpc>
              <a:spcBef>
                <a:spcPts val="600"/>
              </a:spcBef>
              <a:buNone/>
              <a:defRPr sz="2640"/>
            </a:pPr>
            <a:endParaRPr lang="ru-RU" sz="1500" dirty="0">
              <a:solidFill>
                <a:prstClr val="black"/>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6109666" y="1048326"/>
            <a:ext cx="5957454" cy="5289446"/>
          </a:xfrm>
        </p:spPr>
        <p:txBody>
          <a:bodyPr>
            <a:normAutofit/>
          </a:bodyPr>
          <a:lstStyle/>
          <a:p>
            <a:pPr marL="0" lvl="0" indent="0" algn="just">
              <a:buNone/>
            </a:pPr>
            <a:endParaRPr lang="ru-RU" sz="2900" dirty="0">
              <a:solidFill>
                <a:prstClr val="black"/>
              </a:solidFill>
            </a:endParaRPr>
          </a:p>
          <a:p>
            <a:pPr marL="0" indent="0">
              <a:buNone/>
            </a:pPr>
            <a:endParaRPr lang="ru-RU" sz="2900" dirty="0"/>
          </a:p>
        </p:txBody>
      </p:sp>
      <p:sp>
        <p:nvSpPr>
          <p:cNvPr id="2" name="Прямоугольник 1"/>
          <p:cNvSpPr/>
          <p:nvPr/>
        </p:nvSpPr>
        <p:spPr>
          <a:xfrm>
            <a:off x="6412345" y="778211"/>
            <a:ext cx="5883564" cy="5632311"/>
          </a:xfrm>
          <a:prstGeom prst="rect">
            <a:avLst/>
          </a:prstGeom>
          <a:ln>
            <a:solidFill>
              <a:srgbClr val="FF0000"/>
            </a:solidFill>
          </a:ln>
        </p:spPr>
        <p:txBody>
          <a:bodyPr wrap="square">
            <a:spAutoFit/>
          </a:bodyPr>
          <a:lstStyle/>
          <a:p>
            <a:pPr indent="457200">
              <a:spcBef>
                <a:spcPts val="300"/>
              </a:spcBef>
            </a:pPr>
            <a:r>
              <a:rPr lang="ru-RU" sz="1400" dirty="0">
                <a:solidFill>
                  <a:prstClr val="black"/>
                </a:solidFill>
                <a:latin typeface="Times New Roman" panose="02020603050405020304" pitchFamily="18" charset="0"/>
                <a:cs typeface="Times New Roman" panose="02020603050405020304" pitchFamily="18" charset="0"/>
              </a:rPr>
              <a:t>3.Усматривается ли факт вовлечения (движения) товаров, полученных ООО «</a:t>
            </a:r>
            <a:r>
              <a:rPr lang="ru-RU" sz="1400" dirty="0" err="1">
                <a:solidFill>
                  <a:prstClr val="black"/>
                </a:solidFill>
                <a:latin typeface="Times New Roman" panose="02020603050405020304" pitchFamily="18" charset="0"/>
                <a:cs typeface="Times New Roman" panose="02020603050405020304" pitchFamily="18" charset="0"/>
              </a:rPr>
              <a:t>Сонекс</a:t>
            </a:r>
            <a:r>
              <a:rPr lang="ru-RU" sz="1400" dirty="0">
                <a:solidFill>
                  <a:prstClr val="black"/>
                </a:solidFill>
                <a:latin typeface="Times New Roman" panose="02020603050405020304" pitchFamily="18" charset="0"/>
                <a:cs typeface="Times New Roman" panose="02020603050405020304" pitchFamily="18" charset="0"/>
              </a:rPr>
              <a:t>» по договорам с ООО «Инновационные ресурсы», ООО «</a:t>
            </a:r>
            <a:r>
              <a:rPr lang="ru-RU" sz="1400" dirty="0" err="1">
                <a:solidFill>
                  <a:prstClr val="black"/>
                </a:solidFill>
                <a:latin typeface="Times New Roman" panose="02020603050405020304" pitchFamily="18" charset="0"/>
                <a:cs typeface="Times New Roman" panose="02020603050405020304" pitchFamily="18" charset="0"/>
              </a:rPr>
              <a:t>ТехноЭкспорт</a:t>
            </a:r>
            <a:r>
              <a:rPr lang="ru-RU" sz="1400" dirty="0">
                <a:solidFill>
                  <a:prstClr val="black"/>
                </a:solidFill>
                <a:latin typeface="Times New Roman" panose="02020603050405020304" pitchFamily="18" charset="0"/>
                <a:cs typeface="Times New Roman" panose="02020603050405020304" pitchFamily="18" charset="0"/>
              </a:rPr>
              <a:t>», ООО «ТПК ИБЕРИКА», ООО «Авангард </a:t>
            </a:r>
            <a:r>
              <a:rPr lang="ru-RU" sz="1400" dirty="0" err="1">
                <a:solidFill>
                  <a:prstClr val="black"/>
                </a:solidFill>
                <a:latin typeface="Times New Roman" panose="02020603050405020304" pitchFamily="18" charset="0"/>
                <a:cs typeface="Times New Roman" panose="02020603050405020304" pitchFamily="18" charset="0"/>
              </a:rPr>
              <a:t>Маркет</a:t>
            </a:r>
            <a:r>
              <a:rPr lang="ru-RU" sz="1400" dirty="0">
                <a:solidFill>
                  <a:prstClr val="black"/>
                </a:solidFill>
                <a:latin typeface="Times New Roman" panose="02020603050405020304" pitchFamily="18" charset="0"/>
                <a:cs typeface="Times New Roman" panose="02020603050405020304" pitchFamily="18" charset="0"/>
              </a:rPr>
              <a:t>», ООО «</a:t>
            </a:r>
            <a:r>
              <a:rPr lang="ru-RU" sz="1400" dirty="0" err="1">
                <a:solidFill>
                  <a:prstClr val="black"/>
                </a:solidFill>
                <a:latin typeface="Times New Roman" panose="02020603050405020304" pitchFamily="18" charset="0"/>
                <a:cs typeface="Times New Roman" panose="02020603050405020304" pitchFamily="18" charset="0"/>
              </a:rPr>
              <a:t>ЭльдТрейдинг</a:t>
            </a:r>
            <a:r>
              <a:rPr lang="ru-RU" sz="1400" dirty="0">
                <a:solidFill>
                  <a:prstClr val="black"/>
                </a:solidFill>
                <a:latin typeface="Times New Roman" panose="02020603050405020304" pitchFamily="18" charset="0"/>
                <a:cs typeface="Times New Roman" panose="02020603050405020304" pitchFamily="18" charset="0"/>
              </a:rPr>
              <a:t>», ООО «АЛЬФА-ЭКО», ООО «БРИТГРУПП», ООО 5 33_12133670 «КОНСТРУКТОР», ООО «МЕГА-ТРЕЙД», ООО «</a:t>
            </a:r>
            <a:r>
              <a:rPr lang="ru-RU" sz="1400" dirty="0" err="1">
                <a:solidFill>
                  <a:prstClr val="black"/>
                </a:solidFill>
                <a:latin typeface="Times New Roman" panose="02020603050405020304" pitchFamily="18" charset="0"/>
                <a:cs typeface="Times New Roman" panose="02020603050405020304" pitchFamily="18" charset="0"/>
              </a:rPr>
              <a:t>Мос</a:t>
            </a:r>
            <a:r>
              <a:rPr lang="ru-RU" sz="1400" dirty="0">
                <a:solidFill>
                  <a:prstClr val="black"/>
                </a:solidFill>
                <a:latin typeface="Times New Roman" panose="02020603050405020304" pitchFamily="18" charset="0"/>
                <a:cs typeface="Times New Roman" panose="02020603050405020304" pitchFamily="18" charset="0"/>
              </a:rPr>
              <a:t>-Трейд», ООО «</a:t>
            </a:r>
            <a:r>
              <a:rPr lang="ru-RU" sz="1400" dirty="0" err="1">
                <a:solidFill>
                  <a:prstClr val="black"/>
                </a:solidFill>
                <a:latin typeface="Times New Roman" panose="02020603050405020304" pitchFamily="18" charset="0"/>
                <a:cs typeface="Times New Roman" panose="02020603050405020304" pitchFamily="18" charset="0"/>
              </a:rPr>
              <a:t>ОрионСервис</a:t>
            </a:r>
            <a:r>
              <a:rPr lang="ru-RU" sz="1400" dirty="0">
                <a:solidFill>
                  <a:prstClr val="black"/>
                </a:solidFill>
                <a:latin typeface="Times New Roman" panose="02020603050405020304" pitchFamily="18" charset="0"/>
                <a:cs typeface="Times New Roman" panose="02020603050405020304" pitchFamily="18" charset="0"/>
              </a:rPr>
              <a:t> ГРУПП», ООО «ТУО «СФЕРА», ООО «</a:t>
            </a:r>
            <a:r>
              <a:rPr lang="ru-RU" sz="1400" dirty="0" err="1">
                <a:solidFill>
                  <a:prstClr val="black"/>
                </a:solidFill>
                <a:latin typeface="Times New Roman" panose="02020603050405020304" pitchFamily="18" charset="0"/>
                <a:cs typeface="Times New Roman" panose="02020603050405020304" pitchFamily="18" charset="0"/>
              </a:rPr>
              <a:t>ТрансСпецКомплект</a:t>
            </a:r>
            <a:r>
              <a:rPr lang="ru-RU" sz="1400" dirty="0">
                <a:solidFill>
                  <a:prstClr val="black"/>
                </a:solidFill>
                <a:latin typeface="Times New Roman" panose="02020603050405020304" pitchFamily="18" charset="0"/>
                <a:cs typeface="Times New Roman" panose="02020603050405020304" pitchFamily="18" charset="0"/>
              </a:rPr>
              <a:t>» в деятельности ООО «</a:t>
            </a:r>
            <a:r>
              <a:rPr lang="ru-RU" sz="1400" dirty="0" err="1">
                <a:solidFill>
                  <a:prstClr val="black"/>
                </a:solidFill>
                <a:latin typeface="Times New Roman" panose="02020603050405020304" pitchFamily="18" charset="0"/>
                <a:cs typeface="Times New Roman" panose="02020603050405020304" pitchFamily="18" charset="0"/>
              </a:rPr>
              <a:t>Сонекс</a:t>
            </a:r>
            <a:r>
              <a:rPr lang="ru-RU" sz="1400" dirty="0">
                <a:solidFill>
                  <a:prstClr val="black"/>
                </a:solidFill>
                <a:latin typeface="Times New Roman" panose="02020603050405020304" pitchFamily="18" charset="0"/>
                <a:cs typeface="Times New Roman" panose="02020603050405020304" pitchFamily="18" charset="0"/>
              </a:rPr>
              <a:t>». </a:t>
            </a:r>
            <a:endParaRPr lang="en-US" sz="1400" dirty="0">
              <a:solidFill>
                <a:prstClr val="black"/>
              </a:solidFill>
              <a:latin typeface="Times New Roman" panose="02020603050405020304" pitchFamily="18" charset="0"/>
              <a:cs typeface="Times New Roman" panose="02020603050405020304" pitchFamily="18" charset="0"/>
            </a:endParaRPr>
          </a:p>
          <a:p>
            <a:pPr indent="457200">
              <a:spcBef>
                <a:spcPts val="300"/>
              </a:spcBef>
            </a:pPr>
            <a:r>
              <a:rPr lang="ru-RU" sz="1400" dirty="0">
                <a:latin typeface="Times New Roman" panose="02020603050405020304" pitchFamily="18" charset="0"/>
                <a:cs typeface="Times New Roman" panose="02020603050405020304" pitchFamily="18" charset="0"/>
              </a:rPr>
              <a:t>4.Поставить перед экспертом дополнительный вопрос: «Установить отражение в бухгалтерском и налоговом учете операций по хранению и использованию (возможной реализации) товаров, поставляемых на склад ООО «</a:t>
            </a:r>
            <a:r>
              <a:rPr lang="ru-RU" sz="1400" dirty="0" err="1">
                <a:latin typeface="Times New Roman" panose="02020603050405020304" pitchFamily="18" charset="0"/>
                <a:cs typeface="Times New Roman" panose="02020603050405020304" pitchFamily="18" charset="0"/>
              </a:rPr>
              <a:t>Сонекс</a:t>
            </a:r>
            <a:r>
              <a:rPr lang="ru-RU" sz="1400" dirty="0">
                <a:latin typeface="Times New Roman" panose="02020603050405020304" pitchFamily="18" charset="0"/>
                <a:cs typeface="Times New Roman" panose="02020603050405020304" pitchFamily="18" charset="0"/>
              </a:rPr>
              <a:t>» прямыми импортерами ООО «РАПИД» и ООО «ВИЛАНА»». </a:t>
            </a:r>
            <a:endParaRPr lang="en-US" sz="1400" dirty="0">
              <a:latin typeface="Times New Roman" panose="02020603050405020304" pitchFamily="18" charset="0"/>
              <a:cs typeface="Times New Roman" panose="02020603050405020304" pitchFamily="18" charset="0"/>
            </a:endParaRPr>
          </a:p>
          <a:p>
            <a:pPr indent="457200">
              <a:spcBef>
                <a:spcPts val="300"/>
              </a:spcBef>
            </a:pPr>
            <a:r>
              <a:rPr lang="ru-RU" sz="1400" dirty="0">
                <a:latin typeface="Times New Roman" panose="02020603050405020304" pitchFamily="18" charset="0"/>
                <a:cs typeface="Times New Roman" panose="02020603050405020304" pitchFamily="18" charset="0"/>
              </a:rPr>
              <a:t>5.Экспертной организации сообщить суду об окончательной стоимости судебной экспертизы с учетом представленных вопросов, а также уведомить о необходимости представления дополнительных документов для проведения экспертизы. </a:t>
            </a:r>
            <a:endParaRPr lang="en-US" sz="1400" dirty="0">
              <a:latin typeface="Times New Roman" panose="02020603050405020304" pitchFamily="18" charset="0"/>
              <a:cs typeface="Times New Roman" panose="02020603050405020304" pitchFamily="18" charset="0"/>
            </a:endParaRPr>
          </a:p>
          <a:p>
            <a:pPr indent="457200">
              <a:spcBef>
                <a:spcPts val="300"/>
              </a:spcBef>
            </a:pPr>
            <a:r>
              <a:rPr lang="ru-RU" sz="1400" dirty="0">
                <a:latin typeface="Times New Roman" panose="02020603050405020304" pitchFamily="18" charset="0"/>
                <a:cs typeface="Times New Roman" panose="02020603050405020304" pitchFamily="18" charset="0"/>
              </a:rPr>
              <a:t>6.В распоряжение экспертной организации представить документы согласно описи сопроводительного письма. </a:t>
            </a:r>
            <a:endParaRPr lang="en-US" sz="1400" dirty="0">
              <a:latin typeface="Times New Roman" panose="02020603050405020304" pitchFamily="18" charset="0"/>
              <a:cs typeface="Times New Roman" panose="02020603050405020304" pitchFamily="18" charset="0"/>
            </a:endParaRPr>
          </a:p>
          <a:p>
            <a:pPr indent="457200">
              <a:spcBef>
                <a:spcPts val="300"/>
              </a:spcBef>
            </a:pPr>
            <a:r>
              <a:rPr lang="ru-RU" sz="1400" dirty="0">
                <a:latin typeface="Times New Roman" panose="02020603050405020304" pitchFamily="18" charset="0"/>
                <a:cs typeface="Times New Roman" panose="02020603050405020304" pitchFamily="18" charset="0"/>
              </a:rPr>
              <a:t>7.Предупредить эксперта об уголовной ответственности, предусмотренной статьей 307 Уголовного кодекса Российской Федерации, за дачу заведомо ложного заключения. Разъяснить, что если эксперт в ходе исследования обнаружит важные для дела обстоятельства, относительно которых вопросы не были поставлены судом, он вправе по своей инициативе сделать соответствующие выводы, снабдив их специальной оговоркой. </a:t>
            </a:r>
          </a:p>
        </p:txBody>
      </p:sp>
      <p:sp>
        <p:nvSpPr>
          <p:cNvPr id="6"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7"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sp>
        <p:nvSpPr>
          <p:cNvPr id="8"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a:xfrm>
            <a:off x="8610600" y="6356350"/>
            <a:ext cx="2743200" cy="365125"/>
          </a:xfrm>
        </p:spPr>
        <p:txBody>
          <a:bodyPr/>
          <a:lstStyle/>
          <a:p>
            <a:r>
              <a:rPr lang="ru-RU" dirty="0">
                <a:solidFill>
                  <a:schemeClr val="bg1"/>
                </a:solidFill>
              </a:rPr>
              <a:t>11</a:t>
            </a:r>
          </a:p>
        </p:txBody>
      </p:sp>
      <p:sp>
        <p:nvSpPr>
          <p:cNvPr id="9" name="Прямоугольник 8"/>
          <p:cNvSpPr/>
          <p:nvPr/>
        </p:nvSpPr>
        <p:spPr>
          <a:xfrm>
            <a:off x="2222124" y="232039"/>
            <a:ext cx="7532833" cy="407291"/>
          </a:xfrm>
          <a:prstGeom prst="rect">
            <a:avLst/>
          </a:prstGeom>
        </p:spPr>
        <p:txBody>
          <a:bodyPr wrap="square">
            <a:spAutoFit/>
          </a:bodyPr>
          <a:lstStyle/>
          <a:p>
            <a:pPr marL="0" marR="0" lvl="0" indent="0" algn="ctr" fontAlgn="auto">
              <a:lnSpc>
                <a:spcPct val="70000"/>
              </a:lnSpc>
              <a:spcBef>
                <a:spcPct val="0"/>
              </a:spcBef>
              <a:spcAft>
                <a:spcPts val="0"/>
              </a:spcAft>
              <a:buClrTx/>
              <a:buSzTx/>
              <a:tabLst/>
              <a:defRPr/>
            </a:pPr>
            <a:r>
              <a:rPr lang="ru-RU" sz="28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ЭКСПЕРТИЗА С  РАСЧЁТОМ ДНО</a:t>
            </a:r>
          </a:p>
        </p:txBody>
      </p:sp>
      <p:pic>
        <p:nvPicPr>
          <p:cNvPr id="10"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b="28026"/>
          <a:stretch/>
        </p:blipFill>
        <p:spPr>
          <a:xfrm>
            <a:off x="9459310" y="0"/>
            <a:ext cx="2732690" cy="698500"/>
          </a:xfrm>
          <a:prstGeom prst="rect">
            <a:avLst/>
          </a:prstGeom>
          <a:noFill/>
          <a:ln>
            <a:noFill/>
          </a:ln>
        </p:spPr>
      </p:pic>
      <p:pic>
        <p:nvPicPr>
          <p:cNvPr id="11"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pic>
        <p:nvPicPr>
          <p:cNvPr id="12" name="Рисунок 11">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951220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77269" y="1048326"/>
            <a:ext cx="5911272" cy="5289446"/>
          </a:xfrm>
          <a:ln>
            <a:solidFill>
              <a:srgbClr val="FF0000"/>
            </a:solidFill>
          </a:ln>
        </p:spPr>
        <p:txBody>
          <a:bodyPr>
            <a:normAutofit fontScale="32500" lnSpcReduction="20000"/>
          </a:bodyPr>
          <a:lstStyle/>
          <a:p>
            <a:pPr marL="0" lvl="0" indent="0" algn="just" defTabSz="1072831">
              <a:spcBef>
                <a:spcPts val="1969"/>
              </a:spcBef>
              <a:buNone/>
              <a:defRPr sz="2640"/>
            </a:pPr>
            <a:r>
              <a:rPr lang="ru-RU" sz="4800" dirty="0">
                <a:latin typeface="Times New Roman" panose="02020603050405020304" pitchFamily="18" charset="0"/>
                <a:cs typeface="Times New Roman" panose="02020603050405020304" pitchFamily="18" charset="0"/>
              </a:rPr>
              <a:t>Заявитель и Заинтересованное лицо по делу </a:t>
            </a:r>
            <a:r>
              <a:rPr lang="ru-RU" sz="4800" b="1" dirty="0">
                <a:latin typeface="Times New Roman" panose="02020603050405020304" pitchFamily="18" charset="0"/>
                <a:cs typeface="Times New Roman" panose="02020603050405020304" pitchFamily="18" charset="0"/>
              </a:rPr>
              <a:t>№ А41-95406/2021 </a:t>
            </a:r>
            <a:r>
              <a:rPr lang="ru-RU" sz="4800" dirty="0">
                <a:latin typeface="Times New Roman" panose="02020603050405020304" pitchFamily="18" charset="0"/>
                <a:cs typeface="Times New Roman" panose="02020603050405020304" pitchFamily="18" charset="0"/>
              </a:rPr>
              <a:t>рассмотрели представленные налогоплательщиком расчеты и первичные документы, </a:t>
            </a:r>
            <a:r>
              <a:rPr lang="ru-RU" sz="4800" b="1" dirty="0">
                <a:latin typeface="Times New Roman" panose="02020603050405020304" pitchFamily="18" charset="0"/>
                <a:cs typeface="Times New Roman" panose="02020603050405020304" pitchFamily="18" charset="0"/>
              </a:rPr>
              <a:t>подтверждающие реально понесенные расходы, и пришли к выводу о необходимости установления действительных налоговых обязательств налогоплательщика</a:t>
            </a:r>
            <a:r>
              <a:rPr lang="ru-RU" sz="4800" dirty="0">
                <a:latin typeface="Times New Roman" panose="02020603050405020304" pitchFamily="18" charset="0"/>
                <a:cs typeface="Times New Roman" panose="02020603050405020304" pitchFamily="18" charset="0"/>
              </a:rPr>
              <a:t>, с учетом имеющихся сведений и документов в соответствии с положениями письма ФНС России от 10.03.2021 №БВ-4-7/3060@.</a:t>
            </a:r>
          </a:p>
          <a:p>
            <a:pPr marL="0" lvl="0" indent="0" algn="just" defTabSz="1072831">
              <a:spcBef>
                <a:spcPts val="1969"/>
              </a:spcBef>
              <a:buNone/>
              <a:defRPr sz="2640"/>
            </a:pPr>
            <a:r>
              <a:rPr lang="ru-RU" sz="4800" dirty="0">
                <a:latin typeface="Times New Roman" panose="02020603050405020304" pitchFamily="18" charset="0"/>
                <a:cs typeface="Times New Roman" panose="02020603050405020304" pitchFamily="18" charset="0"/>
              </a:rPr>
              <a:t>Заявитель и Заинтересованное лицо настоящим Мировым соглашением </a:t>
            </a:r>
            <a:r>
              <a:rPr lang="ru-RU" sz="4800" b="1" dirty="0">
                <a:latin typeface="Times New Roman" panose="02020603050405020304" pitchFamily="18" charset="0"/>
                <a:cs typeface="Times New Roman" panose="02020603050405020304" pitchFamily="18" charset="0"/>
              </a:rPr>
              <a:t>установили размер действительных налоговых обязательств налогоплательщика за проверяемый период и пришли к соглашению об изменении Решения налогового органа № 11- 25/6254@ от «12» октября 2020 года</a:t>
            </a:r>
            <a:r>
              <a:rPr lang="ru-RU" sz="4800" dirty="0">
                <a:latin typeface="Times New Roman" panose="02020603050405020304" pitchFamily="18" charset="0"/>
                <a:cs typeface="Times New Roman" panose="02020603050405020304" pitchFamily="18" charset="0"/>
              </a:rPr>
              <a:t>, принятого результатам рассмотрения материалов и Акта выездной налоговой проверки № 7407 от «26» июня 2019 года, изложив выводы части 2 и 3 Описательной и Резолютивной части Решения в следующем порядке: </a:t>
            </a:r>
          </a:p>
          <a:p>
            <a:pPr marL="0" lvl="0" indent="0" algn="just" defTabSz="1072831">
              <a:spcBef>
                <a:spcPts val="1969"/>
              </a:spcBef>
              <a:buNone/>
              <a:defRPr sz="2640"/>
            </a:pPr>
            <a:r>
              <a:rPr lang="ru-RU" sz="4800" dirty="0">
                <a:latin typeface="Times New Roman" panose="02020603050405020304" pitchFamily="18" charset="0"/>
                <a:cs typeface="Times New Roman" panose="02020603050405020304" pitchFamily="18" charset="0"/>
              </a:rPr>
              <a:t>- Сумма дополнительно </a:t>
            </a:r>
            <a:r>
              <a:rPr lang="ru-RU" sz="4800" b="1" dirty="0">
                <a:latin typeface="Times New Roman" panose="02020603050405020304" pitchFamily="18" charset="0"/>
                <a:cs typeface="Times New Roman" panose="02020603050405020304" pitchFamily="18" charset="0"/>
              </a:rPr>
              <a:t>начисленного налога на добавленную стоимость</a:t>
            </a:r>
            <a:r>
              <a:rPr lang="ru-RU" sz="4800" dirty="0">
                <a:latin typeface="Times New Roman" panose="02020603050405020304" pitchFamily="18" charset="0"/>
                <a:cs typeface="Times New Roman" panose="02020603050405020304" pitchFamily="18" charset="0"/>
              </a:rPr>
              <a:t> (далее – НДС) за 2015-2017 гг., по Решению ИФНС России по г Красногорску Московской области, О привлечении к ответственности за совершение налогового правонарушения № 11-25/6254@ от «12» октября 2020 года в отношении ООО «СОНЕКС», устанавливается в размере 155 209 218 руб. 98 коп., а также соответствующая сумма пени, что подтверждается расчетами (Приложение к соглашению на 6441 листах) и представленными в материалы дела первичными документами</a:t>
            </a:r>
            <a:endParaRPr lang="ru-RU" sz="6400" dirty="0">
              <a:solidFill>
                <a:prstClr val="black"/>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6109666" y="1048326"/>
            <a:ext cx="5957454" cy="5289446"/>
          </a:xfrm>
          <a:ln>
            <a:solidFill>
              <a:srgbClr val="FF0000"/>
            </a:solidFill>
          </a:ln>
        </p:spPr>
        <p:txBody>
          <a:bodyPr>
            <a:noAutofit/>
          </a:bodyPr>
          <a:lstStyle/>
          <a:p>
            <a:pPr marL="0" indent="0" algn="just">
              <a:buNone/>
            </a:pPr>
            <a:r>
              <a:rPr lang="ru-RU" sz="1500" dirty="0">
                <a:latin typeface="Times New Roman" panose="02020603050405020304" pitchFamily="18" charset="0"/>
                <a:cs typeface="Times New Roman" panose="02020603050405020304" pitchFamily="18" charset="0"/>
              </a:rPr>
              <a:t>Заявитель обязуется внести исправления в документы бухгалтерского и налогового учета в </a:t>
            </a:r>
            <a:r>
              <a:rPr lang="ru-RU" sz="1500" dirty="0" err="1">
                <a:latin typeface="Times New Roman" panose="02020603050405020304" pitchFamily="18" charset="0"/>
                <a:cs typeface="Times New Roman" panose="02020603050405020304" pitchFamily="18" charset="0"/>
              </a:rPr>
              <a:t>вышеобозначенной</a:t>
            </a:r>
            <a:r>
              <a:rPr lang="ru-RU" sz="1500" dirty="0">
                <a:latin typeface="Times New Roman" panose="02020603050405020304" pitchFamily="18" charset="0"/>
                <a:cs typeface="Times New Roman" panose="02020603050405020304" pitchFamily="18" charset="0"/>
              </a:rPr>
              <a:t> части. </a:t>
            </a:r>
          </a:p>
          <a:p>
            <a:pPr algn="just">
              <a:buFontTx/>
              <a:buChar char="-"/>
            </a:pPr>
            <a:r>
              <a:rPr lang="ru-RU" sz="1500" dirty="0">
                <a:latin typeface="Times New Roman" panose="02020603050405020304" pitchFamily="18" charset="0"/>
                <a:cs typeface="Times New Roman" panose="02020603050405020304" pitchFamily="18" charset="0"/>
              </a:rPr>
              <a:t>Сумма дополнительно начисленного </a:t>
            </a:r>
            <a:r>
              <a:rPr lang="ru-RU" sz="1500" b="1" dirty="0">
                <a:latin typeface="Times New Roman" panose="02020603050405020304" pitchFamily="18" charset="0"/>
                <a:cs typeface="Times New Roman" panose="02020603050405020304" pitchFamily="18" charset="0"/>
              </a:rPr>
              <a:t>налога на прибыль организаций за 2015-2017 гг.,</a:t>
            </a:r>
            <a:r>
              <a:rPr lang="ru-RU" sz="1500" dirty="0">
                <a:latin typeface="Times New Roman" panose="02020603050405020304" pitchFamily="18" charset="0"/>
                <a:cs typeface="Times New Roman" panose="02020603050405020304" pitchFamily="18" charset="0"/>
              </a:rPr>
              <a:t> по Решению ИФНС России по г Красногорску Московской области О привлечении к ответственности за совершение налогового правонарушения № 11-25/6254@ от «12» октября 2020 года в отношении ООО «СОНЕКС» устанавливается в размере 106 479 094 руб. 00 коп., а также соответствующая сумма пени, что так же подтверждается расчетами (Приложение к соглашению на 6441 листах) и представленными в материалы дела первичными документами. </a:t>
            </a:r>
          </a:p>
          <a:p>
            <a:pPr algn="just">
              <a:buFontTx/>
              <a:buChar char="-"/>
            </a:pPr>
            <a:r>
              <a:rPr lang="ru-RU" sz="1500" dirty="0">
                <a:latin typeface="Times New Roman" panose="02020603050405020304" pitchFamily="18" charset="0"/>
                <a:cs typeface="Times New Roman" panose="02020603050405020304" pitchFamily="18" charset="0"/>
              </a:rPr>
              <a:t>Заявитель обязуется внести исправления в документы бухгалтерского и налогового учета в </a:t>
            </a:r>
            <a:r>
              <a:rPr lang="ru-RU" sz="1500" dirty="0" err="1">
                <a:latin typeface="Times New Roman" panose="02020603050405020304" pitchFamily="18" charset="0"/>
                <a:cs typeface="Times New Roman" panose="02020603050405020304" pitchFamily="18" charset="0"/>
              </a:rPr>
              <a:t>вышеобозначенной</a:t>
            </a:r>
            <a:r>
              <a:rPr lang="ru-RU" sz="1500" dirty="0">
                <a:latin typeface="Times New Roman" panose="02020603050405020304" pitchFamily="18" charset="0"/>
                <a:cs typeface="Times New Roman" panose="02020603050405020304" pitchFamily="18" charset="0"/>
              </a:rPr>
              <a:t> части. </a:t>
            </a:r>
          </a:p>
          <a:p>
            <a:pPr algn="just">
              <a:buFontTx/>
              <a:buChar char="-"/>
            </a:pPr>
            <a:r>
              <a:rPr lang="ru-RU" sz="1500" dirty="0">
                <a:latin typeface="Times New Roman" panose="02020603050405020304" pitchFamily="18" charset="0"/>
                <a:cs typeface="Times New Roman" panose="02020603050405020304" pitchFamily="18" charset="0"/>
              </a:rPr>
              <a:t>Заявитель уплатил сумму НДС за 2015-2017 гг. в размере 145 432 661 руб. 91 коп., а также соответствующие пени по НДС в размере 96 454 211 руб. 44 коп. согласно платежному поручению № 1921 от 24.06.2022 на сумму 145 432 661 руб. 91 коп. платежному поручению № 2047 от 08.07.2022 на 3 33_12914491 уплату пени на сумму 59 625 000 руб. 00 коп. Согласно письму Заявителя № 82/02 от 29.06.2022, относительно пени по НДС, ИФНС России № 10 по г. Москве произвела уточнение платежей на сумму 36 830 000 руб. 00 коп.</a:t>
            </a:r>
          </a:p>
        </p:txBody>
      </p:sp>
      <p:sp>
        <p:nvSpPr>
          <p:cNvPr id="17" name="Прямоугольник 16"/>
          <p:cNvSpPr/>
          <p:nvPr/>
        </p:nvSpPr>
        <p:spPr>
          <a:xfrm>
            <a:off x="2222124" y="285764"/>
            <a:ext cx="7532833" cy="708912"/>
          </a:xfrm>
          <a:prstGeom prst="rect">
            <a:avLst/>
          </a:prstGeom>
        </p:spPr>
        <p:txBody>
          <a:bodyPr wrap="square">
            <a:spAutoFit/>
          </a:bodyPr>
          <a:lstStyle/>
          <a:p>
            <a:pPr algn="ctr">
              <a:lnSpc>
                <a:spcPct val="70000"/>
              </a:lnSpc>
              <a:spcBef>
                <a:spcPct val="0"/>
              </a:spcBef>
              <a:buFontTx/>
              <a:buNone/>
              <a:defRPr/>
            </a:pPr>
            <a:r>
              <a:rPr lang="ru-RU" sz="28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МИРОВОЕ СОГЛАШЕНИЕ С РАСЧЁТОМ ДНО</a:t>
            </a:r>
          </a:p>
        </p:txBody>
      </p:sp>
      <p:sp>
        <p:nvSpPr>
          <p:cNvPr id="5"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6"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sp>
        <p:nvSpPr>
          <p:cNvPr id="7"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a:xfrm>
            <a:off x="8610600" y="6356350"/>
            <a:ext cx="2743200" cy="365125"/>
          </a:xfrm>
        </p:spPr>
        <p:txBody>
          <a:bodyPr/>
          <a:lstStyle/>
          <a:p>
            <a:r>
              <a:rPr lang="ru-RU" dirty="0">
                <a:solidFill>
                  <a:schemeClr val="bg1"/>
                </a:solidFill>
              </a:rPr>
              <a:t>12</a:t>
            </a:r>
          </a:p>
        </p:txBody>
      </p:sp>
      <p:pic>
        <p:nvPicPr>
          <p:cNvPr id="8"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b="28026"/>
          <a:stretch/>
        </p:blipFill>
        <p:spPr>
          <a:xfrm>
            <a:off x="9459310" y="0"/>
            <a:ext cx="2732690" cy="698500"/>
          </a:xfrm>
          <a:prstGeom prst="rect">
            <a:avLst/>
          </a:prstGeom>
          <a:noFill/>
          <a:ln>
            <a:noFill/>
          </a:ln>
        </p:spPr>
      </p:pic>
      <p:pic>
        <p:nvPicPr>
          <p:cNvPr id="9"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pic>
        <p:nvPicPr>
          <p:cNvPr id="10" name="Рисунок 9">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2840929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685799" y="1048326"/>
            <a:ext cx="5302741" cy="5289446"/>
          </a:xfrm>
          <a:ln>
            <a:solidFill>
              <a:srgbClr val="FF0000"/>
            </a:solidFill>
          </a:ln>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sz="2000" dirty="0">
                <a:latin typeface="Times New Roman" panose="02020603050405020304" pitchFamily="18" charset="0"/>
                <a:cs typeface="Times New Roman" panose="02020603050405020304" pitchFamily="18" charset="0"/>
              </a:rPr>
              <a:t>Общество обязуется в течение месяца после утверждения Мирового соглашения уплатить в бюджет Российской Федерации и бюджет субъекта РФ сумму НДС в размере неуплаченной суммы 9 776 557 руб. 07 коп., а также налога на прибыль организаций за 2015-2017 гг., указанную в пункте 2 настоящего Мирового соглашения, что составляет 106 479 094 руб. 00 коп., а также соответствующие суммы пени.</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С учетом представленного ходатайства, руководствуясь статьей 112 НК РФ, Стороны пришли к соглашению о возможности снижения штрафных санкций с учетом смягчающих обстоятельств в 16 раз.</a:t>
            </a:r>
          </a:p>
          <a:p>
            <a:pPr marL="0" lvl="0" indent="0" algn="just" defTabSz="1072831">
              <a:spcBef>
                <a:spcPts val="1969"/>
              </a:spcBef>
              <a:buNone/>
              <a:defRPr sz="2640"/>
            </a:pPr>
            <a:endParaRPr lang="ru-RU" dirty="0"/>
          </a:p>
          <a:p>
            <a:pPr marL="0" lvl="0" indent="0" algn="just" defTabSz="1072831">
              <a:spcBef>
                <a:spcPts val="1969"/>
              </a:spcBef>
              <a:buNone/>
              <a:defRPr sz="2640"/>
            </a:pPr>
            <a:endParaRPr lang="ru-RU" sz="6400" dirty="0">
              <a:solidFill>
                <a:prstClr val="black"/>
              </a:solidFill>
              <a:latin typeface="PT Sans" panose="020B0503020203020204"/>
            </a:endParaRPr>
          </a:p>
        </p:txBody>
      </p:sp>
      <p:sp>
        <p:nvSpPr>
          <p:cNvPr id="4" name="Объект 3"/>
          <p:cNvSpPr>
            <a:spLocks noGrp="1"/>
          </p:cNvSpPr>
          <p:nvPr>
            <p:ph sz="half" idx="2"/>
          </p:nvPr>
        </p:nvSpPr>
        <p:spPr>
          <a:xfrm>
            <a:off x="6477000" y="1048326"/>
            <a:ext cx="5219700" cy="5289446"/>
          </a:xfrm>
          <a:ln>
            <a:solidFill>
              <a:srgbClr val="FF0000"/>
            </a:solidFill>
          </a:ln>
        </p:spPr>
        <p:txBody>
          <a:bodyPr>
            <a:normAutofit/>
          </a:bodyPr>
          <a:lstStyle/>
          <a:p>
            <a:pPr marL="0" lvl="0" indent="0" algn="just">
              <a:buNone/>
            </a:pPr>
            <a:r>
              <a:rPr lang="ru-RU" sz="2000" dirty="0">
                <a:solidFill>
                  <a:prstClr val="black"/>
                </a:solidFill>
                <a:latin typeface="Times New Roman" panose="02020603050405020304" pitchFamily="18" charset="0"/>
                <a:cs typeface="Times New Roman" panose="02020603050405020304" pitchFamily="18" charset="0"/>
              </a:rPr>
              <a:t>Сумма штрафа, с учетом смягчающих обстоятельств, составила 6 542 207 руб. 82 коп.</a:t>
            </a:r>
          </a:p>
          <a:p>
            <a:pPr marL="0" lvl="0" indent="0" algn="just">
              <a:buNone/>
            </a:pPr>
            <a:r>
              <a:rPr lang="ru-RU" sz="2000" dirty="0">
                <a:solidFill>
                  <a:prstClr val="black"/>
                </a:solidFill>
                <a:latin typeface="Times New Roman" panose="02020603050405020304" pitchFamily="18" charset="0"/>
                <a:cs typeface="Times New Roman" panose="02020603050405020304" pitchFamily="18" charset="0"/>
              </a:rPr>
              <a:t>Стороны пришли к соглашению о том, что не будут иметь претензий к</a:t>
            </a:r>
          </a:p>
          <a:p>
            <a:pPr marL="0" lvl="0" indent="0" algn="just">
              <a:buNone/>
            </a:pPr>
            <a:r>
              <a:rPr lang="ru-RU" sz="2000" dirty="0">
                <a:solidFill>
                  <a:prstClr val="black"/>
                </a:solidFill>
                <a:latin typeface="Times New Roman" panose="02020603050405020304" pitchFamily="18" charset="0"/>
                <a:cs typeface="Times New Roman" panose="02020603050405020304" pitchFamily="18" charset="0"/>
              </a:rPr>
              <a:t>друг другу в части распределения судебных расходов по данному делу. Судебные расходы, понесенные каждой из сторон по настоящему делу, не подлежат возмещению другой стороной.</a:t>
            </a:r>
          </a:p>
          <a:p>
            <a:pPr marL="0" lvl="0" indent="0" algn="just">
              <a:buNone/>
            </a:pPr>
            <a:endParaRPr lang="ru-RU" sz="2000" b="1"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ru-RU" sz="2000" b="1"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ru-RU" sz="2000" b="1" dirty="0">
                <a:solidFill>
                  <a:prstClr val="black"/>
                </a:solidFill>
                <a:latin typeface="Times New Roman" panose="02020603050405020304" pitchFamily="18" charset="0"/>
                <a:cs typeface="Times New Roman" panose="02020603050405020304" pitchFamily="18" charset="0"/>
              </a:rPr>
              <a:t>Определение АС Московской области от 26.09.2022 по делу №</a:t>
            </a:r>
            <a:r>
              <a:rPr lang="ru-RU" sz="2000" b="1" dirty="0">
                <a:latin typeface="Times New Roman" panose="02020603050405020304" pitchFamily="18" charset="0"/>
                <a:cs typeface="Times New Roman" panose="02020603050405020304" pitchFamily="18" charset="0"/>
              </a:rPr>
              <a:t>А41-95406/21.</a:t>
            </a:r>
            <a:endParaRPr lang="ru-RU" sz="2000" b="1" dirty="0">
              <a:solidFill>
                <a:prstClr val="black"/>
              </a:solidFill>
              <a:latin typeface="Times New Roman" panose="02020603050405020304" pitchFamily="18" charset="0"/>
              <a:cs typeface="Times New Roman" panose="02020603050405020304" pitchFamily="18" charset="0"/>
            </a:endParaRPr>
          </a:p>
          <a:p>
            <a:pPr lvl="0"/>
            <a:endParaRPr lang="ru-RU" dirty="0">
              <a:solidFill>
                <a:prstClr val="black"/>
              </a:solidFill>
            </a:endParaRPr>
          </a:p>
          <a:p>
            <a:pPr marL="0" lvl="0" indent="0" algn="just">
              <a:buNone/>
            </a:pPr>
            <a:endParaRPr lang="ru-RU" sz="2900" dirty="0">
              <a:solidFill>
                <a:prstClr val="black"/>
              </a:solidFill>
            </a:endParaRPr>
          </a:p>
          <a:p>
            <a:pPr marL="0" indent="0">
              <a:buNone/>
            </a:pPr>
            <a:endParaRPr lang="ru-RU" sz="2900" dirty="0"/>
          </a:p>
        </p:txBody>
      </p:sp>
      <p:sp>
        <p:nvSpPr>
          <p:cNvPr id="5"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6"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sp>
        <p:nvSpPr>
          <p:cNvPr id="7"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a:xfrm>
            <a:off x="8610600" y="6356350"/>
            <a:ext cx="2743200" cy="365125"/>
          </a:xfrm>
        </p:spPr>
        <p:txBody>
          <a:bodyPr/>
          <a:lstStyle/>
          <a:p>
            <a:r>
              <a:rPr lang="ru-RU" dirty="0">
                <a:solidFill>
                  <a:schemeClr val="bg1"/>
                </a:solidFill>
              </a:rPr>
              <a:t>13</a:t>
            </a:r>
          </a:p>
        </p:txBody>
      </p:sp>
      <p:pic>
        <p:nvPicPr>
          <p:cNvPr id="8"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b="28026"/>
          <a:stretch/>
        </p:blipFill>
        <p:spPr>
          <a:xfrm>
            <a:off x="9459310" y="0"/>
            <a:ext cx="2732690" cy="698500"/>
          </a:xfrm>
          <a:prstGeom prst="rect">
            <a:avLst/>
          </a:prstGeom>
          <a:noFill/>
          <a:ln>
            <a:noFill/>
          </a:ln>
        </p:spPr>
      </p:pic>
      <p:pic>
        <p:nvPicPr>
          <p:cNvPr id="9"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sp>
        <p:nvSpPr>
          <p:cNvPr id="10" name="Прямоугольник 9"/>
          <p:cNvSpPr/>
          <p:nvPr/>
        </p:nvSpPr>
        <p:spPr>
          <a:xfrm>
            <a:off x="2222124" y="285764"/>
            <a:ext cx="7532833" cy="708912"/>
          </a:xfrm>
          <a:prstGeom prst="rect">
            <a:avLst/>
          </a:prstGeom>
        </p:spPr>
        <p:txBody>
          <a:bodyPr wrap="square">
            <a:spAutoFit/>
          </a:bodyPr>
          <a:lstStyle/>
          <a:p>
            <a:pPr algn="ctr">
              <a:lnSpc>
                <a:spcPct val="70000"/>
              </a:lnSpc>
              <a:spcBef>
                <a:spcPct val="0"/>
              </a:spcBef>
              <a:buFontTx/>
              <a:buNone/>
              <a:defRPr/>
            </a:pPr>
            <a:r>
              <a:rPr lang="ru-RU" sz="28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МИРОВОЕ СОГЛАШЕНИЕ С РАСЧЁТОМ ДНО</a:t>
            </a:r>
          </a:p>
        </p:txBody>
      </p:sp>
      <p:pic>
        <p:nvPicPr>
          <p:cNvPr id="11" name="Рисунок 10">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3851352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894737" y="1239740"/>
            <a:ext cx="8275518" cy="67364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70000"/>
              </a:lnSpc>
              <a:defRPr/>
            </a:pPr>
            <a:r>
              <a:rPr lang="ru-RU" sz="3200" dirty="0">
                <a:solidFill>
                  <a:srgbClr val="C00000"/>
                </a:solidFill>
                <a:effectLst>
                  <a:outerShdw blurRad="38100" dist="38100" dir="2700000" algn="tl">
                    <a:srgbClr val="000000">
                      <a:alpha val="43137"/>
                    </a:srgbClr>
                  </a:outerShdw>
                </a:effectLst>
                <a:latin typeface="Montserrat Bold" panose="00000800000000000000" pitchFamily="2" charset="-52"/>
              </a:rPr>
              <a:t>ПРОБЛЕМЫ СУДЕБНЫХ ЭКСПЕРТИЗ</a:t>
            </a:r>
          </a:p>
          <a:p>
            <a:pPr algn="ctr"/>
            <a:endParaRPr lang="ru-RU" sz="2000" dirty="0">
              <a:latin typeface="Bookman Old Style" panose="02050604050505020204" pitchFamily="18" charset="0"/>
              <a:ea typeface="+mn-ea"/>
              <a:cs typeface="Times New Roman" panose="02020603050405020304" pitchFamily="18" charset="0"/>
            </a:endParaRPr>
          </a:p>
        </p:txBody>
      </p:sp>
      <p:cxnSp>
        <p:nvCxnSpPr>
          <p:cNvPr id="4" name="Прямая соединительная линия 3"/>
          <p:cNvCxnSpPr/>
          <p:nvPr/>
        </p:nvCxnSpPr>
        <p:spPr>
          <a:xfrm>
            <a:off x="1774005" y="1806376"/>
            <a:ext cx="8516982" cy="39189"/>
          </a:xfrm>
          <a:prstGeom prst="line">
            <a:avLst/>
          </a:prstGeom>
          <a:ln>
            <a:solidFill>
              <a:srgbClr val="FF0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pic>
        <p:nvPicPr>
          <p:cNvPr id="5"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2" cstate="print">
            <a:alphaModFix/>
          </a:blip>
          <a:srcRect/>
          <a:stretch/>
        </p:blipFill>
        <p:spPr>
          <a:xfrm>
            <a:off x="9459310" y="0"/>
            <a:ext cx="2732690" cy="970490"/>
          </a:xfrm>
          <a:prstGeom prst="rect">
            <a:avLst/>
          </a:prstGeom>
          <a:noFill/>
          <a:ln>
            <a:noFill/>
          </a:ln>
        </p:spPr>
      </p:pic>
      <p:pic>
        <p:nvPicPr>
          <p:cNvPr id="6"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3" cstate="print">
            <a:alphaModFix/>
          </a:blip>
          <a:srcRect/>
          <a:stretch/>
        </p:blipFill>
        <p:spPr>
          <a:xfrm>
            <a:off x="199813" y="275046"/>
            <a:ext cx="2373522" cy="463794"/>
          </a:xfrm>
          <a:prstGeom prst="rect">
            <a:avLst/>
          </a:prstGeom>
          <a:noFill/>
          <a:ln>
            <a:noFill/>
          </a:ln>
        </p:spPr>
      </p:pic>
      <p:sp>
        <p:nvSpPr>
          <p:cNvPr id="2" name="Прямоугольник 1"/>
          <p:cNvSpPr/>
          <p:nvPr/>
        </p:nvSpPr>
        <p:spPr>
          <a:xfrm>
            <a:off x="600363" y="2237873"/>
            <a:ext cx="11065164" cy="2862322"/>
          </a:xfrm>
          <a:prstGeom prst="rect">
            <a:avLst/>
          </a:prstGeom>
        </p:spPr>
        <p:txBody>
          <a:bodyPr wrap="square">
            <a:spAutoFit/>
          </a:bodyPr>
          <a:lstStyle/>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Редкое назначение судебных экспертиз по налоговым спорам.</a:t>
            </a:r>
          </a:p>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Разрешение вопросов, требующих специальных знаний на основании мнения налогового органа, без проведения экспертизы.</a:t>
            </a:r>
          </a:p>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Назначение экспертизы по типовым делам (например, движимое и недвижимое имущество).</a:t>
            </a:r>
          </a:p>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Назначение экспертиз у </a:t>
            </a:r>
            <a:r>
              <a:rPr lang="ru-RU" sz="2000" b="1" dirty="0">
                <a:latin typeface="Times New Roman" panose="02020603050405020304" pitchFamily="18" charset="0"/>
                <a:ea typeface="+mj-ea"/>
                <a:cs typeface="Times New Roman" panose="02020603050405020304" pitchFamily="18" charset="0"/>
              </a:rPr>
              <a:t>«не» независимых экспертов</a:t>
            </a:r>
            <a:r>
              <a:rPr lang="ru-RU" sz="2000" dirty="0">
                <a:latin typeface="Times New Roman" panose="02020603050405020304" pitchFamily="18" charset="0"/>
                <a:ea typeface="+mj-ea"/>
                <a:cs typeface="Times New Roman" panose="02020603050405020304" pitchFamily="18" charset="0"/>
              </a:rPr>
              <a:t>.</a:t>
            </a:r>
          </a:p>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Не соответствие квалификации эксперта назначаемой экспертизе. </a:t>
            </a:r>
          </a:p>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Неправильный выбранный вид экспертизы.</a:t>
            </a:r>
          </a:p>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Нарушения при формулировки вопросов.</a:t>
            </a:r>
          </a:p>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Придание приоритета этому доказательству по сравнению с иными доказательствами.</a:t>
            </a:r>
          </a:p>
        </p:txBody>
      </p:sp>
      <p:sp>
        <p:nvSpPr>
          <p:cNvPr id="7"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8" name="Picture 3781">
            <a:extLst>
              <a:ext uri="{FF2B5EF4-FFF2-40B4-BE49-F238E27FC236}">
                <a16:creationId xmlns:a16="http://schemas.microsoft.com/office/drawing/2014/main" id="{1EAC137E-D8B7-3F10-B2A2-9C40057B581B}"/>
              </a:ext>
            </a:extLst>
          </p:cNvPr>
          <p:cNvPicPr/>
          <p:nvPr/>
        </p:nvPicPr>
        <p:blipFill>
          <a:blip r:embed="rId4"/>
          <a:stretch/>
        </p:blipFill>
        <p:spPr>
          <a:xfrm>
            <a:off x="9627802" y="6463650"/>
            <a:ext cx="1439369" cy="295761"/>
          </a:xfrm>
          <a:prstGeom prst="rect">
            <a:avLst/>
          </a:prstGeom>
        </p:spPr>
      </p:pic>
      <p:sp>
        <p:nvSpPr>
          <p:cNvPr id="9"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a:xfrm>
            <a:off x="8610600" y="6356350"/>
            <a:ext cx="2743200" cy="365125"/>
          </a:xfrm>
        </p:spPr>
        <p:txBody>
          <a:bodyPr/>
          <a:lstStyle/>
          <a:p>
            <a:r>
              <a:rPr lang="ru-RU" dirty="0">
                <a:solidFill>
                  <a:schemeClr val="bg1"/>
                </a:solidFill>
              </a:rPr>
              <a:t>14</a:t>
            </a:r>
          </a:p>
        </p:txBody>
      </p:sp>
      <p:pic>
        <p:nvPicPr>
          <p:cNvPr id="10" name="Рисунок 9">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3068764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361561-E8E4-9B75-45B4-B749F856F8BD}"/>
              </a:ext>
            </a:extLst>
          </p:cNvPr>
          <p:cNvSpPr txBox="1"/>
          <p:nvPr/>
        </p:nvSpPr>
        <p:spPr>
          <a:xfrm>
            <a:off x="3387431" y="749223"/>
            <a:ext cx="8237851" cy="552433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228594" indent="-228594" algn="just" defTabSz="914377">
              <a:spcBef>
                <a:spcPts val="400"/>
              </a:spcBef>
              <a:buClr>
                <a:srgbClr val="C00000"/>
              </a:buClr>
              <a:buFont typeface="Arial" panose="020B0604020202020204" pitchFamily="34" charset="0"/>
              <a:buChar char="•"/>
              <a:defRPr/>
            </a:pPr>
            <a:r>
              <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t>Член Палаты Налоговых консультантов, старший преподаватель Финансового университета при Правительстве РФ.</a:t>
            </a:r>
          </a:p>
          <a:p>
            <a:pPr marL="228594" indent="-228594" algn="just" defTabSz="914377">
              <a:spcBef>
                <a:spcPts val="400"/>
              </a:spcBef>
              <a:buClr>
                <a:srgbClr val="C00000"/>
              </a:buClr>
              <a:buFont typeface="Arial" panose="020B0604020202020204" pitchFamily="34" charset="0"/>
              <a:buChar char="•"/>
              <a:defRPr/>
            </a:pPr>
            <a:r>
              <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t>Специализируется на консультировании по вопросам российского налогового права и сопровождении сложных налоговых споров.</a:t>
            </a:r>
          </a:p>
          <a:p>
            <a:pPr marL="228594" indent="-228594" algn="just" defTabSz="914377">
              <a:spcBef>
                <a:spcPts val="400"/>
              </a:spcBef>
              <a:buClr>
                <a:srgbClr val="C00000"/>
              </a:buClr>
              <a:buFont typeface="Arial" panose="020B0604020202020204" pitchFamily="34" charset="0"/>
              <a:buChar char="•"/>
              <a:defRPr/>
            </a:pPr>
            <a:r>
              <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t>Окончила с красным дипломом Пермский государственный университет по специальности «юриспруденция» в 2003 году. В 2020 году получила аттестат профессионального налогового консультанта ИПБ России. В настоящее время работает над кандидатской диссертацией.</a:t>
            </a:r>
          </a:p>
          <a:p>
            <a:pPr marL="228594" indent="-228594" algn="just" defTabSz="914377">
              <a:spcBef>
                <a:spcPts val="400"/>
              </a:spcBef>
              <a:buClr>
                <a:srgbClr val="C00000"/>
              </a:buClr>
              <a:buFont typeface="Arial" panose="020B0604020202020204" pitchFamily="34" charset="0"/>
              <a:buChar char="•"/>
              <a:defRPr/>
            </a:pPr>
            <a:r>
              <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t>С 2006 года начала работать в ООО «Легикон-Право», где прошла путь до партнёра компании, руководителя департамента по налоговому сопровождению бизнеса.</a:t>
            </a:r>
          </a:p>
          <a:p>
            <a:pPr marL="228594" indent="-228594" algn="just" defTabSz="914377">
              <a:spcBef>
                <a:spcPts val="400"/>
              </a:spcBef>
              <a:buClr>
                <a:srgbClr val="C00000"/>
              </a:buClr>
              <a:buFont typeface="Arial" panose="020B0604020202020204" pitchFamily="34" charset="0"/>
              <a:buChar char="•"/>
              <a:defRPr/>
            </a:pPr>
            <a:r>
              <a:rPr lang="ru-RU" sz="1300" b="1"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t>Имеет многолетний опыт юридической практики (более 20 лет), включающий как единоличное ведение дел, так и руководство налоговым подразделением с широкой специализацией по консультированию и защите интересов налогоплательщиков в процессе, а также до и после контрольных мероприятий налогового органа.</a:t>
            </a:r>
          </a:p>
          <a:p>
            <a:pPr marL="228594" indent="-228594" algn="just" defTabSz="914377">
              <a:spcBef>
                <a:spcPts val="400"/>
              </a:spcBef>
              <a:buClr>
                <a:srgbClr val="C00000"/>
              </a:buClr>
              <a:buFont typeface="Arial" panose="020B0604020202020204" pitchFamily="34" charset="0"/>
              <a:buChar char="•"/>
              <a:defRPr/>
            </a:pPr>
            <a:r>
              <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t>Регулярный участник профессиональных отраслевых мероприятий, присутствует в медийном пространстве в качестве одного из экспертов.</a:t>
            </a:r>
            <a:br>
              <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br>
            <a:r>
              <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t>Среди традиционных площадок – конференции газеты «Ведомости», Фонда образовательных программ «Экономика и управление»; налоговые мероприятия под эгидой Финансового университета при Правительстве РФ; конгрессы и вебинары совместно с компанией «ТАКСКОМ», Институтом профессиональных бухгалтеров России; лекции и семинары в Институте экономики и антикризисного управления, круглые столы в ТПП РФ.</a:t>
            </a:r>
          </a:p>
          <a:p>
            <a:pPr marL="228594" indent="-228594">
              <a:spcBef>
                <a:spcPts val="400"/>
              </a:spcBef>
              <a:buClr>
                <a:srgbClr val="C00000"/>
              </a:buClr>
              <a:buFont typeface="Arial" panose="020B0604020202020204" pitchFamily="34" charset="0"/>
              <a:buChar char="•"/>
            </a:pPr>
            <a:r>
              <a:rPr lang="ru-RU" sz="1333" b="1" dirty="0">
                <a:latin typeface="Times New Roman" panose="02020603050405020304" pitchFamily="18" charset="0"/>
                <a:cs typeface="Times New Roman" panose="02020603050405020304" pitchFamily="18" charset="0"/>
              </a:rPr>
              <a:t>В 2024 году Победитель в номинации «Лучший налоговый консультант» всероссийского конкурса «Лучший бухгалтер России - 2023».</a:t>
            </a:r>
          </a:p>
          <a:p>
            <a:pPr marL="228594" indent="-228594">
              <a:spcBef>
                <a:spcPts val="400"/>
              </a:spcBef>
              <a:buClr>
                <a:srgbClr val="C00000"/>
              </a:buClr>
              <a:buFont typeface="Arial" panose="020B0604020202020204" pitchFamily="34" charset="0"/>
              <a:buChar char="•"/>
            </a:pPr>
            <a:r>
              <a:rPr lang="ru-RU" sz="1333" b="1" dirty="0">
                <a:latin typeface="Times New Roman" panose="02020603050405020304" pitchFamily="18" charset="0"/>
                <a:cs typeface="Times New Roman" panose="02020603050405020304" pitchFamily="18" charset="0"/>
              </a:rPr>
              <a:t>В 2024 году вошла в список федерального рейтинга лучших юристов в части «Налогообложение: налоговые споры» от издания «Коммерсантъ».</a:t>
            </a:r>
          </a:p>
          <a:p>
            <a:pPr marL="228594" indent="-228594" algn="just" defTabSz="914377">
              <a:spcBef>
                <a:spcPts val="400"/>
              </a:spcBef>
              <a:buClr>
                <a:srgbClr val="C00000"/>
              </a:buClr>
              <a:buFont typeface="Arial" panose="020B0604020202020204" pitchFamily="34" charset="0"/>
              <a:buChar char="•"/>
              <a:defRPr/>
            </a:pPr>
            <a:endPar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endParaRPr>
          </a:p>
        </p:txBody>
      </p:sp>
      <p:pic>
        <p:nvPicPr>
          <p:cNvPr id="11" name="Рисунок 10">
            <a:extLst>
              <a:ext uri="{FF2B5EF4-FFF2-40B4-BE49-F238E27FC236}">
                <a16:creationId xmlns:a16="http://schemas.microsoft.com/office/drawing/2014/main" id="{47D89AB4-9C23-B0C7-453F-3F37685DDCB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561937" y="998815"/>
            <a:ext cx="2227451" cy="3341175"/>
          </a:xfrm>
          <a:prstGeom prst="rect">
            <a:avLst/>
          </a:prstGeom>
        </p:spPr>
      </p:pic>
      <p:sp>
        <p:nvSpPr>
          <p:cNvPr id="20" name="TextBox 19">
            <a:extLst>
              <a:ext uri="{FF2B5EF4-FFF2-40B4-BE49-F238E27FC236}">
                <a16:creationId xmlns:a16="http://schemas.microsoft.com/office/drawing/2014/main" id="{03534DA1-179D-252E-09D8-D7A119213B46}"/>
              </a:ext>
            </a:extLst>
          </p:cNvPr>
          <p:cNvSpPr txBox="1"/>
          <p:nvPr/>
        </p:nvSpPr>
        <p:spPr>
          <a:xfrm>
            <a:off x="144816" y="4349193"/>
            <a:ext cx="2932149" cy="1169551"/>
          </a:xfrm>
          <a:prstGeom prst="rect">
            <a:avLst/>
          </a:prstGeom>
          <a:noFill/>
        </p:spPr>
        <p:txBody>
          <a:bodyPr wrap="square">
            <a:spAutoFit/>
          </a:bodyPr>
          <a:lstStyle/>
          <a:p>
            <a:pPr algn="ctr" defTabSz="914377">
              <a:defRPr/>
            </a:pPr>
            <a:r>
              <a:rPr lang="ru-RU" sz="1400" b="1" dirty="0">
                <a:solidFill>
                  <a:prstClr val="black"/>
                </a:solidFill>
                <a:latin typeface="PT Sans" panose="020B0503020203020204" pitchFamily="34" charset="-52"/>
                <a:ea typeface="PT Sans" panose="020B0503020203020204" pitchFamily="34" charset="-52"/>
                <a:cs typeface="Arial"/>
                <a:sym typeface="Arial"/>
              </a:rPr>
              <a:t>Оксана Попова</a:t>
            </a:r>
          </a:p>
          <a:p>
            <a:pPr algn="ctr" defTabSz="914377">
              <a:defRPr/>
            </a:pPr>
            <a:r>
              <a:rPr lang="ru-RU" sz="1400" dirty="0">
                <a:solidFill>
                  <a:srgbClr val="C00000"/>
                </a:solidFill>
                <a:latin typeface="PT Sans" panose="020B0503020203020204" pitchFamily="34" charset="-52"/>
                <a:ea typeface="PT Sans" panose="020B0503020203020204" pitchFamily="34" charset="-52"/>
                <a:cs typeface="Arial"/>
                <a:sym typeface="Arial"/>
              </a:rPr>
              <a:t>Партнер, директор Департамента по налоговому сопровождению бизнеса</a:t>
            </a:r>
          </a:p>
          <a:p>
            <a:pPr algn="ctr" defTabSz="914377">
              <a:defRPr/>
            </a:pPr>
            <a:r>
              <a:rPr lang="ru-RU" sz="1400" b="1" dirty="0">
                <a:solidFill>
                  <a:prstClr val="black"/>
                </a:solidFill>
                <a:latin typeface="PT Sans" panose="020B0503020203020204" pitchFamily="34" charset="-52"/>
                <a:ea typeface="PT Sans" panose="020B0503020203020204" pitchFamily="34" charset="-52"/>
                <a:cs typeface="Arial"/>
                <a:sym typeface="Arial"/>
              </a:rPr>
              <a:t>o.popova@legicon.ru</a:t>
            </a:r>
          </a:p>
        </p:txBody>
      </p:sp>
      <p:pic>
        <p:nvPicPr>
          <p:cNvPr id="2" name="Рисунок 1">
            <a:extLst>
              <a:ext uri="{FF2B5EF4-FFF2-40B4-BE49-F238E27FC236}">
                <a16:creationId xmlns:a16="http://schemas.microsoft.com/office/drawing/2014/main" id="{C831A93B-67EE-5E87-CE13-A51268FB70E8}"/>
              </a:ext>
            </a:extLst>
          </p:cNvPr>
          <p:cNvPicPr>
            <a:picLocks noChangeAspect="1"/>
          </p:cNvPicPr>
          <p:nvPr/>
        </p:nvPicPr>
        <p:blipFill>
          <a:blip r:embed="rId3"/>
          <a:stretch>
            <a:fillRect/>
          </a:stretch>
        </p:blipFill>
        <p:spPr>
          <a:xfrm>
            <a:off x="10332961" y="3995"/>
            <a:ext cx="1600491" cy="691855"/>
          </a:xfrm>
          <a:prstGeom prst="rect">
            <a:avLst/>
          </a:prstGeom>
        </p:spPr>
      </p:pic>
      <p:pic>
        <p:nvPicPr>
          <p:cNvPr id="10" name="Рисунок 9">
            <a:extLst>
              <a:ext uri="{FF2B5EF4-FFF2-40B4-BE49-F238E27FC236}">
                <a16:creationId xmlns:a16="http://schemas.microsoft.com/office/drawing/2014/main" id="{331C1093-1463-FF4D-8C78-7593B2E1F370}"/>
              </a:ext>
            </a:extLst>
          </p:cNvPr>
          <p:cNvPicPr>
            <a:picLocks noChangeAspect="1"/>
          </p:cNvPicPr>
          <p:nvPr/>
        </p:nvPicPr>
        <p:blipFill>
          <a:blip r:embed="rId4"/>
          <a:stretch>
            <a:fillRect/>
          </a:stretch>
        </p:blipFill>
        <p:spPr>
          <a:xfrm>
            <a:off x="819738" y="6323169"/>
            <a:ext cx="1439369" cy="295761"/>
          </a:xfrm>
          <a:prstGeom prst="rect">
            <a:avLst/>
          </a:prstGeom>
        </p:spPr>
      </p:pic>
      <p:pic>
        <p:nvPicPr>
          <p:cNvPr id="5" name="Рисунок 4"/>
          <p:cNvPicPr>
            <a:picLocks noChangeAspect="1"/>
          </p:cNvPicPr>
          <p:nvPr/>
        </p:nvPicPr>
        <p:blipFill>
          <a:blip r:embed="rId5"/>
          <a:stretch>
            <a:fillRect/>
          </a:stretch>
        </p:blipFill>
        <p:spPr>
          <a:xfrm>
            <a:off x="931255" y="5549521"/>
            <a:ext cx="1216332" cy="1248940"/>
          </a:xfrm>
          <a:prstGeom prst="rect">
            <a:avLst/>
          </a:prstGeom>
        </p:spPr>
      </p:pic>
      <p:sp>
        <p:nvSpPr>
          <p:cNvPr id="13" name="Shape 3746">
            <a:extLst>
              <a:ext uri="{FF2B5EF4-FFF2-40B4-BE49-F238E27FC236}">
                <a16:creationId xmlns:a16="http://schemas.microsoft.com/office/drawing/2014/main" id="{E57DAA7E-F05C-042A-D0E9-4DF27439C068}"/>
              </a:ext>
            </a:extLst>
          </p:cNvPr>
          <p:cNvSpPr/>
          <p:nvPr/>
        </p:nvSpPr>
        <p:spPr>
          <a:xfrm flipH="1">
            <a:off x="7664000" y="6116971"/>
            <a:ext cx="4528000" cy="741029"/>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121920" tIns="60960" rIns="121920" bIns="6096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400">
              <a:solidFill>
                <a:srgbClr val="FFFFFF"/>
              </a:solidFill>
              <a:latin typeface="Calibri"/>
              <a:ea typeface="Calibri"/>
              <a:cs typeface="Calibri"/>
            </a:endParaRPr>
          </a:p>
        </p:txBody>
      </p:sp>
      <p:pic>
        <p:nvPicPr>
          <p:cNvPr id="14" name="Picture 3781">
            <a:extLst>
              <a:ext uri="{FF2B5EF4-FFF2-40B4-BE49-F238E27FC236}">
                <a16:creationId xmlns:a16="http://schemas.microsoft.com/office/drawing/2014/main" id="{1EAC137E-D8B7-3F10-B2A2-9C40057B581B}"/>
              </a:ext>
            </a:extLst>
          </p:cNvPr>
          <p:cNvPicPr/>
          <p:nvPr/>
        </p:nvPicPr>
        <p:blipFill>
          <a:blip r:embed="rId4"/>
          <a:stretch/>
        </p:blipFill>
        <p:spPr>
          <a:xfrm>
            <a:off x="8773070" y="6332201"/>
            <a:ext cx="1919159" cy="394348"/>
          </a:xfrm>
          <a:prstGeom prst="rect">
            <a:avLst/>
          </a:prstGeom>
        </p:spPr>
      </p:pic>
      <p:pic>
        <p:nvPicPr>
          <p:cNvPr id="15"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6" cstate="print">
            <a:alphaModFix/>
          </a:blip>
          <a:srcRect/>
          <a:stretch/>
        </p:blipFill>
        <p:spPr>
          <a:xfrm>
            <a:off x="175545" y="129195"/>
            <a:ext cx="2373523" cy="463795"/>
          </a:xfrm>
          <a:prstGeom prst="rect">
            <a:avLst/>
          </a:prstGeom>
          <a:noFill/>
          <a:ln>
            <a:noFill/>
          </a:ln>
        </p:spPr>
      </p:pic>
      <p:sp>
        <p:nvSpPr>
          <p:cNvPr id="12" name="Номер слайда 1"/>
          <p:cNvSpPr txBox="1">
            <a:spLocks/>
          </p:cNvSpPr>
          <p:nvPr/>
        </p:nvSpPr>
        <p:spPr>
          <a:xfrm>
            <a:off x="8390006" y="6370939"/>
            <a:ext cx="2743200" cy="365125"/>
          </a:xfrm>
          <a:prstGeom prst="rect">
            <a:avLst/>
          </a:prstGeom>
        </p:spPr>
        <p:txBody>
          <a:bodyPr vert="horz" lIns="121920" tIns="60960" rIns="121920" bIns="60960" anchor="ctr"/>
          <a:lstStyle>
            <a:defPPr marR="0" lvl="0" algn="l" rtl="0">
              <a:lnSpc>
                <a:spcPct val="100000"/>
              </a:lnSpc>
              <a:spcBef>
                <a:spcPts val="0"/>
              </a:spcBef>
              <a:spcAft>
                <a:spcPts val="0"/>
              </a:spcAft>
              <a:defRPr/>
            </a:defPPr>
            <a:lvl1pPr marL="0" marR="0" lvl="0" indent="0" algn="r" rtl="0">
              <a:lnSpc>
                <a:spcPct val="100000"/>
              </a:lnSpc>
              <a:spcBef>
                <a:spcPts val="0"/>
              </a:spcBef>
              <a:spcAft>
                <a:spcPts val="0"/>
              </a:spcAft>
              <a:buClr>
                <a:srgbClr val="000000"/>
              </a:buClr>
              <a:buFont typeface="Arial"/>
              <a:defRPr sz="900" b="0" i="0" u="none" strike="noStrike" cap="none">
                <a:solidFill>
                  <a:schemeClr val="tx1">
                    <a:tint val="75000"/>
                  </a:schemeClr>
                </a:solidFill>
                <a:latin typeface="+mn-lt"/>
                <a:ea typeface="+mn-ea"/>
                <a:cs typeface="+mn-cs"/>
                <a:sym typeface="Arial"/>
              </a:defRPr>
            </a:lvl1pPr>
            <a:lvl2pPr marL="342900" marR="0" lvl="1"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2pPr>
            <a:lvl3pPr marL="685800" marR="0" lvl="2"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3pPr>
            <a:lvl4pPr marL="1028700" marR="0" lvl="3"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4pPr>
            <a:lvl5pPr marL="1371600" marR="0" lvl="4"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5pPr>
            <a:lvl6pPr marL="1714500" marR="0" lvl="5"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6pPr>
            <a:lvl7pPr marL="2057400" marR="0" lvl="6"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7pPr>
            <a:lvl8pPr marL="2400300" marR="0" lvl="7"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8pPr>
            <a:lvl9pPr marL="2743200" marR="0" lvl="8"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9pPr>
          </a:lstStyle>
          <a:p>
            <a:pPr defTabSz="1219170">
              <a:defRPr/>
            </a:pPr>
            <a:r>
              <a:rPr lang="ru-RU" sz="1200" kern="0" dirty="0">
                <a:solidFill>
                  <a:prstClr val="white"/>
                </a:solidFill>
                <a:latin typeface="Calibri" panose="020F0502020204030204"/>
              </a:rPr>
              <a:t>15</a:t>
            </a:r>
          </a:p>
        </p:txBody>
      </p:sp>
    </p:spTree>
    <p:extLst>
      <p:ext uri="{BB962C8B-B14F-4D97-AF65-F5344CB8AC3E}">
        <p14:creationId xmlns:p14="http://schemas.microsoft.com/office/powerpoint/2010/main" val="1826987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8E0F3176-8D91-803E-B938-2464C0293EBC}"/>
              </a:ext>
            </a:extLst>
          </p:cNvPr>
          <p:cNvPicPr>
            <a:picLocks noChangeAspect="1"/>
          </p:cNvPicPr>
          <p:nvPr/>
        </p:nvPicPr>
        <p:blipFill rotWithShape="1">
          <a:blip r:embed="rId3"/>
          <a:srcRect l="45078"/>
          <a:stretch/>
        </p:blipFill>
        <p:spPr>
          <a:xfrm>
            <a:off x="5735929" y="0"/>
            <a:ext cx="6467475" cy="6858000"/>
          </a:xfrm>
          <a:prstGeom prst="rect">
            <a:avLst/>
          </a:prstGeom>
          <a:solidFill>
            <a:srgbClr val="FF0000"/>
          </a:solidFill>
        </p:spPr>
      </p:pic>
      <p:sp>
        <p:nvSpPr>
          <p:cNvPr id="6" name="CustomShape 2">
            <a:extLst>
              <a:ext uri="{FF2B5EF4-FFF2-40B4-BE49-F238E27FC236}">
                <a16:creationId xmlns:a16="http://schemas.microsoft.com/office/drawing/2014/main" id="{B2210C3C-2C02-33F8-DC4F-5A52770C3AC3}"/>
              </a:ext>
            </a:extLst>
          </p:cNvPr>
          <p:cNvSpPr/>
          <p:nvPr/>
        </p:nvSpPr>
        <p:spPr>
          <a:xfrm>
            <a:off x="838201" y="1894817"/>
            <a:ext cx="5645443" cy="2181883"/>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defTabSz="1219140">
              <a:lnSpc>
                <a:spcPct val="150000"/>
              </a:lnSpc>
              <a:defRPr/>
            </a:pPr>
            <a:r>
              <a:rPr lang="ru-RU" spc="-1" dirty="0">
                <a:solidFill>
                  <a:srgbClr val="C00000"/>
                </a:solidFill>
                <a:latin typeface="PT Sans" panose="020B0503020203020204" pitchFamily="34" charset="-52"/>
                <a:ea typeface="PT Sans" panose="020B0503020203020204" pitchFamily="34" charset="-52"/>
              </a:rPr>
              <a:t>+7 (495) 921-45-27</a:t>
            </a:r>
            <a:endParaRPr lang="ru-RU" spc="-1" dirty="0">
              <a:solidFill>
                <a:srgbClr val="0563C1"/>
              </a:solidFill>
              <a:latin typeface="PT Sans" panose="020B0503020203020204" pitchFamily="34" charset="-52"/>
              <a:ea typeface="PT Sans" panose="020B0503020203020204" pitchFamily="34" charset="-52"/>
              <a:hlinkClick r:id="" action="ppaction://noaction">
                <a:extLst>
                  <a:ext uri="{A12FA001-AC4F-418D-AE19-62706E023703}">
                    <ahyp:hlinkClr xmlns:ahyp="http://schemas.microsoft.com/office/drawing/2018/hyperlinkcolor" val="tx"/>
                  </a:ext>
                </a:extLst>
              </a:hlinkClick>
            </a:endParaRPr>
          </a:p>
          <a:p>
            <a:pPr defTabSz="1219140">
              <a:lnSpc>
                <a:spcPct val="150000"/>
              </a:lnSpc>
              <a:defRPr/>
            </a:pPr>
            <a:r>
              <a:rPr lang="ru-RU" spc="-1" dirty="0">
                <a:solidFill>
                  <a:srgbClr val="C00000"/>
                </a:solidFill>
                <a:latin typeface="PT Sans" panose="020B0503020203020204" pitchFamily="34" charset="-52"/>
                <a:ea typeface="PT Sans" panose="020B0503020203020204" pitchFamily="34" charset="-52"/>
                <a:hlinkClick r:id="" action="ppaction://noaction">
                  <a:extLst>
                    <a:ext uri="{A12FA001-AC4F-418D-AE19-62706E023703}">
                      <ahyp:hlinkClr xmlns:ahyp="http://schemas.microsoft.com/office/drawing/2018/hyperlinkcolor" val="tx"/>
                    </a:ext>
                  </a:extLst>
                </a:hlinkClick>
              </a:rPr>
              <a:t>info@legicon.ru</a:t>
            </a:r>
            <a:endParaRPr lang="ru-RU" spc="-1" dirty="0">
              <a:solidFill>
                <a:srgbClr val="C00000"/>
              </a:solidFill>
              <a:latin typeface="PT Sans" panose="020B0503020203020204" pitchFamily="34" charset="-52"/>
              <a:ea typeface="PT Sans" panose="020B0503020203020204" pitchFamily="34" charset="-52"/>
            </a:endParaRPr>
          </a:p>
          <a:p>
            <a:pPr defTabSz="1219140">
              <a:lnSpc>
                <a:spcPct val="150000"/>
              </a:lnSpc>
              <a:defRPr/>
            </a:pPr>
            <a:r>
              <a:rPr lang="en-US" spc="-1" dirty="0">
                <a:solidFill>
                  <a:srgbClr val="C00000"/>
                </a:solidFill>
                <a:latin typeface="PT Sans" panose="020B0503020203020204" pitchFamily="34" charset="-52"/>
                <a:ea typeface="PT Sans" panose="020B0503020203020204" pitchFamily="34" charset="-52"/>
                <a:hlinkClick r:id="rId4"/>
              </a:rPr>
              <a:t>https://t.me/legiconlawyers</a:t>
            </a:r>
            <a:endParaRPr lang="ru-RU" spc="-1" dirty="0">
              <a:solidFill>
                <a:srgbClr val="C00000"/>
              </a:solidFill>
              <a:latin typeface="PT Sans" panose="020B0503020203020204" pitchFamily="34" charset="-52"/>
              <a:ea typeface="PT Sans" panose="020B0503020203020204" pitchFamily="34" charset="-52"/>
            </a:endParaRPr>
          </a:p>
          <a:p>
            <a:pPr defTabSz="1219140">
              <a:lnSpc>
                <a:spcPct val="150000"/>
              </a:lnSpc>
              <a:defRPr/>
            </a:pPr>
            <a:r>
              <a:rPr lang="en-US" spc="-1" dirty="0">
                <a:solidFill>
                  <a:srgbClr val="C00000"/>
                </a:solidFill>
                <a:latin typeface="PT Sans" panose="020B0503020203020204" pitchFamily="34" charset="-52"/>
                <a:ea typeface="PT Sans" panose="020B0503020203020204" pitchFamily="34" charset="-52"/>
                <a:hlinkClick r:id="rId5"/>
              </a:rPr>
              <a:t>www.legicon.ru </a:t>
            </a:r>
            <a:endParaRPr lang="ru-RU" spc="-1" dirty="0">
              <a:solidFill>
                <a:srgbClr val="C00000"/>
              </a:solidFill>
              <a:latin typeface="PT Sans" panose="020B0503020203020204" pitchFamily="34" charset="-52"/>
              <a:ea typeface="PT Sans" panose="020B0503020203020204" pitchFamily="34" charset="-52"/>
            </a:endParaRPr>
          </a:p>
          <a:p>
            <a:pPr defTabSz="1219140">
              <a:lnSpc>
                <a:spcPct val="150000"/>
              </a:lnSpc>
              <a:defRPr/>
            </a:pPr>
            <a:r>
              <a:rPr lang="ru-RU" spc="-1" dirty="0">
                <a:solidFill>
                  <a:srgbClr val="C00000"/>
                </a:solidFill>
                <a:latin typeface="PT Sans" panose="020B0503020203020204" pitchFamily="34" charset="-52"/>
                <a:ea typeface="PT Sans" panose="020B0503020203020204" pitchFamily="34" charset="-52"/>
                <a:cs typeface="Arial"/>
              </a:rPr>
              <a:t>г. Москва, </a:t>
            </a:r>
            <a:r>
              <a:rPr lang="en-US" spc="-1" dirty="0">
                <a:solidFill>
                  <a:srgbClr val="C00000"/>
                </a:solidFill>
                <a:latin typeface="PT Sans" panose="020B0503020203020204" pitchFamily="34" charset="-52"/>
                <a:ea typeface="PT Sans" panose="020B0503020203020204" pitchFamily="34" charset="-52"/>
                <a:cs typeface="Arial"/>
              </a:rPr>
              <a:t>2-</a:t>
            </a:r>
            <a:r>
              <a:rPr lang="ru-RU" spc="-1" dirty="0">
                <a:solidFill>
                  <a:srgbClr val="C00000"/>
                </a:solidFill>
                <a:latin typeface="PT Sans" panose="020B0503020203020204" pitchFamily="34" charset="-52"/>
                <a:ea typeface="PT Sans" panose="020B0503020203020204" pitchFamily="34" charset="-52"/>
                <a:cs typeface="Arial"/>
              </a:rPr>
              <a:t>я Звенигородская 13 с43, офис 64</a:t>
            </a:r>
          </a:p>
          <a:p>
            <a:pPr defTabSz="1219140">
              <a:lnSpc>
                <a:spcPct val="150000"/>
              </a:lnSpc>
              <a:defRPr/>
            </a:pPr>
            <a:endParaRPr lang="en-US" spc="-1" dirty="0">
              <a:latin typeface="Georgia" panose="02040502050405020303" pitchFamily="18" charset="0"/>
            </a:endParaRPr>
          </a:p>
          <a:p>
            <a:pPr defTabSz="1219140">
              <a:lnSpc>
                <a:spcPct val="150000"/>
              </a:lnSpc>
              <a:defRPr/>
            </a:pPr>
            <a:endParaRPr lang="ru-RU" spc="-1" dirty="0">
              <a:latin typeface="Georgia" panose="02040502050405020303" pitchFamily="18" charset="0"/>
            </a:endParaRPr>
          </a:p>
          <a:p>
            <a:pPr defTabSz="1219140">
              <a:defRPr/>
            </a:pPr>
            <a:endParaRPr lang="ru-RU" sz="2400" spc="-1" dirty="0">
              <a:latin typeface="Georgia" panose="02040502050405020303" pitchFamily="18" charset="0"/>
            </a:endParaRPr>
          </a:p>
          <a:p>
            <a:pPr defTabSz="1219140">
              <a:defRPr/>
            </a:pPr>
            <a:endParaRPr lang="ru-RU" sz="2400" spc="-1" dirty="0">
              <a:latin typeface="Georgia" panose="02040502050405020303" pitchFamily="18" charset="0"/>
            </a:endParaRPr>
          </a:p>
        </p:txBody>
      </p:sp>
      <p:pic>
        <p:nvPicPr>
          <p:cNvPr id="7" name="Рисунок 6">
            <a:extLst>
              <a:ext uri="{FF2B5EF4-FFF2-40B4-BE49-F238E27FC236}">
                <a16:creationId xmlns:a16="http://schemas.microsoft.com/office/drawing/2014/main" id="{D2481F95-F988-639A-18C6-D1EC0D241D2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2334" y="1977380"/>
            <a:ext cx="406191" cy="353211"/>
          </a:xfrm>
          <a:prstGeom prst="rect">
            <a:avLst/>
          </a:prstGeom>
        </p:spPr>
      </p:pic>
      <p:pic>
        <p:nvPicPr>
          <p:cNvPr id="8" name="Рисунок 7">
            <a:extLst>
              <a:ext uri="{FF2B5EF4-FFF2-40B4-BE49-F238E27FC236}">
                <a16:creationId xmlns:a16="http://schemas.microsoft.com/office/drawing/2014/main" id="{13293304-EE14-8552-CB46-2A2E69DEBBD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4716" y="2372143"/>
            <a:ext cx="414349" cy="414349"/>
          </a:xfrm>
          <a:prstGeom prst="rect">
            <a:avLst/>
          </a:prstGeom>
        </p:spPr>
      </p:pic>
      <p:pic>
        <p:nvPicPr>
          <p:cNvPr id="9" name="Рисунок 8">
            <a:extLst>
              <a:ext uri="{FF2B5EF4-FFF2-40B4-BE49-F238E27FC236}">
                <a16:creationId xmlns:a16="http://schemas.microsoft.com/office/drawing/2014/main" id="{98D220E9-6DCF-7EE5-4FAE-5865AE0765E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78439" y="2781068"/>
            <a:ext cx="343656" cy="343656"/>
          </a:xfrm>
          <a:prstGeom prst="rect">
            <a:avLst/>
          </a:prstGeom>
        </p:spPr>
      </p:pic>
      <p:pic>
        <p:nvPicPr>
          <p:cNvPr id="10" name="Рисунок 9">
            <a:extLst>
              <a:ext uri="{FF2B5EF4-FFF2-40B4-BE49-F238E27FC236}">
                <a16:creationId xmlns:a16="http://schemas.microsoft.com/office/drawing/2014/main" id="{993D8651-F34B-BECB-E0C7-A8A41DCF803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59986" y="3569302"/>
            <a:ext cx="388539" cy="388539"/>
          </a:xfrm>
          <a:prstGeom prst="rect">
            <a:avLst/>
          </a:prstGeom>
        </p:spPr>
      </p:pic>
      <p:pic>
        <p:nvPicPr>
          <p:cNvPr id="12" name="Рисунок 11">
            <a:extLst>
              <a:ext uri="{FF2B5EF4-FFF2-40B4-BE49-F238E27FC236}">
                <a16:creationId xmlns:a16="http://schemas.microsoft.com/office/drawing/2014/main" id="{434C794C-0E38-7F20-21C4-7905105307B8}"/>
              </a:ext>
            </a:extLst>
          </p:cNvPr>
          <p:cNvPicPr>
            <a:picLocks noChangeAspect="1"/>
          </p:cNvPicPr>
          <p:nvPr/>
        </p:nvPicPr>
        <p:blipFill>
          <a:blip r:embed="rId10"/>
          <a:stretch>
            <a:fillRect/>
          </a:stretch>
        </p:blipFill>
        <p:spPr>
          <a:xfrm>
            <a:off x="1650371" y="4389429"/>
            <a:ext cx="2010551" cy="2103447"/>
          </a:xfrm>
          <a:prstGeom prst="rect">
            <a:avLst/>
          </a:prstGeom>
        </p:spPr>
      </p:pic>
      <p:sp>
        <p:nvSpPr>
          <p:cNvPr id="3" name="Номер слайда 2"/>
          <p:cNvSpPr>
            <a:spLocks noGrp="1"/>
          </p:cNvSpPr>
          <p:nvPr>
            <p:ph type="sldNum" sz="quarter" idx="12"/>
          </p:nvPr>
        </p:nvSpPr>
        <p:spPr/>
        <p:txBody>
          <a:bodyPr/>
          <a:lstStyle/>
          <a:p>
            <a:fld id="{782FAD91-0119-4791-B82E-9EF1C1198F03}" type="slidenum">
              <a:rPr lang="ru-RU" smtClean="0"/>
              <a:t>16</a:t>
            </a:fld>
            <a:endParaRPr lang="ru-RU"/>
          </a:p>
        </p:txBody>
      </p:sp>
      <p:pic>
        <p:nvPicPr>
          <p:cNvPr id="4" name="Рисунок 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51608" y="3189407"/>
            <a:ext cx="370488" cy="370488"/>
          </a:xfrm>
          <a:prstGeom prst="rect">
            <a:avLst/>
          </a:prstGeom>
        </p:spPr>
      </p:pic>
      <p:sp>
        <p:nvSpPr>
          <p:cNvPr id="13" name="Прямоугольник 12"/>
          <p:cNvSpPr/>
          <p:nvPr/>
        </p:nvSpPr>
        <p:spPr>
          <a:xfrm>
            <a:off x="5735929" y="-1"/>
            <a:ext cx="6467475" cy="6858000"/>
          </a:xfrm>
          <a:prstGeom prst="rect">
            <a:avLst/>
          </a:prstGeom>
          <a:solidFill>
            <a:srgbClr val="D71C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5" name="Рисунок 1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834774" y="1768160"/>
            <a:ext cx="6269783" cy="3425023"/>
          </a:xfrm>
          <a:prstGeom prst="rect">
            <a:avLst/>
          </a:prstGeom>
        </p:spPr>
      </p:pic>
      <p:sp>
        <p:nvSpPr>
          <p:cNvPr id="11" name="TextBox 10"/>
          <p:cNvSpPr txBox="1"/>
          <p:nvPr/>
        </p:nvSpPr>
        <p:spPr>
          <a:xfrm>
            <a:off x="5834774" y="916214"/>
            <a:ext cx="5979855" cy="987322"/>
          </a:xfrm>
          <a:prstGeom prst="rect">
            <a:avLst/>
          </a:prstGeom>
          <a:noFill/>
        </p:spPr>
        <p:txBody>
          <a:bodyPr wrap="square" rtlCol="0">
            <a:spAutoFit/>
          </a:bodyPr>
          <a:lstStyle/>
          <a:p>
            <a:pPr>
              <a:lnSpc>
                <a:spcPct val="110000"/>
              </a:lnSpc>
            </a:pPr>
            <a:r>
              <a:rPr lang="ru-RU" spc="300" dirty="0">
                <a:solidFill>
                  <a:schemeClr val="bg1"/>
                </a:solidFill>
                <a:effectLst>
                  <a:outerShdw blurRad="38100" dist="38100" dir="2700000" algn="tl">
                    <a:srgbClr val="000000">
                      <a:alpha val="43137"/>
                    </a:srgbClr>
                  </a:outerShdw>
                </a:effectLst>
                <a:latin typeface="Montserrat SemiBold" panose="00000700000000000000" pitchFamily="2" charset="-52"/>
              </a:rPr>
              <a:t>РАБОТАЕМ С КОМПАНИЯМИ ОТ КАЛИНИНГРАДА ДО ЮЖНО-САХАЛИНСКА!</a:t>
            </a:r>
          </a:p>
        </p:txBody>
      </p:sp>
      <p:sp>
        <p:nvSpPr>
          <p:cNvPr id="17" name="Заголовок 1">
            <a:extLst>
              <a:ext uri="{FF2B5EF4-FFF2-40B4-BE49-F238E27FC236}">
                <a16:creationId xmlns:a16="http://schemas.microsoft.com/office/drawing/2014/main" id="{1E75265B-F9E6-2C25-D058-B51409CDB419}"/>
              </a:ext>
            </a:extLst>
          </p:cNvPr>
          <p:cNvSpPr>
            <a:spLocks noGrp="1"/>
          </p:cNvSpPr>
          <p:nvPr>
            <p:ph type="title"/>
          </p:nvPr>
        </p:nvSpPr>
        <p:spPr>
          <a:xfrm>
            <a:off x="838201" y="658551"/>
            <a:ext cx="3429000" cy="1187451"/>
          </a:xfrm>
        </p:spPr>
        <p:txBody>
          <a:bodyPr>
            <a:normAutofit fontScale="90000"/>
          </a:bodyPr>
          <a:lstStyle/>
          <a:p>
            <a:r>
              <a:rPr lang="ru-RU" dirty="0">
                <a:solidFill>
                  <a:srgbClr val="C00000"/>
                </a:solidFill>
                <a:effectLst>
                  <a:outerShdw blurRad="38100" dist="38100" dir="2700000" algn="tl">
                    <a:srgbClr val="000000">
                      <a:alpha val="43137"/>
                    </a:srgbClr>
                  </a:outerShdw>
                </a:effectLst>
                <a:latin typeface="Montserrat Bold" panose="00000800000000000000" pitchFamily="2" charset="-52"/>
                <a:ea typeface="PT Sans" panose="020B0503020203020204" pitchFamily="34" charset="-52"/>
              </a:rPr>
              <a:t>КОНТАКТЫ</a:t>
            </a:r>
          </a:p>
        </p:txBody>
      </p:sp>
    </p:spTree>
    <p:extLst>
      <p:ext uri="{BB962C8B-B14F-4D97-AF65-F5344CB8AC3E}">
        <p14:creationId xmlns:p14="http://schemas.microsoft.com/office/powerpoint/2010/main" val="3438309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10" name="Picture 3781">
            <a:extLst>
              <a:ext uri="{FF2B5EF4-FFF2-40B4-BE49-F238E27FC236}">
                <a16:creationId xmlns:a16="http://schemas.microsoft.com/office/drawing/2014/main" id="{1EAC137E-D8B7-3F10-B2A2-9C40057B581B}"/>
              </a:ext>
            </a:extLst>
          </p:cNvPr>
          <p:cNvPicPr/>
          <p:nvPr/>
        </p:nvPicPr>
        <p:blipFill>
          <a:blip r:embed="rId3"/>
          <a:stretch/>
        </p:blipFill>
        <p:spPr>
          <a:xfrm>
            <a:off x="9627802" y="6463650"/>
            <a:ext cx="1439369" cy="295761"/>
          </a:xfrm>
          <a:prstGeom prst="rect">
            <a:avLst/>
          </a:prstGeom>
        </p:spPr>
      </p:pic>
      <p:sp>
        <p:nvSpPr>
          <p:cNvPr id="3" name="Объект 2"/>
          <p:cNvSpPr>
            <a:spLocks noGrp="1"/>
          </p:cNvSpPr>
          <p:nvPr>
            <p:ph idx="1"/>
          </p:nvPr>
        </p:nvSpPr>
        <p:spPr>
          <a:xfrm>
            <a:off x="505394" y="1343705"/>
            <a:ext cx="10972206" cy="5428839"/>
          </a:xfrm>
        </p:spPr>
        <p:txBody>
          <a:bodyPr>
            <a:noAutofit/>
          </a:bodyPr>
          <a:lstStyle/>
          <a:p>
            <a:pPr marL="0" indent="457200" algn="just">
              <a:spcBef>
                <a:spcPts val="0"/>
              </a:spcBef>
              <a:buNone/>
            </a:pPr>
            <a:r>
              <a:rPr lang="ru-RU" sz="1500" b="1" dirty="0">
                <a:solidFill>
                  <a:srgbClr val="000000"/>
                </a:solidFill>
                <a:latin typeface="Times New Roman" panose="02020603050405020304" pitchFamily="18" charset="0"/>
                <a:cs typeface="Times New Roman" panose="02020603050405020304" pitchFamily="18" charset="0"/>
              </a:rPr>
              <a:t>Назначение и проведение экспертизы регламентируется ст. 95 НК РФ, а также письмом ФНС России от 17 июля 2013 г. № АС-4–2/12837. </a:t>
            </a:r>
            <a:r>
              <a:rPr lang="ru-RU" sz="1500" dirty="0">
                <a:solidFill>
                  <a:srgbClr val="000000"/>
                </a:solidFill>
                <a:latin typeface="Times New Roman" panose="02020603050405020304" pitchFamily="18" charset="0"/>
                <a:cs typeface="Times New Roman" panose="02020603050405020304" pitchFamily="18" charset="0"/>
              </a:rPr>
              <a:t>В соответствии с Письмом ФНС России от 17 июля 2013 г. № АС-4-2/12837@ </a:t>
            </a:r>
            <a:r>
              <a:rPr lang="ru-RU" sz="1500" b="1" dirty="0">
                <a:solidFill>
                  <a:srgbClr val="000000"/>
                </a:solidFill>
                <a:latin typeface="Times New Roman" panose="02020603050405020304" pitchFamily="18" charset="0"/>
                <a:cs typeface="Times New Roman" panose="02020603050405020304" pitchFamily="18" charset="0"/>
              </a:rPr>
              <a:t>не допускается проведение экспертизы по вопросам </a:t>
            </a:r>
            <a:r>
              <a:rPr lang="ru-RU" sz="1500" dirty="0">
                <a:solidFill>
                  <a:srgbClr val="000000"/>
                </a:solidFill>
                <a:latin typeface="Times New Roman" panose="02020603050405020304" pitchFamily="18" charset="0"/>
                <a:cs typeface="Times New Roman" panose="02020603050405020304" pitchFamily="18" charset="0"/>
              </a:rPr>
              <a:t>бухгалтерского учета, вопросам права, а также по другим вопросам, познаниями по которым, либо полномочиями по разрешению которых должны обладать проверяющие или иные специалисты налогового органа (юристы и др.) в соответствии с законодательством о налогах и сборах, их должностными обязанностями. </a:t>
            </a:r>
          </a:p>
          <a:p>
            <a:pPr marL="0" indent="457200" algn="just">
              <a:spcBef>
                <a:spcPts val="0"/>
              </a:spcBef>
              <a:buNone/>
            </a:pPr>
            <a:r>
              <a:rPr lang="ru-RU" sz="1500" dirty="0">
                <a:solidFill>
                  <a:srgbClr val="000000"/>
                </a:solidFill>
                <a:latin typeface="Times New Roman" panose="02020603050405020304" pitchFamily="18" charset="0"/>
                <a:cs typeface="Times New Roman" panose="02020603050405020304" pitchFamily="18" charset="0"/>
              </a:rPr>
              <a:t> </a:t>
            </a:r>
            <a:endParaRPr lang="en-US" sz="1500" dirty="0">
              <a:solidFill>
                <a:srgbClr val="000000"/>
              </a:solidFill>
              <a:latin typeface="Times New Roman" panose="02020603050405020304" pitchFamily="18" charset="0"/>
              <a:cs typeface="Times New Roman" panose="02020603050405020304" pitchFamily="18" charset="0"/>
            </a:endParaRPr>
          </a:p>
          <a:p>
            <a:pPr marL="0" indent="457200" algn="just">
              <a:spcBef>
                <a:spcPts val="0"/>
              </a:spcBef>
              <a:buNone/>
            </a:pPr>
            <a:r>
              <a:rPr lang="ru-RU" sz="1500" dirty="0">
                <a:solidFill>
                  <a:srgbClr val="000000"/>
                </a:solidFill>
                <a:latin typeface="Times New Roman" panose="02020603050405020304" pitchFamily="18" charset="0"/>
                <a:cs typeface="Times New Roman" panose="02020603050405020304" pitchFamily="18" charset="0"/>
              </a:rPr>
              <a:t>Как правило экспертизы назначаются налоговыми органами </a:t>
            </a:r>
            <a:r>
              <a:rPr lang="ru-RU" sz="1500" b="1" dirty="0">
                <a:solidFill>
                  <a:srgbClr val="000000"/>
                </a:solidFill>
                <a:latin typeface="Times New Roman" panose="02020603050405020304" pitchFamily="18" charset="0"/>
                <a:cs typeface="Times New Roman" panose="02020603050405020304" pitchFamily="18" charset="0"/>
              </a:rPr>
              <a:t>для следующих целей:</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установление подлинности первичных документов (постановление АС Северо-Западного округа от 20.01.2022 № А05-803/21);</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технико-криминалистическая экспертиза требуется для установления времени нанесения печати, написания текста, подписания документа, наличия в тексте исправлений;</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определение действительных налоговых обязательств;</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определение рыночной стоимости товаров (работ, услуг) (постановление АС Поволжского округа от 06.04.2022 № А55-10990/2021);</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установление соответствия материалов (работ) объему продукции (конечного результата), а также технологии ее производства;</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экспертизу трудозатрат для выявления возможности выполнения работ (услуг) своими силами;</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определение состава, объема, вида ремонтно-строительных работ;</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определение функциональной самостоятельности объектов основных средств от недвижимого имущества при исчислении налога на имущество организаций (постановление АС Западно-Сибирского округа от 22.02.2022 № А70-8599/20);</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техническая экспертиза (например, в рамках НДПИ: что является конечной товарной продукцией горного производства) (постановление АС Приволжского округа от 26.04.2022 № А49-22/2021</a:t>
            </a:r>
            <a:r>
              <a:rPr lang="ru-RU" sz="1500" i="1" dirty="0">
                <a:solidFill>
                  <a:srgbClr val="000000"/>
                </a:solidFill>
                <a:latin typeface="Times New Roman" panose="02020603050405020304" pitchFamily="18" charset="0"/>
                <a:cs typeface="Times New Roman" panose="02020603050405020304" pitchFamily="18" charset="0"/>
              </a:rPr>
              <a:t>)</a:t>
            </a:r>
            <a:r>
              <a:rPr lang="ru-RU" sz="15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технологическая экспертиза (например, для оценку вопроса  убыли и утраты товара при осуществлении производства);</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строительно-техническая экспертиза (постановление АС Уральского округа от 04.05.2022 № А76-53191/2020);</a:t>
            </a:r>
          </a:p>
          <a:p>
            <a:pPr algn="just">
              <a:spcBef>
                <a:spcPts val="0"/>
              </a:spcBef>
            </a:pPr>
            <a:r>
              <a:rPr lang="ru-RU" sz="1500" dirty="0">
                <a:latin typeface="Times New Roman" panose="02020603050405020304" pitchFamily="18" charset="0"/>
                <a:cs typeface="Times New Roman" panose="02020603050405020304" pitchFamily="18" charset="0"/>
              </a:rPr>
              <a:t>при проведении бухгалтерско-технической экспертизы могут быть запрошены сведения о правильности определения амортизационной группы того либо иного объекта. </a:t>
            </a:r>
          </a:p>
        </p:txBody>
      </p:sp>
      <p:sp>
        <p:nvSpPr>
          <p:cNvPr id="2" name="Заголовок 1"/>
          <p:cNvSpPr>
            <a:spLocks noGrp="1"/>
          </p:cNvSpPr>
          <p:nvPr>
            <p:ph type="title"/>
          </p:nvPr>
        </p:nvSpPr>
        <p:spPr>
          <a:xfrm>
            <a:off x="1386574" y="529607"/>
            <a:ext cx="9744594" cy="847486"/>
          </a:xfrm>
        </p:spPr>
        <p:txBody>
          <a:bodyPr>
            <a:noAutofit/>
          </a:bodyPr>
          <a:lstStyle/>
          <a:p>
            <a:pPr algn="ctr"/>
            <a:r>
              <a:rPr lang="ru-RU" sz="2800" dirty="0">
                <a:solidFill>
                  <a:srgbClr val="C00000"/>
                </a:solidFill>
                <a:effectLst>
                  <a:outerShdw blurRad="38100" dist="38100" dir="2700000" algn="tl">
                    <a:srgbClr val="000000">
                      <a:alpha val="43137"/>
                    </a:srgbClr>
                  </a:outerShdw>
                </a:effectLst>
                <a:latin typeface="Montserrat Bold" panose="00000800000000000000" pitchFamily="2" charset="-52"/>
              </a:rPr>
              <a:t>Основание назначения, виды экспертиз</a:t>
            </a:r>
          </a:p>
        </p:txBody>
      </p:sp>
      <p:pic>
        <p:nvPicPr>
          <p:cNvPr id="6"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4" cstate="print">
            <a:alphaModFix/>
          </a:blip>
          <a:srcRect t="11504" b="26663"/>
          <a:stretch/>
        </p:blipFill>
        <p:spPr>
          <a:xfrm>
            <a:off x="9459310" y="76660"/>
            <a:ext cx="2732690" cy="600075"/>
          </a:xfrm>
          <a:prstGeom prst="rect">
            <a:avLst/>
          </a:prstGeom>
          <a:noFill/>
          <a:ln>
            <a:noFill/>
          </a:ln>
        </p:spPr>
      </p:pic>
      <p:cxnSp>
        <p:nvCxnSpPr>
          <p:cNvPr id="7" name="Прямая соединительная линия 6"/>
          <p:cNvCxnSpPr/>
          <p:nvPr/>
        </p:nvCxnSpPr>
        <p:spPr>
          <a:xfrm>
            <a:off x="1733006" y="1196577"/>
            <a:ext cx="8516982" cy="39189"/>
          </a:xfrm>
          <a:prstGeom prst="line">
            <a:avLst/>
          </a:prstGeom>
          <a:ln>
            <a:solidFill>
              <a:srgbClr val="FF0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sp>
        <p:nvSpPr>
          <p:cNvPr id="4"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p:txBody>
          <a:bodyPr/>
          <a:lstStyle/>
          <a:p>
            <a:fld id="{F0C5E1CE-D61E-4312-A3CB-F79E7498292B}" type="slidenum">
              <a:rPr lang="ru-RU" smtClean="0">
                <a:solidFill>
                  <a:schemeClr val="bg1"/>
                </a:solidFill>
              </a:rPr>
              <a:t>2</a:t>
            </a:fld>
            <a:endParaRPr lang="ru-RU" dirty="0">
              <a:solidFill>
                <a:schemeClr val="bg1"/>
              </a:solidFill>
            </a:endParaRPr>
          </a:p>
        </p:txBody>
      </p:sp>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5" cstate="print">
            <a:alphaModFix/>
          </a:blip>
          <a:srcRect/>
          <a:stretch/>
        </p:blipFill>
        <p:spPr>
          <a:xfrm>
            <a:off x="199813" y="275046"/>
            <a:ext cx="2373522" cy="463794"/>
          </a:xfrm>
          <a:prstGeom prst="rect">
            <a:avLst/>
          </a:prstGeom>
          <a:noFill/>
          <a:ln>
            <a:noFill/>
          </a:ln>
        </p:spPr>
      </p:pic>
      <p:pic>
        <p:nvPicPr>
          <p:cNvPr id="11" name="Рисунок 10">
            <a:extLst>
              <a:ext uri="{FF2B5EF4-FFF2-40B4-BE49-F238E27FC236}">
                <a16:creationId xmlns:a16="http://schemas.microsoft.com/office/drawing/2014/main" id="{995FC1FA-74D6-2E21-6FFD-FC9D2B38D1AB}"/>
              </a:ext>
            </a:extLst>
          </p:cNvPr>
          <p:cNvPicPr>
            <a:picLocks noChangeAspect="1"/>
          </p:cNvPicPr>
          <p:nvPr/>
        </p:nvPicPr>
        <p:blipFill rotWithShape="1">
          <a:blip r:embed="rId6"/>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2744657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10"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sp>
        <p:nvSpPr>
          <p:cNvPr id="2" name="Заголовок 1"/>
          <p:cNvSpPr>
            <a:spLocks noGrp="1"/>
          </p:cNvSpPr>
          <p:nvPr>
            <p:ph type="title"/>
          </p:nvPr>
        </p:nvSpPr>
        <p:spPr>
          <a:xfrm>
            <a:off x="494561" y="748581"/>
            <a:ext cx="11383113" cy="673644"/>
          </a:xfrm>
        </p:spPr>
        <p:txBody>
          <a:bodyPr>
            <a:noAutofit/>
          </a:bodyPr>
          <a:lstStyle/>
          <a:p>
            <a:pPr algn="ctr"/>
            <a:r>
              <a:rPr lang="ru-RU" sz="2200" dirty="0">
                <a:solidFill>
                  <a:srgbClr val="C00000"/>
                </a:solidFill>
                <a:effectLst>
                  <a:outerShdw blurRad="38100" dist="38100" dir="2700000" algn="tl">
                    <a:srgbClr val="000000">
                      <a:alpha val="43137"/>
                    </a:srgbClr>
                  </a:outerShdw>
                </a:effectLst>
                <a:latin typeface="Montserrat Bold" panose="00000800000000000000" pitchFamily="2" charset="-52"/>
              </a:rPr>
              <a:t>ПРОБЛЕМЫ ПРОВЕДЕНИЯ НАЛОГОВЫМ ОРГАНОМ ЭКСПЕРТИЗ</a:t>
            </a:r>
          </a:p>
        </p:txBody>
      </p:sp>
      <p:pic>
        <p:nvPicPr>
          <p:cNvPr id="6"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b="26391"/>
          <a:stretch/>
        </p:blipFill>
        <p:spPr>
          <a:xfrm>
            <a:off x="9459310" y="0"/>
            <a:ext cx="2732690" cy="714375"/>
          </a:xfrm>
          <a:prstGeom prst="rect">
            <a:avLst/>
          </a:prstGeom>
          <a:noFill/>
          <a:ln>
            <a:noFill/>
          </a:ln>
        </p:spPr>
      </p:pic>
      <p:sp>
        <p:nvSpPr>
          <p:cNvPr id="4"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p:txBody>
          <a:bodyPr/>
          <a:lstStyle/>
          <a:p>
            <a:fld id="{F0C5E1CE-D61E-4312-A3CB-F79E7498292B}" type="slidenum">
              <a:rPr lang="ru-RU" smtClean="0">
                <a:solidFill>
                  <a:schemeClr val="bg1"/>
                </a:solidFill>
              </a:rPr>
              <a:t>3</a:t>
            </a:fld>
            <a:endParaRPr lang="ru-RU" dirty="0">
              <a:solidFill>
                <a:schemeClr val="bg1"/>
              </a:solidFill>
            </a:endParaRPr>
          </a:p>
        </p:txBody>
      </p:sp>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cxnSp>
        <p:nvCxnSpPr>
          <p:cNvPr id="11" name="Прямая соединительная линия 10"/>
          <p:cNvCxnSpPr/>
          <p:nvPr/>
        </p:nvCxnSpPr>
        <p:spPr>
          <a:xfrm>
            <a:off x="1774005" y="1510326"/>
            <a:ext cx="8516982" cy="39189"/>
          </a:xfrm>
          <a:prstGeom prst="line">
            <a:avLst/>
          </a:prstGeom>
          <a:ln>
            <a:solidFill>
              <a:srgbClr val="FF0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sp>
        <p:nvSpPr>
          <p:cNvPr id="5" name="Объект 4"/>
          <p:cNvSpPr>
            <a:spLocks noGrp="1"/>
          </p:cNvSpPr>
          <p:nvPr>
            <p:ph idx="1"/>
          </p:nvPr>
        </p:nvSpPr>
        <p:spPr>
          <a:xfrm>
            <a:off x="657013" y="1873960"/>
            <a:ext cx="10851364" cy="3922959"/>
          </a:xfrm>
        </p:spPr>
        <p:txBody>
          <a:bodyPr>
            <a:normAutofit fontScale="92500" lnSpcReduction="20000"/>
          </a:bodyPr>
          <a:lstStyle/>
          <a:p>
            <a:pPr algn="just">
              <a:lnSpc>
                <a:spcPct val="100000"/>
              </a:lnSpc>
            </a:pPr>
            <a:r>
              <a:rPr lang="ru-RU" sz="2000" dirty="0">
                <a:latin typeface="Times New Roman" panose="02020603050405020304" pitchFamily="18" charset="0"/>
                <a:cs typeface="Times New Roman" panose="02020603050405020304" pitchFamily="18" charset="0"/>
              </a:rPr>
              <a:t>Не является обязанностью налогового органа, что лишает возможности налогоплательщика влиять на это даже при необходимости наличия специальных знаний для разрешения налогового спора (ст. 95 НК РФ, письмо Минфина России от 25 октября 2010 г. № 03-02-07/1-495, постановление Арбитражного суда Московского округа от 25 марта 2019 г. по делу № А40-145799/2018).</a:t>
            </a:r>
          </a:p>
          <a:p>
            <a:pPr algn="just">
              <a:lnSpc>
                <a:spcPct val="100000"/>
              </a:lnSpc>
            </a:pPr>
            <a:r>
              <a:rPr lang="ru-RU" sz="2000" dirty="0">
                <a:latin typeface="Times New Roman" panose="02020603050405020304" pitchFamily="18" charset="0"/>
                <a:cs typeface="Times New Roman" panose="02020603050405020304" pitchFamily="18" charset="0"/>
              </a:rPr>
              <a:t>Несоблюдение процедуры при назначении экспертизы по ст. 95 НК РФ, исключение из числа доказательств как полученного с нарушением закона (недопустимое доказательство). </a:t>
            </a:r>
          </a:p>
          <a:p>
            <a:pPr algn="just">
              <a:lnSpc>
                <a:spcPct val="100000"/>
              </a:lnSpc>
            </a:pPr>
            <a:r>
              <a:rPr lang="ru-RU" sz="2000" dirty="0">
                <a:latin typeface="Times New Roman" panose="02020603050405020304" pitchFamily="18" charset="0"/>
                <a:cs typeface="Times New Roman" panose="02020603050405020304" pitchFamily="18" charset="0"/>
              </a:rPr>
              <a:t>Подмена заключения эксперта на заключение специалиста для избежания вопроса о необходимости соблюдения процедуры назначения экспертизы (</a:t>
            </a:r>
            <a:r>
              <a:rPr lang="ru-RU" sz="2000" dirty="0">
                <a:solidFill>
                  <a:srgbClr val="000000"/>
                </a:solidFill>
                <a:latin typeface="Times New Roman" panose="02020603050405020304" pitchFamily="18" charset="0"/>
                <a:cs typeface="Times New Roman" panose="02020603050405020304" pitchFamily="18" charset="0"/>
              </a:rPr>
              <a:t>решение Арбитражного суда г. Москвы от 12 апреля 2023 г. по делу № А40-24289/2021)</a:t>
            </a:r>
            <a:r>
              <a:rPr lang="ru-RU" sz="2000" dirty="0">
                <a:latin typeface="Times New Roman" panose="02020603050405020304" pitchFamily="18" charset="0"/>
                <a:cs typeface="Times New Roman" panose="02020603050405020304" pitchFamily="18" charset="0"/>
              </a:rPr>
              <a:t>.</a:t>
            </a:r>
          </a:p>
          <a:p>
            <a:pPr algn="just">
              <a:lnSpc>
                <a:spcPct val="100000"/>
              </a:lnSpc>
            </a:pPr>
            <a:r>
              <a:rPr lang="ru-RU" sz="2000" dirty="0">
                <a:latin typeface="Times New Roman" panose="02020603050405020304" pitchFamily="18" charset="0"/>
                <a:cs typeface="Times New Roman" panose="02020603050405020304" pitchFamily="18" charset="0"/>
              </a:rPr>
              <a:t>Замена проведения экспертизы визуальным осмотром (постановления Арбитражного суда Поволжского округа от 15 декабря 2023 г. по делу № А55-34839/2022).</a:t>
            </a:r>
          </a:p>
          <a:p>
            <a:pPr algn="just">
              <a:lnSpc>
                <a:spcPct val="100000"/>
              </a:lnSpc>
            </a:pPr>
            <a:r>
              <a:rPr lang="ru-RU" sz="2000" dirty="0">
                <a:latin typeface="Times New Roman" panose="02020603050405020304" pitchFamily="18" charset="0"/>
                <a:cs typeface="Times New Roman" panose="02020603050405020304" pitchFamily="18" charset="0"/>
              </a:rPr>
              <a:t>Назначение экспертизы для устранения недостатков проведённой проверки (постановление Арбитражного суда Северо-Западного округа от 31 мая 2016 г. по делу № А13-6455/2014).</a:t>
            </a:r>
          </a:p>
          <a:p>
            <a:pPr algn="just">
              <a:lnSpc>
                <a:spcPct val="100000"/>
              </a:lnSpc>
            </a:pPr>
            <a:endParaRPr lang="ru-RU" sz="2000"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38825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10"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sp>
        <p:nvSpPr>
          <p:cNvPr id="3" name="Объект 2"/>
          <p:cNvSpPr>
            <a:spLocks noGrp="1"/>
          </p:cNvSpPr>
          <p:nvPr>
            <p:ph idx="1"/>
          </p:nvPr>
        </p:nvSpPr>
        <p:spPr>
          <a:xfrm>
            <a:off x="655782" y="877456"/>
            <a:ext cx="11105997" cy="579870"/>
          </a:xfrm>
        </p:spPr>
        <p:txBody>
          <a:bodyPr>
            <a:normAutofit fontScale="77500" lnSpcReduction="20000"/>
          </a:bodyPr>
          <a:lstStyle/>
          <a:p>
            <a:pPr marL="0" indent="0" algn="ctr">
              <a:spcBef>
                <a:spcPct val="0"/>
              </a:spcBef>
              <a:buNone/>
            </a:pPr>
            <a:r>
              <a:rPr lang="ru-RU"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НАРУШЕНИЯ, ДОПУСКАЕМЫЕ НАЛОГОВЫМИ ОРГАНАМИ ПРИ НАЗНАЧЕНИИ ЭКСПЕРТИЗ</a:t>
            </a:r>
          </a:p>
          <a:p>
            <a:pPr marL="0" indent="0" algn="just">
              <a:lnSpc>
                <a:spcPct val="100000"/>
              </a:lnSpc>
              <a:buNone/>
            </a:pPr>
            <a:endParaRPr lang="ru-RU" sz="2000" dirty="0">
              <a:latin typeface="Bookman Old Style" panose="02050604050505020204" pitchFamily="18" charset="0"/>
              <a:cs typeface="Times New Roman" panose="02020603050405020304" pitchFamily="18" charset="0"/>
            </a:endParaRPr>
          </a:p>
        </p:txBody>
      </p:sp>
      <p:pic>
        <p:nvPicPr>
          <p:cNvPr id="6"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b="26391"/>
          <a:stretch/>
        </p:blipFill>
        <p:spPr>
          <a:xfrm>
            <a:off x="9459310" y="0"/>
            <a:ext cx="2732690" cy="714375"/>
          </a:xfrm>
          <a:prstGeom prst="rect">
            <a:avLst/>
          </a:prstGeom>
          <a:noFill/>
          <a:ln>
            <a:noFill/>
          </a:ln>
        </p:spPr>
      </p:pic>
      <p:sp>
        <p:nvSpPr>
          <p:cNvPr id="4"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p:txBody>
          <a:bodyPr/>
          <a:lstStyle/>
          <a:p>
            <a:fld id="{F0C5E1CE-D61E-4312-A3CB-F79E7498292B}" type="slidenum">
              <a:rPr lang="ru-RU" smtClean="0">
                <a:solidFill>
                  <a:schemeClr val="bg1"/>
                </a:solidFill>
              </a:rPr>
              <a:t>4</a:t>
            </a:fld>
            <a:endParaRPr lang="ru-RU" dirty="0">
              <a:solidFill>
                <a:schemeClr val="bg1"/>
              </a:solidFill>
            </a:endParaRPr>
          </a:p>
        </p:txBody>
      </p:sp>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sp>
        <p:nvSpPr>
          <p:cNvPr id="7" name="Прямоугольник 6"/>
          <p:cNvSpPr/>
          <p:nvPr/>
        </p:nvSpPr>
        <p:spPr>
          <a:xfrm>
            <a:off x="379857" y="1764498"/>
            <a:ext cx="11657845" cy="5170646"/>
          </a:xfrm>
          <a:prstGeom prst="rect">
            <a:avLst/>
          </a:prstGeom>
        </p:spPr>
        <p:txBody>
          <a:bodyPr wrap="square">
            <a:spAutoFit/>
          </a:bodyPr>
          <a:lstStyle/>
          <a:p>
            <a:pPr marL="285750" indent="-285750" algn="just">
              <a:buFont typeface="Wingdings" panose="05000000000000000000" pitchFamily="2" charset="2"/>
              <a:buChar char="Ø"/>
            </a:pPr>
            <a:r>
              <a:rPr lang="ru-RU" sz="1500" b="1" dirty="0">
                <a:latin typeface="Times New Roman" panose="02020603050405020304" pitchFamily="18" charset="0"/>
                <a:cs typeface="Times New Roman" panose="02020603050405020304" pitchFamily="18" charset="0"/>
              </a:rPr>
              <a:t>Нарушения налогового органа, допущенные при определении кандидатуры эксперта. </a:t>
            </a:r>
            <a:r>
              <a:rPr lang="ru-RU" sz="1500" dirty="0">
                <a:solidFill>
                  <a:srgbClr val="000000"/>
                </a:solidFill>
                <a:latin typeface="Times New Roman" panose="02020603050405020304" pitchFamily="18" charset="0"/>
                <a:cs typeface="Times New Roman" panose="02020603050405020304" pitchFamily="18" charset="0"/>
              </a:rPr>
              <a:t>В судебной практике при проверке легитимности заключения эксперта проверяется, соответствует ли предмет экспертизы специальности эксперта, имеется ли у эксперта практический опыт экспертной деятельности (постановление Арбитражного суда Московского округа от 16 ноября 2022 г. по делу № А40-176929/2021).</a:t>
            </a:r>
          </a:p>
          <a:p>
            <a:pPr algn="just"/>
            <a:endParaRPr lang="ru-RU" sz="1500" b="1"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Ø"/>
            </a:pPr>
            <a:r>
              <a:rPr lang="ru-RU" sz="1500" b="1" dirty="0">
                <a:latin typeface="Times New Roman" panose="02020603050405020304" pitchFamily="18" charset="0"/>
                <a:cs typeface="Times New Roman" panose="02020603050405020304" pitchFamily="18" charset="0"/>
              </a:rPr>
              <a:t>Пороки содержания заключения эксперта. </a:t>
            </a:r>
            <a:endParaRPr lang="ru-RU" sz="1500" dirty="0">
              <a:latin typeface="Times New Roman" panose="02020603050405020304" pitchFamily="18" charset="0"/>
              <a:cs typeface="Times New Roman" panose="02020603050405020304" pitchFamily="18" charset="0"/>
            </a:endParaRPr>
          </a:p>
          <a:p>
            <a:pPr algn="just"/>
            <a:r>
              <a:rPr lang="ru-RU" sz="1500" dirty="0">
                <a:latin typeface="Times New Roman" panose="02020603050405020304" pitchFamily="18" charset="0"/>
                <a:cs typeface="Times New Roman" panose="02020603050405020304" pitchFamily="18" charset="0"/>
              </a:rPr>
              <a:t>Их можно разделить на следующие группы:</a:t>
            </a:r>
          </a:p>
          <a:p>
            <a:pPr algn="just"/>
            <a:r>
              <a:rPr lang="ru-RU" sz="1500" dirty="0">
                <a:latin typeface="Times New Roman" panose="02020603050405020304" pitchFamily="18" charset="0"/>
                <a:cs typeface="Times New Roman" panose="02020603050405020304" pitchFamily="18" charset="0"/>
              </a:rPr>
              <a:t>1. </a:t>
            </a:r>
            <a:r>
              <a:rPr lang="ru-RU" sz="1500" i="1" dirty="0">
                <a:latin typeface="Times New Roman" panose="02020603050405020304" pitchFamily="18" charset="0"/>
                <a:cs typeface="Times New Roman" panose="02020603050405020304" pitchFamily="18" charset="0"/>
              </a:rPr>
              <a:t>Нарушения в объеме и качестве материалов, предоставленных для экспертного исследования. </a:t>
            </a:r>
            <a:r>
              <a:rPr lang="ru-RU" sz="1500" dirty="0">
                <a:latin typeface="Times New Roman" panose="02020603050405020304" pitchFamily="18" charset="0"/>
                <a:cs typeface="Times New Roman" panose="02020603050405020304" pitchFamily="18" charset="0"/>
              </a:rPr>
              <a:t>Суд не принял заключение эксперта как доказательство, поскольку в рамках почерковедческой экспертизы исследования проведены по электрографическим копиям документов, без свободных образцов подписи (постановление Арбитражного суда Поволжского округа от 18 июня 2019 г. по делу № А57-16035/2017).</a:t>
            </a:r>
          </a:p>
          <a:p>
            <a:pPr algn="just"/>
            <a:r>
              <a:rPr lang="ru-RU" sz="1500" dirty="0">
                <a:latin typeface="Times New Roman" panose="02020603050405020304" pitchFamily="18" charset="0"/>
                <a:cs typeface="Times New Roman" panose="02020603050405020304" pitchFamily="18" charset="0"/>
              </a:rPr>
              <a:t>2. </a:t>
            </a:r>
            <a:r>
              <a:rPr lang="ru-RU" sz="1500" i="1" dirty="0">
                <a:latin typeface="Times New Roman" panose="02020603050405020304" pitchFamily="18" charset="0"/>
                <a:cs typeface="Times New Roman" panose="02020603050405020304" pitchFamily="18" charset="0"/>
              </a:rPr>
              <a:t>Нарушения в выборе метода и порядка исследования. </a:t>
            </a:r>
            <a:r>
              <a:rPr lang="ru-RU" sz="1500" dirty="0">
                <a:latin typeface="Times New Roman" panose="02020603050405020304" pitchFamily="18" charset="0"/>
                <a:cs typeface="Times New Roman" panose="02020603050405020304" pitchFamily="18" charset="0"/>
              </a:rPr>
              <a:t>Суд указал, что из заключения эксперта невозможно определить, к каким именно предоставленным для исследования документам относятся образцы подписей, не проведено в предусмотренном методикой порядке сопоставление исследуемых подписей с образцами (постановление Арбитражного суда Московского округа от 16 ноября 2022 г. по делу № А40-176929/2021).</a:t>
            </a:r>
          </a:p>
          <a:p>
            <a:pPr algn="just"/>
            <a:r>
              <a:rPr lang="ru-RU" sz="1500" dirty="0">
                <a:latin typeface="Times New Roman" panose="02020603050405020304" pitchFamily="18" charset="0"/>
                <a:cs typeface="Times New Roman" panose="02020603050405020304" pitchFamily="18" charset="0"/>
              </a:rPr>
              <a:t>3</a:t>
            </a:r>
            <a:r>
              <a:rPr lang="ru-RU" sz="1500" i="1" dirty="0">
                <a:latin typeface="Times New Roman" panose="02020603050405020304" pitchFamily="18" charset="0"/>
                <a:cs typeface="Times New Roman" panose="02020603050405020304" pitchFamily="18" charset="0"/>
              </a:rPr>
              <a:t>. Ошибки в источниках информации. </a:t>
            </a:r>
            <a:r>
              <a:rPr lang="ru-RU" sz="1500" dirty="0">
                <a:solidFill>
                  <a:srgbClr val="000000"/>
                </a:solidFill>
                <a:latin typeface="Times New Roman" panose="02020603050405020304" pitchFamily="18" charset="0"/>
                <a:cs typeface="Times New Roman" panose="02020603050405020304" pitchFamily="18" charset="0"/>
              </a:rPr>
              <a:t>Суд признал недостаточным обоснование выводов эксперта об аналогах спорного товара лишь двумя источниками информации – ответным письмом одного завода и интернет-ресурсом (решение Арбитражного суда Воронежской области от 31 марта 2021 г. по делу № А14-4599/2020).</a:t>
            </a:r>
            <a:endParaRPr lang="en-US" sz="1500" dirty="0">
              <a:solidFill>
                <a:srgbClr val="000000"/>
              </a:solidFill>
              <a:latin typeface="Times New Roman" panose="02020603050405020304" pitchFamily="18" charset="0"/>
              <a:cs typeface="Times New Roman" panose="02020603050405020304" pitchFamily="18" charset="0"/>
            </a:endParaRPr>
          </a:p>
          <a:p>
            <a:pPr algn="just"/>
            <a:r>
              <a:rPr lang="en-US" sz="1500" i="1" dirty="0">
                <a:solidFill>
                  <a:srgbClr val="000000"/>
                </a:solidFill>
                <a:latin typeface="Times New Roman" panose="02020603050405020304" pitchFamily="18" charset="0"/>
                <a:cs typeface="Times New Roman" panose="02020603050405020304" pitchFamily="18" charset="0"/>
              </a:rPr>
              <a:t>4</a:t>
            </a:r>
            <a:r>
              <a:rPr lang="ru-RU" sz="1500" i="1" dirty="0">
                <a:solidFill>
                  <a:srgbClr val="000000"/>
                </a:solidFill>
                <a:latin typeface="Times New Roman" panose="02020603050405020304" pitchFamily="18" charset="0"/>
                <a:cs typeface="Times New Roman" panose="02020603050405020304" pitchFamily="18" charset="0"/>
              </a:rPr>
              <a:t>. Ошибки при выборе аналогов товаров (работ, услуг). </a:t>
            </a:r>
            <a:r>
              <a:rPr lang="ru-RU" sz="1500" dirty="0">
                <a:solidFill>
                  <a:srgbClr val="000000"/>
                </a:solidFill>
                <a:latin typeface="Times New Roman" panose="02020603050405020304" pitchFamily="18" charset="0"/>
                <a:cs typeface="Times New Roman" panose="02020603050405020304" pitchFamily="18" charset="0"/>
              </a:rPr>
              <a:t>Оценка сопоставимости объекта (постановление Арбитражного суда Поволжского округа от 28 сентября 2023 г. по делу № А06-4656/2022).</a:t>
            </a:r>
          </a:p>
          <a:p>
            <a:pPr algn="just"/>
            <a:endParaRPr lang="ru-RU" sz="1500" b="1" dirty="0">
              <a:latin typeface="Times New Roman" panose="02020603050405020304" pitchFamily="18" charset="0"/>
              <a:cs typeface="Times New Roman" panose="02020603050405020304" pitchFamily="18" charset="0"/>
            </a:endParaRPr>
          </a:p>
          <a:p>
            <a:pPr algn="just"/>
            <a:r>
              <a:rPr lang="ru-RU" sz="1500" dirty="0">
                <a:latin typeface="Times New Roman" panose="02020603050405020304" pitchFamily="18" charset="0"/>
                <a:cs typeface="Times New Roman" panose="02020603050405020304" pitchFamily="18" charset="0"/>
              </a:rPr>
              <a:t>     </a:t>
            </a:r>
          </a:p>
          <a:p>
            <a:pPr algn="just"/>
            <a:endParaRPr lang="ru-RU" sz="1500" dirty="0">
              <a:latin typeface="Times New Roman" panose="02020603050405020304" pitchFamily="18" charset="0"/>
              <a:cs typeface="Times New Roman" panose="02020603050405020304" pitchFamily="18" charset="0"/>
            </a:endParaRPr>
          </a:p>
        </p:txBody>
      </p:sp>
      <p:cxnSp>
        <p:nvCxnSpPr>
          <p:cNvPr id="11" name="Прямая соединительная линия 10"/>
          <p:cNvCxnSpPr/>
          <p:nvPr/>
        </p:nvCxnSpPr>
        <p:spPr>
          <a:xfrm>
            <a:off x="1774005" y="1510326"/>
            <a:ext cx="8516982" cy="39189"/>
          </a:xfrm>
          <a:prstGeom prst="line">
            <a:avLst/>
          </a:prstGeom>
          <a:ln>
            <a:solidFill>
              <a:srgbClr val="FF0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pic>
        <p:nvPicPr>
          <p:cNvPr id="12" name="Рисунок 11">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148244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10"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pic>
        <p:nvPicPr>
          <p:cNvPr id="6"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a:stretch/>
        </p:blipFill>
        <p:spPr>
          <a:xfrm>
            <a:off x="9459310" y="0"/>
            <a:ext cx="2732690" cy="970490"/>
          </a:xfrm>
          <a:prstGeom prst="rect">
            <a:avLst/>
          </a:prstGeom>
          <a:noFill/>
          <a:ln>
            <a:noFill/>
          </a:ln>
        </p:spPr>
      </p:pic>
      <p:sp>
        <p:nvSpPr>
          <p:cNvPr id="4"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p:txBody>
          <a:bodyPr/>
          <a:lstStyle/>
          <a:p>
            <a:fld id="{F0C5E1CE-D61E-4312-A3CB-F79E7498292B}" type="slidenum">
              <a:rPr lang="ru-RU" smtClean="0">
                <a:solidFill>
                  <a:schemeClr val="bg1"/>
                </a:solidFill>
              </a:rPr>
              <a:t>5</a:t>
            </a:fld>
            <a:endParaRPr lang="ru-RU" dirty="0">
              <a:solidFill>
                <a:schemeClr val="bg1"/>
              </a:solidFill>
            </a:endParaRPr>
          </a:p>
        </p:txBody>
      </p:sp>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sp>
        <p:nvSpPr>
          <p:cNvPr id="7" name="Прямоугольник 6"/>
          <p:cNvSpPr/>
          <p:nvPr/>
        </p:nvSpPr>
        <p:spPr>
          <a:xfrm>
            <a:off x="411989" y="1891026"/>
            <a:ext cx="11354012" cy="4031873"/>
          </a:xfrm>
          <a:prstGeom prst="rect">
            <a:avLst/>
          </a:prstGeom>
        </p:spPr>
        <p:txBody>
          <a:bodyPr wrap="square">
            <a:spAutoFit/>
          </a:bodyPr>
          <a:lstStyle/>
          <a:p>
            <a:pPr algn="just"/>
            <a:r>
              <a:rPr lang="ru-RU" sz="1600" dirty="0">
                <a:solidFill>
                  <a:srgbClr val="000000"/>
                </a:solidFill>
                <a:latin typeface="Times New Roman" panose="02020603050405020304" pitchFamily="18" charset="0"/>
                <a:cs typeface="Times New Roman" panose="02020603050405020304" pitchFamily="18" charset="0"/>
              </a:rPr>
              <a:t>5. </a:t>
            </a:r>
            <a:r>
              <a:rPr lang="ru-RU" sz="1600" i="1" dirty="0">
                <a:solidFill>
                  <a:srgbClr val="000000"/>
                </a:solidFill>
                <a:latin typeface="Times New Roman" panose="02020603050405020304" pitchFamily="18" charset="0"/>
                <a:cs typeface="Times New Roman" panose="02020603050405020304" pitchFamily="18" charset="0"/>
              </a:rPr>
              <a:t>Некорректность в формулировке вопросов и соответствующих им ответов эксперта. </a:t>
            </a:r>
            <a:r>
              <a:rPr lang="ru-RU" sz="1600" dirty="0">
                <a:solidFill>
                  <a:srgbClr val="000000"/>
                </a:solidFill>
                <a:latin typeface="Times New Roman" panose="02020603050405020304" pitchFamily="18" charset="0"/>
                <a:cs typeface="Times New Roman" panose="02020603050405020304" pitchFamily="18" charset="0"/>
              </a:rPr>
              <a:t>Например, в одном из дел рассматривался вопрос о допустимости ответа эксперта на следующий вопрос: «Определить, к какой категории: движимому или недвижимому имуществу относятся анализируемые объекты основных средств налогоплательщика?» Суд указал, что определение категории движимого/недвижимого имущества предполагает правовую оценку, не относящуюся к полномочиям эксперта (постановление Арбитражного суда Московского округа от 28 декабря 2022 г. по делу № А40-14350/2020).</a:t>
            </a:r>
          </a:p>
          <a:p>
            <a:pPr algn="just"/>
            <a:endParaRPr lang="ru-RU" sz="1600" dirty="0">
              <a:solidFill>
                <a:srgbClr val="000000"/>
              </a:solidFill>
              <a:latin typeface="Times New Roman" panose="02020603050405020304" pitchFamily="18" charset="0"/>
              <a:cs typeface="Times New Roman" panose="02020603050405020304" pitchFamily="18" charset="0"/>
            </a:endParaRPr>
          </a:p>
          <a:p>
            <a:pPr algn="just"/>
            <a:r>
              <a:rPr lang="ru-RU" sz="1600" dirty="0">
                <a:solidFill>
                  <a:srgbClr val="000000"/>
                </a:solidFill>
                <a:latin typeface="Times New Roman" panose="02020603050405020304" pitchFamily="18" charset="0"/>
                <a:cs typeface="Times New Roman" panose="02020603050405020304" pitchFamily="18" charset="0"/>
              </a:rPr>
              <a:t>6. </a:t>
            </a:r>
            <a:r>
              <a:rPr lang="ru-RU" sz="1600" i="1" dirty="0">
                <a:solidFill>
                  <a:srgbClr val="000000"/>
                </a:solidFill>
                <a:latin typeface="Times New Roman" panose="02020603050405020304" pitchFamily="18" charset="0"/>
                <a:cs typeface="Times New Roman" panose="02020603050405020304" pitchFamily="18" charset="0"/>
              </a:rPr>
              <a:t>Несоответствие заключения эксперта фактическим обстоятельствам, подтвержденным иными доказательствами, и/или нормативным требованиям. </a:t>
            </a:r>
            <a:r>
              <a:rPr lang="ru-RU" sz="1600" dirty="0">
                <a:solidFill>
                  <a:srgbClr val="000000"/>
                </a:solidFill>
                <a:latin typeface="Times New Roman" panose="02020603050405020304" pitchFamily="18" charset="0"/>
                <a:cs typeface="Times New Roman" panose="02020603050405020304" pitchFamily="18" charset="0"/>
              </a:rPr>
              <a:t>Суд указал, что заключение эксперта противоречит проектной документации и техническим паспортам спорного здания, а также Классификации основных средств, включаемых в амортизационные группы, утвержденной Постановлением Правительства РФ от 1 января 2002 г. № 1. Так, эксперт определил амортизационную группу основного средства, ориентируясь на функциональное назначение каркаса и панелей, тогда как нормативный правовой акт устанавливает иной критерий – прочность используемых при создании объекта материалов (постановление Восемнадцатого арбитражного апелляционного суда от 31 мая 2016 г. по делу № А76-15572/2015).</a:t>
            </a:r>
            <a:endParaRPr lang="ru-RU"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ru-RU" sz="1600" b="1"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     </a:t>
            </a:r>
          </a:p>
          <a:p>
            <a:pPr algn="just"/>
            <a:endParaRPr lang="ru-RU" sz="1600" dirty="0">
              <a:latin typeface="Times New Roman" panose="02020603050405020304" pitchFamily="18" charset="0"/>
              <a:cs typeface="Times New Roman" panose="02020603050405020304" pitchFamily="18" charset="0"/>
            </a:endParaRPr>
          </a:p>
        </p:txBody>
      </p:sp>
      <p:sp>
        <p:nvSpPr>
          <p:cNvPr id="11" name="Объект 2"/>
          <p:cNvSpPr>
            <a:spLocks noGrp="1"/>
          </p:cNvSpPr>
          <p:nvPr>
            <p:ph idx="1"/>
          </p:nvPr>
        </p:nvSpPr>
        <p:spPr>
          <a:xfrm>
            <a:off x="660004" y="877705"/>
            <a:ext cx="11105997" cy="579870"/>
          </a:xfrm>
        </p:spPr>
        <p:txBody>
          <a:bodyPr>
            <a:normAutofit fontScale="77500" lnSpcReduction="20000"/>
          </a:bodyPr>
          <a:lstStyle/>
          <a:p>
            <a:pPr marL="0" indent="0" algn="ctr">
              <a:spcBef>
                <a:spcPct val="0"/>
              </a:spcBef>
              <a:buNone/>
            </a:pPr>
            <a:r>
              <a:rPr lang="ru-RU"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НАРУШЕНИЯ, ДОПУСКАЕМЫЕ НАЛОГОВЫМИ ОРГАНАМИ ПРИ НАЗНАЧЕНИИ ЭКСПЕРТИЗ</a:t>
            </a:r>
          </a:p>
          <a:p>
            <a:pPr marL="0" indent="0" algn="just">
              <a:lnSpc>
                <a:spcPct val="100000"/>
              </a:lnSpc>
              <a:buNone/>
            </a:pPr>
            <a:endParaRPr lang="ru-RU" sz="2000" dirty="0">
              <a:latin typeface="Bookman Old Style" panose="02050604050505020204" pitchFamily="18" charset="0"/>
              <a:cs typeface="Times New Roman" panose="02020603050405020304" pitchFamily="18" charset="0"/>
            </a:endParaRPr>
          </a:p>
        </p:txBody>
      </p:sp>
      <p:cxnSp>
        <p:nvCxnSpPr>
          <p:cNvPr id="12" name="Прямая соединительная линия 11"/>
          <p:cNvCxnSpPr/>
          <p:nvPr/>
        </p:nvCxnSpPr>
        <p:spPr>
          <a:xfrm>
            <a:off x="1834726" y="1525686"/>
            <a:ext cx="8516982" cy="39189"/>
          </a:xfrm>
          <a:prstGeom prst="line">
            <a:avLst/>
          </a:prstGeom>
          <a:ln>
            <a:solidFill>
              <a:srgbClr val="FF0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pic>
        <p:nvPicPr>
          <p:cNvPr id="13" name="Рисунок 12">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3408005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10"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pic>
        <p:nvPicPr>
          <p:cNvPr id="6"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a:stretch/>
        </p:blipFill>
        <p:spPr>
          <a:xfrm>
            <a:off x="9459310" y="0"/>
            <a:ext cx="2732690" cy="970490"/>
          </a:xfrm>
          <a:prstGeom prst="rect">
            <a:avLst/>
          </a:prstGeom>
          <a:noFill/>
          <a:ln>
            <a:noFill/>
          </a:ln>
        </p:spPr>
      </p:pic>
      <p:sp>
        <p:nvSpPr>
          <p:cNvPr id="4"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p:txBody>
          <a:bodyPr/>
          <a:lstStyle/>
          <a:p>
            <a:fld id="{F0C5E1CE-D61E-4312-A3CB-F79E7498292B}" type="slidenum">
              <a:rPr lang="ru-RU" smtClean="0"/>
              <a:t>6</a:t>
            </a:fld>
            <a:endParaRPr lang="ru-RU"/>
          </a:p>
        </p:txBody>
      </p:sp>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sp>
        <p:nvSpPr>
          <p:cNvPr id="7" name="Прямоугольник 6"/>
          <p:cNvSpPr/>
          <p:nvPr/>
        </p:nvSpPr>
        <p:spPr>
          <a:xfrm>
            <a:off x="380134" y="1590178"/>
            <a:ext cx="11153639" cy="4657685"/>
          </a:xfrm>
          <a:prstGeom prst="rect">
            <a:avLst/>
          </a:prstGeom>
        </p:spPr>
        <p:txBody>
          <a:bodyPr wrap="square">
            <a:spAutoFit/>
          </a:bodyPr>
          <a:lstStyle/>
          <a:p>
            <a:pPr marL="285750" indent="-285750" algn="just">
              <a:spcBef>
                <a:spcPts val="400"/>
              </a:spcBef>
              <a:buFont typeface="Wingdings" panose="05000000000000000000" pitchFamily="2" charset="2"/>
              <a:buChar char="Ø"/>
            </a:pPr>
            <a:r>
              <a:rPr lang="ru-RU" sz="1400" b="1" dirty="0">
                <a:latin typeface="Times New Roman" panose="02020603050405020304" pitchFamily="18" charset="0"/>
                <a:cs typeface="Times New Roman" panose="02020603050405020304" pitchFamily="18" charset="0"/>
              </a:rPr>
              <a:t>Нарушение налоговым органом процедурных правил назначения и проведения экспертизы</a:t>
            </a:r>
            <a:r>
              <a:rPr lang="ru-RU" sz="1400" dirty="0">
                <a:latin typeface="Times New Roman" panose="02020603050405020304" pitchFamily="18" charset="0"/>
                <a:cs typeface="Times New Roman" panose="02020603050405020304" pitchFamily="18" charset="0"/>
              </a:rPr>
              <a:t>, а именно:</a:t>
            </a:r>
          </a:p>
          <a:p>
            <a:pPr algn="just">
              <a:spcBef>
                <a:spcPts val="400"/>
              </a:spcBef>
            </a:pPr>
            <a:r>
              <a:rPr lang="ru-RU" sz="1400" dirty="0">
                <a:latin typeface="Times New Roman" panose="02020603050405020304" pitchFamily="18" charset="0"/>
                <a:cs typeface="Times New Roman" panose="02020603050405020304" pitchFamily="18" charset="0"/>
              </a:rPr>
              <a:t>1) </a:t>
            </a:r>
            <a:r>
              <a:rPr lang="ru-RU" sz="1400" i="1" dirty="0">
                <a:latin typeface="Times New Roman" panose="02020603050405020304" pitchFamily="18" charset="0"/>
                <a:cs typeface="Times New Roman" panose="02020603050405020304" pitchFamily="18" charset="0"/>
              </a:rPr>
              <a:t>постановление о назначении экспертизы вынесено лицом, которому не было поручено </a:t>
            </a:r>
            <a:r>
              <a:rPr lang="ru-RU" sz="1400" dirty="0">
                <a:latin typeface="Times New Roman" panose="02020603050405020304" pitchFamily="18" charset="0"/>
                <a:cs typeface="Times New Roman" panose="02020603050405020304" pitchFamily="18" charset="0"/>
              </a:rPr>
              <a:t>проведение выездной налоговой проверки (постановление Девятого арбитражного апелляционного суда от 8 февраля 2023 г. по делу № А40-237615/2018);</a:t>
            </a:r>
          </a:p>
          <a:p>
            <a:pPr algn="just">
              <a:spcBef>
                <a:spcPts val="400"/>
              </a:spcBef>
            </a:pPr>
            <a:r>
              <a:rPr lang="ru-RU" sz="1400" dirty="0">
                <a:latin typeface="Times New Roman" panose="02020603050405020304" pitchFamily="18" charset="0"/>
                <a:cs typeface="Times New Roman" panose="02020603050405020304" pitchFamily="18" charset="0"/>
              </a:rPr>
              <a:t>2) </a:t>
            </a:r>
            <a:r>
              <a:rPr lang="ru-RU" sz="1400" i="1" dirty="0">
                <a:latin typeface="Times New Roman" panose="02020603050405020304" pitchFamily="18" charset="0"/>
                <a:cs typeface="Times New Roman" panose="02020603050405020304" pitchFamily="18" charset="0"/>
              </a:rPr>
              <a:t>постановление о назначении экспертизы не было своевременно направлено налогоплательщику</a:t>
            </a:r>
            <a:r>
              <a:rPr lang="ru-RU" sz="1400" dirty="0">
                <a:latin typeface="Times New Roman" panose="02020603050405020304" pitchFamily="18" charset="0"/>
                <a:cs typeface="Times New Roman" panose="02020603050405020304" pitchFamily="18" charset="0"/>
              </a:rPr>
              <a:t>. Например, в одном из дел суд установил, что налогоплательщик был ознакомлен с постановлением о назначении экспертизы уже после заключения налоговым органом контракта с экспертной организацией и начала производства экспертизы (постановление Арбитражного суда Западно-Сибирского округа от 28 февраля 2019 г. по делу № А27-9477/2014);</a:t>
            </a:r>
          </a:p>
          <a:p>
            <a:pPr algn="just">
              <a:spcBef>
                <a:spcPts val="400"/>
              </a:spcBef>
            </a:pPr>
            <a:r>
              <a:rPr lang="ru-RU" sz="1400" dirty="0">
                <a:latin typeface="Times New Roman" panose="02020603050405020304" pitchFamily="18" charset="0"/>
                <a:cs typeface="Times New Roman" panose="02020603050405020304" pitchFamily="18" charset="0"/>
              </a:rPr>
              <a:t>3) </a:t>
            </a:r>
            <a:r>
              <a:rPr lang="ru-RU" sz="1400" i="1" dirty="0">
                <a:latin typeface="Times New Roman" panose="02020603050405020304" pitchFamily="18" charset="0"/>
                <a:cs typeface="Times New Roman" panose="02020603050405020304" pitchFamily="18" charset="0"/>
              </a:rPr>
              <a:t>использование экспертом при проведении исследования данных, полученных им до обретения соответствующего процессуального статуса</a:t>
            </a:r>
            <a:r>
              <a:rPr lang="ru-RU" sz="1400" dirty="0">
                <a:latin typeface="Times New Roman" panose="02020603050405020304" pitchFamily="18" charset="0"/>
                <a:cs typeface="Times New Roman" panose="02020603050405020304" pitchFamily="18" charset="0"/>
              </a:rPr>
              <a:t>, – то есть до вынесения постановления о назначении экспертизы (постановление Арбитражного суда Уральского округа от 16 февраля 2023 г. по делу № А47-16544/2020);</a:t>
            </a:r>
          </a:p>
          <a:p>
            <a:pPr algn="just">
              <a:spcBef>
                <a:spcPts val="400"/>
              </a:spcBef>
            </a:pPr>
            <a:r>
              <a:rPr lang="ru-RU" sz="1400" dirty="0">
                <a:latin typeface="Times New Roman" panose="02020603050405020304" pitchFamily="18" charset="0"/>
                <a:cs typeface="Times New Roman" panose="02020603050405020304" pitchFamily="18" charset="0"/>
              </a:rPr>
              <a:t>4) </a:t>
            </a:r>
            <a:r>
              <a:rPr lang="ru-RU" sz="1400" i="1" dirty="0">
                <a:latin typeface="Times New Roman" panose="02020603050405020304" pitchFamily="18" charset="0"/>
                <a:cs typeface="Times New Roman" panose="02020603050405020304" pitchFamily="18" charset="0"/>
              </a:rPr>
              <a:t>для проведения экспертизы налоговый орган предоставил эксперту документы, не указанные в постановлении о назначении экспертизы</a:t>
            </a:r>
            <a:r>
              <a:rPr lang="ru-RU" sz="1400" dirty="0">
                <a:latin typeface="Times New Roman" panose="02020603050405020304" pitchFamily="18" charset="0"/>
                <a:cs typeface="Times New Roman" panose="02020603050405020304" pitchFamily="18" charset="0"/>
              </a:rPr>
              <a:t>. При этом соответствующего ходатайства от эксперта не поступало, а налогоплательщик не был уведомлен о предоставлении дополнительных документов для экспертного исследования (постановление ФАС Московского округа от 24 июня 2014 г. по делу № А41-26948/2013);</a:t>
            </a:r>
          </a:p>
          <a:p>
            <a:pPr algn="just">
              <a:spcBef>
                <a:spcPts val="400"/>
              </a:spcBef>
            </a:pPr>
            <a:r>
              <a:rPr lang="ru-RU" sz="1400" dirty="0">
                <a:latin typeface="Times New Roman" panose="02020603050405020304" pitchFamily="18" charset="0"/>
                <a:cs typeface="Times New Roman" panose="02020603050405020304" pitchFamily="18" charset="0"/>
              </a:rPr>
              <a:t>5) </a:t>
            </a:r>
            <a:r>
              <a:rPr lang="ru-RU" sz="1400" i="1" dirty="0">
                <a:latin typeface="Times New Roman" panose="02020603050405020304" pitchFamily="18" charset="0"/>
                <a:cs typeface="Times New Roman" panose="02020603050405020304" pitchFamily="18" charset="0"/>
              </a:rPr>
              <a:t>заключение подготовлено одним экспертом, а подписано другим лицом</a:t>
            </a:r>
            <a:r>
              <a:rPr lang="ru-RU" sz="1400" dirty="0">
                <a:latin typeface="Times New Roman" panose="02020603050405020304" pitchFamily="18" charset="0"/>
                <a:cs typeface="Times New Roman" panose="02020603050405020304" pitchFamily="18" charset="0"/>
              </a:rPr>
              <a:t>, не указанным в постановлении о назначении экспертизы (постановление ФАС Московского округа от 24 июня 2014 г. по делу № А41-26984/2013);6) налогоплательщику не предоставлено достаточно времени для дачи объяснений или возражений на заключение эксперта. Так, суд установил, что период между датой ознакомления налогоплательщика с заключением эксперта и датой вынесения решения налоговым органом составил 9 календарных дней, что лишило проверяемую организацию права дать свои объяснения и заявить возражения, а также просить о постановке дополнительных вопросов эксперту и о назначении дополнительной или повторной экспертизы (постановление Арбитражного суда Северо-Западного округа от 11 сентября 2014 г. по делу № А13-6866/2012).</a:t>
            </a:r>
          </a:p>
        </p:txBody>
      </p:sp>
      <p:sp>
        <p:nvSpPr>
          <p:cNvPr id="11" name="Объект 2"/>
          <p:cNvSpPr>
            <a:spLocks noGrp="1"/>
          </p:cNvSpPr>
          <p:nvPr>
            <p:ph idx="1"/>
          </p:nvPr>
        </p:nvSpPr>
        <p:spPr>
          <a:xfrm>
            <a:off x="650479" y="733187"/>
            <a:ext cx="11105997" cy="579870"/>
          </a:xfrm>
        </p:spPr>
        <p:txBody>
          <a:bodyPr>
            <a:normAutofit fontScale="77500" lnSpcReduction="20000"/>
          </a:bodyPr>
          <a:lstStyle/>
          <a:p>
            <a:pPr marL="0" indent="0" algn="ctr">
              <a:spcBef>
                <a:spcPct val="0"/>
              </a:spcBef>
              <a:buNone/>
            </a:pPr>
            <a:r>
              <a:rPr lang="ru-RU"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НАРУШЕНИЯ, ДОПУСКАЕМЫЕ НАЛОГОВЫМИ ОРГАНАМИ ПРИ НАЗНАЧЕНИИ ЭКСПЕРТИЗ</a:t>
            </a:r>
          </a:p>
          <a:p>
            <a:pPr marL="0" indent="0" algn="just">
              <a:lnSpc>
                <a:spcPct val="100000"/>
              </a:lnSpc>
              <a:buNone/>
            </a:pPr>
            <a:endParaRPr lang="ru-RU" sz="2000" dirty="0">
              <a:latin typeface="Bookman Old Style" panose="02050604050505020204" pitchFamily="18" charset="0"/>
              <a:cs typeface="Times New Roman" panose="02020603050405020304" pitchFamily="18" charset="0"/>
            </a:endParaRPr>
          </a:p>
        </p:txBody>
      </p:sp>
      <p:cxnSp>
        <p:nvCxnSpPr>
          <p:cNvPr id="12" name="Прямая соединительная линия 11"/>
          <p:cNvCxnSpPr/>
          <p:nvPr/>
        </p:nvCxnSpPr>
        <p:spPr>
          <a:xfrm>
            <a:off x="1825201" y="1381168"/>
            <a:ext cx="8516982" cy="39189"/>
          </a:xfrm>
          <a:prstGeom prst="line">
            <a:avLst/>
          </a:prstGeom>
          <a:ln>
            <a:solidFill>
              <a:srgbClr val="FF0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pic>
        <p:nvPicPr>
          <p:cNvPr id="13" name="Рисунок 12">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3354520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9" name="Picture 3781">
            <a:extLst>
              <a:ext uri="{FF2B5EF4-FFF2-40B4-BE49-F238E27FC236}">
                <a16:creationId xmlns:a16="http://schemas.microsoft.com/office/drawing/2014/main" id="{1EAC137E-D8B7-3F10-B2A2-9C40057B581B}"/>
              </a:ext>
            </a:extLst>
          </p:cNvPr>
          <p:cNvPicPr/>
          <p:nvPr/>
        </p:nvPicPr>
        <p:blipFill>
          <a:blip r:embed="rId3"/>
          <a:stretch/>
        </p:blipFill>
        <p:spPr>
          <a:xfrm>
            <a:off x="9627802" y="6463650"/>
            <a:ext cx="1439369" cy="295761"/>
          </a:xfrm>
          <a:prstGeom prst="rect">
            <a:avLst/>
          </a:prstGeom>
        </p:spPr>
      </p:pic>
      <p:sp>
        <p:nvSpPr>
          <p:cNvPr id="3" name="Объект 2"/>
          <p:cNvSpPr>
            <a:spLocks noGrp="1"/>
          </p:cNvSpPr>
          <p:nvPr>
            <p:ph idx="1"/>
          </p:nvPr>
        </p:nvSpPr>
        <p:spPr>
          <a:xfrm>
            <a:off x="369455" y="840510"/>
            <a:ext cx="11193895" cy="5588000"/>
          </a:xfrm>
        </p:spPr>
        <p:txBody>
          <a:bodyPr>
            <a:normAutofit/>
          </a:bodyPr>
          <a:lstStyle/>
          <a:p>
            <a:pPr marL="0" indent="0" algn="just">
              <a:buNone/>
            </a:pPr>
            <a:endParaRPr lang="ru-RU" sz="1200" dirty="0">
              <a:solidFill>
                <a:srgbClr val="000000"/>
              </a:solidFill>
              <a:latin typeface="Verdana" panose="020B0604030504040204" pitchFamily="34" charset="0"/>
            </a:endParaRPr>
          </a:p>
          <a:p>
            <a:pPr marL="0" indent="0" algn="just">
              <a:buNone/>
            </a:pPr>
            <a:r>
              <a:rPr lang="ru-RU" sz="1600" b="1" dirty="0">
                <a:solidFill>
                  <a:srgbClr val="C00000"/>
                </a:solidFill>
                <a:effectLst>
                  <a:outerShdw blurRad="38100" dist="38100" dir="2700000" algn="tl">
                    <a:srgbClr val="000000">
                      <a:alpha val="43137"/>
                    </a:srgbClr>
                  </a:outerShdw>
                </a:effectLst>
                <a:latin typeface="Montserrat Bold" panose="00000800000000000000" pitchFamily="2" charset="-52"/>
              </a:rPr>
              <a:t>Для исключения экспертного заключения из числа доказательств налогоплательщику необходимо действовать процессуально активно на каждой стадии экспертизы и налогового спора:</a:t>
            </a:r>
          </a:p>
          <a:p>
            <a:pPr algn="just"/>
            <a:r>
              <a:rPr lang="ru-RU" sz="1600" i="1" dirty="0">
                <a:solidFill>
                  <a:srgbClr val="000000"/>
                </a:solidFill>
                <a:latin typeface="Times New Roman" panose="02020603050405020304" pitchFamily="18" charset="0"/>
                <a:cs typeface="Times New Roman" panose="02020603050405020304" pitchFamily="18" charset="0"/>
              </a:rPr>
              <a:t>на этапе </a:t>
            </a:r>
            <a:r>
              <a:rPr lang="ru-RU" sz="1600" dirty="0">
                <a:solidFill>
                  <a:srgbClr val="000000"/>
                </a:solidFill>
                <a:latin typeface="Times New Roman" panose="02020603050405020304" pitchFamily="18" charset="0"/>
                <a:cs typeface="Times New Roman" panose="02020603050405020304" pitchFamily="18" charset="0"/>
              </a:rPr>
              <a:t>назначения и проведения экспертизы не пренебрегать правом на отвод эксперта, постановку эксперту дополнительных вопросов, присутствие при производстве экспертизы. Пассивное поведение на данном этапе может расцениваться судами как признание легитимности заключения эксперта (постановление Арбитражного суда Северо-Западного округа от 14 февраля 2023 г. по делу № А52-5837/2021);</a:t>
            </a:r>
          </a:p>
          <a:p>
            <a:pPr algn="just"/>
            <a:r>
              <a:rPr lang="ru-RU" sz="1600" i="1" dirty="0">
                <a:solidFill>
                  <a:srgbClr val="000000"/>
                </a:solidFill>
                <a:latin typeface="Times New Roman" panose="02020603050405020304" pitchFamily="18" charset="0"/>
                <a:cs typeface="Times New Roman" panose="02020603050405020304" pitchFamily="18" charset="0"/>
              </a:rPr>
              <a:t>на стадии </a:t>
            </a:r>
            <a:r>
              <a:rPr lang="ru-RU" sz="1600" dirty="0">
                <a:solidFill>
                  <a:srgbClr val="000000"/>
                </a:solidFill>
                <a:latin typeface="Times New Roman" panose="02020603050405020304" pitchFamily="18" charset="0"/>
                <a:cs typeface="Times New Roman" panose="02020603050405020304" pitchFamily="18" charset="0"/>
              </a:rPr>
              <a:t>ознакомления с заключением заявлять возражения на заключение эксперта, ходатайствовать о назначении дополнительной или повторной экспертизы. При отсутствии каких-либо возражений у суда отсутствуют основания сомневаться в достоверности заключения эксперта (постановление Арбитражного суда Западно-Сибирского округа от 29 марта 2017 г. по делу № А70-6435/2016);</a:t>
            </a:r>
          </a:p>
          <a:p>
            <a:pPr algn="just"/>
            <a:r>
              <a:rPr lang="ru-RU" sz="1600" i="1" dirty="0">
                <a:solidFill>
                  <a:srgbClr val="000000"/>
                </a:solidFill>
                <a:latin typeface="Times New Roman" panose="02020603050405020304" pitchFamily="18" charset="0"/>
                <a:cs typeface="Times New Roman" panose="02020603050405020304" pitchFamily="18" charset="0"/>
              </a:rPr>
              <a:t>при рассмотрении </a:t>
            </a:r>
            <a:r>
              <a:rPr lang="ru-RU" sz="1600" dirty="0">
                <a:solidFill>
                  <a:srgbClr val="000000"/>
                </a:solidFill>
                <a:latin typeface="Times New Roman" panose="02020603050405020304" pitchFamily="18" charset="0"/>
                <a:cs typeface="Times New Roman" panose="02020603050405020304" pitchFamily="18" charset="0"/>
              </a:rPr>
              <a:t>налогового спора в суде ходатайствовать о назначении судебной экспертизы. Отсутствие соответствующих ходатайств от налогоплательщика суды также рассматривают как согласие с выводами эксперта (постановление Арбитражного суда Северо-Западного округа от 6 декабря 2023 г. по делу № А05-13188/2022);</a:t>
            </a:r>
          </a:p>
          <a:p>
            <a:pPr algn="just"/>
            <a:r>
              <a:rPr lang="ru-RU" sz="1600" i="1" dirty="0">
                <a:solidFill>
                  <a:srgbClr val="000000"/>
                </a:solidFill>
                <a:latin typeface="Times New Roman" panose="02020603050405020304" pitchFamily="18" charset="0"/>
                <a:cs typeface="Times New Roman" panose="02020603050405020304" pitchFamily="18" charset="0"/>
              </a:rPr>
              <a:t>использовать заключения </a:t>
            </a:r>
            <a:r>
              <a:rPr lang="ru-RU" sz="1600" dirty="0">
                <a:solidFill>
                  <a:srgbClr val="000000"/>
                </a:solidFill>
                <a:latin typeface="Times New Roman" panose="02020603050405020304" pitchFamily="18" charset="0"/>
                <a:cs typeface="Times New Roman" panose="02020603050405020304" pitchFamily="18" charset="0"/>
              </a:rPr>
              <a:t>специалистов на заключения эксперта. Заключения специалистов помогут выявить уязвимые положения в заключении эксперта, несмотря на то что суды не рассматривают такие документы как свидетельство о недостоверности экспертного исследования (постановления Арбитражного суда Западно-Сибирского округа от 12 июля 2019 г. по делу № А70-14112/2018, Арбитражного суда Московского округа от 7 декабря 2023 г. по делу № А40-28925/2023).</a:t>
            </a:r>
          </a:p>
          <a:p>
            <a:pPr marL="0" indent="0" algn="just">
              <a:lnSpc>
                <a:spcPct val="120000"/>
              </a:lnSpc>
              <a:buNone/>
            </a:pPr>
            <a:endParaRPr lang="ru-RU" sz="1200" b="1" i="1" u="sng" dirty="0">
              <a:latin typeface="Times New Roman" panose="02020603050405020304" pitchFamily="18" charset="0"/>
              <a:cs typeface="Times New Roman" panose="02020603050405020304" pitchFamily="18" charset="0"/>
            </a:endParaRPr>
          </a:p>
        </p:txBody>
      </p:sp>
      <p:pic>
        <p:nvPicPr>
          <p:cNvPr id="6"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4" cstate="print">
            <a:alphaModFix/>
          </a:blip>
          <a:srcRect/>
          <a:stretch/>
        </p:blipFill>
        <p:spPr>
          <a:xfrm>
            <a:off x="9459310" y="0"/>
            <a:ext cx="2732690" cy="970490"/>
          </a:xfrm>
          <a:prstGeom prst="rect">
            <a:avLst/>
          </a:prstGeom>
          <a:noFill/>
          <a:ln>
            <a:noFill/>
          </a:ln>
        </p:spPr>
      </p:pic>
      <p:sp>
        <p:nvSpPr>
          <p:cNvPr id="4"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p:txBody>
          <a:bodyPr/>
          <a:lstStyle/>
          <a:p>
            <a:fld id="{F0C5E1CE-D61E-4312-A3CB-F79E7498292B}" type="slidenum">
              <a:rPr lang="ru-RU" smtClean="0">
                <a:solidFill>
                  <a:schemeClr val="bg1"/>
                </a:solidFill>
              </a:rPr>
              <a:t>7</a:t>
            </a:fld>
            <a:endParaRPr lang="ru-RU" dirty="0">
              <a:solidFill>
                <a:schemeClr val="bg1"/>
              </a:solidFill>
            </a:endParaRPr>
          </a:p>
        </p:txBody>
      </p:sp>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5" cstate="print">
            <a:alphaModFix/>
          </a:blip>
          <a:srcRect/>
          <a:stretch/>
        </p:blipFill>
        <p:spPr>
          <a:xfrm>
            <a:off x="199813" y="275046"/>
            <a:ext cx="2373522" cy="463794"/>
          </a:xfrm>
          <a:prstGeom prst="rect">
            <a:avLst/>
          </a:prstGeom>
          <a:noFill/>
          <a:ln>
            <a:noFill/>
          </a:ln>
        </p:spPr>
      </p:pic>
      <p:pic>
        <p:nvPicPr>
          <p:cNvPr id="10" name="Рисунок 9">
            <a:extLst>
              <a:ext uri="{FF2B5EF4-FFF2-40B4-BE49-F238E27FC236}">
                <a16:creationId xmlns:a16="http://schemas.microsoft.com/office/drawing/2014/main" id="{995FC1FA-74D6-2E21-6FFD-FC9D2B38D1AB}"/>
              </a:ext>
            </a:extLst>
          </p:cNvPr>
          <p:cNvPicPr>
            <a:picLocks noChangeAspect="1"/>
          </p:cNvPicPr>
          <p:nvPr/>
        </p:nvPicPr>
        <p:blipFill rotWithShape="1">
          <a:blip r:embed="rId6"/>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2576537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10"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sp>
        <p:nvSpPr>
          <p:cNvPr id="2" name="Заголовок 1"/>
          <p:cNvSpPr>
            <a:spLocks noGrp="1"/>
          </p:cNvSpPr>
          <p:nvPr>
            <p:ph type="title"/>
          </p:nvPr>
        </p:nvSpPr>
        <p:spPr>
          <a:xfrm>
            <a:off x="1877041" y="716325"/>
            <a:ext cx="8275518" cy="834602"/>
          </a:xfrm>
        </p:spPr>
        <p:txBody>
          <a:bodyPr>
            <a:noAutofit/>
          </a:bodyPr>
          <a:lstStyle/>
          <a:p>
            <a:pPr algn="ctr">
              <a:lnSpc>
                <a:spcPct val="70000"/>
              </a:lnSpc>
            </a:pPr>
            <a:r>
              <a:rPr lang="ru-RU" sz="2200" dirty="0">
                <a:solidFill>
                  <a:srgbClr val="C00000"/>
                </a:solidFill>
                <a:effectLst>
                  <a:outerShdw blurRad="38100" dist="38100" dir="2700000" algn="tl">
                    <a:srgbClr val="000000">
                      <a:alpha val="43137"/>
                    </a:srgbClr>
                  </a:outerShdw>
                </a:effectLst>
                <a:latin typeface="Montserrat Bold" panose="00000800000000000000" pitchFamily="2" charset="-52"/>
              </a:rPr>
              <a:t>ПРИЗНАТЬ ЭКСПЕРТИЗУ НЕОТНОСИМЫМ И НЕДОПУСТИМЫМ ДОКАЗАТЕЛЬСТВОМ МОЖНО, ЕСЛИ:</a:t>
            </a:r>
          </a:p>
        </p:txBody>
      </p:sp>
      <p:sp>
        <p:nvSpPr>
          <p:cNvPr id="3" name="Объект 2"/>
          <p:cNvSpPr>
            <a:spLocks noGrp="1"/>
          </p:cNvSpPr>
          <p:nvPr>
            <p:ph idx="1"/>
          </p:nvPr>
        </p:nvSpPr>
        <p:spPr>
          <a:xfrm>
            <a:off x="517236" y="1930400"/>
            <a:ext cx="10995128" cy="4063999"/>
          </a:xfrm>
        </p:spPr>
        <p:txBody>
          <a:bodyPr>
            <a:normAutofit/>
          </a:bodyPr>
          <a:lstStyle/>
          <a:p>
            <a:r>
              <a:rPr lang="ru-RU" sz="2000" dirty="0">
                <a:solidFill>
                  <a:srgbClr val="000000"/>
                </a:solidFill>
                <a:latin typeface="Times New Roman" panose="02020603050405020304" pitchFamily="18" charset="0"/>
                <a:cs typeface="Times New Roman" panose="02020603050405020304" pitchFamily="18" charset="0"/>
              </a:rPr>
              <a:t>налогоплательщик не был ознакомлен с постановлением о назначении экспертизы;</a:t>
            </a:r>
          </a:p>
          <a:p>
            <a:r>
              <a:rPr lang="ru-RU" sz="2000" dirty="0">
                <a:solidFill>
                  <a:srgbClr val="000000"/>
                </a:solidFill>
                <a:latin typeface="Times New Roman" panose="02020603050405020304" pitchFamily="18" charset="0"/>
                <a:cs typeface="Times New Roman" panose="02020603050405020304" pitchFamily="18" charset="0"/>
              </a:rPr>
              <a:t>экспертиза была проведена еще до вручения налогоплательщику постановления;</a:t>
            </a:r>
          </a:p>
          <a:p>
            <a:r>
              <a:rPr lang="ru-RU" sz="2000" dirty="0">
                <a:solidFill>
                  <a:srgbClr val="000000"/>
                </a:solidFill>
                <a:latin typeface="Times New Roman" panose="02020603050405020304" pitchFamily="18" charset="0"/>
                <a:cs typeface="Times New Roman" panose="02020603050405020304" pitchFamily="18" charset="0"/>
              </a:rPr>
              <a:t>в постановлении отсутствуют сведения, указанные нами выше;</a:t>
            </a:r>
          </a:p>
          <a:p>
            <a:r>
              <a:rPr lang="ru-RU" sz="2000" dirty="0">
                <a:solidFill>
                  <a:srgbClr val="000000"/>
                </a:solidFill>
                <a:latin typeface="Times New Roman" panose="02020603050405020304" pitchFamily="18" charset="0"/>
                <a:cs typeface="Times New Roman" panose="02020603050405020304" pitchFamily="18" charset="0"/>
              </a:rPr>
              <a:t>эксперт не был предупрежден об ответственности за дачу заведомо ложного заключения;</a:t>
            </a:r>
          </a:p>
          <a:p>
            <a:r>
              <a:rPr lang="ru-RU" sz="2000" dirty="0">
                <a:solidFill>
                  <a:srgbClr val="000000"/>
                </a:solidFill>
                <a:latin typeface="Times New Roman" panose="02020603050405020304" pitchFamily="18" charset="0"/>
                <a:cs typeface="Times New Roman" panose="02020603050405020304" pitchFamily="18" charset="0"/>
              </a:rPr>
              <a:t>эксперт не подписал заключение либо приложения к нему;</a:t>
            </a:r>
          </a:p>
          <a:p>
            <a:r>
              <a:rPr lang="ru-RU" sz="2000" dirty="0">
                <a:solidFill>
                  <a:srgbClr val="000000"/>
                </a:solidFill>
                <a:latin typeface="Times New Roman" panose="02020603050405020304" pitchFamily="18" charset="0"/>
                <a:cs typeface="Times New Roman" panose="02020603050405020304" pitchFamily="18" charset="0"/>
              </a:rPr>
              <a:t>налогоплательщика не ознакомили с заключением;</a:t>
            </a:r>
          </a:p>
          <a:p>
            <a:r>
              <a:rPr lang="ru-RU" sz="2000" dirty="0">
                <a:solidFill>
                  <a:srgbClr val="000000"/>
                </a:solidFill>
                <a:latin typeface="Times New Roman" panose="02020603050405020304" pitchFamily="18" charset="0"/>
                <a:cs typeface="Times New Roman" panose="02020603050405020304" pitchFamily="18" charset="0"/>
              </a:rPr>
              <a:t>заключение вручили вместе с актом проверки;</a:t>
            </a:r>
          </a:p>
          <a:p>
            <a:r>
              <a:rPr lang="ru-RU" sz="2000" dirty="0">
                <a:solidFill>
                  <a:srgbClr val="000000"/>
                </a:solidFill>
                <a:latin typeface="Times New Roman" panose="02020603050405020304" pitchFamily="18" charset="0"/>
                <a:cs typeface="Times New Roman" panose="02020603050405020304" pitchFamily="18" charset="0"/>
              </a:rPr>
              <a:t>экспертизу провели после завершения налоговой проверки (</a:t>
            </a:r>
            <a:r>
              <a:rPr lang="ru-RU" sz="2000" i="1" dirty="0">
                <a:solidFill>
                  <a:srgbClr val="000000"/>
                </a:solidFill>
                <a:latin typeface="Times New Roman" panose="02020603050405020304" pitchFamily="18" charset="0"/>
                <a:cs typeface="Times New Roman" panose="02020603050405020304" pitchFamily="18" charset="0"/>
              </a:rPr>
              <a:t>имеется исключение – это дополнительные мероприятия налогового контроля</a:t>
            </a:r>
            <a:r>
              <a:rPr lang="ru-RU" sz="2000" dirty="0">
                <a:solidFill>
                  <a:srgbClr val="000000"/>
                </a:solidFill>
                <a:latin typeface="Times New Roman" panose="02020603050405020304" pitchFamily="18" charset="0"/>
                <a:cs typeface="Times New Roman" panose="02020603050405020304" pitchFamily="18" charset="0"/>
              </a:rPr>
              <a:t>);</a:t>
            </a:r>
          </a:p>
          <a:p>
            <a:r>
              <a:rPr lang="ru-RU" sz="2000" dirty="0">
                <a:solidFill>
                  <a:srgbClr val="000000"/>
                </a:solidFill>
                <a:latin typeface="Times New Roman" panose="02020603050405020304" pitchFamily="18" charset="0"/>
                <a:cs typeface="Times New Roman" panose="02020603050405020304" pitchFamily="18" charset="0"/>
              </a:rPr>
              <a:t>наличие ошибок (</a:t>
            </a:r>
            <a:r>
              <a:rPr lang="ru-RU" sz="2000" i="1" dirty="0">
                <a:solidFill>
                  <a:srgbClr val="000000"/>
                </a:solidFill>
                <a:latin typeface="Times New Roman" panose="02020603050405020304" pitchFamily="18" charset="0"/>
                <a:cs typeface="Times New Roman" panose="02020603050405020304" pitchFamily="18" charset="0"/>
              </a:rPr>
              <a:t>арифметических, методологических</a:t>
            </a:r>
            <a:r>
              <a:rPr lang="ru-RU" sz="2000" dirty="0">
                <a:solidFill>
                  <a:srgbClr val="000000"/>
                </a:solidFill>
                <a:latin typeface="Times New Roman" panose="02020603050405020304" pitchFamily="18" charset="0"/>
                <a:cs typeface="Times New Roman" panose="02020603050405020304" pitchFamily="18" charset="0"/>
              </a:rPr>
              <a:t>) в заключении эксперта.</a:t>
            </a:r>
          </a:p>
          <a:p>
            <a:pPr marL="0" indent="0" algn="just">
              <a:lnSpc>
                <a:spcPct val="120000"/>
              </a:lnSpc>
              <a:buNone/>
            </a:pPr>
            <a:endParaRPr lang="ru-RU" sz="2000" dirty="0">
              <a:latin typeface="Times New Roman" panose="02020603050405020304" pitchFamily="18" charset="0"/>
              <a:cs typeface="Times New Roman" panose="02020603050405020304" pitchFamily="18" charset="0"/>
            </a:endParaRPr>
          </a:p>
        </p:txBody>
      </p:sp>
      <p:pic>
        <p:nvPicPr>
          <p:cNvPr id="6"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a:stretch/>
        </p:blipFill>
        <p:spPr>
          <a:xfrm>
            <a:off x="9459310" y="0"/>
            <a:ext cx="2732690" cy="970490"/>
          </a:xfrm>
          <a:prstGeom prst="rect">
            <a:avLst/>
          </a:prstGeom>
          <a:noFill/>
          <a:ln>
            <a:noFill/>
          </a:ln>
        </p:spPr>
      </p:pic>
      <p:sp>
        <p:nvSpPr>
          <p:cNvPr id="4"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p:txBody>
          <a:bodyPr/>
          <a:lstStyle/>
          <a:p>
            <a:fld id="{F0C5E1CE-D61E-4312-A3CB-F79E7498292B}" type="slidenum">
              <a:rPr lang="ru-RU" smtClean="0">
                <a:solidFill>
                  <a:schemeClr val="bg1"/>
                </a:solidFill>
              </a:rPr>
              <a:t>8</a:t>
            </a:fld>
            <a:endParaRPr lang="ru-RU" dirty="0">
              <a:solidFill>
                <a:schemeClr val="bg1"/>
              </a:solidFill>
            </a:endParaRPr>
          </a:p>
        </p:txBody>
      </p:sp>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cxnSp>
        <p:nvCxnSpPr>
          <p:cNvPr id="11" name="Прямая соединительная линия 10"/>
          <p:cNvCxnSpPr/>
          <p:nvPr/>
        </p:nvCxnSpPr>
        <p:spPr>
          <a:xfrm>
            <a:off x="1774005" y="1577988"/>
            <a:ext cx="8516982" cy="39189"/>
          </a:xfrm>
          <a:prstGeom prst="line">
            <a:avLst/>
          </a:prstGeom>
          <a:ln>
            <a:solidFill>
              <a:srgbClr val="FF0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pic>
        <p:nvPicPr>
          <p:cNvPr id="12" name="Рисунок 11">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4108561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GroupShape 479"/>
        <p:cNvGrpSpPr/>
        <p:nvPr/>
      </p:nvGrpSpPr>
      <p:grpSpPr>
        <a:xfrm>
          <a:off x="0" y="0"/>
          <a:ext cx="0" cy="0"/>
          <a:chOff x="0" y="0"/>
          <a:chExt cx="0" cy="0"/>
        </a:xfrm>
      </p:grpSpPr>
      <p:sp>
        <p:nvSpPr>
          <p:cNvPr id="482" name="Shape 482"/>
          <p:cNvSpPr txBox="1">
            <a:spLocks noGrp="1"/>
          </p:cNvSpPr>
          <p:nvPr>
            <p:ph type="body" idx="3"/>
          </p:nvPr>
        </p:nvSpPr>
        <p:spPr>
          <a:xfrm>
            <a:off x="0" y="1027522"/>
            <a:ext cx="5997576" cy="578343"/>
          </a:xfrm>
          <a:prstGeom prst="rect">
            <a:avLst/>
          </a:prstGeom>
          <a:ln>
            <a:solidFill>
              <a:srgbClr val="FF0000"/>
            </a:solidFill>
            <a:prstDash val="solid"/>
          </a:ln>
        </p:spPr>
        <p:txBody>
          <a:bodyPr>
            <a:normAutofit/>
          </a:bodyPr>
          <a:lstStyle>
            <a:defPPr/>
            <a:lvl1pPr lvl="0"/>
          </a:lstStyle>
          <a:p>
            <a:pPr algn="ctr"/>
            <a:r>
              <a:rPr lang="ru-RU" sz="2200" kern="12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Судебная экспертиза</a:t>
            </a:r>
            <a:endParaRPr sz="2200" kern="12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endParaRPr>
          </a:p>
        </p:txBody>
      </p:sp>
      <p:sp>
        <p:nvSpPr>
          <p:cNvPr id="483" name="Shape 483"/>
          <p:cNvSpPr txBox="1">
            <a:spLocks noGrp="1"/>
          </p:cNvSpPr>
          <p:nvPr>
            <p:ph type="body" idx="14"/>
          </p:nvPr>
        </p:nvSpPr>
        <p:spPr>
          <a:xfrm>
            <a:off x="0" y="1605864"/>
            <a:ext cx="5997579" cy="5252136"/>
          </a:xfrm>
          <a:prstGeom prst="rect">
            <a:avLst/>
          </a:prstGeom>
          <a:ln>
            <a:solidFill>
              <a:srgbClr val="FF0000"/>
            </a:solidFill>
            <a:prstDash val="solid"/>
          </a:ln>
        </p:spPr>
        <p:txBody>
          <a:bodyPr>
            <a:noAutofit/>
          </a:bodyPr>
          <a:lstStyle>
            <a:defPPr/>
            <a:lvl1pPr lvl="0"/>
          </a:lstStyle>
          <a:p>
            <a:pPr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Назначается судом.</a:t>
            </a:r>
          </a:p>
          <a:p>
            <a:pPr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Вопросы необходимые для разрешения устанавливает суд.</a:t>
            </a:r>
          </a:p>
          <a:p>
            <a:pPr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Налоговый орган и налогоплательщик имеют равные права: предложить экспертов, заявить возражения против экспертов другой стороны, предложить вопросы и т.д.</a:t>
            </a:r>
          </a:p>
          <a:p>
            <a:pPr algn="just">
              <a:buFont typeface="Wingdings" panose="05000000000000000000" pitchFamily="2" charset="2"/>
              <a:buChar char="q"/>
            </a:pPr>
            <a:r>
              <a:rPr lang="ru-RU" sz="1600" b="1" dirty="0">
                <a:latin typeface="Times New Roman" panose="02020603050405020304" pitchFamily="18" charset="0"/>
                <a:ea typeface="Times New Roman"/>
                <a:cs typeface="Times New Roman" panose="02020603050405020304" pitchFamily="18" charset="0"/>
              </a:rPr>
              <a:t>Назначение и проведение регулируется АПК РФ.</a:t>
            </a:r>
          </a:p>
          <a:p>
            <a:pPr algn="just">
              <a:buFont typeface="Wingdings" panose="05000000000000000000" pitchFamily="2" charset="2"/>
              <a:buChar char="q"/>
            </a:pPr>
            <a:r>
              <a:rPr lang="ru-RU" sz="1600" b="1" dirty="0">
                <a:latin typeface="Times New Roman" panose="02020603050405020304" pitchFamily="18" charset="0"/>
                <a:ea typeface="Times New Roman"/>
                <a:cs typeface="Times New Roman" panose="02020603050405020304" pitchFamily="18" charset="0"/>
              </a:rPr>
              <a:t>Ответственность эксперта </a:t>
            </a:r>
            <a:r>
              <a:rPr lang="ru-RU" sz="1600" dirty="0">
                <a:latin typeface="Times New Roman" panose="02020603050405020304" pitchFamily="18" charset="0"/>
                <a:cs typeface="Times New Roman" panose="02020603050405020304" pitchFamily="18" charset="0"/>
              </a:rPr>
              <a:t>уголовная по статье 307 УК РФ (санкция штраф 80 тыс. руб. – арест до 3 месяцев).</a:t>
            </a:r>
            <a:endParaRPr sz="1600" b="1" dirty="0">
              <a:latin typeface="Times New Roman" panose="02020603050405020304" pitchFamily="18" charset="0"/>
              <a:ea typeface="Times New Roman"/>
              <a:cs typeface="Times New Roman" panose="02020603050405020304" pitchFamily="18" charset="0"/>
            </a:endParaRPr>
          </a:p>
        </p:txBody>
      </p:sp>
      <p:sp>
        <p:nvSpPr>
          <p:cNvPr id="484" name="Shape 484"/>
          <p:cNvSpPr txBox="1">
            <a:spLocks noGrp="1"/>
          </p:cNvSpPr>
          <p:nvPr>
            <p:ph type="body" idx="15"/>
          </p:nvPr>
        </p:nvSpPr>
        <p:spPr>
          <a:xfrm>
            <a:off x="6202836" y="1027522"/>
            <a:ext cx="5989165" cy="578343"/>
          </a:xfrm>
          <a:prstGeom prst="rect">
            <a:avLst/>
          </a:prstGeom>
          <a:ln>
            <a:solidFill>
              <a:srgbClr val="FF0000"/>
            </a:solidFill>
            <a:prstDash val="solid"/>
          </a:ln>
        </p:spPr>
        <p:txBody>
          <a:bodyPr anchor="ctr">
            <a:noAutofit/>
          </a:bodyPr>
          <a:lstStyle>
            <a:defPPr/>
            <a:lvl1pPr lvl="0"/>
          </a:lstStyle>
          <a:p>
            <a:pPr algn="ctr"/>
            <a:endParaRPr sz="600" dirty="0">
              <a:latin typeface="Times New Roman"/>
              <a:ea typeface="Times New Roman"/>
              <a:cs typeface="Times New Roman"/>
            </a:endParaRPr>
          </a:p>
          <a:p>
            <a:pPr algn="ctr">
              <a:spcBef>
                <a:spcPts val="0"/>
              </a:spcBef>
            </a:pPr>
            <a:r>
              <a:rPr lang="ru-RU" sz="1800" kern="12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Экспертиза как мероприятие налогового контроля</a:t>
            </a:r>
            <a:endParaRPr sz="1800" kern="12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endParaRPr>
          </a:p>
        </p:txBody>
      </p:sp>
      <p:sp>
        <p:nvSpPr>
          <p:cNvPr id="485" name="Shape 485"/>
          <p:cNvSpPr txBox="1">
            <a:spLocks noGrp="1"/>
          </p:cNvSpPr>
          <p:nvPr>
            <p:ph type="body" idx="16"/>
          </p:nvPr>
        </p:nvSpPr>
        <p:spPr>
          <a:xfrm>
            <a:off x="6202837" y="1605864"/>
            <a:ext cx="5989164" cy="5252136"/>
          </a:xfrm>
          <a:prstGeom prst="rect">
            <a:avLst/>
          </a:prstGeom>
          <a:ln>
            <a:solidFill>
              <a:srgbClr val="FF0000"/>
            </a:solidFill>
            <a:prstDash val="solid"/>
          </a:ln>
        </p:spPr>
        <p:txBody>
          <a:bodyPr>
            <a:noAutofit/>
          </a:bodyPr>
          <a:lstStyle>
            <a:defPPr/>
            <a:lvl1pPr lvl="0"/>
          </a:lstStyle>
          <a:p>
            <a:pPr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Назначается налоговым органом.</a:t>
            </a:r>
          </a:p>
          <a:p>
            <a:pPr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Вопросы задает налоговый орган.</a:t>
            </a:r>
          </a:p>
          <a:p>
            <a:pPr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Налоговый орган и налогоплательщик не в равном положении, при наличии формальных прав их реализация зависит от желания налогового органа.</a:t>
            </a:r>
          </a:p>
          <a:p>
            <a:pPr algn="just">
              <a:buFont typeface="Wingdings" panose="05000000000000000000" pitchFamily="2" charset="2"/>
              <a:buChar char="q"/>
            </a:pPr>
            <a:r>
              <a:rPr lang="ru-RU" sz="1600" b="1" dirty="0">
                <a:latin typeface="Times New Roman" panose="02020603050405020304" pitchFamily="18" charset="0"/>
                <a:ea typeface="Times New Roman"/>
                <a:cs typeface="Times New Roman" panose="02020603050405020304" pitchFamily="18" charset="0"/>
              </a:rPr>
              <a:t>Назначение и проведение регулируется НК РФ.</a:t>
            </a:r>
          </a:p>
          <a:p>
            <a:pPr algn="just">
              <a:buFont typeface="Wingdings" panose="05000000000000000000" pitchFamily="2" charset="2"/>
              <a:buChar char="q"/>
            </a:pPr>
            <a:r>
              <a:rPr lang="ru-RU" sz="1600" b="1" dirty="0">
                <a:latin typeface="Times New Roman" panose="02020603050405020304" pitchFamily="18" charset="0"/>
                <a:cs typeface="Times New Roman" panose="02020603050405020304" pitchFamily="18" charset="0"/>
              </a:rPr>
              <a:t>Ответственность эксперта </a:t>
            </a:r>
            <a:r>
              <a:rPr lang="ru-RU" sz="1600" dirty="0">
                <a:latin typeface="Times New Roman" panose="02020603050405020304" pitchFamily="18" charset="0"/>
                <a:cs typeface="Times New Roman" panose="02020603050405020304" pitchFamily="18" charset="0"/>
              </a:rPr>
              <a:t>по статье 129 НК РФ – штраф 5 000 руб.</a:t>
            </a:r>
            <a:endParaRPr sz="1600" b="1" dirty="0">
              <a:latin typeface="Times New Roman" panose="02020603050405020304" pitchFamily="18" charset="0"/>
              <a:ea typeface="Times New Roman"/>
              <a:cs typeface="Times New Roman" panose="02020603050405020304" pitchFamily="18" charset="0"/>
            </a:endParaRPr>
          </a:p>
        </p:txBody>
      </p:sp>
      <p:sp>
        <p:nvSpPr>
          <p:cNvPr id="11"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12"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pic>
        <p:nvPicPr>
          <p:cNvPr id="14"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a:stretch/>
        </p:blipFill>
        <p:spPr>
          <a:xfrm>
            <a:off x="9459310" y="0"/>
            <a:ext cx="2732690" cy="970490"/>
          </a:xfrm>
          <a:prstGeom prst="rect">
            <a:avLst/>
          </a:prstGeom>
          <a:noFill/>
          <a:ln>
            <a:noFill/>
          </a:ln>
        </p:spPr>
      </p:pic>
      <p:pic>
        <p:nvPicPr>
          <p:cNvPr id="15"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sp>
        <p:nvSpPr>
          <p:cNvPr id="16"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a:xfrm>
            <a:off x="8610600" y="6356350"/>
            <a:ext cx="2743200" cy="365125"/>
          </a:xfrm>
        </p:spPr>
        <p:txBody>
          <a:bodyPr/>
          <a:lstStyle/>
          <a:p>
            <a:r>
              <a:rPr lang="ru-RU" dirty="0">
                <a:solidFill>
                  <a:schemeClr val="bg1"/>
                </a:solidFill>
              </a:rPr>
              <a:t>9</a:t>
            </a:r>
          </a:p>
        </p:txBody>
      </p:sp>
      <p:pic>
        <p:nvPicPr>
          <p:cNvPr id="17" name="Рисунок 16">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2907090"/>
      </p:ext>
    </p:extLst>
  </p:cSld>
  <p:clrMapOvr>
    <a:masterClrMapping/>
  </p:clrMapOvr>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2_Тема Office">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Тема Office">
  <a:themeElements>
    <a:clrScheme name="Стандартная">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majorFont>
      <a:minorFont>
        <a:latin typeface="Calibri"/>
        <a:ea typeface=""/>
        <a:cs typeface=""/>
      </a:minorFont>
    </a:fontScheme>
    <a:fmtScheme name="Стандартная">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gradFill>
      </a:fillStyleLst>
      <a:lnStyleLst>
        <a:ln w="6350">
          <a:solidFill>
            <a:schemeClr val="phClr"/>
          </a:solidFill>
          <a:prstDash val="solid"/>
        </a:ln>
        <a:ln w="12700">
          <a:solidFill>
            <a:schemeClr val="phClr"/>
          </a:solidFill>
          <a:prstDash val="solid"/>
        </a:ln>
        <a:ln w="19050">
          <a:solidFill>
            <a:schemeClr val="phClr"/>
          </a:solidFill>
          <a:prstDash val="solid"/>
        </a:ln>
      </a:lnStyleLst>
      <a:effectStyleLst>
        <a:effectStyle>
          <a:effectLst>
            <a:outerShdw>
              <a:srgbClr val="000000">
                <a:alpha val="38000"/>
              </a:srgbClr>
            </a:outerShdw>
          </a:effectLst>
        </a:effectStyle>
        <a:effectStyle>
          <a:effectLst>
            <a:outerShdw>
              <a:srgbClr val="000000">
                <a:alpha val="35000"/>
              </a:srgbClr>
            </a:outerShdw>
          </a:effectLst>
        </a:effectStyle>
        <a:effectStyle>
          <a:effectLst>
            <a:outerShdw>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2F6EB6BED3958C4F9B9DFF43A63C53CF" ma:contentTypeVersion="1" ma:contentTypeDescription="Создание документа." ma:contentTypeScope="" ma:versionID="d9ac2a2e6a22ce91ea6527a7e96fe38d">
  <xsd:schema xmlns:xsd="http://www.w3.org/2001/XMLSchema" xmlns:xs="http://www.w3.org/2001/XMLSchema" xmlns:p="http://schemas.microsoft.com/office/2006/metadata/properties" xmlns:ns2="b545a042-29c2-4f0a-932d-d96c064ae9ed" targetNamespace="http://schemas.microsoft.com/office/2006/metadata/properties" ma:root="true" ma:fieldsID="0329678ff4acef0a306ae52ae5bf9457" ns2:_="">
    <xsd:import namespace="b545a042-29c2-4f0a-932d-d96c064ae9e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45a042-29c2-4f0a-932d-d96c064ae9ed"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81AD3C-2ECC-467A-953B-BD4E3C25BAFC}"/>
</file>

<file path=customXml/itemProps2.xml><?xml version="1.0" encoding="utf-8"?>
<ds:datastoreItem xmlns:ds="http://schemas.openxmlformats.org/officeDocument/2006/customXml" ds:itemID="{DBE85982-2D58-49A9-9470-7E960250DFED}"/>
</file>

<file path=customXml/itemProps3.xml><?xml version="1.0" encoding="utf-8"?>
<ds:datastoreItem xmlns:ds="http://schemas.openxmlformats.org/officeDocument/2006/customXml" ds:itemID="{D372DDE7-6BE8-4AE6-A269-98742EB25BED}"/>
</file>

<file path=docProps/app.xml><?xml version="1.0" encoding="utf-8"?>
<Properties xmlns="http://schemas.openxmlformats.org/officeDocument/2006/extended-properties" xmlns:vt="http://schemas.openxmlformats.org/officeDocument/2006/docPropsVTypes">
  <TotalTime>800</TotalTime>
  <Words>3685</Words>
  <Application>Microsoft Office PowerPoint</Application>
  <PresentationFormat>Широкоэкранный</PresentationFormat>
  <Paragraphs>163</Paragraphs>
  <Slides>16</Slides>
  <Notes>3</Notes>
  <HiddenSlides>0</HiddenSlides>
  <MMClips>0</MMClips>
  <ScaleCrop>false</ScaleCrop>
  <HeadingPairs>
    <vt:vector size="6" baseType="variant">
      <vt:variant>
        <vt:lpstr>Использованные шрифты</vt:lpstr>
      </vt:variant>
      <vt:variant>
        <vt:i4>12</vt:i4>
      </vt:variant>
      <vt:variant>
        <vt:lpstr>Тема</vt:lpstr>
      </vt:variant>
      <vt:variant>
        <vt:i4>4</vt:i4>
      </vt:variant>
      <vt:variant>
        <vt:lpstr>Заголовки слайдов</vt:lpstr>
      </vt:variant>
      <vt:variant>
        <vt:i4>16</vt:i4>
      </vt:variant>
    </vt:vector>
  </HeadingPairs>
  <TitlesOfParts>
    <vt:vector size="32" baseType="lpstr">
      <vt:lpstr>Arial</vt:lpstr>
      <vt:lpstr>Bookman Old Style</vt:lpstr>
      <vt:lpstr>Calibri</vt:lpstr>
      <vt:lpstr>Calibri Light</vt:lpstr>
      <vt:lpstr>Georgia</vt:lpstr>
      <vt:lpstr>GeosansLight</vt:lpstr>
      <vt:lpstr>Montserrat Bold</vt:lpstr>
      <vt:lpstr>Montserrat SemiBold</vt:lpstr>
      <vt:lpstr>PT Sans</vt:lpstr>
      <vt:lpstr>Times New Roman</vt:lpstr>
      <vt:lpstr>Verdana</vt:lpstr>
      <vt:lpstr>Wingdings</vt:lpstr>
      <vt:lpstr>1_Тема Office</vt:lpstr>
      <vt:lpstr>12_Тема Office</vt:lpstr>
      <vt:lpstr>Тема Office</vt:lpstr>
      <vt:lpstr>5_Тема Office</vt:lpstr>
      <vt:lpstr>ПРАКТИКА ПРИМЕНЕНИЯ НАЛОГОВЫМ ЮРИСТОМ ЭКСПЕРТИЗ В НАЛОГОВОМ СПОРЕ</vt:lpstr>
      <vt:lpstr>Основание назначения, виды экспертиз</vt:lpstr>
      <vt:lpstr>ПРОБЛЕМЫ ПРОВЕДЕНИЯ НАЛОГОВЫМ ОРГАНОМ ЭКСПЕРТИЗ</vt:lpstr>
      <vt:lpstr>Презентация PowerPoint</vt:lpstr>
      <vt:lpstr>Презентация PowerPoint</vt:lpstr>
      <vt:lpstr>Презентация PowerPoint</vt:lpstr>
      <vt:lpstr>Презентация PowerPoint</vt:lpstr>
      <vt:lpstr>ПРИЗНАТЬ ЭКСПЕРТИЗУ НЕОТНОСИМЫМ И НЕДОПУСТИМЫМ ДОКАЗАТЕЛЬСТВОМ МОЖНО, ЕСЛИ: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КОНТАКТЫ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Ряховский Дмитрий Иванович</dc:creator>
  <cp:lastModifiedBy>Лихницкая Екатерина Сергеевна</cp:lastModifiedBy>
  <cp:revision>83</cp:revision>
  <dcterms:created xsi:type="dcterms:W3CDTF">2023-04-25T05:59:04Z</dcterms:created>
  <dcterms:modified xsi:type="dcterms:W3CDTF">2024-07-02T06:51:07Z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0x0101002F6EB6BED3958C4F9B9DFF43A63C53CF</vt:lpwstr>
  </property>
</Properties>
</file>