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83" r:id="rId4"/>
    <p:sldId id="259" r:id="rId5"/>
    <p:sldId id="260" r:id="rId6"/>
    <p:sldId id="261" r:id="rId7"/>
    <p:sldId id="262" r:id="rId8"/>
    <p:sldId id="264" r:id="rId9"/>
    <p:sldId id="562" r:id="rId10"/>
    <p:sldId id="563" r:id="rId11"/>
    <p:sldId id="559" r:id="rId12"/>
    <p:sldId id="560" r:id="rId13"/>
    <p:sldId id="263" r:id="rId14"/>
    <p:sldId id="561" r:id="rId15"/>
    <p:sldId id="280" r:id="rId16"/>
    <p:sldId id="288" r:id="rId17"/>
  </p:sldIdLst>
  <p:sldSz cx="12192000" cy="6858000"/>
  <p:notesSz cx="12192000" cy="6858000"/>
  <p:embeddedFontLst>
    <p:embeddedFont>
      <p:font typeface="Canela Cond LC Light" pitchFamily="2" charset="0"/>
      <p:regular r:id="rId19"/>
    </p:embeddedFont>
    <p:embeddedFont>
      <p:font typeface="Graphik LC Regular" panose="020B0503030202060203" pitchFamily="34" charset="0"/>
      <p:regular r:id="rId20"/>
    </p:embeddedFont>
    <p:embeddedFont>
      <p:font typeface="Graphik LC Semibold" panose="020B0503030202060203" pitchFamily="34" charset="0"/>
      <p:regular r:id="rId21"/>
      <p:bold r:id="rId22"/>
    </p:embeddedFont>
    <p:embeddedFont>
      <p:font typeface="Montserrat" pitchFamily="2" charset="0"/>
      <p:regular r:id="rId23"/>
      <p:bold r:id="rId24"/>
      <p:italic r:id="rId25"/>
      <p:boldItalic r:id="rId26"/>
    </p:embeddedFont>
    <p:embeddedFont>
      <p:font typeface="Montserrat ExtraBold" pitchFamily="2" charset="0"/>
      <p:bold r:id="rId27"/>
      <p:italic r:id="rId28"/>
      <p:boldItalic r:id="rId29"/>
    </p:embeddedFont>
    <p:embeddedFont>
      <p:font typeface="Montserrat ExtraLight" pitchFamily="2" charset="0"/>
      <p:regular r:id="rId30"/>
      <p:italic r:id="rId31"/>
    </p:embeddedFont>
    <p:embeddedFont>
      <p:font typeface="Montserrat Light" pitchFamily="2" charset="0"/>
      <p:regular r:id="rId32"/>
      <p:italic r:id="rId33"/>
    </p:embeddedFont>
    <p:embeddedFont>
      <p:font typeface="Montserrat SemiBold" pitchFamily="2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  <p:embeddedFont>
      <p:font typeface="TornadoMediumC" pitchFamily="2" charset="0"/>
      <p:regular r:id="rId42"/>
      <p:italic r:id="rId43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1">
          <p15:clr>
            <a:srgbClr val="A4A3A4"/>
          </p15:clr>
        </p15:guide>
        <p15:guide id="2" pos="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6"/>
    <p:restoredTop sz="94694"/>
  </p:normalViewPr>
  <p:slideViewPr>
    <p:cSldViewPr snapToGrid="0">
      <p:cViewPr varScale="1">
        <p:scale>
          <a:sx n="117" d="100"/>
          <a:sy n="117" d="100"/>
        </p:scale>
        <p:origin x="664" y="168"/>
      </p:cViewPr>
      <p:guideLst>
        <p:guide orient="horz" pos="1261"/>
        <p:guide pos="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000">
                <a:solidFill>
                  <a:srgbClr val="001834"/>
                </a:solidFill>
                <a:latin typeface="TornadoMediumC"/>
              </a:rPr>
              <a:t>Судебная статистика дел по </a:t>
            </a:r>
            <a:endParaRPr lang="ru-RU"/>
          </a:p>
          <a:p>
            <a:pPr>
              <a:defRPr sz="3000"/>
            </a:pPr>
            <a:r>
              <a:rPr lang="ru-RU" sz="3000">
                <a:solidFill>
                  <a:srgbClr val="001834"/>
                </a:solidFill>
                <a:latin typeface="TornadoMediumC"/>
              </a:rPr>
              <a:t>дроблению бизнеса </a:t>
            </a:r>
            <a:endParaRPr lang="ru-RU"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4663999999999999E-2"/>
          <c:y val="0.17908199999999999"/>
          <c:w val="0.87277899999999997"/>
          <c:h val="0.697158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пользу НП</c:v>
                </c:pt>
              </c:strCache>
            </c:strRef>
          </c:tx>
          <c:spPr>
            <a:prstGeom prst="rect">
              <a:avLst/>
            </a:prstGeom>
            <a:solidFill>
              <a:srgbClr val="35A0CE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до 2016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9 мес. 23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</c:v>
                </c:pt>
                <c:pt idx="1">
                  <c:v>30</c:v>
                </c:pt>
                <c:pt idx="2">
                  <c:v>20</c:v>
                </c:pt>
                <c:pt idx="3">
                  <c:v>12</c:v>
                </c:pt>
                <c:pt idx="4">
                  <c:v>16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0-454A-A7EC-CEEAC7E2FA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пользу НО</c:v>
                </c:pt>
              </c:strCache>
            </c:strRef>
          </c:tx>
          <c:spPr>
            <a:prstGeom prst="rect">
              <a:avLst/>
            </a:prstGeom>
            <a:solidFill>
              <a:srgbClr val="001834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до 2016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9 мес. 23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30</c:v>
                </c:pt>
                <c:pt idx="1">
                  <c:v>70</c:v>
                </c:pt>
                <c:pt idx="2">
                  <c:v>80</c:v>
                </c:pt>
                <c:pt idx="3">
                  <c:v>88</c:v>
                </c:pt>
                <c:pt idx="4">
                  <c:v>84</c:v>
                </c:pt>
                <c:pt idx="5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0-454A-A7EC-CEEAC7E2F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9392240"/>
        <c:axId val="1999393888"/>
      </c:barChart>
      <c:catAx>
        <c:axId val="199939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TornadoMediumC"/>
                <a:ea typeface="+mn-ea"/>
                <a:cs typeface="+mn-cs"/>
              </a:defRPr>
            </a:pPr>
            <a:endParaRPr lang="ru-RU"/>
          </a:p>
        </c:txPr>
        <c:crossAx val="1999393888"/>
        <c:crosses val="autoZero"/>
        <c:auto val="1"/>
        <c:lblAlgn val="ctr"/>
        <c:lblOffset val="100"/>
        <c:noMultiLvlLbl val="0"/>
      </c:catAx>
      <c:valAx>
        <c:axId val="199939388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  <a:beve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9392240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54299999999998"/>
          <c:y val="0.92619399999999996"/>
          <c:w val="0.32615300000000003"/>
          <c:h val="6.9543999999999995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TornadoMediumC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954157" y="640369"/>
      <a:ext cx="10257182" cy="5959214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>
                <a:solidFill>
                  <a:srgbClr val="001834"/>
                </a:solidFill>
                <a:latin typeface="TornadoMediumC"/>
              </a:rPr>
              <a:t>Дела в суде по дроблению по регионам </a:t>
            </a:r>
            <a:endParaRPr lang="ru-RU"/>
          </a:p>
          <a:p>
            <a:pPr>
              <a:defRPr/>
            </a:pPr>
            <a:r>
              <a:rPr lang="ru-RU" sz="2500" b="1">
                <a:solidFill>
                  <a:srgbClr val="001834"/>
                </a:solidFill>
                <a:latin typeface="TornadoMediumC"/>
              </a:rPr>
              <a:t>за 9 мес. 2023 г.</a:t>
            </a:r>
            <a:endParaRPr lang="ru-RU"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пользу НП</c:v>
                </c:pt>
              </c:strCache>
            </c:strRef>
          </c:tx>
          <c:spPr>
            <a:prstGeom prst="rect">
              <a:avLst/>
            </a:prstGeom>
            <a:solidFill>
              <a:srgbClr val="35A0CE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Краснодарский край</c:v>
                </c:pt>
                <c:pt idx="1">
                  <c:v>Свердловская обл.</c:v>
                </c:pt>
                <c:pt idx="2">
                  <c:v>Ростовская обл.</c:v>
                </c:pt>
                <c:pt idx="3">
                  <c:v>Москва</c:v>
                </c:pt>
                <c:pt idx="4">
                  <c:v>Волгоградская обл.</c:v>
                </c:pt>
                <c:pt idx="5">
                  <c:v>Пермский край</c:v>
                </c:pt>
                <c:pt idx="6">
                  <c:v>респ. Саха</c:v>
                </c:pt>
                <c:pt idx="7">
                  <c:v>Ставропольский край</c:v>
                </c:pt>
                <c:pt idx="8">
                  <c:v>Самарская обл.</c:v>
                </c:pt>
                <c:pt idx="9">
                  <c:v>Респ. Татарстан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B-AA40-AFA8-ED7A3B84AB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пользу НО</c:v>
                </c:pt>
              </c:strCache>
            </c:strRef>
          </c:tx>
          <c:spPr>
            <a:prstGeom prst="rect">
              <a:avLst/>
            </a:prstGeom>
            <a:solidFill>
              <a:srgbClr val="001834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Краснодарский край</c:v>
                </c:pt>
                <c:pt idx="1">
                  <c:v>Свердловская обл.</c:v>
                </c:pt>
                <c:pt idx="2">
                  <c:v>Ростовская обл.</c:v>
                </c:pt>
                <c:pt idx="3">
                  <c:v>Москва</c:v>
                </c:pt>
                <c:pt idx="4">
                  <c:v>Волгоградская обл.</c:v>
                </c:pt>
                <c:pt idx="5">
                  <c:v>Пермский край</c:v>
                </c:pt>
                <c:pt idx="6">
                  <c:v>респ. Саха</c:v>
                </c:pt>
                <c:pt idx="7">
                  <c:v>Ставропольский край</c:v>
                </c:pt>
                <c:pt idx="8">
                  <c:v>Самарская обл.</c:v>
                </c:pt>
                <c:pt idx="9">
                  <c:v>Респ. Татарстан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8</c:v>
                </c:pt>
                <c:pt idx="1">
                  <c:v>5</c:v>
                </c:pt>
                <c:pt idx="2">
                  <c:v>12</c:v>
                </c:pt>
                <c:pt idx="3">
                  <c:v>20</c:v>
                </c:pt>
                <c:pt idx="4">
                  <c:v>12</c:v>
                </c:pt>
                <c:pt idx="5">
                  <c:v>8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BB-AA40-AFA8-ED7A3B84A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0756160"/>
        <c:axId val="2081124192"/>
      </c:barChart>
      <c:catAx>
        <c:axId val="208075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TornadoMediumC"/>
                <a:ea typeface="+mn-ea"/>
                <a:cs typeface="+mn-cs"/>
              </a:defRPr>
            </a:pPr>
            <a:endParaRPr lang="ru-RU"/>
          </a:p>
        </c:txPr>
        <c:crossAx val="2081124192"/>
        <c:crosses val="autoZero"/>
        <c:auto val="1"/>
        <c:lblAlgn val="ctr"/>
        <c:lblOffset val="100"/>
        <c:noMultiLvlLbl val="0"/>
      </c:catAx>
      <c:valAx>
        <c:axId val="208112419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0756160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TornadoLightC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724619" y="719666"/>
      <a:ext cx="10817524" cy="5370583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91D0-517E-3444-BDFB-24C5AA41BD7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32E53-7FB6-C94F-B640-1487FA963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7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AD68A-DC3F-4936-AA9E-AA5A47779CE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1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kremlin.ru/acts/assignments/orders/73759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B234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 bwMode="auto">
          <a:xfrm>
            <a:off x="1364974" y="1179444"/>
            <a:ext cx="946205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 b="0" i="0" u="none" strike="noStrike" dirty="0">
                <a:solidFill>
                  <a:schemeClr val="bg1"/>
                </a:solidFill>
                <a:effectLst/>
                <a:latin typeface="Montserrat" pitchFamily="2" charset="0"/>
              </a:rPr>
              <a:t>Структурирование бизнеса с признаками дробления</a:t>
            </a:r>
            <a:endParaRPr lang="ru-RU" sz="4500" b="1" i="0" u="none" strike="noStrike" cap="none" dirty="0">
              <a:solidFill>
                <a:schemeClr val="bg1"/>
              </a:solidFill>
              <a:latin typeface="Montserrat" pitchFamily="2" charset="0"/>
              <a:ea typeface="Montserrat"/>
              <a:cs typeface="Montserrat"/>
            </a:endParaRPr>
          </a:p>
        </p:txBody>
      </p:sp>
      <p:pic>
        <p:nvPicPr>
          <p:cNvPr id="89" name="Google Shape;8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593573" y="5420960"/>
            <a:ext cx="5647068" cy="104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3" name="Google Shape;883;p14"/>
          <p:cNvSpPr/>
          <p:nvPr/>
        </p:nvSpPr>
        <p:spPr bwMode="auto">
          <a:xfrm>
            <a:off x="901149" y="562387"/>
            <a:ext cx="966083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400" b="1" dirty="0">
                <a:solidFill>
                  <a:srgbClr val="001834"/>
                </a:solidFill>
              </a:rPr>
              <a:t>Налоговая амнистия</a:t>
            </a:r>
            <a:endParaRPr b="1" dirty="0"/>
          </a:p>
        </p:txBody>
      </p:sp>
      <p:sp>
        <p:nvSpPr>
          <p:cNvPr id="884" name="Google Shape;884;p14"/>
          <p:cNvSpPr/>
          <p:nvPr/>
        </p:nvSpPr>
        <p:spPr bwMode="auto">
          <a:xfrm>
            <a:off x="901149" y="1453094"/>
            <a:ext cx="10788624" cy="395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2">
              <a:lnSpc>
                <a:spcPct val="113999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Montserrat"/>
              </a:rPr>
              <a:t>б) определить параметры налоговой амнистии для налогоплательщиков, которые применяли специальные налоговые режимы и при фактическом росте бизнеса использовали его дробление для сохранения права на применение таких режимов в целях уклонения от уплаты налогов, сборов, страховых взносов, </a:t>
            </a:r>
            <a:r>
              <a:rPr lang="ru-RU" sz="2000" b="1" i="1" dirty="0">
                <a:solidFill>
                  <a:schemeClr val="tx1"/>
                </a:solidFill>
                <a:latin typeface="Montserrat"/>
              </a:rPr>
              <a:t>предусмотрев исключение возможности доначисления налогов, начисления пеней и штрафов, а также привлечения таких налогоплательщиков к уголовной ответственности</a:t>
            </a:r>
            <a:r>
              <a:rPr lang="ru-RU" sz="2000" dirty="0">
                <a:solidFill>
                  <a:schemeClr val="tx1"/>
                </a:solidFill>
                <a:latin typeface="Montserrat"/>
              </a:rPr>
              <a:t>.</a:t>
            </a:r>
          </a:p>
          <a:p>
            <a:pPr lvl="2">
              <a:lnSpc>
                <a:spcPct val="113999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Montserrat"/>
                <a:hlinkClick r:id="rId2"/>
              </a:rPr>
              <a:t>http://www.kremlin.ru/acts/assignments/orders/73759</a:t>
            </a:r>
            <a:r>
              <a:rPr lang="ru-RU" sz="2000" dirty="0">
                <a:solidFill>
                  <a:schemeClr val="tx1"/>
                </a:solidFill>
                <a:latin typeface="Montserrat"/>
              </a:rPr>
              <a:t> </a:t>
            </a:r>
          </a:p>
          <a:p>
            <a:pPr lvl="2">
              <a:lnSpc>
                <a:spcPct val="113999"/>
              </a:lnSpc>
              <a:defRPr/>
            </a:pPr>
            <a:endParaRPr lang="ru-RU" sz="2000" dirty="0">
              <a:solidFill>
                <a:schemeClr val="tx1"/>
              </a:solidFill>
              <a:latin typeface="Montserrat"/>
            </a:endParaRPr>
          </a:p>
          <a:p>
            <a:pPr lvl="2">
              <a:lnSpc>
                <a:spcPct val="113999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Montserrat"/>
              </a:rPr>
              <a:t>Доклад – до 31 июля 2024 г.</a:t>
            </a:r>
          </a:p>
          <a:p>
            <a:pPr lvl="2">
              <a:lnSpc>
                <a:spcPct val="113999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Montserrat"/>
              </a:rPr>
              <a:t>Ответственные: </a:t>
            </a:r>
            <a:r>
              <a:rPr lang="ru-RU" sz="2000" dirty="0" err="1">
                <a:solidFill>
                  <a:schemeClr val="tx1"/>
                </a:solidFill>
                <a:latin typeface="Montserrat"/>
              </a:rPr>
              <a:t>Мишустин</a:t>
            </a:r>
            <a:r>
              <a:rPr lang="ru-RU" sz="2000" dirty="0">
                <a:solidFill>
                  <a:schemeClr val="tx1"/>
                </a:solidFill>
                <a:latin typeface="Montserrat"/>
              </a:rPr>
              <a:t> М.В., Матвиенко В.И., Володин В.В.</a:t>
            </a:r>
          </a:p>
        </p:txBody>
      </p:sp>
      <p:pic>
        <p:nvPicPr>
          <p:cNvPr id="885" name="Google Shape;885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5613007"/>
            <a:ext cx="12233410" cy="1244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3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BBE7E5C-AFD8-49AB-9637-A37EE0D8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423B0-0F4B-4752-B571-BE9919DF1CB6}"/>
              </a:ext>
            </a:extLst>
          </p:cNvPr>
          <p:cNvSpPr txBox="1"/>
          <p:nvPr/>
        </p:nvSpPr>
        <p:spPr>
          <a:xfrm>
            <a:off x="518319" y="512763"/>
            <a:ext cx="311943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dirty="0">
                <a:solidFill>
                  <a:srgbClr val="000065"/>
                </a:solidFill>
                <a:latin typeface="Canela Cond LC Light" pitchFamily="50" charset="-52"/>
              </a:rPr>
              <a:t>Риски владельца</a:t>
            </a:r>
          </a:p>
          <a:p>
            <a:pPr>
              <a:lnSpc>
                <a:spcPts val="3600"/>
              </a:lnSpc>
            </a:pPr>
            <a:r>
              <a:rPr lang="ru-RU" sz="3600" dirty="0">
                <a:solidFill>
                  <a:srgbClr val="000065"/>
                </a:solidFill>
                <a:latin typeface="Canela Cond LC Light" pitchFamily="50" charset="-52"/>
              </a:rPr>
              <a:t>среднего бизнеса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B36FF-B2C6-4E89-844C-79320548BC4B}"/>
              </a:ext>
            </a:extLst>
          </p:cNvPr>
          <p:cNvSpPr txBox="1"/>
          <p:nvPr/>
        </p:nvSpPr>
        <p:spPr>
          <a:xfrm>
            <a:off x="624205" y="367453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Номинальные лица их владеют</a:t>
            </a:r>
          </a:p>
          <a:p>
            <a:r>
              <a:rPr lang="ru-RU" sz="16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бизнесом и собственника</a:t>
            </a:r>
          </a:p>
          <a:p>
            <a:r>
              <a:rPr lang="ru-RU" sz="16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нет юридических гарантий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12D70-8F5C-4CF0-9283-020E7D575DCE}"/>
              </a:ext>
            </a:extLst>
          </p:cNvPr>
          <p:cNvSpPr txBox="1"/>
          <p:nvPr/>
        </p:nvSpPr>
        <p:spPr>
          <a:xfrm>
            <a:off x="8188959" y="3721947"/>
            <a:ext cx="42333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Активы оформлены</a:t>
            </a:r>
          </a:p>
          <a:p>
            <a:r>
              <a:rPr lang="ru-RU" sz="16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на операционную компанию,</a:t>
            </a:r>
          </a:p>
          <a:p>
            <a:r>
              <a:rPr lang="ru-RU" sz="16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не защищены от ФНС и кредиторов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877A2F5-2068-4659-9CCA-4F71FA5C487D}"/>
              </a:ext>
            </a:extLst>
          </p:cNvPr>
          <p:cNvGrpSpPr/>
          <p:nvPr/>
        </p:nvGrpSpPr>
        <p:grpSpPr>
          <a:xfrm>
            <a:off x="511389" y="5300289"/>
            <a:ext cx="2959693" cy="1060824"/>
            <a:chOff x="511389" y="5300289"/>
            <a:chExt cx="2959693" cy="106082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246642C-1DF4-4345-A9A0-2E9619BA4368}"/>
                </a:ext>
              </a:extLst>
            </p:cNvPr>
            <p:cNvSpPr/>
            <p:nvPr/>
          </p:nvSpPr>
          <p:spPr>
            <a:xfrm>
              <a:off x="511389" y="5300289"/>
              <a:ext cx="2850510" cy="406400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6E353C5-0FE3-4B44-B480-8D938229A9C9}"/>
                </a:ext>
              </a:extLst>
            </p:cNvPr>
            <p:cNvSpPr/>
            <p:nvPr/>
          </p:nvSpPr>
          <p:spPr>
            <a:xfrm>
              <a:off x="511390" y="5667515"/>
              <a:ext cx="2959692" cy="360246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8D514A4-B903-4F3A-9ECC-8F1E8AD7C446}"/>
                </a:ext>
              </a:extLst>
            </p:cNvPr>
            <p:cNvSpPr/>
            <p:nvPr/>
          </p:nvSpPr>
          <p:spPr>
            <a:xfrm>
              <a:off x="511389" y="5954713"/>
              <a:ext cx="2850510" cy="406400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32BEF88-09D8-4DA3-975D-1A28CDC0B0E7}"/>
              </a:ext>
            </a:extLst>
          </p:cNvPr>
          <p:cNvGrpSpPr/>
          <p:nvPr/>
        </p:nvGrpSpPr>
        <p:grpSpPr>
          <a:xfrm>
            <a:off x="7796212" y="1829028"/>
            <a:ext cx="3639852" cy="1060824"/>
            <a:chOff x="7796212" y="1829028"/>
            <a:chExt cx="3639852" cy="1060824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A7C6ED67-12AB-4CE1-BDC0-2EAA3DC1DB0C}"/>
                </a:ext>
              </a:extLst>
            </p:cNvPr>
            <p:cNvSpPr/>
            <p:nvPr/>
          </p:nvSpPr>
          <p:spPr>
            <a:xfrm>
              <a:off x="7796212" y="1829028"/>
              <a:ext cx="2812648" cy="406400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85F5B915-EBA1-4468-80D3-1D803CD60D78}"/>
                </a:ext>
              </a:extLst>
            </p:cNvPr>
            <p:cNvSpPr/>
            <p:nvPr/>
          </p:nvSpPr>
          <p:spPr>
            <a:xfrm>
              <a:off x="7796214" y="2187156"/>
              <a:ext cx="3417696" cy="360246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4EE9561-9511-449D-B918-D69ACB6FA9E4}"/>
                </a:ext>
              </a:extLst>
            </p:cNvPr>
            <p:cNvSpPr/>
            <p:nvPr/>
          </p:nvSpPr>
          <p:spPr>
            <a:xfrm>
              <a:off x="7796213" y="2483452"/>
              <a:ext cx="2034724" cy="406400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E6E786-5962-4E8E-BEAE-165C5699B508}"/>
                </a:ext>
              </a:extLst>
            </p:cNvPr>
            <p:cNvSpPr txBox="1"/>
            <p:nvPr/>
          </p:nvSpPr>
          <p:spPr>
            <a:xfrm>
              <a:off x="7905464" y="1845733"/>
              <a:ext cx="3530600" cy="10022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200" dirty="0">
                  <a:solidFill>
                    <a:srgbClr val="FDEE21"/>
                  </a:solidFill>
                  <a:latin typeface="Graphik LC Regular" panose="020B0503030202060203" pitchFamily="34" charset="-52"/>
                </a:rPr>
                <a:t>Фиктивные вычеты</a:t>
              </a:r>
            </a:p>
            <a:p>
              <a:r>
                <a:rPr lang="ru-RU" sz="2200" dirty="0">
                  <a:solidFill>
                    <a:srgbClr val="FDEE21"/>
                  </a:solidFill>
                  <a:latin typeface="Graphik LC Regular" panose="020B0503030202060203" pitchFamily="34" charset="-52"/>
                </a:rPr>
                <a:t>по НДС от проблемных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FDEE21"/>
                  </a:solidFill>
                  <a:latin typeface="Graphik LC Regular" panose="020B0503030202060203" pitchFamily="34" charset="-52"/>
                </a:rPr>
                <a:t>поставщиков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09263F3-EFA3-479C-992D-04579955655F}"/>
              </a:ext>
            </a:extLst>
          </p:cNvPr>
          <p:cNvGrpSpPr/>
          <p:nvPr/>
        </p:nvGrpSpPr>
        <p:grpSpPr>
          <a:xfrm>
            <a:off x="7543326" y="5299737"/>
            <a:ext cx="4258025" cy="1061376"/>
            <a:chOff x="7543326" y="5299737"/>
            <a:chExt cx="4258025" cy="106137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A7765DE-CAC3-4D33-A1E3-4FE13FE1D956}"/>
                </a:ext>
              </a:extLst>
            </p:cNvPr>
            <p:cNvSpPr/>
            <p:nvPr/>
          </p:nvSpPr>
          <p:spPr>
            <a:xfrm>
              <a:off x="7543326" y="5300289"/>
              <a:ext cx="2492328" cy="406400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828D914-3941-4935-9D29-D05A50941A70}"/>
                </a:ext>
              </a:extLst>
            </p:cNvPr>
            <p:cNvSpPr/>
            <p:nvPr/>
          </p:nvSpPr>
          <p:spPr>
            <a:xfrm>
              <a:off x="7543327" y="5667515"/>
              <a:ext cx="4145436" cy="360246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45348B0-7443-4FF5-8028-66CD0D33C678}"/>
                </a:ext>
              </a:extLst>
            </p:cNvPr>
            <p:cNvSpPr/>
            <p:nvPr/>
          </p:nvSpPr>
          <p:spPr>
            <a:xfrm>
              <a:off x="7543326" y="5954713"/>
              <a:ext cx="4002680" cy="406400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2CE204-4B6E-426D-87D7-8A7BA46A1387}"/>
                </a:ext>
              </a:extLst>
            </p:cNvPr>
            <p:cNvSpPr txBox="1"/>
            <p:nvPr/>
          </p:nvSpPr>
          <p:spPr>
            <a:xfrm>
              <a:off x="7669618" y="5299737"/>
              <a:ext cx="4131733" cy="1043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FDEE21"/>
                  </a:solidFill>
                  <a:latin typeface="Graphik LC Regular" panose="020B0503030202060203" pitchFamily="34" charset="-52"/>
                </a:rPr>
                <a:t>Договорённости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FDEE21"/>
                  </a:solidFill>
                  <a:latin typeface="Graphik LC Regular" panose="020B0503030202060203" pitchFamily="34" charset="-52"/>
                </a:rPr>
                <a:t>с партнерами не прописаны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FDEE21"/>
                  </a:solidFill>
                  <a:latin typeface="Graphik LC Regular" panose="020B0503030202060203" pitchFamily="34" charset="-52"/>
                </a:rPr>
                <a:t>на бумаге, все </a:t>
              </a:r>
              <a:r>
                <a:rPr lang="ru-RU" sz="2200" dirty="0" err="1">
                  <a:solidFill>
                    <a:srgbClr val="FDEE21"/>
                  </a:solidFill>
                  <a:latin typeface="Graphik LC Regular" panose="020B0503030202060203" pitchFamily="34" charset="-52"/>
                </a:rPr>
                <a:t>по-понятиям</a:t>
              </a:r>
              <a:endParaRPr lang="ru-RU" sz="2200" dirty="0">
                <a:solidFill>
                  <a:srgbClr val="FDEE21"/>
                </a:solidFill>
                <a:latin typeface="Graphik LC Regular" panose="020B0503030202060203" pitchFamily="34" charset="-52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3F93C8D-B455-44B7-A52F-E660BCFBDFC9}"/>
              </a:ext>
            </a:extLst>
          </p:cNvPr>
          <p:cNvSpPr txBox="1"/>
          <p:nvPr/>
        </p:nvSpPr>
        <p:spPr>
          <a:xfrm>
            <a:off x="615738" y="5317814"/>
            <a:ext cx="3716867" cy="1043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200" dirty="0">
                <a:solidFill>
                  <a:srgbClr val="FDEE21"/>
                </a:solidFill>
                <a:latin typeface="Graphik LC Regular" panose="020B0503030202060203" pitchFamily="34" charset="-52"/>
              </a:rPr>
              <a:t>Незаконное снятие</a:t>
            </a:r>
          </a:p>
          <a:p>
            <a:pPr>
              <a:lnSpc>
                <a:spcPts val="2800"/>
              </a:lnSpc>
            </a:pPr>
            <a:r>
              <a:rPr lang="ru-RU" sz="2200" dirty="0">
                <a:solidFill>
                  <a:srgbClr val="FDEE21"/>
                </a:solidFill>
                <a:latin typeface="Graphik LC Regular" panose="020B0503030202060203" pitchFamily="34" charset="-52"/>
              </a:rPr>
              <a:t>наличных через ИП,</a:t>
            </a:r>
          </a:p>
          <a:p>
            <a:pPr>
              <a:lnSpc>
                <a:spcPts val="2800"/>
              </a:lnSpc>
            </a:pPr>
            <a:r>
              <a:rPr lang="ru-RU" sz="2200" dirty="0">
                <a:solidFill>
                  <a:srgbClr val="FDEE21"/>
                </a:solidFill>
                <a:latin typeface="Graphik LC Regular" panose="020B0503030202060203" pitchFamily="34" charset="-52"/>
              </a:rPr>
              <a:t>подотчеты и займы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B6555C6-B04B-4467-8C5A-1DC159B27D9D}"/>
              </a:ext>
            </a:extLst>
          </p:cNvPr>
          <p:cNvGrpSpPr/>
          <p:nvPr/>
        </p:nvGrpSpPr>
        <p:grpSpPr>
          <a:xfrm>
            <a:off x="515938" y="1825514"/>
            <a:ext cx="3632200" cy="1060824"/>
            <a:chOff x="515938" y="1825514"/>
            <a:chExt cx="3632200" cy="106082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EB2412D-8747-44B1-BE8C-EB605A82FACA}"/>
                </a:ext>
              </a:extLst>
            </p:cNvPr>
            <p:cNvSpPr/>
            <p:nvPr/>
          </p:nvSpPr>
          <p:spPr>
            <a:xfrm>
              <a:off x="515938" y="1825514"/>
              <a:ext cx="2932396" cy="406400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512B4AB-9567-4B44-8710-77F2D702ED6A}"/>
                </a:ext>
              </a:extLst>
            </p:cNvPr>
            <p:cNvSpPr/>
            <p:nvPr/>
          </p:nvSpPr>
          <p:spPr>
            <a:xfrm>
              <a:off x="515938" y="2183642"/>
              <a:ext cx="3386137" cy="350293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55EE2EC-EFBD-4CBD-A455-0783F5D90A5A}"/>
                </a:ext>
              </a:extLst>
            </p:cNvPr>
            <p:cNvSpPr/>
            <p:nvPr/>
          </p:nvSpPr>
          <p:spPr>
            <a:xfrm>
              <a:off x="515938" y="2479938"/>
              <a:ext cx="3278140" cy="406400"/>
            </a:xfrm>
            <a:prstGeom prst="rect">
              <a:avLst/>
            </a:prstGeom>
            <a:solidFill>
              <a:srgbClr val="00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3E6DF1-D7F3-4531-9587-D32B095333FC}"/>
                </a:ext>
              </a:extLst>
            </p:cNvPr>
            <p:cNvSpPr txBox="1"/>
            <p:nvPr/>
          </p:nvSpPr>
          <p:spPr>
            <a:xfrm>
              <a:off x="639233" y="1835573"/>
              <a:ext cx="3508905" cy="1043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FDEE21"/>
                  </a:solidFill>
                  <a:latin typeface="Graphik LC Regular" panose="020B0503030202060203" pitchFamily="34" charset="-52"/>
                </a:rPr>
                <a:t>Дробление бизнеса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FDEE21"/>
                  </a:solidFill>
                  <a:latin typeface="Graphik LC Regular" panose="020B0503030202060203" pitchFamily="34" charset="-52"/>
                </a:rPr>
                <a:t>на подконтрольных ИП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FDEE21"/>
                  </a:solidFill>
                  <a:latin typeface="Graphik LC Regular" panose="020B0503030202060203" pitchFamily="34" charset="-52"/>
                </a:rPr>
                <a:t>и ООО на упрощенках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C994D32-537B-4287-B568-780FA5AB5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2075" y="0"/>
            <a:ext cx="3774554" cy="54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F5F98A-6E9A-4969-9447-208C255470C0}"/>
              </a:ext>
            </a:extLst>
          </p:cNvPr>
          <p:cNvSpPr txBox="1"/>
          <p:nvPr/>
        </p:nvSpPr>
        <p:spPr>
          <a:xfrm>
            <a:off x="465138" y="434109"/>
            <a:ext cx="5624945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600"/>
              </a:lnSpc>
            </a:pPr>
            <a:r>
              <a:rPr lang="ru-RU" sz="6400" dirty="0">
                <a:solidFill>
                  <a:srgbClr val="000065"/>
                </a:solidFill>
                <a:latin typeface="Canela Cond LC Light" pitchFamily="50" charset="-52"/>
              </a:rPr>
              <a:t>Что такое </a:t>
            </a:r>
          </a:p>
          <a:p>
            <a:pPr>
              <a:lnSpc>
                <a:spcPts val="6600"/>
              </a:lnSpc>
            </a:pPr>
            <a:r>
              <a:rPr lang="ru-RU" sz="6400" dirty="0">
                <a:solidFill>
                  <a:srgbClr val="000065"/>
                </a:solidFill>
                <a:latin typeface="Canela Cond LC Light" pitchFamily="50" charset="-52"/>
              </a:rPr>
              <a:t>Структурирование?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E26C075-FBB2-44C0-B3E4-6EB2CABD3DCA}"/>
              </a:ext>
            </a:extLst>
          </p:cNvPr>
          <p:cNvGrpSpPr/>
          <p:nvPr/>
        </p:nvGrpSpPr>
        <p:grpSpPr>
          <a:xfrm>
            <a:off x="6740301" y="4878693"/>
            <a:ext cx="3099506" cy="997177"/>
            <a:chOff x="6740301" y="4878693"/>
            <a:chExt cx="3099506" cy="99717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88368DE-7120-4F06-B1DE-CC51D4A21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301" y="4878693"/>
              <a:ext cx="3099506" cy="99717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0B2F81-FAFD-4F38-BE92-D14CFD80F0B3}"/>
                </a:ext>
              </a:extLst>
            </p:cNvPr>
            <p:cNvSpPr txBox="1"/>
            <p:nvPr/>
          </p:nvSpPr>
          <p:spPr>
            <a:xfrm>
              <a:off x="7129289" y="5161838"/>
              <a:ext cx="2402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latin typeface="Graphik LC Semibold" panose="020B0703030202060203" pitchFamily="34" charset="-52"/>
                </a:rPr>
                <a:t>Защита активов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2AECD95E-9F6B-4769-A024-57C7262E6372}"/>
              </a:ext>
            </a:extLst>
          </p:cNvPr>
          <p:cNvGrpSpPr/>
          <p:nvPr/>
        </p:nvGrpSpPr>
        <p:grpSpPr>
          <a:xfrm>
            <a:off x="1411299" y="5867647"/>
            <a:ext cx="4039521" cy="997177"/>
            <a:chOff x="1411299" y="5867647"/>
            <a:chExt cx="4039521" cy="997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600F395-7F1C-4E9B-B71A-962B815A2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299" y="5867647"/>
              <a:ext cx="4039521" cy="99717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DC85C0-A432-4985-BC3C-FB69D4A713C5}"/>
                </a:ext>
              </a:extLst>
            </p:cNvPr>
            <p:cNvSpPr txBox="1"/>
            <p:nvPr/>
          </p:nvSpPr>
          <p:spPr>
            <a:xfrm>
              <a:off x="1710130" y="6134225"/>
              <a:ext cx="3585883" cy="430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latin typeface="Graphik LC Semibold" panose="020B0703030202060203" pitchFamily="34" charset="-52"/>
                </a:rPr>
                <a:t>Налоговый инжиниринг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DC8BD1F-8EEE-46A3-9DF8-0E4D2E99B84B}"/>
              </a:ext>
            </a:extLst>
          </p:cNvPr>
          <p:cNvGrpSpPr/>
          <p:nvPr/>
        </p:nvGrpSpPr>
        <p:grpSpPr>
          <a:xfrm>
            <a:off x="5453214" y="5867174"/>
            <a:ext cx="5176430" cy="990826"/>
            <a:chOff x="5453214" y="5867174"/>
            <a:chExt cx="5176430" cy="99082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D27EEB4-03B4-4803-B57A-9DEE17C78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4" y="5867174"/>
              <a:ext cx="5176430" cy="99082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E04CE5-1F73-41A4-BF55-82D1F3A298E5}"/>
                </a:ext>
              </a:extLst>
            </p:cNvPr>
            <p:cNvSpPr txBox="1"/>
            <p:nvPr/>
          </p:nvSpPr>
          <p:spPr>
            <a:xfrm>
              <a:off x="5959426" y="6133935"/>
              <a:ext cx="42948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>
                  <a:solidFill>
                    <a:srgbClr val="000065"/>
                  </a:solidFill>
                  <a:latin typeface="Graphik LC Semibold" panose="020B0703030202060203" pitchFamily="34" charset="-52"/>
                </a:rPr>
                <a:t>Корпоративный инжиниринг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CAC5C15-1EF9-4076-9768-8C856DCB8F76}"/>
              </a:ext>
            </a:extLst>
          </p:cNvPr>
          <p:cNvGrpSpPr/>
          <p:nvPr/>
        </p:nvGrpSpPr>
        <p:grpSpPr>
          <a:xfrm>
            <a:off x="730750" y="3879590"/>
            <a:ext cx="4979535" cy="997177"/>
            <a:chOff x="730750" y="3879590"/>
            <a:chExt cx="4979535" cy="9971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71BE8C3-E41A-44DA-8094-53444F031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50" y="3879590"/>
              <a:ext cx="4979535" cy="99717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631D46-B94F-41D1-8C00-4054E5C9DC7F}"/>
                </a:ext>
              </a:extLst>
            </p:cNvPr>
            <p:cNvSpPr txBox="1"/>
            <p:nvPr/>
          </p:nvSpPr>
          <p:spPr>
            <a:xfrm>
              <a:off x="1132322" y="4132679"/>
              <a:ext cx="42118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>
                  <a:solidFill>
                    <a:srgbClr val="000065"/>
                  </a:solidFill>
                  <a:latin typeface="Graphik LC Regular" panose="020B0503030202060203" pitchFamily="34" charset="-52"/>
                </a:rPr>
                <a:t>Наследственный инжиниринг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46D56BDD-ADE3-45C2-BE3D-DD462D90A909}"/>
              </a:ext>
            </a:extLst>
          </p:cNvPr>
          <p:cNvGrpSpPr/>
          <p:nvPr/>
        </p:nvGrpSpPr>
        <p:grpSpPr>
          <a:xfrm>
            <a:off x="5709682" y="3876543"/>
            <a:ext cx="5760763" cy="1009880"/>
            <a:chOff x="5709682" y="3876543"/>
            <a:chExt cx="5760763" cy="100988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93C6CF0-3C7F-41C5-B61A-F8FF50039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682" y="3876543"/>
              <a:ext cx="5760763" cy="100988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FA1493-9C85-4507-9E03-938B13B756EB}"/>
                </a:ext>
              </a:extLst>
            </p:cNvPr>
            <p:cNvSpPr txBox="1"/>
            <p:nvPr/>
          </p:nvSpPr>
          <p:spPr>
            <a:xfrm>
              <a:off x="6153613" y="4132679"/>
              <a:ext cx="49746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>
                  <a:solidFill>
                    <a:srgbClr val="000065"/>
                  </a:solidFill>
                  <a:latin typeface="Graphik LC Regular" panose="020B0503030202060203" pitchFamily="34" charset="-52"/>
                </a:rPr>
                <a:t>Инжиниринг коммерческих рисков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76E6C80-9993-406A-95CE-685C409B3BE5}"/>
              </a:ext>
            </a:extLst>
          </p:cNvPr>
          <p:cNvGrpSpPr/>
          <p:nvPr/>
        </p:nvGrpSpPr>
        <p:grpSpPr>
          <a:xfrm>
            <a:off x="2304321" y="4869165"/>
            <a:ext cx="4446013" cy="1016232"/>
            <a:chOff x="2304321" y="4869165"/>
            <a:chExt cx="4446013" cy="101623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23833A9-2570-41BC-8CF4-CF273A38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321" y="4869165"/>
              <a:ext cx="4446013" cy="101623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624B2B-1E00-4047-BEFA-BCAAEA142C7A}"/>
                </a:ext>
              </a:extLst>
            </p:cNvPr>
            <p:cNvSpPr txBox="1"/>
            <p:nvPr/>
          </p:nvSpPr>
          <p:spPr>
            <a:xfrm>
              <a:off x="2710432" y="5160584"/>
              <a:ext cx="3755710" cy="43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>
                  <a:solidFill>
                    <a:srgbClr val="000065"/>
                  </a:solidFill>
                  <a:latin typeface="Graphik LC Semibold" panose="020B0703030202060203" pitchFamily="34" charset="-52"/>
                </a:rPr>
                <a:t>Финансовый инжиниринг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5FBB7C0-9CCB-4C58-A51A-14797FB8A84F}"/>
              </a:ext>
            </a:extLst>
          </p:cNvPr>
          <p:cNvGrpSpPr/>
          <p:nvPr/>
        </p:nvGrpSpPr>
        <p:grpSpPr>
          <a:xfrm>
            <a:off x="5432164" y="2877832"/>
            <a:ext cx="5239944" cy="1016232"/>
            <a:chOff x="5432164" y="2877832"/>
            <a:chExt cx="5239944" cy="1016232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719E723-8470-409D-A7AA-8AE4F677C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164" y="2877832"/>
              <a:ext cx="5239944" cy="101623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ACB2B7-AB47-4BB3-8671-CCE71EE4FEC0}"/>
                </a:ext>
              </a:extLst>
            </p:cNvPr>
            <p:cNvSpPr txBox="1"/>
            <p:nvPr/>
          </p:nvSpPr>
          <p:spPr>
            <a:xfrm>
              <a:off x="5875782" y="3149259"/>
              <a:ext cx="4428565" cy="429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>
                  <a:solidFill>
                    <a:srgbClr val="000065"/>
                  </a:solidFill>
                  <a:latin typeface="Graphik LC Regular" panose="020B0503030202060203" pitchFamily="34" charset="-52"/>
                </a:rPr>
                <a:t>Инжиниринг уголовных рисков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AA85F10-7A73-4CE4-82C6-19F13C4D333C}"/>
              </a:ext>
            </a:extLst>
          </p:cNvPr>
          <p:cNvGrpSpPr/>
          <p:nvPr/>
        </p:nvGrpSpPr>
        <p:grpSpPr>
          <a:xfrm>
            <a:off x="1420538" y="2885510"/>
            <a:ext cx="4020466" cy="997177"/>
            <a:chOff x="1420538" y="2885510"/>
            <a:chExt cx="4020466" cy="997177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0BC244C8-1516-486E-B047-C2E615FF2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538" y="2885510"/>
              <a:ext cx="4020466" cy="99717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BE2954-89FA-41B5-ADE3-09C286290EC0}"/>
                </a:ext>
              </a:extLst>
            </p:cNvPr>
            <p:cNvSpPr txBox="1"/>
            <p:nvPr/>
          </p:nvSpPr>
          <p:spPr>
            <a:xfrm>
              <a:off x="1681834" y="3148542"/>
              <a:ext cx="35940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err="1">
                  <a:solidFill>
                    <a:schemeClr val="bg1"/>
                  </a:solidFill>
                  <a:latin typeface="Graphik LC Regular" panose="020B0503030202060203" pitchFamily="34" charset="-52"/>
                </a:rPr>
                <a:t>Банкротный</a:t>
              </a:r>
              <a:r>
                <a:rPr lang="ru-RU" sz="2200" dirty="0">
                  <a:solidFill>
                    <a:schemeClr val="bg1"/>
                  </a:solidFill>
                  <a:latin typeface="Graphik LC Regular" panose="020B0503030202060203" pitchFamily="34" charset="-52"/>
                </a:rPr>
                <a:t> инжиниринг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4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70CCA6-F38D-4D26-A715-78878BBEC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50" y="3175465"/>
            <a:ext cx="2864503" cy="7240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B455C0A-4DF8-4EE1-A3DC-D594DF4CB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47" y="4362971"/>
            <a:ext cx="673254" cy="724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B4A36A-73DF-4CE3-A6F8-26DF39A57385}"/>
              </a:ext>
            </a:extLst>
          </p:cNvPr>
          <p:cNvSpPr txBox="1"/>
          <p:nvPr/>
        </p:nvSpPr>
        <p:spPr>
          <a:xfrm>
            <a:off x="462494" y="495830"/>
            <a:ext cx="562494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600"/>
              </a:lnSpc>
            </a:pPr>
            <a:r>
              <a:rPr lang="ru-RU" sz="6400" dirty="0">
                <a:solidFill>
                  <a:srgbClr val="000065"/>
                </a:solidFill>
                <a:latin typeface="Canela Cond LC Light" pitchFamily="50" charset="-52"/>
              </a:rPr>
              <a:t>Этапы и результаты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ED79C25-4AE7-46AF-9A9A-93AE0930042F}"/>
              </a:ext>
            </a:extLst>
          </p:cNvPr>
          <p:cNvGrpSpPr/>
          <p:nvPr/>
        </p:nvGrpSpPr>
        <p:grpSpPr>
          <a:xfrm>
            <a:off x="501820" y="1872151"/>
            <a:ext cx="1645025" cy="990826"/>
            <a:chOff x="501820" y="1872151"/>
            <a:chExt cx="1645025" cy="99082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AB1740B-B73B-4DE6-AEDC-A43A91FAD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20" y="1872151"/>
              <a:ext cx="1645025" cy="99082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E34DCF-0E00-4AEB-8296-6985A69D8ED9}"/>
                </a:ext>
              </a:extLst>
            </p:cNvPr>
            <p:cNvSpPr txBox="1"/>
            <p:nvPr/>
          </p:nvSpPr>
          <p:spPr>
            <a:xfrm>
              <a:off x="851413" y="2169458"/>
              <a:ext cx="128041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latin typeface="Graphik LC Regular" panose="020B0503030202060203" pitchFamily="34" charset="-52"/>
                </a:rPr>
                <a:t>Анализ 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DC045D1-B212-4F44-ACF0-D534DB1023F9}"/>
              </a:ext>
            </a:extLst>
          </p:cNvPr>
          <p:cNvGrpSpPr/>
          <p:nvPr/>
        </p:nvGrpSpPr>
        <p:grpSpPr>
          <a:xfrm>
            <a:off x="6082865" y="1851233"/>
            <a:ext cx="5624945" cy="1044883"/>
            <a:chOff x="4416349" y="1851234"/>
            <a:chExt cx="7291461" cy="100988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B8283A83-BB15-4028-83F8-C54876F2F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349" y="1851234"/>
              <a:ext cx="7291461" cy="10098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50BF72-1016-45E0-96A8-FC2F5595808C}"/>
                </a:ext>
              </a:extLst>
            </p:cNvPr>
            <p:cNvSpPr txBox="1"/>
            <p:nvPr/>
          </p:nvSpPr>
          <p:spPr>
            <a:xfrm>
              <a:off x="4819251" y="2169458"/>
              <a:ext cx="658443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200" dirty="0">
                  <a:solidFill>
                    <a:srgbClr val="000065"/>
                  </a:solidFill>
                  <a:latin typeface="Graphik LC Regular" panose="020B0503030202060203" pitchFamily="34" charset="-52"/>
                </a:rPr>
                <a:t>Карта рисков действующего бизнеса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7A2D261-AF84-40F7-88F9-BB9C5831C681}"/>
              </a:ext>
            </a:extLst>
          </p:cNvPr>
          <p:cNvGrpSpPr/>
          <p:nvPr/>
        </p:nvGrpSpPr>
        <p:grpSpPr>
          <a:xfrm>
            <a:off x="501820" y="3054539"/>
            <a:ext cx="3505999" cy="990826"/>
            <a:chOff x="501820" y="3054539"/>
            <a:chExt cx="3505999" cy="990826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D31FF41-CDB1-40F7-86E6-3A4EE3358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20" y="3054539"/>
              <a:ext cx="3505999" cy="9908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C5888E-3540-4773-89C2-81E53985160F}"/>
                </a:ext>
              </a:extLst>
            </p:cNvPr>
            <p:cNvSpPr txBox="1"/>
            <p:nvPr/>
          </p:nvSpPr>
          <p:spPr>
            <a:xfrm>
              <a:off x="861084" y="3364199"/>
              <a:ext cx="285030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latin typeface="Graphik LC Regular" panose="020B0503030202060203" pitchFamily="34" charset="-52"/>
                </a:rPr>
                <a:t>Подготовка моделей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BB801D0-1F48-4D09-847F-DF0C5B864DA8}"/>
              </a:ext>
            </a:extLst>
          </p:cNvPr>
          <p:cNvGrpSpPr/>
          <p:nvPr/>
        </p:nvGrpSpPr>
        <p:grpSpPr>
          <a:xfrm>
            <a:off x="7166525" y="3044767"/>
            <a:ext cx="4541285" cy="1009880"/>
            <a:chOff x="7166525" y="3044767"/>
            <a:chExt cx="4541285" cy="100988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5B1BC8A-9022-4C4E-9654-5D8D5F91E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525" y="3044767"/>
              <a:ext cx="4541285" cy="10098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295C80-D72F-4D41-8F5E-D67D7FBAE648}"/>
                </a:ext>
              </a:extLst>
            </p:cNvPr>
            <p:cNvSpPr txBox="1"/>
            <p:nvPr/>
          </p:nvSpPr>
          <p:spPr>
            <a:xfrm>
              <a:off x="7554192" y="3364199"/>
              <a:ext cx="377719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200" dirty="0">
                  <a:solidFill>
                    <a:srgbClr val="000065"/>
                  </a:solidFill>
                  <a:latin typeface="Graphik LC Regular" panose="020B0503030202060203" pitchFamily="34" charset="-52"/>
                </a:rPr>
                <a:t>Новая архитектура бизнеса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C28C753-6344-43AA-9CBD-2D2C06DDCE69}"/>
              </a:ext>
            </a:extLst>
          </p:cNvPr>
          <p:cNvGrpSpPr/>
          <p:nvPr/>
        </p:nvGrpSpPr>
        <p:grpSpPr>
          <a:xfrm>
            <a:off x="501820" y="4228598"/>
            <a:ext cx="6052929" cy="990826"/>
            <a:chOff x="501820" y="4228598"/>
            <a:chExt cx="6052929" cy="990826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3A52E72-0BEA-4AB3-94CA-3154A1519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20" y="4228598"/>
              <a:ext cx="6052929" cy="99082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A722AD-11E0-466E-8314-3A6A65C4A325}"/>
                </a:ext>
              </a:extLst>
            </p:cNvPr>
            <p:cNvSpPr txBox="1"/>
            <p:nvPr/>
          </p:nvSpPr>
          <p:spPr>
            <a:xfrm>
              <a:off x="858132" y="4519603"/>
              <a:ext cx="545302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latin typeface="Graphik LC Regular" panose="020B0503030202060203" pitchFamily="34" charset="-52"/>
                </a:rPr>
                <a:t>Подготовка плана реструктурирования 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D66DAA0-AED6-486E-9ECC-A406EC32BD42}"/>
              </a:ext>
            </a:extLst>
          </p:cNvPr>
          <p:cNvGrpSpPr/>
          <p:nvPr/>
        </p:nvGrpSpPr>
        <p:grpSpPr>
          <a:xfrm>
            <a:off x="7490449" y="4203297"/>
            <a:ext cx="4217361" cy="1009880"/>
            <a:chOff x="7490449" y="4203297"/>
            <a:chExt cx="4217361" cy="1009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9DCB5C9-4B26-4984-B938-7AE6788BA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449" y="4203297"/>
              <a:ext cx="4217361" cy="10098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861051-9A24-448C-8904-DC1713732A02}"/>
                </a:ext>
              </a:extLst>
            </p:cNvPr>
            <p:cNvSpPr txBox="1"/>
            <p:nvPr/>
          </p:nvSpPr>
          <p:spPr>
            <a:xfrm>
              <a:off x="7814142" y="4519603"/>
              <a:ext cx="355310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200" dirty="0">
                  <a:solidFill>
                    <a:srgbClr val="000065"/>
                  </a:solidFill>
                  <a:latin typeface="Graphik LC Regular" panose="020B0503030202060203" pitchFamily="34" charset="-52"/>
                </a:rPr>
                <a:t>План производства работ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E169B14-85C8-47F2-92ED-1BE23772BA50}"/>
              </a:ext>
            </a:extLst>
          </p:cNvPr>
          <p:cNvSpPr txBox="1"/>
          <p:nvPr/>
        </p:nvSpPr>
        <p:spPr>
          <a:xfrm>
            <a:off x="889892" y="5708046"/>
            <a:ext cx="377175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Graphik LC Regular" panose="020B0503030202060203" pitchFamily="34" charset="-52"/>
              </a:rPr>
              <a:t>Внедрение новых структур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7B7563-E469-033B-0C74-9B953FB0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85" y="2022432"/>
            <a:ext cx="3661159" cy="7240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6BA84-233C-FDBA-0E57-494D11195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92" y="5368834"/>
            <a:ext cx="4217361" cy="10098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7D1C90-4650-D514-8DF6-FF8A1A279A5A}"/>
              </a:ext>
            </a:extLst>
          </p:cNvPr>
          <p:cNvSpPr txBox="1"/>
          <p:nvPr/>
        </p:nvSpPr>
        <p:spPr>
          <a:xfrm>
            <a:off x="7877885" y="5685140"/>
            <a:ext cx="381229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2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Новый безопасный бизнес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BCAACF-48E5-E15F-A954-0CA532319E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0" y="5411091"/>
            <a:ext cx="6052929" cy="99082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1EC8019-A0B3-5398-EE9A-FDF82F97C24B}"/>
              </a:ext>
            </a:extLst>
          </p:cNvPr>
          <p:cNvSpPr txBox="1"/>
          <p:nvPr/>
        </p:nvSpPr>
        <p:spPr>
          <a:xfrm>
            <a:off x="858132" y="5702096"/>
            <a:ext cx="545302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200">
                <a:solidFill>
                  <a:schemeClr val="bg1"/>
                </a:solidFill>
                <a:latin typeface="Graphik LC Regular" panose="020B0503030202060203" pitchFamily="34" charset="-52"/>
              </a:rPr>
              <a:t>Выполнение </a:t>
            </a:r>
            <a:r>
              <a:rPr lang="ru-RU" sz="2200" dirty="0">
                <a:solidFill>
                  <a:schemeClr val="bg1"/>
                </a:solidFill>
                <a:latin typeface="Graphik LC Regular" panose="020B0503030202060203" pitchFamily="34" charset="-52"/>
              </a:rPr>
              <a:t>плана производства работ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E0EF8C6-A3A0-9681-51DB-1084D59A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74" y="5492384"/>
            <a:ext cx="673254" cy="72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EC48C0-E2F3-4A9A-826D-B576FD788553}"/>
              </a:ext>
            </a:extLst>
          </p:cNvPr>
          <p:cNvSpPr txBox="1"/>
          <p:nvPr/>
        </p:nvSpPr>
        <p:spPr>
          <a:xfrm>
            <a:off x="488952" y="461964"/>
            <a:ext cx="5624945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600"/>
              </a:lnSpc>
            </a:pPr>
            <a:r>
              <a:rPr lang="ru-RU" sz="6400" dirty="0">
                <a:solidFill>
                  <a:srgbClr val="000065"/>
                </a:solidFill>
                <a:latin typeface="Canela Cond LC Light" pitchFamily="50" charset="-52"/>
              </a:rPr>
              <a:t>Итоги</a:t>
            </a:r>
          </a:p>
          <a:p>
            <a:pPr>
              <a:lnSpc>
                <a:spcPts val="6600"/>
              </a:lnSpc>
            </a:pPr>
            <a:r>
              <a:rPr lang="ru-RU" sz="6400" dirty="0">
                <a:solidFill>
                  <a:srgbClr val="000065"/>
                </a:solidFill>
                <a:latin typeface="Canela Cond LC Light" pitchFamily="50" charset="-52"/>
              </a:rPr>
              <a:t>Структурирования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2E9FF-CBA8-4802-9744-FD76F00204CA}"/>
              </a:ext>
            </a:extLst>
          </p:cNvPr>
          <p:cNvSpPr txBox="1"/>
          <p:nvPr/>
        </p:nvSpPr>
        <p:spPr>
          <a:xfrm>
            <a:off x="515939" y="4342194"/>
            <a:ext cx="9353550" cy="21205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2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— новая безопасная юридическая структура бизнеса</a:t>
            </a:r>
          </a:p>
          <a:p>
            <a:pPr>
              <a:lnSpc>
                <a:spcPts val="2800"/>
              </a:lnSpc>
            </a:pPr>
            <a:r>
              <a:rPr lang="ru-RU" sz="22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— налоговые, корпоративные и уголовные риски снижены</a:t>
            </a:r>
          </a:p>
          <a:p>
            <a:pPr>
              <a:lnSpc>
                <a:spcPts val="2800"/>
              </a:lnSpc>
            </a:pPr>
            <a:r>
              <a:rPr lang="ru-RU" sz="22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— легальная оптимальная налоговая нагрузка</a:t>
            </a:r>
          </a:p>
          <a:p>
            <a:pPr>
              <a:lnSpc>
                <a:spcPts val="2800"/>
              </a:lnSpc>
            </a:pPr>
            <a:r>
              <a:rPr lang="ru-RU" sz="22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— финансовая модель новой структуры</a:t>
            </a:r>
          </a:p>
          <a:p>
            <a:pPr>
              <a:lnSpc>
                <a:spcPts val="2800"/>
              </a:lnSpc>
            </a:pPr>
            <a:r>
              <a:rPr lang="ru-RU" sz="22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— активы скрыты и защищены от ФНС и кредиторов</a:t>
            </a:r>
          </a:p>
          <a:p>
            <a:pPr>
              <a:lnSpc>
                <a:spcPts val="2800"/>
              </a:lnSpc>
            </a:pPr>
            <a:r>
              <a:rPr lang="ru-RU" sz="2200" dirty="0">
                <a:solidFill>
                  <a:srgbClr val="000065"/>
                </a:solidFill>
                <a:latin typeface="Graphik LC Regular" panose="020B0503030202060203" pitchFamily="34" charset="-52"/>
              </a:rPr>
              <a:t>— структуры созданы, сотрудники обучены, документы подписаны</a:t>
            </a:r>
          </a:p>
        </p:txBody>
      </p:sp>
    </p:spTree>
    <p:extLst>
      <p:ext uri="{BB962C8B-B14F-4D97-AF65-F5344CB8AC3E}">
        <p14:creationId xmlns:p14="http://schemas.microsoft.com/office/powerpoint/2010/main" val="8498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8" name="Google Shape;1088;p24"/>
          <p:cNvSpPr txBox="1"/>
          <p:nvPr/>
        </p:nvSpPr>
        <p:spPr bwMode="auto">
          <a:xfrm>
            <a:off x="1753420" y="1141623"/>
            <a:ext cx="8685159" cy="291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100"/>
              <a:buFont typeface="Arial"/>
              <a:buNone/>
              <a:defRPr/>
            </a:pPr>
            <a:r>
              <a:rPr lang="ru-RU" sz="4100" b="1">
                <a:solidFill>
                  <a:srgbClr val="3F3F3F"/>
                </a:solidFill>
                <a:latin typeface="Montserrat"/>
                <a:ea typeface="Montserrat"/>
                <a:cs typeface="Montserrat"/>
              </a:rPr>
              <a:t>Сдать экспресс-тест на дробление бизнеса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None/>
              <a:defRPr/>
            </a:pPr>
            <a:endParaRPr sz="2500">
              <a:solidFill>
                <a:srgbClr val="3F3F3F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Font typeface="Arial"/>
              <a:buNone/>
              <a:defRPr/>
            </a:pPr>
            <a:endParaRPr sz="3400">
              <a:solidFill>
                <a:srgbClr val="3F3F3F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F3F3F"/>
              </a:buClr>
              <a:buSzPts val="1600"/>
              <a:buFont typeface="Arial"/>
              <a:buNone/>
              <a:defRPr/>
            </a:pPr>
            <a:endParaRPr sz="1600">
              <a:solidFill>
                <a:srgbClr val="3F3F3F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1089" name="Google Shape;1089;p2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442272" y="2597222"/>
            <a:ext cx="3307453" cy="323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 bwMode="auto">
          <a:xfrm>
            <a:off x="-25725" y="3525"/>
            <a:ext cx="12217800" cy="6858000"/>
          </a:xfrm>
          <a:prstGeom prst="rect">
            <a:avLst/>
          </a:prstGeom>
          <a:solidFill>
            <a:srgbClr val="00234A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sz="1400" b="1">
                <a:solidFill>
                  <a:schemeClr val="bg1"/>
                </a:solidFill>
                <a:latin typeface="Montserrat"/>
                <a:ea typeface="Montserrat SemiBold"/>
                <a:cs typeface="Montserrat SemiBold"/>
              </a:rPr>
              <a:t>TG-</a:t>
            </a:r>
            <a:r>
              <a:rPr lang="ru-RU" sz="1400" b="1">
                <a:solidFill>
                  <a:schemeClr val="bg1"/>
                </a:solidFill>
                <a:latin typeface="Montserrat"/>
                <a:ea typeface="Montserrat SemiBold"/>
                <a:cs typeface="Montserrat SemiBold"/>
              </a:rPr>
              <a:t>канал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1" name="Google Shape;111;p3"/>
          <p:cNvSpPr txBox="1"/>
          <p:nvPr/>
        </p:nvSpPr>
        <p:spPr bwMode="auto">
          <a:xfrm>
            <a:off x="5200423" y="155144"/>
            <a:ext cx="5254264" cy="145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ru-RU" sz="18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Владислав  Каминский</a:t>
            </a:r>
            <a:endParaRPr sz="1800" b="1" i="0" u="none" strike="noStrike" cap="none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ru-RU" sz="1800" b="0" i="0" u="none" strike="noStrike" cap="none">
                <a:solidFill>
                  <a:schemeClr val="bg1"/>
                </a:solidFill>
                <a:latin typeface="Montserrat"/>
                <a:ea typeface="Montserrat Medium"/>
                <a:cs typeface="Montserrat Medium"/>
              </a:rPr>
              <a:t>управляющий партнер KS&amp;P, </a:t>
            </a:r>
            <a:endParaRPr sz="1800" b="0" i="0" u="none" strike="noStrike" cap="none">
              <a:solidFill>
                <a:schemeClr val="bg1"/>
              </a:solidFill>
              <a:latin typeface="Montserrat"/>
              <a:ea typeface="Montserrat Medium"/>
              <a:cs typeface="Montserrat Medium"/>
            </a:endParaRPr>
          </a:p>
          <a:p>
            <a:pPr marL="0" marR="0" lvl="0" indent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ru-RU" sz="1800" b="0" i="0" u="none" strike="noStrike" cap="none">
                <a:solidFill>
                  <a:schemeClr val="bg1"/>
                </a:solidFill>
                <a:latin typeface="Montserrat"/>
                <a:ea typeface="Montserrat Medium"/>
                <a:cs typeface="Montserrat Medium"/>
              </a:rPr>
              <a:t>аттестованный налоговый консультант</a:t>
            </a:r>
            <a:endParaRPr sz="1800" b="0" i="0" u="none" strike="noStrike" cap="none">
              <a:solidFill>
                <a:schemeClr val="bg1"/>
              </a:solidFill>
              <a:latin typeface="Montserrat"/>
              <a:ea typeface="Montserrat Medium"/>
              <a:cs typeface="Montserrat Medium"/>
            </a:endParaRPr>
          </a:p>
          <a:p>
            <a:pPr marL="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1800" b="0" i="0" u="none" strike="noStrike" cap="none">
              <a:solidFill>
                <a:schemeClr val="bg1"/>
              </a:solidFill>
              <a:latin typeface="Montserrat"/>
              <a:ea typeface="Montserrat Medium"/>
              <a:cs typeface="Montserrat Medium"/>
            </a:endParaRPr>
          </a:p>
        </p:txBody>
      </p:sp>
      <p:pic>
        <p:nvPicPr>
          <p:cNvPr id="3" name="Рисунок 2" descr="Изображение выглядит как человек, костюм, галстук, мужчин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5725" y="3525"/>
            <a:ext cx="4572000" cy="6858000"/>
          </a:xfrm>
          <a:prstGeom prst="rect">
            <a:avLst/>
          </a:prstGeom>
        </p:spPr>
      </p:pic>
      <p:sp>
        <p:nvSpPr>
          <p:cNvPr id="4" name="Google Shape;285;p26"/>
          <p:cNvSpPr txBox="1"/>
          <p:nvPr/>
        </p:nvSpPr>
        <p:spPr bwMode="auto">
          <a:xfrm>
            <a:off x="4656667" y="1762866"/>
            <a:ext cx="4339232" cy="333786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250">
                <a:solidFill>
                  <a:schemeClr val="bg1"/>
                </a:solidFill>
                <a:latin typeface="Montserrat"/>
                <a:ea typeface="Montserrat SemiBold"/>
                <a:cs typeface="Montserrat SemiBold"/>
              </a:rPr>
              <a:t>     </a:t>
            </a:r>
            <a:endParaRPr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ru-RU" sz="2500">
              <a:solidFill>
                <a:schemeClr val="bg1"/>
              </a:solidFill>
              <a:latin typeface="Montserrat"/>
              <a:ea typeface="Montserrat SemiBold"/>
              <a:cs typeface="Montserrat SemiBold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ru-RU" sz="3400">
              <a:solidFill>
                <a:schemeClr val="bg1"/>
              </a:solidFill>
              <a:latin typeface="Montserrat"/>
              <a:ea typeface="Montserrat SemiBold"/>
              <a:cs typeface="Montserrat SemiBol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ru-RU">
              <a:solidFill>
                <a:schemeClr val="bg1"/>
              </a:solidFill>
              <a:latin typeface="Montserrat"/>
              <a:ea typeface="Montserrat SemiBold"/>
              <a:cs typeface="Montserrat SemiBold"/>
            </a:endParaRPr>
          </a:p>
        </p:txBody>
      </p:sp>
      <p:sp>
        <p:nvSpPr>
          <p:cNvPr id="5" name="Google Shape;288;p26"/>
          <p:cNvSpPr txBox="1"/>
          <p:nvPr/>
        </p:nvSpPr>
        <p:spPr bwMode="auto">
          <a:xfrm>
            <a:off x="5437541" y="1631621"/>
            <a:ext cx="40155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406400">
              <a:lnSpc>
                <a:spcPct val="150000"/>
              </a:lnSpc>
              <a:defRPr/>
            </a:pPr>
            <a:r>
              <a:rPr lang="en-US" sz="2800">
                <a:solidFill>
                  <a:schemeClr val="bg1"/>
                </a:solidFill>
                <a:latin typeface="Montserrat"/>
                <a:ea typeface="Montserrat SemiBold"/>
                <a:cs typeface="Montserrat SemiBold"/>
              </a:rPr>
              <a:t>kvg@ksip.ru</a:t>
            </a:r>
            <a:endParaRPr/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800">
                <a:solidFill>
                  <a:schemeClr val="bg1"/>
                </a:solidFill>
                <a:latin typeface="Montserrat"/>
                <a:ea typeface="Montserrat SemiBold"/>
                <a:cs typeface="Montserrat SemiBold"/>
              </a:rPr>
              <a:t>+7 902 923-20-10</a:t>
            </a:r>
            <a:r>
              <a:rPr lang="en" sz="2400">
                <a:solidFill>
                  <a:schemeClr val="bg1"/>
                </a:solidFill>
                <a:latin typeface="Montserrat"/>
                <a:ea typeface="Montserrat SemiBold"/>
                <a:cs typeface="Montserrat SemiBold"/>
              </a:rPr>
              <a:t> </a:t>
            </a:r>
            <a:endParaRPr sz="2400">
              <a:solidFill>
                <a:schemeClr val="bg1"/>
              </a:solidFill>
              <a:latin typeface="Montserrat"/>
              <a:ea typeface="Montserrat SemiBold"/>
              <a:cs typeface="Montserrat SemiBold"/>
            </a:endParaRPr>
          </a:p>
        </p:txBody>
      </p:sp>
      <p:pic>
        <p:nvPicPr>
          <p:cNvPr id="6" name="Google Shape;289;p2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267567" y="1911512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90;p2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267567" y="2474945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зображение выглядит как шаблон, пиксель, шов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67567" y="3946605"/>
            <a:ext cx="2003293" cy="20032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5510562" y="3318196"/>
            <a:ext cx="1621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>
                <a:solidFill>
                  <a:schemeClr val="bg1"/>
                </a:solidFill>
              </a:rPr>
              <a:t>Telegram</a:t>
            </a:r>
            <a:endParaRPr lang="ru-RU" sz="2200">
              <a:solidFill>
                <a:schemeClr val="bg1"/>
              </a:solidFill>
            </a:endParaRPr>
          </a:p>
        </p:txBody>
      </p:sp>
      <p:pic>
        <p:nvPicPr>
          <p:cNvPr id="12" name="Рисунок 11" descr="Изображение выглядит как шаблон, пиксел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921290" y="3945796"/>
            <a:ext cx="2003293" cy="20032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8087469" y="3318195"/>
            <a:ext cx="1621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>
                <a:solidFill>
                  <a:schemeClr val="bg1"/>
                </a:solidFill>
              </a:rPr>
              <a:t>Instagram</a:t>
            </a:r>
            <a:endParaRPr lang="ru-RU" sz="2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/>
          <p:nvPr/>
        </p:nvSpPr>
        <p:spPr bwMode="auto">
          <a:xfrm>
            <a:off x="-25725" y="3525"/>
            <a:ext cx="12217800" cy="1503900"/>
          </a:xfrm>
          <a:prstGeom prst="rect">
            <a:avLst/>
          </a:prstGeom>
          <a:solidFill>
            <a:srgbClr val="00234A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7" name="Google Shape;117;p2"/>
          <p:cNvSpPr txBox="1"/>
          <p:nvPr/>
        </p:nvSpPr>
        <p:spPr bwMode="auto">
          <a:xfrm>
            <a:off x="387488" y="2420400"/>
            <a:ext cx="3393300" cy="4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None/>
              <a:defRPr/>
            </a:pPr>
            <a:r>
              <a:rPr lang="ru-RU" sz="26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Успешно защитили </a:t>
            </a:r>
            <a:endParaRPr sz="26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Montserrat ExtraBold"/>
              <a:buNone/>
              <a:defRPr/>
            </a:pPr>
            <a:r>
              <a:rPr lang="ru-RU" sz="3700" b="0" i="0" u="none" strike="noStrike" cap="none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</a:rPr>
              <a:t>92</a:t>
            </a:r>
            <a:r>
              <a:rPr lang="ru-RU" sz="3000" b="1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 </a:t>
            </a:r>
            <a:endParaRPr sz="3000" b="1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Montserrat"/>
              <a:buNone/>
              <a:defRPr/>
            </a:pPr>
            <a:r>
              <a:rPr lang="ru-RU" sz="21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компании в ходе контрольно-</a:t>
            </a:r>
            <a:r>
              <a:rPr lang="ru-RU" sz="2100" b="0" i="0" u="none" strike="noStrike" cap="none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аналити</a:t>
            </a:r>
            <a:r>
              <a:rPr lang="ru-RU" sz="21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-</a:t>
            </a:r>
            <a:endParaRPr sz="21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Montserrat"/>
              <a:buNone/>
              <a:defRPr/>
            </a:pPr>
            <a:r>
              <a:rPr lang="ru-RU" sz="21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ческой работы от выхода на ВНП, снизив налоговые риски более чем на </a:t>
            </a:r>
            <a:endParaRPr sz="21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Montserrat ExtraBold"/>
              <a:buNone/>
              <a:defRPr/>
            </a:pPr>
            <a:r>
              <a:rPr lang="ru-RU" sz="2500" b="0" i="0" u="none" strike="noStrike" cap="none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</a:rPr>
              <a:t>1 500 000 000 руб.</a:t>
            </a:r>
            <a:endParaRPr sz="2500" b="0" i="0" u="none" strike="noStrike" cap="none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pPr>
            <a:endParaRPr sz="30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</p:txBody>
      </p:sp>
      <p:cxnSp>
        <p:nvCxnSpPr>
          <p:cNvPr id="118" name="Google Shape;118;p2"/>
          <p:cNvCxnSpPr>
            <a:cxnSpLocks/>
          </p:cNvCxnSpPr>
          <p:nvPr/>
        </p:nvCxnSpPr>
        <p:spPr bwMode="auto">
          <a:xfrm rot="10800000" flipH="1">
            <a:off x="7752725" y="2391575"/>
            <a:ext cx="10500" cy="405510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2"/>
          <p:cNvSpPr txBox="1"/>
          <p:nvPr/>
        </p:nvSpPr>
        <p:spPr bwMode="auto">
          <a:xfrm>
            <a:off x="7603675" y="2376824"/>
            <a:ext cx="5045400" cy="3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905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None/>
              <a:defRPr/>
            </a:pPr>
            <a:r>
              <a:rPr lang="ru-RU" sz="26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Выстроили безопасную юридическую модель в</a:t>
            </a:r>
            <a:endParaRPr sz="26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  <a:p>
            <a:pPr marL="1905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 ExtraBold"/>
              <a:buNone/>
              <a:defRPr/>
            </a:pPr>
            <a:r>
              <a:rPr lang="ru-RU" sz="36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</a:rPr>
              <a:t>91</a:t>
            </a:r>
            <a:endParaRPr sz="3600" b="0" i="0" u="none" strike="noStrike" cap="none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</a:endParaRPr>
          </a:p>
          <a:p>
            <a:pPr marL="1905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Montserrat"/>
              <a:buNone/>
              <a:defRPr/>
            </a:pPr>
            <a:r>
              <a:rPr lang="ru-RU" sz="21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группе компаний, снизив налоговые риски на </a:t>
            </a:r>
            <a:endParaRPr sz="21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  <a:p>
            <a:pPr marL="1905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 ExtraBold"/>
              <a:buNone/>
              <a:defRPr/>
            </a:pPr>
            <a:r>
              <a:rPr lang="ru-RU" sz="2600" b="0" i="0" u="none" strike="noStrike" cap="none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</a:rPr>
              <a:t>16 950 000 000  руб.</a:t>
            </a:r>
            <a:endParaRPr sz="2600" b="0" i="0" u="none" strike="noStrike" cap="none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pPr>
            <a:endParaRPr sz="21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20" name="Google Shape;120;p2"/>
          <p:cNvSpPr txBox="1"/>
          <p:nvPr/>
        </p:nvSpPr>
        <p:spPr bwMode="auto">
          <a:xfrm>
            <a:off x="3861324" y="2376824"/>
            <a:ext cx="37536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None/>
              <a:defRPr/>
            </a:pPr>
            <a:r>
              <a:rPr lang="ru-RU" sz="26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Успешно сопроводили </a:t>
            </a:r>
            <a:endParaRPr sz="26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 ExtraBold"/>
              <a:buNone/>
              <a:defRPr/>
            </a:pPr>
            <a:r>
              <a:rPr lang="ru-RU" sz="36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</a:rPr>
              <a:t>79</a:t>
            </a:r>
            <a:r>
              <a:rPr lang="ru-RU" sz="3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 </a:t>
            </a:r>
            <a:endParaRPr sz="30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Montserrat"/>
              <a:buNone/>
              <a:defRPr/>
            </a:pPr>
            <a:r>
              <a:rPr lang="ru-RU" sz="21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</a:rPr>
              <a:t>выездных и камеральных налоговых проверок, снизив доначисления на</a:t>
            </a:r>
            <a:endParaRPr sz="21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Montserrat ExtraBold"/>
              <a:buNone/>
              <a:defRPr/>
            </a:pPr>
            <a:r>
              <a:rPr lang="ru-RU" sz="25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</a:rPr>
              <a:t>1 340 000 000 руб.</a:t>
            </a:r>
            <a:endParaRPr sz="2500" b="0" i="0" u="none" strike="noStrike" cap="none">
              <a:solidFill>
                <a:srgbClr val="434343"/>
              </a:solidFill>
              <a:latin typeface="Montserrat ExtraBold"/>
              <a:ea typeface="Montserrat ExtraBold"/>
              <a:cs typeface="Montserrat ExtraBold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pPr>
            <a:endParaRPr sz="30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pPr>
            <a:endParaRPr sz="30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21" name="Google Shape;121;p2"/>
          <p:cNvSpPr txBox="1">
            <a:spLocks noGrp="1"/>
          </p:cNvSpPr>
          <p:nvPr>
            <p:ph type="subTitle" idx="4294967295"/>
          </p:nvPr>
        </p:nvSpPr>
        <p:spPr bwMode="auto">
          <a:xfrm>
            <a:off x="3653900" y="348050"/>
            <a:ext cx="5548500" cy="1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r>
              <a:rPr lang="ru-RU" sz="3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НАШИ ДОСТИЖЕНИЯ</a:t>
            </a:r>
            <a:endParaRPr sz="31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  <a:p>
            <a:pPr marL="188855" marR="0" lvl="0" indent="-1888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/>
            </a:pPr>
            <a:r>
              <a:rPr lang="ru-RU" sz="2300" b="0" i="0" u="none" strike="noStrike" cap="none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</a:rPr>
              <a:t>в сфере налогов</a:t>
            </a:r>
            <a:endParaRPr sz="2300" b="0" i="0" u="none" strike="noStrike" cap="none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</a:endParaRPr>
          </a:p>
          <a:p>
            <a:pPr marL="0" marR="0" lv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31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0" marR="0" lvl="0" indent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8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</a:endParaRPr>
          </a:p>
        </p:txBody>
      </p:sp>
      <p:cxnSp>
        <p:nvCxnSpPr>
          <p:cNvPr id="122" name="Google Shape;122;p2"/>
          <p:cNvCxnSpPr>
            <a:cxnSpLocks/>
          </p:cNvCxnSpPr>
          <p:nvPr/>
        </p:nvCxnSpPr>
        <p:spPr bwMode="auto">
          <a:xfrm rot="10800000" flipH="1">
            <a:off x="3817698" y="2376824"/>
            <a:ext cx="10500" cy="405510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"/>
          <p:cNvCxnSpPr>
            <a:cxnSpLocks/>
          </p:cNvCxnSpPr>
          <p:nvPr/>
        </p:nvCxnSpPr>
        <p:spPr bwMode="auto">
          <a:xfrm rot="10800000" flipH="1">
            <a:off x="307688" y="2376824"/>
            <a:ext cx="10500" cy="405510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4" name="Google Shape;124;p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282375"/>
            <a:ext cx="2663800" cy="10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059075" y="-306822"/>
            <a:ext cx="4287150" cy="26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/>
          <p:nvPr/>
        </p:nvSpPr>
        <p:spPr bwMode="auto">
          <a:xfrm>
            <a:off x="3825661" y="2229900"/>
            <a:ext cx="352425" cy="247650"/>
          </a:xfrm>
          <a:prstGeom prst="flowChartPunchedTap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7" name="Google Shape;127;p2"/>
          <p:cNvSpPr/>
          <p:nvPr/>
        </p:nvSpPr>
        <p:spPr bwMode="auto">
          <a:xfrm>
            <a:off x="7752725" y="2229900"/>
            <a:ext cx="352425" cy="247650"/>
          </a:xfrm>
          <a:prstGeom prst="flowChartPunchedTap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8" name="Google Shape;128;p2"/>
          <p:cNvSpPr/>
          <p:nvPr/>
        </p:nvSpPr>
        <p:spPr bwMode="auto">
          <a:xfrm>
            <a:off x="307700" y="2229900"/>
            <a:ext cx="352425" cy="247650"/>
          </a:xfrm>
          <a:prstGeom prst="flowChartPunchedTap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2000" cy="685569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>
            <a:pPr defTabSz="829178">
              <a:buClrTx/>
            </a:pPr>
            <a:endParaRPr sz="1632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8499" y="27667"/>
            <a:ext cx="5734578" cy="6855696"/>
            <a:chOff x="0" y="1"/>
            <a:chExt cx="6323965" cy="7560309"/>
          </a:xfrm>
        </p:grpSpPr>
        <p:sp>
          <p:nvSpPr>
            <p:cNvPr id="4" name="object 4"/>
            <p:cNvSpPr/>
            <p:nvPr/>
          </p:nvSpPr>
          <p:spPr>
            <a:xfrm>
              <a:off x="5" y="1"/>
              <a:ext cx="6323965" cy="7560309"/>
            </a:xfrm>
            <a:custGeom>
              <a:avLst/>
              <a:gdLst/>
              <a:ahLst/>
              <a:cxnLst/>
              <a:rect l="l" t="t" r="r" b="b"/>
              <a:pathLst>
                <a:path w="6323965" h="7560309">
                  <a:moveTo>
                    <a:pt x="1380172" y="0"/>
                  </a:moveTo>
                  <a:lnTo>
                    <a:pt x="0" y="0"/>
                  </a:lnTo>
                  <a:lnTo>
                    <a:pt x="0" y="7560004"/>
                  </a:lnTo>
                  <a:lnTo>
                    <a:pt x="1380172" y="7560004"/>
                  </a:lnTo>
                  <a:lnTo>
                    <a:pt x="1380172" y="4911153"/>
                  </a:lnTo>
                  <a:lnTo>
                    <a:pt x="2140775" y="4161256"/>
                  </a:lnTo>
                  <a:lnTo>
                    <a:pt x="3886288" y="4161256"/>
                  </a:lnTo>
                  <a:lnTo>
                    <a:pt x="3192199" y="3183432"/>
                  </a:lnTo>
                  <a:lnTo>
                    <a:pt x="1380172" y="3183432"/>
                  </a:lnTo>
                  <a:lnTo>
                    <a:pt x="1380172" y="0"/>
                  </a:lnTo>
                  <a:close/>
                </a:path>
                <a:path w="6323965" h="7560309">
                  <a:moveTo>
                    <a:pt x="3886288" y="4161256"/>
                  </a:moveTo>
                  <a:lnTo>
                    <a:pt x="2140775" y="4161256"/>
                  </a:lnTo>
                  <a:lnTo>
                    <a:pt x="4548418" y="7560004"/>
                  </a:lnTo>
                  <a:lnTo>
                    <a:pt x="6298821" y="7560004"/>
                  </a:lnTo>
                  <a:lnTo>
                    <a:pt x="3886288" y="4161256"/>
                  </a:lnTo>
                  <a:close/>
                </a:path>
                <a:path w="6323965" h="7560309">
                  <a:moveTo>
                    <a:pt x="6323401" y="0"/>
                  </a:moveTo>
                  <a:lnTo>
                    <a:pt x="4519485" y="0"/>
                  </a:lnTo>
                  <a:lnTo>
                    <a:pt x="1380172" y="3183432"/>
                  </a:lnTo>
                  <a:lnTo>
                    <a:pt x="3192199" y="3183432"/>
                  </a:lnTo>
                  <a:lnTo>
                    <a:pt x="3161360" y="3139986"/>
                  </a:lnTo>
                  <a:lnTo>
                    <a:pt x="6323401" y="0"/>
                  </a:lnTo>
                  <a:close/>
                </a:path>
              </a:pathLst>
            </a:custGeom>
            <a:solidFill>
              <a:srgbClr val="FFFFFF">
                <a:alpha val="58998"/>
              </a:srgbClr>
            </a:solidFill>
          </p:spPr>
          <p:txBody>
            <a:bodyPr wrap="square" lIns="0" tIns="0" rIns="0" bIns="0" rtlCol="0"/>
            <a:lstStyle/>
            <a:p>
              <a:pPr defTabSz="829178">
                <a:buClrTx/>
              </a:pPr>
              <a:endParaRPr sz="163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34841"/>
              <a:ext cx="5119631" cy="632516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2234" y="2656465"/>
            <a:ext cx="8200402" cy="41108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329955" algn="l">
              <a:spcBef>
                <a:spcPts val="82"/>
              </a:spcBef>
            </a:pPr>
            <a:r>
              <a:rPr sz="2800" b="1" dirty="0">
                <a:latin typeface="Montserrat" pitchFamily="2" charset="0"/>
              </a:rPr>
              <a:t>Владислав Каминский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42847" y="3091254"/>
            <a:ext cx="6511944" cy="364339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562574" defTabSz="829178">
              <a:spcBef>
                <a:spcPts val="91"/>
              </a:spcBef>
              <a:buClrTx/>
            </a:pPr>
            <a:r>
              <a:rPr lang="ru-RU"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Lucida Sans Unicode"/>
              </a:rPr>
              <a:t>Управляющий партнер</a:t>
            </a:r>
            <a:endParaRPr lang="en-US" sz="2100" kern="1200" dirty="0">
              <a:solidFill>
                <a:srgbClr val="1A2745"/>
              </a:solidFill>
              <a:latin typeface="Montserrat" pitchFamily="2" charset="0"/>
              <a:ea typeface="+mn-ea"/>
              <a:cs typeface="Lucida Sans Unicode"/>
            </a:endParaRPr>
          </a:p>
          <a:p>
            <a:pPr marL="11516" marR="562574" indent="3455" defTabSz="829178">
              <a:spcBef>
                <a:spcPts val="91"/>
              </a:spcBef>
              <a:buClrTx/>
            </a:pPr>
            <a:endParaRPr lang="ru-RU" sz="2100" kern="1200" dirty="0">
              <a:solidFill>
                <a:srgbClr val="1A2745"/>
              </a:solidFill>
              <a:latin typeface="Montserrat" pitchFamily="2" charset="0"/>
              <a:ea typeface="+mn-ea"/>
              <a:cs typeface="Lucida Sans Unicode"/>
            </a:endParaRPr>
          </a:p>
          <a:p>
            <a:pPr marL="342900" marR="562574" indent="-342900" defTabSz="829178">
              <a:spcBef>
                <a:spcPts val="91"/>
              </a:spcBef>
              <a:buClr>
                <a:srgbClr val="1A2745"/>
              </a:buClr>
              <a:buFont typeface="Wingdings" panose="05000000000000000000" pitchFamily="2" charset="2"/>
              <a:buChar char="Ø"/>
            </a:pPr>
            <a:r>
              <a:rPr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Lucida Sans Unicode"/>
              </a:rPr>
              <a:t>1</a:t>
            </a:r>
            <a:r>
              <a:rPr lang="ru-RU"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Lucida Sans Unicode"/>
              </a:rPr>
              <a:t>6</a:t>
            </a:r>
            <a:r>
              <a:rPr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Lucida Sans Unicode"/>
              </a:rPr>
              <a:t> лeт </a:t>
            </a:r>
            <a:r>
              <a:rPr sz="2100" kern="1200" dirty="0" err="1">
                <a:solidFill>
                  <a:srgbClr val="1A2745"/>
                </a:solidFill>
                <a:latin typeface="Montserrat" pitchFamily="2" charset="0"/>
                <a:ea typeface="+mn-ea"/>
                <a:cs typeface="Lucida Sans Unicode"/>
              </a:rPr>
              <a:t>юpидичecкoй</a:t>
            </a:r>
            <a:r>
              <a:rPr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Lucida Sans Unicode"/>
              </a:rPr>
              <a:t> </a:t>
            </a:r>
            <a:r>
              <a:rPr sz="2100" kern="1200" dirty="0" err="1">
                <a:solidFill>
                  <a:srgbClr val="1A2745"/>
                </a:solidFill>
                <a:latin typeface="Montserrat" pitchFamily="2" charset="0"/>
                <a:ea typeface="+mn-ea"/>
                <a:cs typeface="Lucida Sans Unicode"/>
              </a:rPr>
              <a:t>пpaктики</a:t>
            </a:r>
            <a:endParaRPr lang="ru-RU" sz="2100" kern="1200" dirty="0">
              <a:solidFill>
                <a:srgbClr val="1A2745"/>
              </a:solidFill>
              <a:latin typeface="Montserrat" pitchFamily="2" charset="0"/>
              <a:ea typeface="+mn-ea"/>
              <a:cs typeface="Lucida Sans Unicode"/>
            </a:endParaRPr>
          </a:p>
          <a:p>
            <a:pPr marL="342900" marR="562574" indent="-342900" defTabSz="829178">
              <a:spcBef>
                <a:spcPts val="91"/>
              </a:spcBef>
              <a:buClr>
                <a:srgbClr val="1A2745"/>
              </a:buClr>
              <a:buFont typeface="Wingdings" panose="05000000000000000000" pitchFamily="2" charset="2"/>
              <a:buChar char="Ø"/>
            </a:pPr>
            <a:r>
              <a:rPr lang="ru-RU"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Lucida Sans Unicode"/>
              </a:rPr>
              <a:t>прошел более 56 выездных и камеральных налоговых проверок</a:t>
            </a:r>
          </a:p>
          <a:p>
            <a:pPr marL="342900" marR="562574" indent="-342900" defTabSz="829178">
              <a:spcBef>
                <a:spcPts val="91"/>
              </a:spcBef>
              <a:buClr>
                <a:srgbClr val="1A2745"/>
              </a:buClr>
              <a:buFont typeface="Wingdings" panose="05000000000000000000" pitchFamily="2" charset="2"/>
              <a:buChar char="Ø"/>
            </a:pPr>
            <a:r>
              <a:rPr lang="ru-RU"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Lucida Sans Unicode"/>
              </a:rPr>
              <a:t>снизил налоговые риски более чем на 16,8 </a:t>
            </a:r>
            <a:r>
              <a:rPr lang="ru-RU" sz="2100" kern="1200" dirty="0" err="1">
                <a:solidFill>
                  <a:srgbClr val="1A2745"/>
                </a:solidFill>
                <a:latin typeface="Montserrat" pitchFamily="2" charset="0"/>
                <a:ea typeface="+mn-ea"/>
                <a:cs typeface="Lucida Sans Unicode"/>
              </a:rPr>
              <a:t>млрд.руб</a:t>
            </a:r>
            <a:r>
              <a:rPr lang="ru-RU"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Lucida Sans Unicode"/>
              </a:rPr>
              <a:t>.</a:t>
            </a:r>
          </a:p>
          <a:p>
            <a:pPr marL="342900" marR="562574" indent="-342900" defTabSz="829178">
              <a:spcBef>
                <a:spcPts val="91"/>
              </a:spcBef>
              <a:buClr>
                <a:srgbClr val="1A2745"/>
              </a:buClr>
              <a:buFont typeface="Wingdings" panose="05000000000000000000" pitchFamily="2" charset="2"/>
              <a:buChar char="Ø"/>
            </a:pPr>
            <a:r>
              <a:rPr lang="ru-RU"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Microsoft Sans Serif"/>
              </a:rPr>
              <a:t>с</a:t>
            </a:r>
            <a:r>
              <a:rPr sz="2100" kern="1200" dirty="0" err="1">
                <a:solidFill>
                  <a:srgbClr val="1A2745"/>
                </a:solidFill>
                <a:latin typeface="Montserrat" pitchFamily="2" charset="0"/>
                <a:ea typeface="+mn-ea"/>
                <a:cs typeface="Microsoft Sans Serif"/>
              </a:rPr>
              <a:t>тpyктypиpoвaл</a:t>
            </a:r>
            <a:r>
              <a:rPr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Microsoft Sans Serif"/>
              </a:rPr>
              <a:t> </a:t>
            </a:r>
            <a:r>
              <a:rPr lang="ru-RU"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Microsoft Sans Serif"/>
              </a:rPr>
              <a:t>91</a:t>
            </a:r>
            <a:r>
              <a:rPr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Microsoft Sans Serif"/>
              </a:rPr>
              <a:t> </a:t>
            </a:r>
            <a:r>
              <a:rPr sz="2100" kern="1200" dirty="0" err="1">
                <a:solidFill>
                  <a:srgbClr val="1A2745"/>
                </a:solidFill>
                <a:latin typeface="Montserrat" pitchFamily="2" charset="0"/>
                <a:ea typeface="+mn-ea"/>
                <a:cs typeface="Microsoft Sans Serif"/>
              </a:rPr>
              <a:t>гpyпп</a:t>
            </a:r>
            <a:r>
              <a:rPr lang="ru-RU"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Microsoft Sans Serif"/>
              </a:rPr>
              <a:t>у</a:t>
            </a:r>
            <a:r>
              <a:rPr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Microsoft Sans Serif"/>
              </a:rPr>
              <a:t> </a:t>
            </a:r>
            <a:r>
              <a:rPr sz="2100" kern="1200" dirty="0" err="1">
                <a:solidFill>
                  <a:srgbClr val="1A2745"/>
                </a:solidFill>
                <a:latin typeface="Montserrat" pitchFamily="2" charset="0"/>
                <a:ea typeface="+mn-ea"/>
                <a:cs typeface="Microsoft Sans Serif"/>
              </a:rPr>
              <a:t>кoмпaний</a:t>
            </a:r>
            <a:endParaRPr lang="ru-RU" sz="2100" kern="1200" dirty="0">
              <a:solidFill>
                <a:prstClr val="black"/>
              </a:solidFill>
              <a:latin typeface="Montserrat" pitchFamily="2" charset="0"/>
              <a:ea typeface="+mn-ea"/>
              <a:cs typeface="Microsoft Sans Serif"/>
            </a:endParaRPr>
          </a:p>
          <a:p>
            <a:pPr marL="342900" marR="562574" indent="-342900" defTabSz="829178">
              <a:spcBef>
                <a:spcPts val="91"/>
              </a:spcBef>
              <a:buClr>
                <a:srgbClr val="1A2745"/>
              </a:buClr>
              <a:buFont typeface="Wingdings" panose="05000000000000000000" pitchFamily="2" charset="2"/>
              <a:buChar char="Ø"/>
            </a:pPr>
            <a:r>
              <a:rPr lang="ru-RU" sz="2100" kern="1200" dirty="0">
                <a:solidFill>
                  <a:srgbClr val="1A2745"/>
                </a:solidFill>
                <a:latin typeface="Montserrat" pitchFamily="2" charset="0"/>
                <a:ea typeface="+mn-ea"/>
                <a:cs typeface="Microsoft Sans Serif"/>
              </a:rPr>
              <a:t>рекомендован как ведущий налоговый юрист России рейтингами: ПРАВО-300, Коммерсантъ, Российская газета</a:t>
            </a:r>
            <a:endParaRPr sz="2100" kern="1200" dirty="0">
              <a:solidFill>
                <a:prstClr val="black"/>
              </a:solidFill>
              <a:latin typeface="Montserrat" pitchFamily="2" charset="0"/>
              <a:ea typeface="+mn-ea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546050" y="0"/>
            <a:ext cx="2645950" cy="3672589"/>
            <a:chOff x="8490083" y="8"/>
            <a:chExt cx="2202180" cy="2872105"/>
          </a:xfrm>
        </p:grpSpPr>
        <p:sp>
          <p:nvSpPr>
            <p:cNvPr id="9" name="object 9"/>
            <p:cNvSpPr/>
            <p:nvPr/>
          </p:nvSpPr>
          <p:spPr>
            <a:xfrm>
              <a:off x="8490083" y="8"/>
              <a:ext cx="2202180" cy="2872105"/>
            </a:xfrm>
            <a:custGeom>
              <a:avLst/>
              <a:gdLst/>
              <a:ahLst/>
              <a:cxnLst/>
              <a:rect l="l" t="t" r="r" b="b"/>
              <a:pathLst>
                <a:path w="2202179" h="2872105">
                  <a:moveTo>
                    <a:pt x="1036040" y="0"/>
                  </a:moveTo>
                  <a:lnTo>
                    <a:pt x="670318" y="0"/>
                  </a:lnTo>
                  <a:lnTo>
                    <a:pt x="0" y="670255"/>
                  </a:lnTo>
                  <a:lnTo>
                    <a:pt x="2201913" y="2872105"/>
                  </a:lnTo>
                  <a:lnTo>
                    <a:pt x="2201913" y="2506446"/>
                  </a:lnTo>
                  <a:lnTo>
                    <a:pt x="365785" y="670255"/>
                  </a:lnTo>
                  <a:lnTo>
                    <a:pt x="1036040" y="0"/>
                  </a:lnTo>
                  <a:close/>
                </a:path>
              </a:pathLst>
            </a:custGeom>
            <a:solidFill>
              <a:srgbClr val="1A2745"/>
            </a:solidFill>
          </p:spPr>
          <p:txBody>
            <a:bodyPr wrap="square" lIns="0" tIns="0" rIns="0" bIns="0" rtlCol="0"/>
            <a:lstStyle/>
            <a:p>
              <a:pPr defTabSz="829178">
                <a:buClrTx/>
              </a:pPr>
              <a:endParaRPr sz="163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855872" y="8"/>
              <a:ext cx="1836420" cy="2506980"/>
            </a:xfrm>
            <a:custGeom>
              <a:avLst/>
              <a:gdLst/>
              <a:ahLst/>
              <a:cxnLst/>
              <a:rect l="l" t="t" r="r" b="b"/>
              <a:pathLst>
                <a:path w="1836420" h="2506980">
                  <a:moveTo>
                    <a:pt x="1006436" y="0"/>
                  </a:moveTo>
                  <a:lnTo>
                    <a:pt x="670255" y="0"/>
                  </a:lnTo>
                  <a:lnTo>
                    <a:pt x="0" y="670255"/>
                  </a:lnTo>
                  <a:lnTo>
                    <a:pt x="1836127" y="2506446"/>
                  </a:lnTo>
                  <a:lnTo>
                    <a:pt x="1836127" y="2170125"/>
                  </a:lnTo>
                  <a:lnTo>
                    <a:pt x="336194" y="670255"/>
                  </a:lnTo>
                  <a:lnTo>
                    <a:pt x="1006436" y="0"/>
                  </a:lnTo>
                  <a:close/>
                </a:path>
              </a:pathLst>
            </a:custGeom>
            <a:solidFill>
              <a:srgbClr val="203055"/>
            </a:solidFill>
          </p:spPr>
          <p:txBody>
            <a:bodyPr wrap="square" lIns="0" tIns="0" rIns="0" bIns="0" rtlCol="0"/>
            <a:lstStyle/>
            <a:p>
              <a:pPr defTabSz="829178">
                <a:buClrTx/>
              </a:pPr>
              <a:endParaRPr sz="163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192064" y="8"/>
              <a:ext cx="1500505" cy="2170430"/>
            </a:xfrm>
            <a:custGeom>
              <a:avLst/>
              <a:gdLst/>
              <a:ahLst/>
              <a:cxnLst/>
              <a:rect l="l" t="t" r="r" b="b"/>
              <a:pathLst>
                <a:path w="1500504" h="2170430">
                  <a:moveTo>
                    <a:pt x="1002410" y="0"/>
                  </a:moveTo>
                  <a:lnTo>
                    <a:pt x="670242" y="0"/>
                  </a:lnTo>
                  <a:lnTo>
                    <a:pt x="0" y="670255"/>
                  </a:lnTo>
                  <a:lnTo>
                    <a:pt x="1499933" y="2170125"/>
                  </a:lnTo>
                  <a:lnTo>
                    <a:pt x="1499933" y="1838109"/>
                  </a:lnTo>
                  <a:lnTo>
                    <a:pt x="332155" y="670255"/>
                  </a:lnTo>
                  <a:lnTo>
                    <a:pt x="1002410" y="0"/>
                  </a:lnTo>
                  <a:close/>
                </a:path>
              </a:pathLst>
            </a:custGeom>
            <a:solidFill>
              <a:srgbClr val="293D6C"/>
            </a:solidFill>
          </p:spPr>
          <p:txBody>
            <a:bodyPr wrap="square" lIns="0" tIns="0" rIns="0" bIns="0" rtlCol="0"/>
            <a:lstStyle/>
            <a:p>
              <a:pPr defTabSz="829178">
                <a:buClrTx/>
              </a:pPr>
              <a:endParaRPr sz="163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524218" y="8"/>
              <a:ext cx="1168400" cy="1838325"/>
            </a:xfrm>
            <a:custGeom>
              <a:avLst/>
              <a:gdLst/>
              <a:ahLst/>
              <a:cxnLst/>
              <a:rect l="l" t="t" r="r" b="b"/>
              <a:pathLst>
                <a:path w="1168400" h="1838325">
                  <a:moveTo>
                    <a:pt x="1167777" y="0"/>
                  </a:moveTo>
                  <a:lnTo>
                    <a:pt x="670255" y="0"/>
                  </a:lnTo>
                  <a:lnTo>
                    <a:pt x="0" y="670255"/>
                  </a:lnTo>
                  <a:lnTo>
                    <a:pt x="1167777" y="1838109"/>
                  </a:lnTo>
                  <a:lnTo>
                    <a:pt x="1167777" y="0"/>
                  </a:lnTo>
                  <a:close/>
                </a:path>
              </a:pathLst>
            </a:custGeom>
            <a:solidFill>
              <a:srgbClr val="314980"/>
            </a:solidFill>
          </p:spPr>
          <p:txBody>
            <a:bodyPr wrap="square" lIns="0" tIns="0" rIns="0" bIns="0" rtlCol="0"/>
            <a:lstStyle/>
            <a:p>
              <a:pPr defTabSz="829178">
                <a:buClrTx/>
              </a:pPr>
              <a:endParaRPr sz="163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66B2A9-A94C-DDE5-E096-304CE9396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06" y="461814"/>
            <a:ext cx="4212634" cy="642154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688807-92B8-B7D6-7576-A0955D2E484C}"/>
              </a:ext>
            </a:extLst>
          </p:cNvPr>
          <p:cNvSpPr/>
          <p:nvPr/>
        </p:nvSpPr>
        <p:spPr>
          <a:xfrm>
            <a:off x="1196555" y="5497556"/>
            <a:ext cx="3468936" cy="1385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E2F752-4DC0-97FD-A7A2-8654CD164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5265" y="-452813"/>
            <a:ext cx="7047294" cy="10575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" name="Google Shape;149;g295c71ee630_0_0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pPr>
            <a:r>
              <a:rPr lang="ru-RU"/>
              <a:t>Слайд про статистику работы ФНС</a:t>
            </a:r>
            <a:endParaRPr/>
          </a:p>
        </p:txBody>
      </p:sp>
      <p:sp>
        <p:nvSpPr>
          <p:cNvPr id="150" name="Google Shape;150;g295c71ee630_0_0"/>
          <p:cNvSpPr/>
          <p:nvPr/>
        </p:nvSpPr>
        <p:spPr bwMode="auto">
          <a:xfrm>
            <a:off x="-25725" y="3525"/>
            <a:ext cx="12217800" cy="1503900"/>
          </a:xfrm>
          <a:prstGeom prst="rect">
            <a:avLst/>
          </a:prstGeom>
          <a:solidFill>
            <a:srgbClr val="1A2745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20305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1" name="Google Shape;151;g295c71ee630_0_0"/>
          <p:cNvSpPr txBox="1">
            <a:spLocks noGrp="1"/>
          </p:cNvSpPr>
          <p:nvPr>
            <p:ph type="subTitle" idx="4294967295"/>
          </p:nvPr>
        </p:nvSpPr>
        <p:spPr bwMode="auto">
          <a:xfrm>
            <a:off x="2811780" y="308989"/>
            <a:ext cx="6602383" cy="180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r>
              <a:rPr lang="ru-RU" sz="2800" b="1" i="0" u="none" strike="noStrike" cap="none">
                <a:solidFill>
                  <a:schemeClr val="lt1"/>
                </a:solidFill>
                <a:latin typeface="Montserrat"/>
              </a:rPr>
              <a:t>ВЫЕЗДНЫЕ НАЛОГОВЫЕ ПРОВЕРКИ ОРГАНИЗАЦИЙ В РФ </a:t>
            </a:r>
            <a:endParaRPr sz="2800" b="1" i="0" u="none" strike="noStrike" cap="none">
              <a:solidFill>
                <a:schemeClr val="lt1"/>
              </a:solidFill>
              <a:latin typeface="Montserrat"/>
            </a:endParaRPr>
          </a:p>
          <a:p>
            <a:pPr marL="0" marR="0" lv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3100" b="0" i="0" u="none" strike="noStrike" cap="none">
              <a:solidFill>
                <a:schemeClr val="lt1"/>
              </a:solidFill>
              <a:latin typeface="Montserrat"/>
              <a:ea typeface="Montserrat SemiBold"/>
              <a:cs typeface="Montserrat SemiBold"/>
            </a:endParaRPr>
          </a:p>
          <a:p>
            <a:pPr marL="0" marR="0" lvl="0" indent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800" b="0" i="0" u="none" strike="noStrike" cap="none">
              <a:solidFill>
                <a:schemeClr val="dk1"/>
              </a:solidFill>
              <a:latin typeface="Montserrat"/>
              <a:ea typeface="Montserrat Light"/>
              <a:cs typeface="Montserrat Light"/>
            </a:endParaRPr>
          </a:p>
        </p:txBody>
      </p:sp>
      <p:pic>
        <p:nvPicPr>
          <p:cNvPr id="152" name="Google Shape;152;g295c71ee630_0_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282375"/>
            <a:ext cx="2663800" cy="10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95c71ee630_0_0"/>
          <p:cNvSpPr txBox="1"/>
          <p:nvPr/>
        </p:nvSpPr>
        <p:spPr bwMode="auto">
          <a:xfrm>
            <a:off x="9894869" y="262156"/>
            <a:ext cx="24651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/>
            </a:pPr>
            <a:r>
              <a:rPr lang="ru-RU" sz="2400" b="0" i="0" u="none" strike="noStrike" cap="none">
                <a:solidFill>
                  <a:schemeClr val="lt1"/>
                </a:solidFill>
                <a:latin typeface="Montserrat"/>
                <a:ea typeface="Calibri"/>
                <a:cs typeface="Calibri"/>
              </a:rPr>
              <a:t>Статистика </a:t>
            </a:r>
            <a:endParaRPr sz="2400" b="0" i="0" u="none" strike="noStrike" cap="none">
              <a:solidFill>
                <a:schemeClr val="lt1"/>
              </a:solidFill>
              <a:latin typeface="Montserrat"/>
              <a:ea typeface="Calibri"/>
              <a:cs typeface="Calibri"/>
            </a:endParaRP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0" i="0" u="none" strike="noStrike" cap="none">
                <a:solidFill>
                  <a:schemeClr val="lt1"/>
                </a:solidFill>
                <a:latin typeface="Montserrat"/>
                <a:ea typeface="Calibri"/>
                <a:cs typeface="Calibri"/>
              </a:rPr>
              <a:t>2011 – 2022</a:t>
            </a:r>
            <a:endParaRPr sz="2400" b="0" i="0" u="none" strike="noStrike" cap="none">
              <a:solidFill>
                <a:schemeClr val="lt1"/>
              </a:solidFill>
              <a:latin typeface="Montserrat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 ExtraLight"/>
              <a:cs typeface="Montserrat ExtraLight"/>
            </a:endParaRPr>
          </a:p>
        </p:txBody>
      </p:sp>
      <p:sp>
        <p:nvSpPr>
          <p:cNvPr id="166" name="Google Shape;166;g295c71ee630_0_0"/>
          <p:cNvSpPr txBox="1"/>
          <p:nvPr/>
        </p:nvSpPr>
        <p:spPr bwMode="auto">
          <a:xfrm>
            <a:off x="4570395" y="4204247"/>
            <a:ext cx="16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</a:rPr>
              <a:t>7 251</a:t>
            </a:r>
            <a:endParaRPr sz="18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</a:endParaRPr>
          </a:p>
        </p:txBody>
      </p:sp>
      <p:sp>
        <p:nvSpPr>
          <p:cNvPr id="167" name="Google Shape;167;g295c71ee630_0_0"/>
          <p:cNvSpPr txBox="1"/>
          <p:nvPr/>
        </p:nvSpPr>
        <p:spPr bwMode="auto">
          <a:xfrm>
            <a:off x="7795520" y="3679585"/>
            <a:ext cx="12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</a:rPr>
              <a:t>5,2 млн. руб.</a:t>
            </a:r>
            <a:endParaRPr sz="18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</a:endParaRPr>
          </a:p>
        </p:txBody>
      </p:sp>
      <p:sp>
        <p:nvSpPr>
          <p:cNvPr id="168" name="Google Shape;168;g295c71ee630_0_0"/>
          <p:cNvSpPr txBox="1"/>
          <p:nvPr/>
        </p:nvSpPr>
        <p:spPr bwMode="auto">
          <a:xfrm>
            <a:off x="8829220" y="2731009"/>
            <a:ext cx="1209600" cy="101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</a:rPr>
              <a:t>51,1</a:t>
            </a:r>
            <a:endParaRPr sz="18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</a:rPr>
              <a:t>млн. </a:t>
            </a:r>
            <a:endParaRPr sz="18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</a:rPr>
              <a:t>руб.</a:t>
            </a:r>
            <a:endParaRPr sz="18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</a:endParaRPr>
          </a:p>
        </p:txBody>
      </p:sp>
      <p:cxnSp>
        <p:nvCxnSpPr>
          <p:cNvPr id="2" name="Google Shape;141;g295c71ee630_0_0"/>
          <p:cNvCxnSpPr>
            <a:cxnSpLocks/>
          </p:cNvCxnSpPr>
          <p:nvPr/>
        </p:nvCxnSpPr>
        <p:spPr bwMode="auto">
          <a:xfrm>
            <a:off x="2356219" y="5561362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" name="Google Shape;142;g295c71ee630_0_0"/>
          <p:cNvCxnSpPr>
            <a:cxnSpLocks/>
          </p:cNvCxnSpPr>
          <p:nvPr/>
        </p:nvCxnSpPr>
        <p:spPr bwMode="auto">
          <a:xfrm>
            <a:off x="2356219" y="4742212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3;g295c71ee630_0_0"/>
          <p:cNvCxnSpPr>
            <a:cxnSpLocks/>
          </p:cNvCxnSpPr>
          <p:nvPr/>
        </p:nvCxnSpPr>
        <p:spPr bwMode="auto">
          <a:xfrm>
            <a:off x="2356219" y="3894487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;g295c71ee630_0_0"/>
          <p:cNvCxnSpPr>
            <a:cxnSpLocks/>
          </p:cNvCxnSpPr>
          <p:nvPr/>
        </p:nvCxnSpPr>
        <p:spPr bwMode="auto">
          <a:xfrm>
            <a:off x="2356219" y="3151537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145;g295c71ee630_0_0"/>
          <p:cNvSpPr/>
          <p:nvPr/>
        </p:nvSpPr>
        <p:spPr bwMode="auto">
          <a:xfrm>
            <a:off x="3266620" y="4218012"/>
            <a:ext cx="861900" cy="2091300"/>
          </a:xfrm>
          <a:prstGeom prst="rect">
            <a:avLst/>
          </a:prstGeom>
          <a:solidFill>
            <a:srgbClr val="0023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146;g295c71ee630_0_0"/>
          <p:cNvSpPr/>
          <p:nvPr/>
        </p:nvSpPr>
        <p:spPr bwMode="auto">
          <a:xfrm>
            <a:off x="2270370" y="2773337"/>
            <a:ext cx="918900" cy="3536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47;g295c71ee630_0_0"/>
          <p:cNvSpPr/>
          <p:nvPr/>
        </p:nvSpPr>
        <p:spPr bwMode="auto">
          <a:xfrm>
            <a:off x="7469195" y="2651412"/>
            <a:ext cx="861900" cy="3657900"/>
          </a:xfrm>
          <a:prstGeom prst="rect">
            <a:avLst/>
          </a:prstGeom>
          <a:solidFill>
            <a:srgbClr val="0023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48;g295c71ee630_0_0"/>
          <p:cNvSpPr/>
          <p:nvPr/>
        </p:nvSpPr>
        <p:spPr bwMode="auto">
          <a:xfrm>
            <a:off x="6470895" y="3599211"/>
            <a:ext cx="918900" cy="2710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54;g295c71ee630_0_0"/>
          <p:cNvSpPr txBox="1"/>
          <p:nvPr/>
        </p:nvSpPr>
        <p:spPr bwMode="auto">
          <a:xfrm>
            <a:off x="2138695" y="1653637"/>
            <a:ext cx="23493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3000"/>
              <a:buFont typeface="Montserrat ExtraBold"/>
              <a:buNone/>
              <a:defRPr/>
            </a:pPr>
            <a:r>
              <a:rPr lang="ru-RU" sz="3200" b="1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ВНП</a:t>
            </a:r>
            <a:endParaRPr sz="3200" b="1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1200"/>
              <a:buFont typeface="Montserrat Light"/>
              <a:buNone/>
              <a:defRPr/>
            </a:pPr>
            <a:r>
              <a:rPr lang="ru-RU" sz="1400" b="0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количество</a:t>
            </a:r>
            <a:endParaRPr sz="1400" b="0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1" name="Google Shape;155;g295c71ee630_0_0"/>
          <p:cNvPicPr/>
          <p:nvPr/>
        </p:nvPicPr>
        <p:blipFill>
          <a:blip r:embed="rId3">
            <a:alphaModFix/>
          </a:blip>
          <a:srcRect l="2551" t="12157" r="80372" b="11569"/>
          <a:stretch/>
        </p:blipFill>
        <p:spPr bwMode="auto">
          <a:xfrm>
            <a:off x="2146520" y="4398987"/>
            <a:ext cx="789576" cy="197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6;g295c71ee630_0_0"/>
          <p:cNvPicPr/>
          <p:nvPr/>
        </p:nvPicPr>
        <p:blipFill>
          <a:blip r:embed="rId4">
            <a:alphaModFix/>
          </a:blip>
          <a:srcRect l="16673" t="12516" r="63225" b="11858"/>
          <a:stretch/>
        </p:blipFill>
        <p:spPr bwMode="auto">
          <a:xfrm>
            <a:off x="2994770" y="4473806"/>
            <a:ext cx="789576" cy="185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7;g295c71ee630_0_0"/>
          <p:cNvPicPr/>
          <p:nvPr/>
        </p:nvPicPr>
        <p:blipFill>
          <a:blip r:embed="rId5">
            <a:alphaModFix/>
          </a:blip>
          <a:srcRect l="35678" t="4425" r="41991" b="13775"/>
          <a:stretch/>
        </p:blipFill>
        <p:spPr bwMode="auto">
          <a:xfrm>
            <a:off x="6318570" y="4303462"/>
            <a:ext cx="919035" cy="202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8;g295c71ee630_0_0"/>
          <p:cNvPicPr/>
          <p:nvPr/>
        </p:nvPicPr>
        <p:blipFill>
          <a:blip r:embed="rId6">
            <a:alphaModFix/>
          </a:blip>
          <a:srcRect l="57229" t="9279" r="20765" b="13772"/>
          <a:stretch/>
        </p:blipFill>
        <p:spPr bwMode="auto">
          <a:xfrm>
            <a:off x="7275245" y="4415136"/>
            <a:ext cx="919025" cy="193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9;g295c71ee630_0_0"/>
          <p:cNvSpPr txBox="1"/>
          <p:nvPr/>
        </p:nvSpPr>
        <p:spPr bwMode="auto">
          <a:xfrm>
            <a:off x="6413433" y="1649557"/>
            <a:ext cx="4038643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3000"/>
              <a:buFont typeface="Montserrat ExtraBold"/>
              <a:buNone/>
              <a:defRPr/>
            </a:pPr>
            <a:r>
              <a:rPr lang="ru-RU" sz="3200" b="1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ВНП</a:t>
            </a:r>
            <a:endParaRPr sz="3200" b="1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1200"/>
              <a:buFont typeface="Montserrat Light"/>
              <a:buNone/>
              <a:defRPr/>
            </a:pPr>
            <a:r>
              <a:rPr lang="ru-RU" sz="1400" b="0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среднее доначисление: только налоги</a:t>
            </a:r>
            <a:endParaRPr sz="1400" b="0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6" name="Google Shape;160;g295c71ee630_0_0"/>
          <p:cNvCxnSpPr>
            <a:cxnSpLocks/>
          </p:cNvCxnSpPr>
          <p:nvPr/>
        </p:nvCxnSpPr>
        <p:spPr bwMode="auto">
          <a:xfrm>
            <a:off x="1888445" y="6332887"/>
            <a:ext cx="8784900" cy="0"/>
          </a:xfrm>
          <a:prstGeom prst="straightConnector1">
            <a:avLst/>
          </a:prstGeom>
          <a:noFill/>
          <a:ln w="38100" cap="flat" cmpd="sng">
            <a:solidFill>
              <a:srgbClr val="D9C1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61;g295c71ee630_0_0"/>
          <p:cNvSpPr txBox="1"/>
          <p:nvPr/>
        </p:nvSpPr>
        <p:spPr bwMode="auto">
          <a:xfrm>
            <a:off x="2257333" y="6294860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2011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8" name="Google Shape;162;g295c71ee630_0_0"/>
          <p:cNvSpPr txBox="1"/>
          <p:nvPr/>
        </p:nvSpPr>
        <p:spPr bwMode="auto">
          <a:xfrm>
            <a:off x="3205958" y="6295286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2022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9" name="Google Shape;163;g295c71ee630_0_0"/>
          <p:cNvSpPr txBox="1"/>
          <p:nvPr/>
        </p:nvSpPr>
        <p:spPr bwMode="auto">
          <a:xfrm>
            <a:off x="6413433" y="6294961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2011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0" name="Google Shape;164;g295c71ee630_0_0"/>
          <p:cNvSpPr txBox="1"/>
          <p:nvPr/>
        </p:nvSpPr>
        <p:spPr bwMode="auto">
          <a:xfrm>
            <a:off x="7387433" y="6295286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2022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1" name="Google Shape;165;g295c71ee630_0_0"/>
          <p:cNvSpPr txBox="1"/>
          <p:nvPr/>
        </p:nvSpPr>
        <p:spPr bwMode="auto">
          <a:xfrm>
            <a:off x="2346570" y="2780200"/>
            <a:ext cx="16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</a:rPr>
              <a:t>51 625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2" name="Google Shape;166;g295c71ee630_0_0"/>
          <p:cNvSpPr txBox="1"/>
          <p:nvPr/>
        </p:nvSpPr>
        <p:spPr bwMode="auto">
          <a:xfrm>
            <a:off x="3313095" y="4218337"/>
            <a:ext cx="16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</a:rPr>
              <a:t>9 392</a:t>
            </a:r>
            <a:endParaRPr/>
          </a:p>
        </p:txBody>
      </p:sp>
      <p:sp>
        <p:nvSpPr>
          <p:cNvPr id="23" name="Google Shape;167;g295c71ee630_0_0"/>
          <p:cNvSpPr txBox="1"/>
          <p:nvPr/>
        </p:nvSpPr>
        <p:spPr bwMode="auto">
          <a:xfrm>
            <a:off x="6538220" y="3693675"/>
            <a:ext cx="12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3,9</a:t>
            </a: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млн. руб.</a:t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4" name="Google Shape;168;g295c71ee630_0_0"/>
          <p:cNvSpPr txBox="1"/>
          <p:nvPr/>
        </p:nvSpPr>
        <p:spPr bwMode="auto">
          <a:xfrm>
            <a:off x="7571920" y="2745100"/>
            <a:ext cx="1209600" cy="101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46,4</a:t>
            </a: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млн.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руб.</a:t>
            </a:r>
            <a:endParaRPr/>
          </a:p>
        </p:txBody>
      </p:sp>
      <p:sp>
        <p:nvSpPr>
          <p:cNvPr id="25" name="Google Shape;169;g295c71ee630_0_0"/>
          <p:cNvSpPr txBox="1"/>
          <p:nvPr/>
        </p:nvSpPr>
        <p:spPr bwMode="auto">
          <a:xfrm>
            <a:off x="3434295" y="2782862"/>
            <a:ext cx="26636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ДИНАМИКА: </a:t>
            </a: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- </a:t>
            </a: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82</a:t>
            </a: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 %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6" name="Google Shape;170;g295c71ee630_0_0"/>
          <p:cNvSpPr txBox="1"/>
          <p:nvPr/>
        </p:nvSpPr>
        <p:spPr bwMode="auto">
          <a:xfrm>
            <a:off x="8563020" y="2782862"/>
            <a:ext cx="26636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ДИНАМИКА: </a:t>
            </a: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+ </a:t>
            </a: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1 089</a:t>
            </a: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 %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" name="Google Shape;149;g295c71ee630_0_0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pPr>
            <a:r>
              <a:rPr lang="ru-RU"/>
              <a:t>Слайд про статистику работы ФНС</a:t>
            </a:r>
            <a:endParaRPr/>
          </a:p>
        </p:txBody>
      </p:sp>
      <p:sp>
        <p:nvSpPr>
          <p:cNvPr id="150" name="Google Shape;150;g295c71ee630_0_0"/>
          <p:cNvSpPr/>
          <p:nvPr/>
        </p:nvSpPr>
        <p:spPr bwMode="auto">
          <a:xfrm>
            <a:off x="-25725" y="3525"/>
            <a:ext cx="12217800" cy="1503900"/>
          </a:xfrm>
          <a:prstGeom prst="rect">
            <a:avLst/>
          </a:prstGeom>
          <a:solidFill>
            <a:srgbClr val="1A2745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20305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1" name="Google Shape;151;g295c71ee630_0_0"/>
          <p:cNvSpPr txBox="1">
            <a:spLocks noGrp="1"/>
          </p:cNvSpPr>
          <p:nvPr>
            <p:ph type="subTitle" idx="4294967295"/>
          </p:nvPr>
        </p:nvSpPr>
        <p:spPr bwMode="auto">
          <a:xfrm>
            <a:off x="2959323" y="298706"/>
            <a:ext cx="6767652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r>
              <a:rPr lang="ru-RU" sz="2800" b="1" i="0" u="none" strike="noStrike" cap="none">
                <a:solidFill>
                  <a:schemeClr val="lt1"/>
                </a:solidFill>
                <a:latin typeface="Montserrat"/>
              </a:rPr>
              <a:t>ВЫЕЗДНЫЕ НАЛОГОВЫЕ ПРОВЕРКИ ОРГАНИЗАЦИЙ В РФ</a:t>
            </a:r>
            <a:endParaRPr sz="2800" b="1" i="0" u="none" strike="noStrike" cap="none">
              <a:solidFill>
                <a:schemeClr val="lt1"/>
              </a:solidFill>
              <a:latin typeface="Montserrat"/>
            </a:endParaRPr>
          </a:p>
          <a:p>
            <a:pPr marL="0" marR="0" lv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3100" b="0" i="0" u="none" strike="noStrike" cap="none">
              <a:solidFill>
                <a:schemeClr val="lt1"/>
              </a:solidFill>
              <a:latin typeface="Montserrat"/>
              <a:ea typeface="Montserrat SemiBold"/>
              <a:cs typeface="Montserrat SemiBold"/>
            </a:endParaRPr>
          </a:p>
          <a:p>
            <a:pPr marL="0" marR="0" lvl="0" indent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800" b="0" i="0" u="none" strike="noStrike" cap="none">
              <a:solidFill>
                <a:schemeClr val="dk1"/>
              </a:solidFill>
              <a:latin typeface="Montserrat"/>
              <a:ea typeface="Montserrat Light"/>
              <a:cs typeface="Montserrat Light"/>
            </a:endParaRPr>
          </a:p>
        </p:txBody>
      </p:sp>
      <p:pic>
        <p:nvPicPr>
          <p:cNvPr id="152" name="Google Shape;152;g295c71ee630_0_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282375"/>
            <a:ext cx="2663800" cy="10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95c71ee630_0_0"/>
          <p:cNvSpPr txBox="1"/>
          <p:nvPr/>
        </p:nvSpPr>
        <p:spPr bwMode="auto">
          <a:xfrm>
            <a:off x="9919439" y="214324"/>
            <a:ext cx="24651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/>
            </a:pPr>
            <a:r>
              <a:rPr lang="ru-RU" sz="2400" b="0" i="0" u="none" strike="noStrike" cap="none">
                <a:solidFill>
                  <a:schemeClr val="lt1"/>
                </a:solidFill>
                <a:latin typeface="Montserrat"/>
                <a:ea typeface="Calibri"/>
                <a:cs typeface="Calibri"/>
              </a:rPr>
              <a:t>Статистика </a:t>
            </a:r>
            <a:endParaRPr sz="2400" b="0" i="0" u="none" strike="noStrike" cap="none">
              <a:solidFill>
                <a:schemeClr val="lt1"/>
              </a:solidFill>
              <a:latin typeface="Montserrat"/>
              <a:ea typeface="Calibri"/>
              <a:cs typeface="Calibri"/>
            </a:endParaRP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0" i="0" u="none" strike="noStrike" cap="none">
                <a:solidFill>
                  <a:schemeClr val="lt1"/>
                </a:solidFill>
                <a:latin typeface="Montserrat"/>
                <a:ea typeface="Calibri"/>
                <a:cs typeface="Calibri"/>
              </a:rPr>
              <a:t>2022 – 2023</a:t>
            </a:r>
            <a:endParaRPr sz="2400" b="0" i="0" u="none" strike="noStrike" cap="none">
              <a:solidFill>
                <a:schemeClr val="lt1"/>
              </a:solidFill>
              <a:latin typeface="Montserrat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 ExtraLight"/>
              <a:cs typeface="Montserrat ExtraLight"/>
            </a:endParaRPr>
          </a:p>
        </p:txBody>
      </p:sp>
      <p:cxnSp>
        <p:nvCxnSpPr>
          <p:cNvPr id="27" name="Google Shape;141;g295c71ee630_0_0"/>
          <p:cNvCxnSpPr>
            <a:cxnSpLocks/>
          </p:cNvCxnSpPr>
          <p:nvPr/>
        </p:nvCxnSpPr>
        <p:spPr bwMode="auto">
          <a:xfrm>
            <a:off x="2478711" y="5569404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142;g295c71ee630_0_0"/>
          <p:cNvCxnSpPr>
            <a:cxnSpLocks/>
          </p:cNvCxnSpPr>
          <p:nvPr/>
        </p:nvCxnSpPr>
        <p:spPr bwMode="auto">
          <a:xfrm>
            <a:off x="2478711" y="4750254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143;g295c71ee630_0_0"/>
          <p:cNvCxnSpPr>
            <a:cxnSpLocks/>
          </p:cNvCxnSpPr>
          <p:nvPr/>
        </p:nvCxnSpPr>
        <p:spPr bwMode="auto">
          <a:xfrm>
            <a:off x="2478711" y="3902529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144;g295c71ee630_0_0"/>
          <p:cNvCxnSpPr>
            <a:cxnSpLocks/>
          </p:cNvCxnSpPr>
          <p:nvPr/>
        </p:nvCxnSpPr>
        <p:spPr bwMode="auto">
          <a:xfrm>
            <a:off x="2478711" y="3159579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145;g295c71ee630_0_0"/>
          <p:cNvSpPr/>
          <p:nvPr/>
        </p:nvSpPr>
        <p:spPr bwMode="auto">
          <a:xfrm>
            <a:off x="3389112" y="4226054"/>
            <a:ext cx="861900" cy="2091300"/>
          </a:xfrm>
          <a:prstGeom prst="rect">
            <a:avLst/>
          </a:prstGeom>
          <a:solidFill>
            <a:srgbClr val="0023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146;g295c71ee630_0_0"/>
          <p:cNvSpPr/>
          <p:nvPr/>
        </p:nvSpPr>
        <p:spPr bwMode="auto">
          <a:xfrm>
            <a:off x="2392862" y="3173691"/>
            <a:ext cx="884187" cy="3144087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47;g295c71ee630_0_0"/>
          <p:cNvSpPr/>
          <p:nvPr/>
        </p:nvSpPr>
        <p:spPr bwMode="auto">
          <a:xfrm>
            <a:off x="7591687" y="2540089"/>
            <a:ext cx="861900" cy="3777265"/>
          </a:xfrm>
          <a:prstGeom prst="rect">
            <a:avLst/>
          </a:prstGeom>
          <a:solidFill>
            <a:srgbClr val="0023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48;g295c71ee630_0_0"/>
          <p:cNvSpPr/>
          <p:nvPr/>
        </p:nvSpPr>
        <p:spPr bwMode="auto">
          <a:xfrm>
            <a:off x="6593386" y="3159007"/>
            <a:ext cx="952071" cy="3158747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154;g295c71ee630_0_0"/>
          <p:cNvSpPr txBox="1"/>
          <p:nvPr/>
        </p:nvSpPr>
        <p:spPr bwMode="auto">
          <a:xfrm>
            <a:off x="2261187" y="1661679"/>
            <a:ext cx="23493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3000"/>
              <a:buFont typeface="Montserrat ExtraBold"/>
              <a:buNone/>
              <a:defRPr/>
            </a:pPr>
            <a:r>
              <a:rPr lang="ru-RU" sz="3200" b="1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ВНП</a:t>
            </a:r>
            <a:endParaRPr sz="3200" b="1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1200"/>
              <a:buFont typeface="Montserrat Light"/>
              <a:buNone/>
              <a:defRPr/>
            </a:pPr>
            <a:r>
              <a:rPr lang="ru-RU" sz="1400" b="0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количество</a:t>
            </a:r>
            <a:endParaRPr sz="1400" b="0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6" name="Google Shape;155;g295c71ee630_0_0"/>
          <p:cNvPicPr/>
          <p:nvPr/>
        </p:nvPicPr>
        <p:blipFill>
          <a:blip r:embed="rId3">
            <a:alphaModFix/>
          </a:blip>
          <a:srcRect l="2551" t="12157" r="80372" b="11569"/>
          <a:stretch/>
        </p:blipFill>
        <p:spPr bwMode="auto">
          <a:xfrm>
            <a:off x="2269012" y="4407029"/>
            <a:ext cx="789576" cy="197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56;g295c71ee630_0_0"/>
          <p:cNvPicPr/>
          <p:nvPr/>
        </p:nvPicPr>
        <p:blipFill>
          <a:blip r:embed="rId4">
            <a:alphaModFix/>
          </a:blip>
          <a:srcRect l="16673" t="12516" r="63225" b="11858"/>
          <a:stretch/>
        </p:blipFill>
        <p:spPr bwMode="auto">
          <a:xfrm>
            <a:off x="3117262" y="4481848"/>
            <a:ext cx="789576" cy="185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57;g295c71ee630_0_0"/>
          <p:cNvPicPr/>
          <p:nvPr/>
        </p:nvPicPr>
        <p:blipFill>
          <a:blip r:embed="rId5">
            <a:alphaModFix/>
          </a:blip>
          <a:srcRect l="35678" t="4425" r="41991" b="13775"/>
          <a:stretch/>
        </p:blipFill>
        <p:spPr bwMode="auto">
          <a:xfrm>
            <a:off x="6441062" y="4311504"/>
            <a:ext cx="919035" cy="202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58;g295c71ee630_0_0"/>
          <p:cNvPicPr/>
          <p:nvPr/>
        </p:nvPicPr>
        <p:blipFill>
          <a:blip r:embed="rId6">
            <a:alphaModFix/>
          </a:blip>
          <a:srcRect l="57229" t="9279" r="20765" b="13772"/>
          <a:stretch/>
        </p:blipFill>
        <p:spPr bwMode="auto">
          <a:xfrm>
            <a:off x="7397737" y="4423178"/>
            <a:ext cx="919025" cy="193800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59;g295c71ee630_0_0"/>
          <p:cNvSpPr txBox="1"/>
          <p:nvPr/>
        </p:nvSpPr>
        <p:spPr bwMode="auto">
          <a:xfrm>
            <a:off x="6336211" y="1647567"/>
            <a:ext cx="4088899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3000"/>
              <a:buFont typeface="Montserrat ExtraBold"/>
              <a:buNone/>
              <a:defRPr/>
            </a:pPr>
            <a:r>
              <a:rPr lang="ru-RU" sz="3200" b="1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ВНП</a:t>
            </a:r>
            <a:endParaRPr sz="3200" b="1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1200"/>
              <a:buFont typeface="Montserrat Light"/>
              <a:buNone/>
              <a:defRPr/>
            </a:pPr>
            <a:r>
              <a:rPr lang="ru-RU" sz="1400" b="0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среднее доначисление: только налоги</a:t>
            </a:r>
            <a:endParaRPr sz="1400" b="0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41" name="Google Shape;160;g295c71ee630_0_0"/>
          <p:cNvCxnSpPr>
            <a:cxnSpLocks/>
          </p:cNvCxnSpPr>
          <p:nvPr/>
        </p:nvCxnSpPr>
        <p:spPr bwMode="auto">
          <a:xfrm>
            <a:off x="2010937" y="6340929"/>
            <a:ext cx="8784900" cy="0"/>
          </a:xfrm>
          <a:prstGeom prst="straightConnector1">
            <a:avLst/>
          </a:prstGeom>
          <a:noFill/>
          <a:ln w="38100" cap="flat" cmpd="sng">
            <a:solidFill>
              <a:srgbClr val="D9C1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161;g295c71ee630_0_0"/>
          <p:cNvSpPr txBox="1"/>
          <p:nvPr/>
        </p:nvSpPr>
        <p:spPr bwMode="auto">
          <a:xfrm>
            <a:off x="2379825" y="6302902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2022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3" name="Google Shape;162;g295c71ee630_0_0"/>
          <p:cNvSpPr txBox="1"/>
          <p:nvPr/>
        </p:nvSpPr>
        <p:spPr bwMode="auto">
          <a:xfrm>
            <a:off x="3328450" y="6303328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2023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4" name="Google Shape;163;g295c71ee630_0_0"/>
          <p:cNvSpPr txBox="1"/>
          <p:nvPr/>
        </p:nvSpPr>
        <p:spPr bwMode="auto">
          <a:xfrm>
            <a:off x="6535925" y="6303003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2022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5" name="Google Shape;164;g295c71ee630_0_0"/>
          <p:cNvSpPr txBox="1"/>
          <p:nvPr/>
        </p:nvSpPr>
        <p:spPr bwMode="auto">
          <a:xfrm>
            <a:off x="7509925" y="6303328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2023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6" name="Google Shape;165;g295c71ee630_0_0"/>
          <p:cNvSpPr txBox="1"/>
          <p:nvPr/>
        </p:nvSpPr>
        <p:spPr bwMode="auto">
          <a:xfrm>
            <a:off x="2392862" y="3364979"/>
            <a:ext cx="16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Light"/>
              <a:buNone/>
              <a:defRPr/>
            </a:pPr>
            <a:r>
              <a:rPr lang="ru-RU" sz="1800">
                <a:solidFill>
                  <a:schemeClr val="lt1"/>
                </a:solidFill>
                <a:latin typeface="Roboto"/>
                <a:ea typeface="Roboto"/>
                <a:cs typeface="Roboto"/>
              </a:rPr>
              <a:t> 9 392</a:t>
            </a:r>
            <a:endParaRPr lang="ru-RU"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7" name="Google Shape;166;g295c71ee630_0_0"/>
          <p:cNvSpPr txBox="1"/>
          <p:nvPr/>
        </p:nvSpPr>
        <p:spPr bwMode="auto">
          <a:xfrm>
            <a:off x="3435587" y="4226379"/>
            <a:ext cx="16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</a:rPr>
              <a:t>4 958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8" name="Google Shape;167;g295c71ee630_0_0"/>
          <p:cNvSpPr txBox="1"/>
          <p:nvPr/>
        </p:nvSpPr>
        <p:spPr bwMode="auto">
          <a:xfrm>
            <a:off x="6708858" y="3279134"/>
            <a:ext cx="131377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46,4</a:t>
            </a:r>
            <a:endParaRPr lang="ru-RU"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млн.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руб.</a:t>
            </a:r>
            <a:endParaRPr/>
          </a:p>
        </p:txBody>
      </p:sp>
      <p:sp>
        <p:nvSpPr>
          <p:cNvPr id="49" name="Google Shape;168;g295c71ee630_0_0"/>
          <p:cNvSpPr txBox="1"/>
          <p:nvPr/>
        </p:nvSpPr>
        <p:spPr bwMode="auto">
          <a:xfrm>
            <a:off x="7660929" y="2633592"/>
            <a:ext cx="1209600" cy="101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6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60,8</a:t>
            </a:r>
            <a:endParaRPr sz="16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млн. </a:t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руб.</a:t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0" name="Google Shape;169;g295c71ee630_0_0"/>
          <p:cNvSpPr txBox="1"/>
          <p:nvPr/>
        </p:nvSpPr>
        <p:spPr bwMode="auto">
          <a:xfrm>
            <a:off x="3556787" y="2790904"/>
            <a:ext cx="26636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ДИНАМИКА: </a:t>
            </a: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- </a:t>
            </a: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42</a:t>
            </a: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 %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1" name="Google Shape;170;g295c71ee630_0_0"/>
          <p:cNvSpPr txBox="1"/>
          <p:nvPr/>
        </p:nvSpPr>
        <p:spPr bwMode="auto">
          <a:xfrm>
            <a:off x="8685512" y="2790904"/>
            <a:ext cx="26636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ДИНАМИКА: </a:t>
            </a: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+ 31</a:t>
            </a: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 %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" name="Google Shape;149;g295c71ee630_0_0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pPr>
            <a:r>
              <a:rPr lang="ru-RU"/>
              <a:t>Слайд про статистику работы ФНС</a:t>
            </a:r>
            <a:endParaRPr/>
          </a:p>
        </p:txBody>
      </p:sp>
      <p:sp>
        <p:nvSpPr>
          <p:cNvPr id="150" name="Google Shape;150;g295c71ee630_0_0"/>
          <p:cNvSpPr/>
          <p:nvPr/>
        </p:nvSpPr>
        <p:spPr bwMode="auto">
          <a:xfrm>
            <a:off x="-25725" y="3525"/>
            <a:ext cx="12217800" cy="1503900"/>
          </a:xfrm>
          <a:prstGeom prst="rect">
            <a:avLst/>
          </a:prstGeom>
          <a:solidFill>
            <a:srgbClr val="1A2745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20305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1" name="Google Shape;151;g295c71ee630_0_0"/>
          <p:cNvSpPr txBox="1">
            <a:spLocks noGrp="1"/>
          </p:cNvSpPr>
          <p:nvPr>
            <p:ph type="subTitle" idx="4294967295"/>
          </p:nvPr>
        </p:nvSpPr>
        <p:spPr bwMode="auto">
          <a:xfrm>
            <a:off x="2875937" y="132167"/>
            <a:ext cx="7130250" cy="223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r>
              <a:rPr lang="ru-RU" sz="2800" b="1" i="0" u="none" strike="noStrike" cap="none">
                <a:solidFill>
                  <a:schemeClr val="lt1"/>
                </a:solidFill>
                <a:latin typeface="Montserrat"/>
              </a:rPr>
              <a:t>ВЫЕЗДНЫЕ НАЛОГОВЫЕ ПРОВЕРКИ ОРГАНИЗАЦИЙ В МОСКВЕ</a:t>
            </a:r>
            <a:endParaRPr sz="2800" b="1" i="0" u="none" strike="noStrike" cap="none">
              <a:solidFill>
                <a:schemeClr val="lt1"/>
              </a:solidFill>
              <a:latin typeface="Montserrat"/>
            </a:endParaRPr>
          </a:p>
          <a:p>
            <a:pPr marL="0" marR="0" lv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3100" b="0" i="0" u="none" strike="noStrike" cap="none">
              <a:solidFill>
                <a:schemeClr val="lt1"/>
              </a:solidFill>
              <a:latin typeface="Montserrat"/>
              <a:ea typeface="Montserrat SemiBold"/>
              <a:cs typeface="Montserrat SemiBold"/>
            </a:endParaRPr>
          </a:p>
          <a:p>
            <a:pPr marL="0" marR="0" lvl="0" indent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800" b="0" i="0" u="none" strike="noStrike" cap="none">
              <a:solidFill>
                <a:schemeClr val="dk1"/>
              </a:solidFill>
              <a:latin typeface="Montserrat"/>
              <a:ea typeface="Montserrat Light"/>
              <a:cs typeface="Montserrat Light"/>
            </a:endParaRPr>
          </a:p>
        </p:txBody>
      </p:sp>
      <p:pic>
        <p:nvPicPr>
          <p:cNvPr id="152" name="Google Shape;152;g295c71ee630_0_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282375"/>
            <a:ext cx="2663800" cy="10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95c71ee630_0_0"/>
          <p:cNvSpPr txBox="1"/>
          <p:nvPr/>
        </p:nvSpPr>
        <p:spPr bwMode="auto">
          <a:xfrm>
            <a:off x="9888585" y="78673"/>
            <a:ext cx="24651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/>
            </a:pPr>
            <a:r>
              <a:rPr lang="ru-RU" sz="2400" b="0" i="0" u="none" strike="noStrike" cap="none">
                <a:solidFill>
                  <a:schemeClr val="lt1"/>
                </a:solidFill>
                <a:latin typeface="Montserrat"/>
                <a:ea typeface="Calibri"/>
                <a:cs typeface="Calibri"/>
              </a:rPr>
              <a:t>Статистика </a:t>
            </a:r>
            <a:endParaRPr sz="2400" b="0" i="0" u="none" strike="noStrike" cap="none">
              <a:solidFill>
                <a:schemeClr val="lt1"/>
              </a:solidFill>
              <a:latin typeface="Montserrat"/>
              <a:ea typeface="Calibri"/>
              <a:cs typeface="Calibri"/>
            </a:endParaRPr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0" i="0" u="none" strike="noStrike" cap="none">
                <a:solidFill>
                  <a:schemeClr val="lt1"/>
                </a:solidFill>
                <a:latin typeface="Montserrat"/>
                <a:ea typeface="Calibri"/>
                <a:cs typeface="Calibri"/>
              </a:rPr>
              <a:t>2022 – 2023</a:t>
            </a:r>
            <a:endParaRPr sz="2400" b="0" i="0" u="none" strike="noStrike" cap="none">
              <a:solidFill>
                <a:schemeClr val="lt1"/>
              </a:solidFill>
              <a:latin typeface="Montserrat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 ExtraLight"/>
              <a:cs typeface="Montserrat ExtraLight"/>
            </a:endParaRPr>
          </a:p>
        </p:txBody>
      </p:sp>
      <p:cxnSp>
        <p:nvCxnSpPr>
          <p:cNvPr id="27" name="Google Shape;141;g295c71ee630_0_0"/>
          <p:cNvCxnSpPr>
            <a:cxnSpLocks/>
          </p:cNvCxnSpPr>
          <p:nvPr/>
        </p:nvCxnSpPr>
        <p:spPr bwMode="auto">
          <a:xfrm>
            <a:off x="2478711" y="5569404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142;g295c71ee630_0_0"/>
          <p:cNvCxnSpPr>
            <a:cxnSpLocks/>
          </p:cNvCxnSpPr>
          <p:nvPr/>
        </p:nvCxnSpPr>
        <p:spPr bwMode="auto">
          <a:xfrm>
            <a:off x="2478711" y="4750254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143;g295c71ee630_0_0"/>
          <p:cNvCxnSpPr>
            <a:cxnSpLocks/>
          </p:cNvCxnSpPr>
          <p:nvPr/>
        </p:nvCxnSpPr>
        <p:spPr bwMode="auto">
          <a:xfrm>
            <a:off x="2478711" y="3902529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144;g295c71ee630_0_0"/>
          <p:cNvCxnSpPr>
            <a:cxnSpLocks/>
          </p:cNvCxnSpPr>
          <p:nvPr/>
        </p:nvCxnSpPr>
        <p:spPr bwMode="auto">
          <a:xfrm>
            <a:off x="2478711" y="3159579"/>
            <a:ext cx="8317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145;g295c71ee630_0_0"/>
          <p:cNvSpPr/>
          <p:nvPr/>
        </p:nvSpPr>
        <p:spPr bwMode="auto">
          <a:xfrm>
            <a:off x="3389112" y="4226054"/>
            <a:ext cx="861900" cy="2091300"/>
          </a:xfrm>
          <a:prstGeom prst="rect">
            <a:avLst/>
          </a:prstGeom>
          <a:solidFill>
            <a:srgbClr val="0023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146;g295c71ee630_0_0"/>
          <p:cNvSpPr/>
          <p:nvPr/>
        </p:nvSpPr>
        <p:spPr bwMode="auto">
          <a:xfrm>
            <a:off x="2392862" y="3607253"/>
            <a:ext cx="884187" cy="2710525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47;g295c71ee630_0_0"/>
          <p:cNvSpPr/>
          <p:nvPr/>
        </p:nvSpPr>
        <p:spPr bwMode="auto">
          <a:xfrm>
            <a:off x="7591687" y="2892362"/>
            <a:ext cx="861900" cy="3424992"/>
          </a:xfrm>
          <a:prstGeom prst="rect">
            <a:avLst/>
          </a:prstGeom>
          <a:solidFill>
            <a:srgbClr val="0023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48;g295c71ee630_0_0"/>
          <p:cNvSpPr/>
          <p:nvPr/>
        </p:nvSpPr>
        <p:spPr bwMode="auto">
          <a:xfrm>
            <a:off x="6593386" y="3370829"/>
            <a:ext cx="952071" cy="2946926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154;g295c71ee630_0_0"/>
          <p:cNvSpPr txBox="1"/>
          <p:nvPr/>
        </p:nvSpPr>
        <p:spPr bwMode="auto">
          <a:xfrm>
            <a:off x="2261187" y="1661679"/>
            <a:ext cx="23493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3000"/>
              <a:buFont typeface="Montserrat ExtraBold"/>
              <a:buNone/>
              <a:defRPr/>
            </a:pPr>
            <a:r>
              <a:rPr lang="ru-RU" sz="3200" b="1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ВНП</a:t>
            </a:r>
            <a:endParaRPr sz="3200" b="1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1200"/>
              <a:buFont typeface="Montserrat Light"/>
              <a:buNone/>
              <a:defRPr/>
            </a:pPr>
            <a:r>
              <a:rPr lang="ru-RU" sz="1400" b="0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количество</a:t>
            </a:r>
            <a:endParaRPr sz="1400" b="0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6" name="Google Shape;155;g295c71ee630_0_0"/>
          <p:cNvPicPr/>
          <p:nvPr/>
        </p:nvPicPr>
        <p:blipFill>
          <a:blip r:embed="rId3">
            <a:alphaModFix/>
          </a:blip>
          <a:srcRect l="2551" t="12157" r="80372" b="11569"/>
          <a:stretch/>
        </p:blipFill>
        <p:spPr bwMode="auto">
          <a:xfrm>
            <a:off x="2269012" y="4407029"/>
            <a:ext cx="789576" cy="197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56;g295c71ee630_0_0"/>
          <p:cNvPicPr/>
          <p:nvPr/>
        </p:nvPicPr>
        <p:blipFill>
          <a:blip r:embed="rId4">
            <a:alphaModFix/>
          </a:blip>
          <a:srcRect l="16673" t="12516" r="63225" b="11858"/>
          <a:stretch/>
        </p:blipFill>
        <p:spPr bwMode="auto">
          <a:xfrm>
            <a:off x="3117262" y="4481848"/>
            <a:ext cx="789576" cy="185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57;g295c71ee630_0_0"/>
          <p:cNvPicPr/>
          <p:nvPr/>
        </p:nvPicPr>
        <p:blipFill>
          <a:blip r:embed="rId5">
            <a:alphaModFix/>
          </a:blip>
          <a:srcRect l="35678" t="4425" r="41991" b="13775"/>
          <a:stretch/>
        </p:blipFill>
        <p:spPr bwMode="auto">
          <a:xfrm>
            <a:off x="6441062" y="4311504"/>
            <a:ext cx="919035" cy="202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58;g295c71ee630_0_0"/>
          <p:cNvPicPr/>
          <p:nvPr/>
        </p:nvPicPr>
        <p:blipFill>
          <a:blip r:embed="rId6">
            <a:alphaModFix/>
          </a:blip>
          <a:srcRect l="57229" t="9279" r="20765" b="13772"/>
          <a:stretch/>
        </p:blipFill>
        <p:spPr bwMode="auto">
          <a:xfrm>
            <a:off x="7397737" y="4423178"/>
            <a:ext cx="919025" cy="19380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160;g295c71ee630_0_0"/>
          <p:cNvCxnSpPr>
            <a:cxnSpLocks/>
          </p:cNvCxnSpPr>
          <p:nvPr/>
        </p:nvCxnSpPr>
        <p:spPr bwMode="auto">
          <a:xfrm>
            <a:off x="2010937" y="6340929"/>
            <a:ext cx="8784900" cy="0"/>
          </a:xfrm>
          <a:prstGeom prst="straightConnector1">
            <a:avLst/>
          </a:prstGeom>
          <a:noFill/>
          <a:ln w="38100" cap="flat" cmpd="sng">
            <a:solidFill>
              <a:srgbClr val="D9C1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161;g295c71ee630_0_0"/>
          <p:cNvSpPr txBox="1"/>
          <p:nvPr/>
        </p:nvSpPr>
        <p:spPr bwMode="auto">
          <a:xfrm>
            <a:off x="2379825" y="6302902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2022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3" name="Google Shape;162;g295c71ee630_0_0"/>
          <p:cNvSpPr txBox="1"/>
          <p:nvPr/>
        </p:nvSpPr>
        <p:spPr bwMode="auto">
          <a:xfrm>
            <a:off x="3328450" y="6303328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2023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4" name="Google Shape;163;g295c71ee630_0_0"/>
          <p:cNvSpPr txBox="1"/>
          <p:nvPr/>
        </p:nvSpPr>
        <p:spPr bwMode="auto">
          <a:xfrm>
            <a:off x="6535925" y="6303003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2022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5" name="Google Shape;164;g295c71ee630_0_0"/>
          <p:cNvSpPr txBox="1"/>
          <p:nvPr/>
        </p:nvSpPr>
        <p:spPr bwMode="auto">
          <a:xfrm>
            <a:off x="7509925" y="6303328"/>
            <a:ext cx="91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/>
            </a:pP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2023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6" name="Google Shape;165;g295c71ee630_0_0"/>
          <p:cNvSpPr txBox="1"/>
          <p:nvPr/>
        </p:nvSpPr>
        <p:spPr bwMode="auto">
          <a:xfrm>
            <a:off x="2435018" y="3727282"/>
            <a:ext cx="16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Light"/>
              <a:buNone/>
              <a:defRPr/>
            </a:pPr>
            <a:r>
              <a:rPr lang="ru-RU" sz="1800">
                <a:solidFill>
                  <a:schemeClr val="lt1"/>
                </a:solidFill>
                <a:latin typeface="Roboto"/>
                <a:ea typeface="Roboto"/>
                <a:cs typeface="Roboto"/>
              </a:rPr>
              <a:t>2 252</a:t>
            </a:r>
            <a:endParaRPr lang="ru-RU"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7" name="Google Shape;166;g295c71ee630_0_0"/>
          <p:cNvSpPr txBox="1"/>
          <p:nvPr/>
        </p:nvSpPr>
        <p:spPr bwMode="auto">
          <a:xfrm>
            <a:off x="3435587" y="4226379"/>
            <a:ext cx="16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Light"/>
              <a:buNone/>
              <a:defRPr/>
            </a:pPr>
            <a:r>
              <a:rPr lang="ru-RU" sz="1800">
                <a:solidFill>
                  <a:schemeClr val="lt1"/>
                </a:solidFill>
                <a:latin typeface="Roboto"/>
                <a:ea typeface="Roboto"/>
                <a:cs typeface="Roboto"/>
              </a:rPr>
              <a:t> 1 176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8" name="Google Shape;167;g295c71ee630_0_0"/>
          <p:cNvSpPr txBox="1"/>
          <p:nvPr/>
        </p:nvSpPr>
        <p:spPr bwMode="auto">
          <a:xfrm>
            <a:off x="6694632" y="3371397"/>
            <a:ext cx="131377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63,9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млн.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руб.</a:t>
            </a:r>
            <a:endParaRPr/>
          </a:p>
        </p:txBody>
      </p:sp>
      <p:sp>
        <p:nvSpPr>
          <p:cNvPr id="49" name="Google Shape;168;g295c71ee630_0_0"/>
          <p:cNvSpPr txBox="1"/>
          <p:nvPr/>
        </p:nvSpPr>
        <p:spPr bwMode="auto">
          <a:xfrm>
            <a:off x="7654392" y="3007181"/>
            <a:ext cx="1209600" cy="101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6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98</a:t>
            </a:r>
            <a:endParaRPr sz="16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млн. </a:t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руб.</a:t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0" name="Google Shape;169;g295c71ee630_0_0"/>
          <p:cNvSpPr txBox="1"/>
          <p:nvPr/>
        </p:nvSpPr>
        <p:spPr bwMode="auto">
          <a:xfrm>
            <a:off x="3556787" y="2790904"/>
            <a:ext cx="26636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ДИНАМИКА: </a:t>
            </a: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- </a:t>
            </a: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48</a:t>
            </a: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 %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1" name="Google Shape;170;g295c71ee630_0_0"/>
          <p:cNvSpPr txBox="1"/>
          <p:nvPr/>
        </p:nvSpPr>
        <p:spPr bwMode="auto">
          <a:xfrm>
            <a:off x="8685512" y="2790904"/>
            <a:ext cx="26636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None/>
              <a:defRPr/>
            </a:pPr>
            <a:r>
              <a:rPr lang="ru-R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ДИНАМИКА: </a:t>
            </a:r>
            <a:r>
              <a:rPr lang="ru-RU" sz="18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+ 53</a:t>
            </a:r>
            <a:r>
              <a:rPr lang="ru-R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</a:rPr>
              <a:t> %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" name="Google Shape;159;g295c71ee630_0_0"/>
          <p:cNvSpPr txBox="1"/>
          <p:nvPr/>
        </p:nvSpPr>
        <p:spPr bwMode="auto">
          <a:xfrm>
            <a:off x="6336211" y="1647567"/>
            <a:ext cx="4088899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3000"/>
              <a:buFont typeface="Montserrat ExtraBold"/>
              <a:buNone/>
              <a:defRPr/>
            </a:pPr>
            <a:r>
              <a:rPr lang="ru-RU" sz="3200" b="1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ВНП</a:t>
            </a:r>
            <a:endParaRPr sz="3200" b="1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1A2745"/>
              </a:buClr>
              <a:buSzPts val="1200"/>
              <a:buFont typeface="Montserrat Light"/>
              <a:buNone/>
              <a:defRPr/>
            </a:pPr>
            <a:r>
              <a:rPr lang="ru-RU" sz="1400" b="0" i="0" u="none" strike="noStrike" cap="none">
                <a:solidFill>
                  <a:srgbClr val="1A2745"/>
                </a:solidFill>
                <a:latin typeface="Roboto"/>
                <a:ea typeface="Roboto"/>
                <a:cs typeface="Roboto"/>
              </a:rPr>
              <a:t>среднее доначисление: только налоги</a:t>
            </a:r>
            <a:endParaRPr sz="1400" b="0" i="0" u="none" strike="noStrike" cap="none">
              <a:solidFill>
                <a:srgbClr val="1A2745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6"/>
          <p:cNvGraphicFramePr>
            <a:graphicFrameLocks/>
          </p:cNvGraphicFramePr>
          <p:nvPr/>
        </p:nvGraphicFramePr>
        <p:xfrm>
          <a:off x="954157" y="640369"/>
          <a:ext cx="10257182" cy="595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19" name="Google Shape;219;p8"/>
          <p:cNvGraphicFramePr>
            <a:graphicFrameLocks/>
          </p:cNvGraphicFramePr>
          <p:nvPr/>
        </p:nvGraphicFramePr>
        <p:xfrm>
          <a:off x="724619" y="719666"/>
          <a:ext cx="10817524" cy="5370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3" name="Google Shape;883;p14"/>
          <p:cNvSpPr/>
          <p:nvPr/>
        </p:nvSpPr>
        <p:spPr bwMode="auto">
          <a:xfrm>
            <a:off x="901149" y="562387"/>
            <a:ext cx="966083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400" b="1">
                <a:solidFill>
                  <a:srgbClr val="001834"/>
                </a:solidFill>
              </a:rPr>
              <a:t>Повышение внимания ФНС к дроблению</a:t>
            </a:r>
            <a:endParaRPr b="1"/>
          </a:p>
        </p:txBody>
      </p:sp>
      <p:sp>
        <p:nvSpPr>
          <p:cNvPr id="884" name="Google Shape;884;p14"/>
          <p:cNvSpPr/>
          <p:nvPr/>
        </p:nvSpPr>
        <p:spPr bwMode="auto">
          <a:xfrm>
            <a:off x="901149" y="1740520"/>
            <a:ext cx="10788624" cy="261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2">
              <a:lnSpc>
                <a:spcPct val="113999"/>
              </a:lnSpc>
              <a:defRPr/>
            </a:pPr>
            <a:r>
              <a:rPr lang="ru-RU" sz="2400" dirty="0">
                <a:solidFill>
                  <a:schemeClr val="tx1"/>
                </a:solidFill>
                <a:latin typeface="Montserrat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latin typeface="Montserrat"/>
              </a:rPr>
              <a:t>блоггеры</a:t>
            </a:r>
            <a:endParaRPr lang="ru-RU" sz="2400" dirty="0">
              <a:solidFill>
                <a:schemeClr val="tx1"/>
              </a:solidFill>
              <a:latin typeface="Montserrat"/>
            </a:endParaRPr>
          </a:p>
          <a:p>
            <a:pPr lvl="2">
              <a:lnSpc>
                <a:spcPct val="113999"/>
              </a:lnSpc>
              <a:defRPr/>
            </a:pPr>
            <a:r>
              <a:rPr lang="ru-RU" sz="2400" dirty="0">
                <a:solidFill>
                  <a:schemeClr val="tx1"/>
                </a:solidFill>
                <a:latin typeface="Montserrat"/>
              </a:rPr>
              <a:t>– «новые» составы УК РФ: ст. 174.1  «Легализация», ст. 187  «Незаконный оборот средств платежей»</a:t>
            </a:r>
            <a:endParaRPr dirty="0"/>
          </a:p>
          <a:p>
            <a:pPr lvl="2">
              <a:lnSpc>
                <a:spcPct val="113999"/>
              </a:lnSpc>
              <a:defRPr/>
            </a:pPr>
            <a:r>
              <a:rPr lang="ru-RU" sz="2400" dirty="0">
                <a:solidFill>
                  <a:schemeClr val="tx1"/>
                </a:solidFill>
                <a:latin typeface="Montserrat"/>
              </a:rPr>
              <a:t>– проверок по дроблению обычного бизнеса тоже становится больше</a:t>
            </a:r>
            <a:endParaRPr dirty="0"/>
          </a:p>
          <a:p>
            <a:pPr lvl="2">
              <a:lnSpc>
                <a:spcPct val="113999"/>
              </a:lnSpc>
              <a:defRPr/>
            </a:pPr>
            <a:r>
              <a:rPr lang="ru-RU" sz="2400" dirty="0">
                <a:solidFill>
                  <a:schemeClr val="tx1"/>
                </a:solidFill>
                <a:latin typeface="Montserrat"/>
              </a:rPr>
              <a:t>– «амнистия» от Президента РФ</a:t>
            </a:r>
            <a:endParaRPr dirty="0"/>
          </a:p>
        </p:txBody>
      </p:sp>
      <p:pic>
        <p:nvPicPr>
          <p:cNvPr id="885" name="Google Shape;885;p1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5613007"/>
            <a:ext cx="12233410" cy="1244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6329D8-8A8A-4A6A-AB04-D94B0EE2E5F8}"/>
</file>

<file path=customXml/itemProps2.xml><?xml version="1.0" encoding="utf-8"?>
<ds:datastoreItem xmlns:ds="http://schemas.openxmlformats.org/officeDocument/2006/customXml" ds:itemID="{4C498AE5-EE17-48DB-AAE6-0A38E016F8F5}"/>
</file>

<file path=customXml/itemProps3.xml><?xml version="1.0" encoding="utf-8"?>
<ds:datastoreItem xmlns:ds="http://schemas.openxmlformats.org/officeDocument/2006/customXml" ds:itemID="{C7489B06-458F-456E-8A7D-A4EED631C08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645</Words>
  <Application>Microsoft Macintosh PowerPoint</Application>
  <DocSecurity>0</DocSecurity>
  <PresentationFormat>Широкоэкранный</PresentationFormat>
  <Paragraphs>169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Montserrat Light</vt:lpstr>
      <vt:lpstr>Canela Cond LC Light</vt:lpstr>
      <vt:lpstr>Montserrat ExtraBold</vt:lpstr>
      <vt:lpstr>Graphik LC Semibold</vt:lpstr>
      <vt:lpstr>Montserrat ExtraLight</vt:lpstr>
      <vt:lpstr>Calibri</vt:lpstr>
      <vt:lpstr>Wingdings</vt:lpstr>
      <vt:lpstr>Montserrat SemiBold</vt:lpstr>
      <vt:lpstr>Montserrat</vt:lpstr>
      <vt:lpstr>Graphik LC Regular</vt:lpstr>
      <vt:lpstr>Arial</vt:lpstr>
      <vt:lpstr>TornadoMediumC</vt:lpstr>
      <vt:lpstr>Roboto</vt:lpstr>
      <vt:lpstr>Тема Office</vt:lpstr>
      <vt:lpstr>Презентация PowerPoint</vt:lpstr>
      <vt:lpstr>Презентация PowerPoint</vt:lpstr>
      <vt:lpstr>Владислав Каминский</vt:lpstr>
      <vt:lpstr>Слайд про статистику работы ФНС</vt:lpstr>
      <vt:lpstr>Слайд про статистику работы ФНС</vt:lpstr>
      <vt:lpstr>Слайд про статистику работы ФНС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Владислав Каминский</dc:creator>
  <cp:keywords/>
  <dc:description/>
  <cp:lastModifiedBy>Владислав Каминский</cp:lastModifiedBy>
  <cp:revision>41</cp:revision>
  <dcterms:created xsi:type="dcterms:W3CDTF">2021-02-25T12:35:29Z</dcterms:created>
  <dcterms:modified xsi:type="dcterms:W3CDTF">2024-04-03T07:05:44Z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