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s/slide10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8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7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2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7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3" r:id="rId2"/>
  </p:sldMasterIdLst>
  <p:notesMasterIdLst>
    <p:notesMasterId r:id="rId39"/>
  </p:notesMasterIdLst>
  <p:sldIdLst>
    <p:sldId id="296" r:id="rId3"/>
    <p:sldId id="837" r:id="rId4"/>
    <p:sldId id="716" r:id="rId5"/>
    <p:sldId id="839" r:id="rId6"/>
    <p:sldId id="844" r:id="rId7"/>
    <p:sldId id="335" r:id="rId8"/>
    <p:sldId id="323" r:id="rId9"/>
    <p:sldId id="842" r:id="rId10"/>
    <p:sldId id="895" r:id="rId11"/>
    <p:sldId id="339" r:id="rId12"/>
    <p:sldId id="341" r:id="rId13"/>
    <p:sldId id="342" r:id="rId14"/>
    <p:sldId id="334" r:id="rId15"/>
    <p:sldId id="361" r:id="rId16"/>
    <p:sldId id="370" r:id="rId17"/>
    <p:sldId id="896" r:id="rId18"/>
    <p:sldId id="340" r:id="rId19"/>
    <p:sldId id="322" r:id="rId20"/>
    <p:sldId id="319" r:id="rId21"/>
    <p:sldId id="359" r:id="rId22"/>
    <p:sldId id="320" r:id="rId23"/>
    <p:sldId id="836" r:id="rId24"/>
    <p:sldId id="849" r:id="rId25"/>
    <p:sldId id="850" r:id="rId26"/>
    <p:sldId id="368" r:id="rId27"/>
    <p:sldId id="372" r:id="rId28"/>
    <p:sldId id="373" r:id="rId29"/>
    <p:sldId id="362" r:id="rId30"/>
    <p:sldId id="363" r:id="rId31"/>
    <p:sldId id="326" r:id="rId32"/>
    <p:sldId id="329" r:id="rId33"/>
    <p:sldId id="330" r:id="rId34"/>
    <p:sldId id="328" r:id="rId35"/>
    <p:sldId id="398" r:id="rId36"/>
    <p:sldId id="399" r:id="rId37"/>
    <p:sldId id="297" r:id="rId38"/>
  </p:sldIdLst>
  <p:sldSz cx="12192000" cy="6858000"/>
  <p:notesSz cx="66484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F0000"/>
    <a:srgbClr val="FDC7C3"/>
    <a:srgbClr val="FEECE8"/>
    <a:srgbClr val="FDADAD"/>
    <a:srgbClr val="47B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customXml" Target="../customXml/item3.xml"/><Relationship Id="rId20" Type="http://schemas.openxmlformats.org/officeDocument/2006/relationships/slide" Target="slides/slide18.xml"/><Relationship Id="rId4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B28AEB-C720-FC41-A0CF-0294583D194D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5ED25B-39D9-4D0E-8C82-905A9E732D7C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800" dirty="0">
              <a:solidFill>
                <a:srgbClr val="C00000"/>
              </a:solidFill>
              <a:latin typeface="Georgia" panose="02040502050405020303" pitchFamily="18" charset="0"/>
            </a:rPr>
            <a:t>Аналитические таблицы УФНС по «Дроблению»  </a:t>
          </a:r>
        </a:p>
      </dgm:t>
    </dgm:pt>
    <dgm:pt modelId="{17B9949A-5C00-4FAB-974B-C6EFFC1134F4}" type="parTrans" cxnId="{B3C14867-3D17-4D93-BABB-AE74EBC97DBB}">
      <dgm:prSet/>
      <dgm:spPr/>
      <dgm:t>
        <a:bodyPr/>
        <a:lstStyle/>
        <a:p>
          <a:endParaRPr lang="ru-RU"/>
        </a:p>
      </dgm:t>
    </dgm:pt>
    <dgm:pt modelId="{E7FA2862-B002-42BC-B9C2-0E0ED0233BCC}" type="sibTrans" cxnId="{B3C14867-3D17-4D93-BABB-AE74EBC97DBB}">
      <dgm:prSet/>
      <dgm:spPr/>
      <dgm:t>
        <a:bodyPr/>
        <a:lstStyle/>
        <a:p>
          <a:endParaRPr lang="ru-RU"/>
        </a:p>
      </dgm:t>
    </dgm:pt>
    <dgm:pt modelId="{708CD3FE-73BC-1048-9C3B-DD41EF41E48A}" type="pres">
      <dgm:prSet presAssocID="{C9B28AEB-C720-FC41-A0CF-0294583D194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535764-6775-4CCB-A1BF-2BE4CBD434B4}" type="pres">
      <dgm:prSet presAssocID="{D85ED25B-39D9-4D0E-8C82-905A9E732D7C}" presName="circle1" presStyleLbl="node1" presStyleIdx="0" presStyleCnt="1"/>
      <dgm:spPr>
        <a:solidFill>
          <a:srgbClr val="C00000"/>
        </a:solidFill>
        <a:ln>
          <a:solidFill>
            <a:schemeClr val="tx1"/>
          </a:solidFill>
        </a:ln>
      </dgm:spPr>
    </dgm:pt>
    <dgm:pt modelId="{983ED295-45C9-4A98-A227-BF421B167C67}" type="pres">
      <dgm:prSet presAssocID="{D85ED25B-39D9-4D0E-8C82-905A9E732D7C}" presName="space" presStyleCnt="0"/>
      <dgm:spPr/>
    </dgm:pt>
    <dgm:pt modelId="{017F76FE-FE2E-4041-AFAC-9CF54DE13CBD}" type="pres">
      <dgm:prSet presAssocID="{D85ED25B-39D9-4D0E-8C82-905A9E732D7C}" presName="rect1" presStyleLbl="alignAcc1" presStyleIdx="0" presStyleCnt="1" custLinFactNeighborX="1121" custLinFactNeighborY="11444"/>
      <dgm:spPr/>
      <dgm:t>
        <a:bodyPr/>
        <a:lstStyle/>
        <a:p>
          <a:endParaRPr lang="ru-RU"/>
        </a:p>
      </dgm:t>
    </dgm:pt>
    <dgm:pt modelId="{B7DEF2A6-7944-4D6A-B55A-FCB0E988C26D}" type="pres">
      <dgm:prSet presAssocID="{D85ED25B-39D9-4D0E-8C82-905A9E732D7C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5EA04C-5F52-4F7E-960F-70B575A81D82}" type="presOf" srcId="{D85ED25B-39D9-4D0E-8C82-905A9E732D7C}" destId="{017F76FE-FE2E-4041-AFAC-9CF54DE13CBD}" srcOrd="0" destOrd="0" presId="urn:microsoft.com/office/officeart/2005/8/layout/target3"/>
    <dgm:cxn modelId="{D085E942-866C-42BD-8B55-3228D2D09826}" type="presOf" srcId="{D85ED25B-39D9-4D0E-8C82-905A9E732D7C}" destId="{B7DEF2A6-7944-4D6A-B55A-FCB0E988C26D}" srcOrd="1" destOrd="0" presId="urn:microsoft.com/office/officeart/2005/8/layout/target3"/>
    <dgm:cxn modelId="{4F1881F2-D3F4-40BF-A0AA-09B6A4C6082D}" type="presOf" srcId="{C9B28AEB-C720-FC41-A0CF-0294583D194D}" destId="{708CD3FE-73BC-1048-9C3B-DD41EF41E48A}" srcOrd="0" destOrd="0" presId="urn:microsoft.com/office/officeart/2005/8/layout/target3"/>
    <dgm:cxn modelId="{B3C14867-3D17-4D93-BABB-AE74EBC97DBB}" srcId="{C9B28AEB-C720-FC41-A0CF-0294583D194D}" destId="{D85ED25B-39D9-4D0E-8C82-905A9E732D7C}" srcOrd="0" destOrd="0" parTransId="{17B9949A-5C00-4FAB-974B-C6EFFC1134F4}" sibTransId="{E7FA2862-B002-42BC-B9C2-0E0ED0233BCC}"/>
    <dgm:cxn modelId="{F0843934-FFFA-44E7-B148-4042C1687045}" type="presParOf" srcId="{708CD3FE-73BC-1048-9C3B-DD41EF41E48A}" destId="{F4535764-6775-4CCB-A1BF-2BE4CBD434B4}" srcOrd="0" destOrd="0" presId="urn:microsoft.com/office/officeart/2005/8/layout/target3"/>
    <dgm:cxn modelId="{D988E0C4-2CAB-41BA-B7C9-4FF8B76CF55B}" type="presParOf" srcId="{708CD3FE-73BC-1048-9C3B-DD41EF41E48A}" destId="{983ED295-45C9-4A98-A227-BF421B167C67}" srcOrd="1" destOrd="0" presId="urn:microsoft.com/office/officeart/2005/8/layout/target3"/>
    <dgm:cxn modelId="{779C7B2B-A17D-4C0F-858B-BE277990371D}" type="presParOf" srcId="{708CD3FE-73BC-1048-9C3B-DD41EF41E48A}" destId="{017F76FE-FE2E-4041-AFAC-9CF54DE13CBD}" srcOrd="2" destOrd="0" presId="urn:microsoft.com/office/officeart/2005/8/layout/target3"/>
    <dgm:cxn modelId="{2903B002-5A8B-4830-965E-2622C9058798}" type="presParOf" srcId="{708CD3FE-73BC-1048-9C3B-DD41EF41E48A}" destId="{B7DEF2A6-7944-4D6A-B55A-FCB0E988C26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7090A8-254A-4054-B62B-D4DB1D3060AF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003E2A-BBB8-44E3-BE93-C84B94F73EFA}">
      <dgm:prSet phldrT="[Текст]"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600" b="0" i="0" dirty="0">
              <a:solidFill>
                <a:prstClr val="black"/>
              </a:solidFill>
              <a:latin typeface="Georgia" panose="02040502050405020303" pitchFamily="18" charset="0"/>
              <a:cs typeface="Times New Roman" panose="02020603050405020304" pitchFamily="18" charset="0"/>
            </a:rPr>
            <a:t>Сделки между взаимозависимыми лицами не соответствуют рыночным условиям</a:t>
          </a:r>
          <a:endParaRPr lang="ru-RU" sz="1600" b="0" i="0" dirty="0">
            <a:latin typeface="Georgia" panose="02040502050405020303" pitchFamily="18" charset="0"/>
          </a:endParaRPr>
        </a:p>
      </dgm:t>
    </dgm:pt>
    <dgm:pt modelId="{57934C24-AAB8-46ED-BC5A-461C0388FD78}" type="parTrans" cxnId="{6F8D0E85-906B-43FF-853D-89F08A1853A5}">
      <dgm:prSet/>
      <dgm:spPr/>
      <dgm:t>
        <a:bodyPr/>
        <a:lstStyle/>
        <a:p>
          <a:endParaRPr lang="ru-RU"/>
        </a:p>
      </dgm:t>
    </dgm:pt>
    <dgm:pt modelId="{3024F8BB-5148-4775-891A-62E2F4F78476}" type="sibTrans" cxnId="{6F8D0E85-906B-43FF-853D-89F08A1853A5}">
      <dgm:prSet/>
      <dgm:spPr>
        <a:solidFill>
          <a:schemeClr val="bg1"/>
        </a:solidFill>
        <a:ln w="28575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 dirty="0"/>
        </a:p>
      </dgm:t>
    </dgm:pt>
    <dgm:pt modelId="{FF120A22-B4C0-4973-95E7-B11B643C1A7C}">
      <dgm:prSet phldrT="[Текст]"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kumimoji="0" lang="ru-RU" sz="1500" b="0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Times New Roman" panose="02020603050405020304" pitchFamily="18" charset="0"/>
              <a:sym typeface="Arial"/>
            </a:rPr>
            <a:t>Присутствует ли экономическая целесообразность дробления? </a:t>
          </a:r>
          <a:endParaRPr lang="ru-RU" sz="1500" b="0" i="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3A85B9E6-C840-4A24-8C7D-093DF9D25822}" type="sibTrans" cxnId="{DD0A30DF-9890-4CA1-B8BE-34D37DE5CEDD}">
      <dgm:prSet/>
      <dgm:spPr>
        <a:solidFill>
          <a:schemeClr val="accent5">
            <a:lumMod val="20000"/>
            <a:lumOff val="80000"/>
          </a:schemeClr>
        </a:solidFill>
        <a:ln w="28575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97D1548C-5865-4F7D-BE68-1E18B1B7E096}" type="parTrans" cxnId="{DD0A30DF-9890-4CA1-B8BE-34D37DE5CEDD}">
      <dgm:prSet/>
      <dgm:spPr/>
      <dgm:t>
        <a:bodyPr/>
        <a:lstStyle/>
        <a:p>
          <a:endParaRPr lang="ru-RU"/>
        </a:p>
      </dgm:t>
    </dgm:pt>
    <dgm:pt modelId="{4B3EB997-56B3-4E5E-B10F-8236CCDC1EC8}">
      <dgm:prSet phldrT="[Текст]"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600" b="0" i="0" dirty="0">
              <a:solidFill>
                <a:prstClr val="black"/>
              </a:solidFill>
              <a:latin typeface="Georgia" panose="02040502050405020303" pitchFamily="18" charset="0"/>
              <a:cs typeface="Times New Roman" panose="02020603050405020304" pitchFamily="18" charset="0"/>
            </a:rPr>
            <a:t>Реальность и самостоятельность деятельности налогоплательщиков</a:t>
          </a:r>
          <a:endParaRPr lang="ru-RU" sz="1600" b="0" i="0" dirty="0">
            <a:latin typeface="Georgia" panose="02040502050405020303" pitchFamily="18" charset="0"/>
          </a:endParaRPr>
        </a:p>
      </dgm:t>
    </dgm:pt>
    <dgm:pt modelId="{325309BA-FD8C-4FA2-BAFF-AF089BEE4DCA}" type="sibTrans" cxnId="{91E06692-FEDE-4AF2-90BD-97226C78E87D}">
      <dgm:prSet/>
      <dgm:spPr>
        <a:solidFill>
          <a:schemeClr val="accent5">
            <a:lumMod val="20000"/>
            <a:lumOff val="80000"/>
          </a:schemeClr>
        </a:solidFill>
        <a:ln w="28575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3A7254B4-B9D1-4A0C-9C6A-B42FF0A26B37}" type="parTrans" cxnId="{91E06692-FEDE-4AF2-90BD-97226C78E87D}">
      <dgm:prSet/>
      <dgm:spPr/>
      <dgm:t>
        <a:bodyPr/>
        <a:lstStyle/>
        <a:p>
          <a:endParaRPr lang="ru-RU"/>
        </a:p>
      </dgm:t>
    </dgm:pt>
    <dgm:pt modelId="{E66A6AA3-5DE4-49E3-9E5A-D8A1F2AC9737}" type="pres">
      <dgm:prSet presAssocID="{0C7090A8-254A-4054-B62B-D4DB1D3060A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797D794-76FA-40FD-8FBB-295BEA74CB4C}" type="pres">
      <dgm:prSet presAssocID="{FF120A22-B4C0-4973-95E7-B11B643C1A7C}" presName="composite" presStyleCnt="0"/>
      <dgm:spPr/>
    </dgm:pt>
    <dgm:pt modelId="{A917AC1E-3E89-43E5-9402-4524FC5EE0CC}" type="pres">
      <dgm:prSet presAssocID="{FF120A22-B4C0-4973-95E7-B11B643C1A7C}" presName="Parent1" presStyleLbl="node1" presStyleIdx="0" presStyleCnt="6" custScaleX="126814" custLinFactNeighborX="5399" custLinFactNeighborY="3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6A63C-1FFB-4CC7-A7BA-5FCBDEF588EC}" type="pres">
      <dgm:prSet presAssocID="{FF120A22-B4C0-4973-95E7-B11B643C1A7C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9AE04A6E-ADC7-4F2C-8875-DC6813F9989D}" type="pres">
      <dgm:prSet presAssocID="{FF120A22-B4C0-4973-95E7-B11B643C1A7C}" presName="BalanceSpacing" presStyleCnt="0"/>
      <dgm:spPr/>
    </dgm:pt>
    <dgm:pt modelId="{0151109D-6683-47F4-B5F6-578731D0370F}" type="pres">
      <dgm:prSet presAssocID="{FF120A22-B4C0-4973-95E7-B11B643C1A7C}" presName="BalanceSpacing1" presStyleCnt="0"/>
      <dgm:spPr/>
    </dgm:pt>
    <dgm:pt modelId="{8FB81BD9-507D-4022-BBAB-56BEFEF61A5E}" type="pres">
      <dgm:prSet presAssocID="{3A85B9E6-C840-4A24-8C7D-093DF9D25822}" presName="Accent1Text" presStyleLbl="node1" presStyleIdx="1" presStyleCnt="6" custScaleX="115074" custLinFactNeighborX="-15935" custLinFactNeighborY="-820"/>
      <dgm:spPr/>
      <dgm:t>
        <a:bodyPr/>
        <a:lstStyle/>
        <a:p>
          <a:endParaRPr lang="ru-RU"/>
        </a:p>
      </dgm:t>
    </dgm:pt>
    <dgm:pt modelId="{684CD7CA-257A-4D88-BCE0-4D76EB000BA4}" type="pres">
      <dgm:prSet presAssocID="{3A85B9E6-C840-4A24-8C7D-093DF9D25822}" presName="spaceBetweenRectangles" presStyleCnt="0"/>
      <dgm:spPr/>
    </dgm:pt>
    <dgm:pt modelId="{7EDB6AA6-4A48-48E1-B41A-E258AC2ACE08}" type="pres">
      <dgm:prSet presAssocID="{6B003E2A-BBB8-44E3-BE93-C84B94F73EFA}" presName="composite" presStyleCnt="0"/>
      <dgm:spPr/>
    </dgm:pt>
    <dgm:pt modelId="{BE845DBD-19A3-4FE8-B435-52CEAF4BA9B0}" type="pres">
      <dgm:prSet presAssocID="{6B003E2A-BBB8-44E3-BE93-C84B94F73EFA}" presName="Parent1" presStyleLbl="node1" presStyleIdx="2" presStyleCnt="6" custScaleX="125492" custLinFactNeighborX="-7617" custLinFactNeighborY="-14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5A097-71FE-4F42-BA5E-20EA9C98EF7D}" type="pres">
      <dgm:prSet presAssocID="{6B003E2A-BBB8-44E3-BE93-C84B94F73EFA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CB0D52F-0F02-4539-99DA-FFD84F5EF873}" type="pres">
      <dgm:prSet presAssocID="{6B003E2A-BBB8-44E3-BE93-C84B94F73EFA}" presName="BalanceSpacing" presStyleCnt="0"/>
      <dgm:spPr/>
    </dgm:pt>
    <dgm:pt modelId="{06670D6B-2E64-4CF7-AF17-B92D33BA8FA7}" type="pres">
      <dgm:prSet presAssocID="{6B003E2A-BBB8-44E3-BE93-C84B94F73EFA}" presName="BalanceSpacing1" presStyleCnt="0"/>
      <dgm:spPr/>
    </dgm:pt>
    <dgm:pt modelId="{E5B9A921-E204-4026-A103-4F22C5CF7498}" type="pres">
      <dgm:prSet presAssocID="{3024F8BB-5148-4775-891A-62E2F4F78476}" presName="Accent1Text" presStyleLbl="node1" presStyleIdx="3" presStyleCnt="6" custScaleX="118409" custLinFactX="-100000" custLinFactNeighborX="-150011" custLinFactNeighborY="1196"/>
      <dgm:spPr/>
      <dgm:t>
        <a:bodyPr/>
        <a:lstStyle/>
        <a:p>
          <a:endParaRPr lang="ru-RU"/>
        </a:p>
      </dgm:t>
    </dgm:pt>
    <dgm:pt modelId="{8560E524-0DAA-4E45-B434-F0E67C029F4E}" type="pres">
      <dgm:prSet presAssocID="{3024F8BB-5148-4775-891A-62E2F4F78476}" presName="spaceBetweenRectangles" presStyleCnt="0"/>
      <dgm:spPr/>
    </dgm:pt>
    <dgm:pt modelId="{D64B97C7-DC7B-4C0E-9F2E-E6D9209759FE}" type="pres">
      <dgm:prSet presAssocID="{4B3EB997-56B3-4E5E-B10F-8236CCDC1EC8}" presName="composite" presStyleCnt="0"/>
      <dgm:spPr/>
    </dgm:pt>
    <dgm:pt modelId="{C7AABB82-658A-4F2F-A29A-045C94555BC2}" type="pres">
      <dgm:prSet presAssocID="{4B3EB997-56B3-4E5E-B10F-8236CCDC1EC8}" presName="Parent1" presStyleLbl="node1" presStyleIdx="4" presStyleCnt="6" custScaleX="111021" custScaleY="100190" custLinFactNeighborX="4533" custLinFactNeighborY="-172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D39819-99E9-4BB6-963A-734B35031805}" type="pres">
      <dgm:prSet presAssocID="{4B3EB997-56B3-4E5E-B10F-8236CCDC1EC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B486C99-C6D6-43F4-A9A7-49F16004BDC7}" type="pres">
      <dgm:prSet presAssocID="{4B3EB997-56B3-4E5E-B10F-8236CCDC1EC8}" presName="BalanceSpacing" presStyleCnt="0"/>
      <dgm:spPr/>
    </dgm:pt>
    <dgm:pt modelId="{4C00BC71-0E23-4DC9-90C4-A0FE238B2C3D}" type="pres">
      <dgm:prSet presAssocID="{4B3EB997-56B3-4E5E-B10F-8236CCDC1EC8}" presName="BalanceSpacing1" presStyleCnt="0"/>
      <dgm:spPr/>
    </dgm:pt>
    <dgm:pt modelId="{A3822A72-4327-4AAD-87A2-2F074F4D2B22}" type="pres">
      <dgm:prSet presAssocID="{325309BA-FD8C-4FA2-BAFF-AF089BEE4DCA}" presName="Accent1Text" presStyleLbl="node1" presStyleIdx="5" presStyleCnt="6" custScaleX="123530" custLinFactNeighborX="-12155" custLinFactNeighborY="525"/>
      <dgm:spPr/>
      <dgm:t>
        <a:bodyPr/>
        <a:lstStyle/>
        <a:p>
          <a:endParaRPr lang="ru-RU"/>
        </a:p>
      </dgm:t>
    </dgm:pt>
  </dgm:ptLst>
  <dgm:cxnLst>
    <dgm:cxn modelId="{0BC555FB-2DAD-4491-9DA3-CFC891F89282}" type="presOf" srcId="{3A85B9E6-C840-4A24-8C7D-093DF9D25822}" destId="{8FB81BD9-507D-4022-BBAB-56BEFEF61A5E}" srcOrd="0" destOrd="0" presId="urn:microsoft.com/office/officeart/2008/layout/AlternatingHexagons"/>
    <dgm:cxn modelId="{DAA6FA31-30AF-4414-B4A0-F277571680BF}" type="presOf" srcId="{6B003E2A-BBB8-44E3-BE93-C84B94F73EFA}" destId="{BE845DBD-19A3-4FE8-B435-52CEAF4BA9B0}" srcOrd="0" destOrd="0" presId="urn:microsoft.com/office/officeart/2008/layout/AlternatingHexagons"/>
    <dgm:cxn modelId="{4DFF8562-8C72-4B28-A736-666B054B77D1}" type="presOf" srcId="{325309BA-FD8C-4FA2-BAFF-AF089BEE4DCA}" destId="{A3822A72-4327-4AAD-87A2-2F074F4D2B22}" srcOrd="0" destOrd="0" presId="urn:microsoft.com/office/officeart/2008/layout/AlternatingHexagons"/>
    <dgm:cxn modelId="{91E06692-FEDE-4AF2-90BD-97226C78E87D}" srcId="{0C7090A8-254A-4054-B62B-D4DB1D3060AF}" destId="{4B3EB997-56B3-4E5E-B10F-8236CCDC1EC8}" srcOrd="2" destOrd="0" parTransId="{3A7254B4-B9D1-4A0C-9C6A-B42FF0A26B37}" sibTransId="{325309BA-FD8C-4FA2-BAFF-AF089BEE4DCA}"/>
    <dgm:cxn modelId="{DD0A30DF-9890-4CA1-B8BE-34D37DE5CEDD}" srcId="{0C7090A8-254A-4054-B62B-D4DB1D3060AF}" destId="{FF120A22-B4C0-4973-95E7-B11B643C1A7C}" srcOrd="0" destOrd="0" parTransId="{97D1548C-5865-4F7D-BE68-1E18B1B7E096}" sibTransId="{3A85B9E6-C840-4A24-8C7D-093DF9D25822}"/>
    <dgm:cxn modelId="{73864884-DF5F-4ABC-864E-7EEB4F71A90B}" type="presOf" srcId="{FF120A22-B4C0-4973-95E7-B11B643C1A7C}" destId="{A917AC1E-3E89-43E5-9402-4524FC5EE0CC}" srcOrd="0" destOrd="0" presId="urn:microsoft.com/office/officeart/2008/layout/AlternatingHexagons"/>
    <dgm:cxn modelId="{6F8D0E85-906B-43FF-853D-89F08A1853A5}" srcId="{0C7090A8-254A-4054-B62B-D4DB1D3060AF}" destId="{6B003E2A-BBB8-44E3-BE93-C84B94F73EFA}" srcOrd="1" destOrd="0" parTransId="{57934C24-AAB8-46ED-BC5A-461C0388FD78}" sibTransId="{3024F8BB-5148-4775-891A-62E2F4F78476}"/>
    <dgm:cxn modelId="{AB92DA62-2349-4D4D-AA90-06AEAD3D5B0C}" type="presOf" srcId="{0C7090A8-254A-4054-B62B-D4DB1D3060AF}" destId="{E66A6AA3-5DE4-49E3-9E5A-D8A1F2AC9737}" srcOrd="0" destOrd="0" presId="urn:microsoft.com/office/officeart/2008/layout/AlternatingHexagons"/>
    <dgm:cxn modelId="{7BDF20C5-B851-4B70-83EB-829187288C56}" type="presOf" srcId="{3024F8BB-5148-4775-891A-62E2F4F78476}" destId="{E5B9A921-E204-4026-A103-4F22C5CF7498}" srcOrd="0" destOrd="0" presId="urn:microsoft.com/office/officeart/2008/layout/AlternatingHexagons"/>
    <dgm:cxn modelId="{47582AD4-7386-46F4-B5CB-6F7C8CBF7A9A}" type="presOf" srcId="{4B3EB997-56B3-4E5E-B10F-8236CCDC1EC8}" destId="{C7AABB82-658A-4F2F-A29A-045C94555BC2}" srcOrd="0" destOrd="0" presId="urn:microsoft.com/office/officeart/2008/layout/AlternatingHexagons"/>
    <dgm:cxn modelId="{A82A2714-3181-470A-BD7A-E883786983C7}" type="presParOf" srcId="{E66A6AA3-5DE4-49E3-9E5A-D8A1F2AC9737}" destId="{9797D794-76FA-40FD-8FBB-295BEA74CB4C}" srcOrd="0" destOrd="0" presId="urn:microsoft.com/office/officeart/2008/layout/AlternatingHexagons"/>
    <dgm:cxn modelId="{7FF4C4B8-E45E-48B4-B224-F7E2F820C06A}" type="presParOf" srcId="{9797D794-76FA-40FD-8FBB-295BEA74CB4C}" destId="{A917AC1E-3E89-43E5-9402-4524FC5EE0CC}" srcOrd="0" destOrd="0" presId="urn:microsoft.com/office/officeart/2008/layout/AlternatingHexagons"/>
    <dgm:cxn modelId="{4B90B042-3A8A-4328-9D3A-BA4E4DCFA9E6}" type="presParOf" srcId="{9797D794-76FA-40FD-8FBB-295BEA74CB4C}" destId="{2186A63C-1FFB-4CC7-A7BA-5FCBDEF588EC}" srcOrd="1" destOrd="0" presId="urn:microsoft.com/office/officeart/2008/layout/AlternatingHexagons"/>
    <dgm:cxn modelId="{77109825-C61C-47B8-B0EE-E041BB512363}" type="presParOf" srcId="{9797D794-76FA-40FD-8FBB-295BEA74CB4C}" destId="{9AE04A6E-ADC7-4F2C-8875-DC6813F9989D}" srcOrd="2" destOrd="0" presId="urn:microsoft.com/office/officeart/2008/layout/AlternatingHexagons"/>
    <dgm:cxn modelId="{035AE9BC-4681-492D-8C85-68A2B6C245A3}" type="presParOf" srcId="{9797D794-76FA-40FD-8FBB-295BEA74CB4C}" destId="{0151109D-6683-47F4-B5F6-578731D0370F}" srcOrd="3" destOrd="0" presId="urn:microsoft.com/office/officeart/2008/layout/AlternatingHexagons"/>
    <dgm:cxn modelId="{8632E2D8-1F8B-4914-8E67-61B0BAA96328}" type="presParOf" srcId="{9797D794-76FA-40FD-8FBB-295BEA74CB4C}" destId="{8FB81BD9-507D-4022-BBAB-56BEFEF61A5E}" srcOrd="4" destOrd="0" presId="urn:microsoft.com/office/officeart/2008/layout/AlternatingHexagons"/>
    <dgm:cxn modelId="{4CB9C3EA-74D8-4F76-BBB7-1CE8CA1E8614}" type="presParOf" srcId="{E66A6AA3-5DE4-49E3-9E5A-D8A1F2AC9737}" destId="{684CD7CA-257A-4D88-BCE0-4D76EB000BA4}" srcOrd="1" destOrd="0" presId="urn:microsoft.com/office/officeart/2008/layout/AlternatingHexagons"/>
    <dgm:cxn modelId="{C7D7BCA0-C735-42B1-B278-D893817A3F98}" type="presParOf" srcId="{E66A6AA3-5DE4-49E3-9E5A-D8A1F2AC9737}" destId="{7EDB6AA6-4A48-48E1-B41A-E258AC2ACE08}" srcOrd="2" destOrd="0" presId="urn:microsoft.com/office/officeart/2008/layout/AlternatingHexagons"/>
    <dgm:cxn modelId="{D69B38E7-15F3-4944-90DE-B321AFF79153}" type="presParOf" srcId="{7EDB6AA6-4A48-48E1-B41A-E258AC2ACE08}" destId="{BE845DBD-19A3-4FE8-B435-52CEAF4BA9B0}" srcOrd="0" destOrd="0" presId="urn:microsoft.com/office/officeart/2008/layout/AlternatingHexagons"/>
    <dgm:cxn modelId="{53628764-862B-4663-B34D-85B284E968ED}" type="presParOf" srcId="{7EDB6AA6-4A48-48E1-B41A-E258AC2ACE08}" destId="{ABE5A097-71FE-4F42-BA5E-20EA9C98EF7D}" srcOrd="1" destOrd="0" presId="urn:microsoft.com/office/officeart/2008/layout/AlternatingHexagons"/>
    <dgm:cxn modelId="{A8299B30-C282-49DE-B1BC-5CCAB3691BF2}" type="presParOf" srcId="{7EDB6AA6-4A48-48E1-B41A-E258AC2ACE08}" destId="{DCB0D52F-0F02-4539-99DA-FFD84F5EF873}" srcOrd="2" destOrd="0" presId="urn:microsoft.com/office/officeart/2008/layout/AlternatingHexagons"/>
    <dgm:cxn modelId="{B184E95F-5DFF-4ACB-A58A-886801102201}" type="presParOf" srcId="{7EDB6AA6-4A48-48E1-B41A-E258AC2ACE08}" destId="{06670D6B-2E64-4CF7-AF17-B92D33BA8FA7}" srcOrd="3" destOrd="0" presId="urn:microsoft.com/office/officeart/2008/layout/AlternatingHexagons"/>
    <dgm:cxn modelId="{D9623200-A21F-4155-A822-56E48235015A}" type="presParOf" srcId="{7EDB6AA6-4A48-48E1-B41A-E258AC2ACE08}" destId="{E5B9A921-E204-4026-A103-4F22C5CF7498}" srcOrd="4" destOrd="0" presId="urn:microsoft.com/office/officeart/2008/layout/AlternatingHexagons"/>
    <dgm:cxn modelId="{3D69F790-DD34-4C24-A66F-9E0343A5B21C}" type="presParOf" srcId="{E66A6AA3-5DE4-49E3-9E5A-D8A1F2AC9737}" destId="{8560E524-0DAA-4E45-B434-F0E67C029F4E}" srcOrd="3" destOrd="0" presId="urn:microsoft.com/office/officeart/2008/layout/AlternatingHexagons"/>
    <dgm:cxn modelId="{677B7F54-0EB4-4EC1-9CB9-40F0ACE6CCC7}" type="presParOf" srcId="{E66A6AA3-5DE4-49E3-9E5A-D8A1F2AC9737}" destId="{D64B97C7-DC7B-4C0E-9F2E-E6D9209759FE}" srcOrd="4" destOrd="0" presId="urn:microsoft.com/office/officeart/2008/layout/AlternatingHexagons"/>
    <dgm:cxn modelId="{0DBACF0C-C1DB-4AA9-9E26-69A7B6A5E7F0}" type="presParOf" srcId="{D64B97C7-DC7B-4C0E-9F2E-E6D9209759FE}" destId="{C7AABB82-658A-4F2F-A29A-045C94555BC2}" srcOrd="0" destOrd="0" presId="urn:microsoft.com/office/officeart/2008/layout/AlternatingHexagons"/>
    <dgm:cxn modelId="{1E11428B-7AE2-4793-A503-C5CD560EF345}" type="presParOf" srcId="{D64B97C7-DC7B-4C0E-9F2E-E6D9209759FE}" destId="{8BD39819-99E9-4BB6-963A-734B35031805}" srcOrd="1" destOrd="0" presId="urn:microsoft.com/office/officeart/2008/layout/AlternatingHexagons"/>
    <dgm:cxn modelId="{0499376F-1BF2-48E2-B69D-CBC7785FE258}" type="presParOf" srcId="{D64B97C7-DC7B-4C0E-9F2E-E6D9209759FE}" destId="{6B486C99-C6D6-43F4-A9A7-49F16004BDC7}" srcOrd="2" destOrd="0" presId="urn:microsoft.com/office/officeart/2008/layout/AlternatingHexagons"/>
    <dgm:cxn modelId="{4B10AEF1-36DB-4F9E-B96A-134F2D8F257B}" type="presParOf" srcId="{D64B97C7-DC7B-4C0E-9F2E-E6D9209759FE}" destId="{4C00BC71-0E23-4DC9-90C4-A0FE238B2C3D}" srcOrd="3" destOrd="0" presId="urn:microsoft.com/office/officeart/2008/layout/AlternatingHexagons"/>
    <dgm:cxn modelId="{1477D9CD-4104-4B9F-A561-ECCD98A45B55}" type="presParOf" srcId="{D64B97C7-DC7B-4C0E-9F2E-E6D9209759FE}" destId="{A3822A72-4327-4AAD-87A2-2F074F4D2B2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35764-6775-4CCB-A1BF-2BE4CBD434B4}">
      <dsp:nvSpPr>
        <dsp:cNvPr id="0" name=""/>
        <dsp:cNvSpPr/>
      </dsp:nvSpPr>
      <dsp:spPr>
        <a:xfrm>
          <a:off x="0" y="0"/>
          <a:ext cx="384975" cy="384975"/>
        </a:xfrm>
        <a:prstGeom prst="pie">
          <a:avLst>
            <a:gd name="adj1" fmla="val 5400000"/>
            <a:gd name="adj2" fmla="val 16200000"/>
          </a:avLst>
        </a:prstGeom>
        <a:solidFill>
          <a:srgbClr val="C000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7F76FE-FE2E-4041-AFAC-9CF54DE13CBD}">
      <dsp:nvSpPr>
        <dsp:cNvPr id="0" name=""/>
        <dsp:cNvSpPr/>
      </dsp:nvSpPr>
      <dsp:spPr>
        <a:xfrm>
          <a:off x="192487" y="0"/>
          <a:ext cx="11465151" cy="384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rgbClr val="C00000"/>
              </a:solidFill>
              <a:latin typeface="Georgia" panose="02040502050405020303" pitchFamily="18" charset="0"/>
            </a:rPr>
            <a:t>Аналитические таблицы УФНС по «Дроблению»  </a:t>
          </a:r>
        </a:p>
      </dsp:txBody>
      <dsp:txXfrm>
        <a:off x="192487" y="0"/>
        <a:ext cx="11465151" cy="3849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7AC1E-3E89-43E5-9402-4524FC5EE0CC}">
      <dsp:nvSpPr>
        <dsp:cNvPr id="0" name=""/>
        <dsp:cNvSpPr/>
      </dsp:nvSpPr>
      <dsp:spPr>
        <a:xfrm rot="5400000">
          <a:off x="4609195" y="-113545"/>
          <a:ext cx="2415905" cy="266542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tx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Times New Roman" panose="02020603050405020304" pitchFamily="18" charset="0"/>
              <a:sym typeface="Arial"/>
            </a:rPr>
            <a:t>Присутствует ли экономическая целесообразность дробления? </a:t>
          </a:r>
          <a:endParaRPr lang="ru-RU" sz="1500" b="0" i="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 rot="-5400000">
        <a:off x="4928673" y="413865"/>
        <a:ext cx="1776950" cy="1610603"/>
      </dsp:txXfrm>
    </dsp:sp>
    <dsp:sp modelId="{2186A63C-1FFB-4CC7-A7BA-5FCBDEF588EC}">
      <dsp:nvSpPr>
        <dsp:cNvPr id="0" name=""/>
        <dsp:cNvSpPr/>
      </dsp:nvSpPr>
      <dsp:spPr>
        <a:xfrm>
          <a:off x="6818368" y="485166"/>
          <a:ext cx="2696150" cy="1449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B81BD9-507D-4022-BBAB-56BEFEF61A5E}">
      <dsp:nvSpPr>
        <dsp:cNvPr id="0" name=""/>
        <dsp:cNvSpPr/>
      </dsp:nvSpPr>
      <dsp:spPr>
        <a:xfrm rot="5400000">
          <a:off x="1890804" y="-1381"/>
          <a:ext cx="2415905" cy="241866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tx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2292534" y="402651"/>
        <a:ext cx="1612446" cy="1610603"/>
      </dsp:txXfrm>
    </dsp:sp>
    <dsp:sp modelId="{BE845DBD-19A3-4FE8-B435-52CEAF4BA9B0}">
      <dsp:nvSpPr>
        <dsp:cNvPr id="0" name=""/>
        <dsp:cNvSpPr/>
      </dsp:nvSpPr>
      <dsp:spPr>
        <a:xfrm rot="5400000">
          <a:off x="3196279" y="1938211"/>
          <a:ext cx="2415905" cy="263763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tx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>
              <a:solidFill>
                <a:prstClr val="black"/>
              </a:solidFill>
              <a:latin typeface="Georgia" panose="02040502050405020303" pitchFamily="18" charset="0"/>
              <a:cs typeface="Times New Roman" panose="02020603050405020304" pitchFamily="18" charset="0"/>
            </a:rPr>
            <a:t>Сделки между взаимозависимыми лицами не соответствуют рыночным условиям</a:t>
          </a:r>
          <a:endParaRPr lang="ru-RU" sz="1600" b="0" i="0" kern="1200" dirty="0">
            <a:latin typeface="Georgia" panose="02040502050405020303" pitchFamily="18" charset="0"/>
          </a:endParaRPr>
        </a:p>
      </dsp:txBody>
      <dsp:txXfrm rot="-5400000">
        <a:off x="3525019" y="2451728"/>
        <a:ext cx="1758425" cy="1610603"/>
      </dsp:txXfrm>
    </dsp:sp>
    <dsp:sp modelId="{ABE5A097-71FE-4F42-BA5E-20EA9C98EF7D}">
      <dsp:nvSpPr>
        <dsp:cNvPr id="0" name=""/>
        <dsp:cNvSpPr/>
      </dsp:nvSpPr>
      <dsp:spPr>
        <a:xfrm>
          <a:off x="817259" y="2535786"/>
          <a:ext cx="2609177" cy="1449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9A921-E204-4026-A103-4F22C5CF7498}">
      <dsp:nvSpPr>
        <dsp:cNvPr id="0" name=""/>
        <dsp:cNvSpPr/>
      </dsp:nvSpPr>
      <dsp:spPr>
        <a:xfrm rot="5400000">
          <a:off x="371535" y="2045069"/>
          <a:ext cx="2415905" cy="2488764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28575" cap="flat" cmpd="sng" algn="ctr">
          <a:solidFill>
            <a:schemeClr val="tx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 rot="-5400000">
        <a:off x="749900" y="2484149"/>
        <a:ext cx="1659176" cy="1610603"/>
      </dsp:txXfrm>
    </dsp:sp>
    <dsp:sp modelId="{C7AABB82-658A-4F2F-A29A-045C94555BC2}">
      <dsp:nvSpPr>
        <dsp:cNvPr id="0" name=""/>
        <dsp:cNvSpPr/>
      </dsp:nvSpPr>
      <dsp:spPr>
        <a:xfrm rot="5400000">
          <a:off x="4588698" y="4105058"/>
          <a:ext cx="2420495" cy="233348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tx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>
              <a:solidFill>
                <a:prstClr val="black"/>
              </a:solidFill>
              <a:latin typeface="Georgia" panose="02040502050405020303" pitchFamily="18" charset="0"/>
              <a:cs typeface="Times New Roman" panose="02020603050405020304" pitchFamily="18" charset="0"/>
            </a:rPr>
            <a:t>Реальность и самостоятельность деятельности налогоплательщиков</a:t>
          </a:r>
          <a:endParaRPr lang="ru-RU" sz="1600" b="0" i="0" kern="1200" dirty="0">
            <a:latin typeface="Georgia" panose="02040502050405020303" pitchFamily="18" charset="0"/>
          </a:endParaRPr>
        </a:p>
      </dsp:txBody>
      <dsp:txXfrm rot="-5400000">
        <a:off x="5014128" y="4457716"/>
        <a:ext cx="1569634" cy="1628165"/>
      </dsp:txXfrm>
    </dsp:sp>
    <dsp:sp modelId="{8BD39819-99E9-4BB6-963A-734B35031805}">
      <dsp:nvSpPr>
        <dsp:cNvPr id="0" name=""/>
        <dsp:cNvSpPr/>
      </dsp:nvSpPr>
      <dsp:spPr>
        <a:xfrm>
          <a:off x="6818368" y="4588701"/>
          <a:ext cx="2696150" cy="1449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822A72-4327-4AAD-87A2-2F074F4D2B22}">
      <dsp:nvSpPr>
        <dsp:cNvPr id="0" name=""/>
        <dsp:cNvSpPr/>
      </dsp:nvSpPr>
      <dsp:spPr>
        <a:xfrm rot="5400000">
          <a:off x="1970254" y="4019553"/>
          <a:ext cx="2415905" cy="259639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tx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2312740" y="4512451"/>
        <a:ext cx="1730933" cy="161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880995" cy="490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919" y="0"/>
            <a:ext cx="2880995" cy="490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8EF1E-27E5-4581-85A1-76FD52288C88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21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845" y="4703852"/>
            <a:ext cx="531876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283830"/>
            <a:ext cx="2880995" cy="4904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919" y="9283830"/>
            <a:ext cx="2880995" cy="4904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83C70-8AA9-42A7-AD59-C66FF91C8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384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83C70-8AA9-42A7-AD59-C66FF91C8E2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246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650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318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spcFirstLastPara="1" wrap="square" lIns="93098" tIns="46536" rIns="93098" bIns="46536" anchor="t" anchorCtr="0">
            <a:noAutofit/>
          </a:bodyPr>
          <a:lstStyle/>
          <a:p>
            <a:endParaRPr/>
          </a:p>
        </p:txBody>
      </p:sp>
      <p:sp>
        <p:nvSpPr>
          <p:cNvPr id="223" name="Google Shape;2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6353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spcFirstLastPara="1" wrap="square" lIns="93098" tIns="46536" rIns="93098" bIns="46536" anchor="t" anchorCtr="0">
            <a:noAutofit/>
          </a:bodyPr>
          <a:lstStyle/>
          <a:p>
            <a:endParaRPr/>
          </a:p>
        </p:txBody>
      </p:sp>
      <p:sp>
        <p:nvSpPr>
          <p:cNvPr id="223" name="Google Shape;2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3840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5C4A-6C96-47AB-9884-47A83158479A}" type="datetime1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F620-3B61-4C6C-A0ED-C2A4EBC90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8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2F9E-E887-423D-AC53-6BA2261861D1}" type="datetime1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F620-3B61-4C6C-A0ED-C2A4EBC90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23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8273-F84F-4DD7-9193-83A04DAC0AA2}" type="datetime1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F620-3B61-4C6C-A0ED-C2A4EBC90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90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D6760-3373-4337-A38F-979B5AC2985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B5C394-8B83-4565-8ED5-0D5BE2B0D9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98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92B37-8582-4549-A45C-10490B1804FA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B5C394-8B83-4565-8ED5-0D5BE2B0D9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81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0E071-15B8-4345-98EA-7F4315FFED7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B5C394-8B83-4565-8ED5-0D5BE2B0D9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15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8B4439-8CB5-43C5-BEC9-BE2F443E3D1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B5C394-8B83-4565-8ED5-0D5BE2B0D9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51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05215F-5381-4A4A-B93B-569B097AC3F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B5C394-8B83-4565-8ED5-0D5BE2B0D9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19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6FEE2-E0BD-4C63-B297-B112B1CA6D3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B5C394-8B83-4565-8ED5-0D5BE2B0D9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74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4B4FEF-17B0-40D4-AA3A-917B384D879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B5C394-8B83-4565-8ED5-0D5BE2B0D9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3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9BF22E-3F0C-46BB-AE46-47F253D2AB8A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B5C394-8B83-4565-8ED5-0D5BE2B0D9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49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6032-B21C-422D-B987-06F8259EAC7A}" type="datetime1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F620-3B61-4C6C-A0ED-C2A4EBC90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88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BC64D-45B0-4A03-81BD-7A33E3CAFBE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B5C394-8B83-4565-8ED5-0D5BE2B0D9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81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3B690-41A5-44D6-AA26-1121FA8866F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B5C394-8B83-4565-8ED5-0D5BE2B0D9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52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D0E228-8939-4156-B7F8-745993F2ED5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B5C394-8B83-4565-8ED5-0D5BE2B0D9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29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25233" y="3183000"/>
            <a:ext cx="4848800" cy="3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4000" b="1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4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4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4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4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4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4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4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4000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125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" y="-9731"/>
            <a:ext cx="12191999" cy="1181306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4372"/>
            <a:ext cx="10515600" cy="6731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2600" y="6466116"/>
            <a:ext cx="2743200" cy="281437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4E860-5A7C-48BF-9A8E-00D5EFC26BF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01.04.2024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66116"/>
            <a:ext cx="4114800" cy="281437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66201" y="6466116"/>
            <a:ext cx="2743200" cy="281437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18DBF4-37B7-4C4F-9728-A1C100B177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69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7697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6766560"/>
            <a:ext cx="12192000" cy="9144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865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flipH="1">
            <a:off x="32965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6"/>
          <p:cNvSpPr/>
          <p:nvPr/>
        </p:nvSpPr>
        <p:spPr>
          <a:xfrm>
            <a:off x="3447300" y="0"/>
            <a:ext cx="874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4120833" y="767333"/>
            <a:ext cx="74616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800"/>
              </a:spcBef>
              <a:spcAft>
                <a:spcPts val="0"/>
              </a:spcAft>
              <a:buSzPts val="1400"/>
              <a:buChar char="▪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-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54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5EB3FA51-943B-4086-A25F-C0E65DD3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000" y="279003"/>
            <a:ext cx="6570000" cy="993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B8B6AFF7-ABF1-4A29-84D5-00E32979F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0827" y="1538291"/>
            <a:ext cx="6570663" cy="4321175"/>
          </a:xfrm>
        </p:spPr>
        <p:txBody>
          <a:bodyPr/>
          <a:lstStyle>
            <a:lvl1pPr marL="0" indent="0">
              <a:buNone/>
              <a:defRPr/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06DB0F6D-303F-4E81-A3D0-5C56453C2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6066" y="234003"/>
            <a:ext cx="2249487" cy="2609663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:a16="http://schemas.microsoft.com/office/drawing/2014/main" xmlns="" id="{E19019EB-1908-499F-8DDD-57FCF302CF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2783" y="3113664"/>
            <a:ext cx="2249487" cy="32846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:a16="http://schemas.microsoft.com/office/drawing/2014/main" xmlns="" id="{42858865-2D1D-4E01-A5ED-8E9703C3F9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91805" y="549003"/>
            <a:ext cx="2249487" cy="32846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8">
            <a:extLst>
              <a:ext uri="{FF2B5EF4-FFF2-40B4-BE49-F238E27FC236}">
                <a16:creationId xmlns:a16="http://schemas.microsoft.com/office/drawing/2014/main" xmlns="" id="{E2644163-594C-4D16-97AD-5643AA6E3E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91805" y="4095552"/>
            <a:ext cx="2249487" cy="26096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61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14.11.2023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498789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FD46-C51D-4F21-96EA-06E1F3FFCD94}" type="datetime1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F620-3B61-4C6C-A0ED-C2A4EBC90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84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9C356-746D-4F4E-ADA0-19D1E144751F}" type="datetime1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F620-3B61-4C6C-A0ED-C2A4EBC90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05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B41E-3AC9-4C19-9D2D-A957191C6535}" type="datetime1">
              <a:rPr lang="ru-RU" smtClean="0"/>
              <a:t>01.04.2024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F620-3B61-4C6C-A0ED-C2A4EBC90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61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C7DC-AF40-4CF5-8DF7-0608CABD04E7}" type="datetime1">
              <a:rPr lang="ru-RU" smtClean="0"/>
              <a:t>01.04.2024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F620-3B61-4C6C-A0ED-C2A4EBC90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93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8431-1AF9-430E-8BFF-113FF26334BE}" type="datetime1">
              <a:rPr lang="ru-RU" smtClean="0"/>
              <a:t>01.04.2024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F620-3B61-4C6C-A0ED-C2A4EBC90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46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BC19-5739-4AD4-BDCF-4A9D236F69CA}" type="datetime1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F620-3B61-4C6C-A0ED-C2A4EBC90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82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05906-D5E0-4516-AEDB-E4C359B035EC}" type="datetime1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F620-3B61-4C6C-A0ED-C2A4EBC90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70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3B5D4-753B-43A6-B2E4-A82956DE51E3}" type="datetime1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FF620-3B61-4C6C-A0ED-C2A4EBC90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98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0E9E7A-9116-47BD-9087-28831CB9842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01.04.2024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B5C394-8B83-4565-8ED5-0D5BE2B0D92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3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t.me/legiconlawyers" TargetMode="External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6863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" name="TextBox 3"/>
          <p:cNvSpPr txBox="1"/>
          <p:nvPr/>
        </p:nvSpPr>
        <p:spPr>
          <a:xfrm>
            <a:off x="137743" y="2271810"/>
            <a:ext cx="119165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5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Sans Cyr 700"/>
              </a:rPr>
              <a:t>Дробление бизнеса – один из способов налоговой экономии</a:t>
            </a:r>
            <a:endParaRPr kumimoji="0" lang="ru-RU" sz="5800" b="0" i="0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useo Sans Cyr 70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14300" dist="114300" dir="5400000" algn="ctr" rotWithShape="0">
                  <a:prstClr val="white"/>
                </a:outerShdw>
              </a:effectLst>
              <a:uLnTx/>
              <a:uFillTx/>
              <a:latin typeface="Georgia" panose="020405020504050203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14300" dist="114300" dir="5400000" algn="ctr" rotWithShape="0">
                  <a:prstClr val="white"/>
                </a:outerShdw>
              </a:effectLst>
              <a:uLnTx/>
              <a:uFillTx/>
              <a:latin typeface="Georgia" panose="020405020504050203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14300" dist="114300" dir="5400000" algn="ctr" rotWithShape="0">
                  <a:prstClr val="white"/>
                </a:outerShdw>
              </a:effectLst>
              <a:uLnTx/>
              <a:uFillTx/>
              <a:latin typeface="Georgia" panose="02040502050405020303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CE9E1B3A-6849-814F-82A1-7E50F7E59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2" y="81879"/>
            <a:ext cx="4159884" cy="8128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5636" y="4888070"/>
            <a:ext cx="3470992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  <a:buClr>
                <a:srgbClr val="CCCCCC"/>
              </a:buClr>
              <a:buSzPts val="1400"/>
            </a:pPr>
            <a:r>
              <a:rPr lang="ru-RU" sz="2400" kern="0" dirty="0">
                <a:solidFill>
                  <a:srgbClr val="000000"/>
                </a:solidFill>
                <a:latin typeface="Georgia" panose="02040502050405020303" pitchFamily="18" charset="0"/>
                <a:sym typeface="Nunito Sans"/>
              </a:rPr>
              <a:t>Черкес Анна</a:t>
            </a:r>
          </a:p>
          <a:p>
            <a:pPr lvl="0" algn="ctr">
              <a:spcBef>
                <a:spcPts val="600"/>
              </a:spcBef>
              <a:buClr>
                <a:srgbClr val="CCCCCC"/>
              </a:buClr>
              <a:buSzPts val="1400"/>
            </a:pPr>
            <a:r>
              <a:rPr lang="ru-RU" sz="1600" kern="0" dirty="0">
                <a:solidFill>
                  <a:srgbClr val="000000"/>
                </a:solidFill>
                <a:latin typeface="Georgia" panose="02040502050405020303" pitchFamily="18" charset="0"/>
                <a:sym typeface="Nunito Sans"/>
              </a:rPr>
              <a:t>Заместитель директора Департамента по налоговому сопровождению бизнеса            ООО «</a:t>
            </a:r>
            <a:r>
              <a:rPr lang="ru-RU" sz="1600" kern="0" dirty="0" err="1">
                <a:solidFill>
                  <a:srgbClr val="000000"/>
                </a:solidFill>
                <a:latin typeface="Georgia" panose="02040502050405020303" pitchFamily="18" charset="0"/>
                <a:sym typeface="Nunito Sans"/>
              </a:rPr>
              <a:t>Легикон</a:t>
            </a:r>
            <a:r>
              <a:rPr lang="ru-RU" sz="1600" kern="0" dirty="0">
                <a:solidFill>
                  <a:srgbClr val="000000"/>
                </a:solidFill>
                <a:latin typeface="Georgia" panose="02040502050405020303" pitchFamily="18" charset="0"/>
                <a:sym typeface="Nunito Sans"/>
              </a:rPr>
              <a:t>-Право»</a:t>
            </a:r>
            <a:endParaRPr lang="ru-RU" sz="1600" kern="0" dirty="0">
              <a:solidFill>
                <a:srgbClr val="000000"/>
              </a:solidFill>
              <a:latin typeface="Georgia" panose="02040502050405020303" pitchFamily="18" charset="0"/>
              <a:cs typeface="Arial" panose="020B0604020202020204" pitchFamily="34" charset="0"/>
              <a:sym typeface="Nunito Sans"/>
            </a:endParaRPr>
          </a:p>
        </p:txBody>
      </p:sp>
      <p:pic>
        <p:nvPicPr>
          <p:cNvPr id="9" name="Google Shape;87;p13">
            <a:extLst>
              <a:ext uri="{FF2B5EF4-FFF2-40B4-BE49-F238E27FC236}">
                <a16:creationId xmlns="" xmlns:a16="http://schemas.microsoft.com/office/drawing/2014/main" id="{F6DF91C5-8A1B-64AE-497A-A1B821471E9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92641" y="3868718"/>
            <a:ext cx="3045541" cy="302275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153161" y="4893286"/>
            <a:ext cx="344233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  <a:buClr>
                <a:srgbClr val="CCCCCC"/>
              </a:buClr>
              <a:buSzPts val="1400"/>
            </a:pPr>
            <a:r>
              <a:rPr lang="ru-RU" sz="2400" kern="0" dirty="0">
                <a:solidFill>
                  <a:srgbClr val="000000"/>
                </a:solidFill>
                <a:latin typeface="Georgia" panose="02040502050405020303" pitchFamily="18" charset="0"/>
                <a:sym typeface="Nunito Sans"/>
              </a:rPr>
              <a:t>Терехов Андрей</a:t>
            </a:r>
          </a:p>
          <a:p>
            <a:pPr lvl="0" algn="ctr">
              <a:spcBef>
                <a:spcPts val="600"/>
              </a:spcBef>
              <a:buClr>
                <a:srgbClr val="CCCCCC"/>
              </a:buClr>
              <a:buSzPts val="1400"/>
            </a:pPr>
            <a:r>
              <a:rPr lang="ru-RU" sz="1600" kern="0" dirty="0">
                <a:solidFill>
                  <a:srgbClr val="000000"/>
                </a:solidFill>
                <a:latin typeface="Georgia" panose="02040502050405020303" pitchFamily="18" charset="0"/>
                <a:sym typeface="Nunito Sans"/>
              </a:rPr>
              <a:t>Руководитель налоговой практики ООО «</a:t>
            </a:r>
            <a:r>
              <a:rPr lang="ru-RU" sz="1600" kern="0" dirty="0" err="1">
                <a:solidFill>
                  <a:srgbClr val="000000"/>
                </a:solidFill>
                <a:latin typeface="Georgia" panose="02040502050405020303" pitchFamily="18" charset="0"/>
                <a:sym typeface="Nunito Sans"/>
              </a:rPr>
              <a:t>Легикон</a:t>
            </a:r>
            <a:r>
              <a:rPr lang="ru-RU" sz="1600" kern="0" dirty="0">
                <a:solidFill>
                  <a:srgbClr val="000000"/>
                </a:solidFill>
                <a:latin typeface="Georgia" panose="02040502050405020303" pitchFamily="18" charset="0"/>
                <a:sym typeface="Nunito Sans"/>
              </a:rPr>
              <a:t>-Право»</a:t>
            </a:r>
            <a:endParaRPr lang="ru-RU" sz="1600" kern="0" dirty="0">
              <a:solidFill>
                <a:srgbClr val="000000"/>
              </a:solidFill>
              <a:latin typeface="Georgia" panose="02040502050405020303" pitchFamily="18" charset="0"/>
              <a:cs typeface="Arial" panose="020B0604020202020204" pitchFamily="34" charset="0"/>
              <a:sym typeface="Nunito San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B4BF7D6-6765-47A0-97FB-27CCD27E3A4D}"/>
              </a:ext>
            </a:extLst>
          </p:cNvPr>
          <p:cNvSpPr txBox="1"/>
          <p:nvPr/>
        </p:nvSpPr>
        <p:spPr>
          <a:xfrm>
            <a:off x="7687857" y="4888070"/>
            <a:ext cx="40885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  <a:buClr>
                <a:srgbClr val="CCCCCC"/>
              </a:buClr>
              <a:buSzPts val="1400"/>
            </a:pPr>
            <a:r>
              <a:rPr lang="ru-RU" sz="2400" kern="0" dirty="0" err="1">
                <a:solidFill>
                  <a:srgbClr val="000000"/>
                </a:solidFill>
                <a:latin typeface="Georgia" panose="02040502050405020303" pitchFamily="18" charset="0"/>
                <a:sym typeface="Nunito Sans"/>
              </a:rPr>
              <a:t>Михалькова</a:t>
            </a:r>
            <a:r>
              <a:rPr lang="ru-RU" sz="2400" kern="0" dirty="0">
                <a:solidFill>
                  <a:srgbClr val="000000"/>
                </a:solidFill>
                <a:latin typeface="Georgia" panose="02040502050405020303" pitchFamily="18" charset="0"/>
                <a:sym typeface="Nunito Sans"/>
              </a:rPr>
              <a:t> Ирина</a:t>
            </a:r>
          </a:p>
          <a:p>
            <a:pPr lvl="0" algn="ctr">
              <a:buClr>
                <a:srgbClr val="CCCCCC"/>
              </a:buClr>
              <a:buSzPts val="1400"/>
            </a:pPr>
            <a:r>
              <a:rPr lang="ru-RU" sz="1600" kern="0" dirty="0">
                <a:solidFill>
                  <a:srgbClr val="000000"/>
                </a:solidFill>
                <a:latin typeface="Georgia" panose="02040502050405020303" pitchFamily="18" charset="0"/>
                <a:sym typeface="Nunito Sans"/>
              </a:rPr>
              <a:t>Руководитель отдела по структурированию и методологическому сопровождению бизнеса </a:t>
            </a:r>
          </a:p>
          <a:p>
            <a:pPr lvl="0" algn="ctr">
              <a:buClr>
                <a:srgbClr val="CCCCCC"/>
              </a:buClr>
              <a:buSzPts val="1400"/>
            </a:pPr>
            <a:r>
              <a:rPr lang="ru-RU" sz="1600" kern="0" dirty="0">
                <a:solidFill>
                  <a:srgbClr val="000000"/>
                </a:solidFill>
                <a:latin typeface="Georgia" panose="02040502050405020303" pitchFamily="18" charset="0"/>
                <a:sym typeface="Nunito Sans"/>
              </a:rPr>
              <a:t>ООО «Легикон-Право»</a:t>
            </a:r>
            <a:endParaRPr lang="ru-RU" sz="1600" kern="0" dirty="0">
              <a:solidFill>
                <a:srgbClr val="000000"/>
              </a:solidFill>
              <a:latin typeface="Georgia" panose="02040502050405020303" pitchFamily="18" charset="0"/>
              <a:cs typeface="Arial" panose="020B0604020202020204" pitchFamily="34" charset="0"/>
              <a:sym typeface="Nunito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43E4770-7B8E-504F-8D33-DF7A8BF7643F}"/>
              </a:ext>
            </a:extLst>
          </p:cNvPr>
          <p:cNvSpPr txBox="1"/>
          <p:nvPr/>
        </p:nvSpPr>
        <p:spPr>
          <a:xfrm>
            <a:off x="10196945" y="6442581"/>
            <a:ext cx="1995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EAEAE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www.legicon.ru</a:t>
            </a:r>
            <a:endParaRPr lang="ru-RU" sz="2000" dirty="0">
              <a:solidFill>
                <a:srgbClr val="EAEAEA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40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нимок экрана 2023-02-17 в 13.45.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806" y="1308064"/>
            <a:ext cx="8644066" cy="492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6072" y="228601"/>
            <a:ext cx="11384280" cy="1294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Проанализированные дела за 2017-2023 гг. зачастую касались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производственной сферы - 24%, оказания услуг и проведения ремонтно-монтажных работ (подряд) - 21%.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Треть дел связана с торговлей, но если смотреть детали, то лишь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19% приходится на оптовую торговлю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только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4% - на сетевую розницу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> </a:t>
            </a:r>
          </a:p>
        </p:txBody>
      </p:sp>
      <p:sp>
        <p:nvSpPr>
          <p:cNvPr id="4" name="Shape 3746">
            <a:extLst>
              <a:ext uri="{FF2B5EF4-FFF2-40B4-BE49-F238E27FC236}">
                <a16:creationId xmlns="" xmlns:a16="http://schemas.microsoft.com/office/drawing/2014/main" id="{E57DAA7E-F05C-042A-D0E9-4DF27439C068}"/>
              </a:ext>
            </a:extLst>
          </p:cNvPr>
          <p:cNvSpPr/>
          <p:nvPr/>
        </p:nvSpPr>
        <p:spPr>
          <a:xfrm flipH="1">
            <a:off x="8796000" y="6296014"/>
            <a:ext cx="3396000" cy="555772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396000"/>
              <a:gd name="ODFBottom" fmla="val 324000"/>
              <a:gd name="ODFWidth" fmla="val 3396000"/>
              <a:gd name="ODFHeight" fmla="val 324000"/>
            </a:gdLst>
            <a:ahLst/>
            <a:cxnLst/>
            <a:rect l="OXMLTextRectL" t="OXMLTextRectT" r="OXMLTextRectR" b="OXMLTextRect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Arial"/>
            </a:endParaRPr>
          </a:p>
        </p:txBody>
      </p:sp>
      <p:pic>
        <p:nvPicPr>
          <p:cNvPr id="5" name="Picture 3781">
            <a:extLst>
              <a:ext uri="{FF2B5EF4-FFF2-40B4-BE49-F238E27FC236}">
                <a16:creationId xmlns="" xmlns:a16="http://schemas.microsoft.com/office/drawing/2014/main" id="{1EAC137E-D8B7-3F10-B2A2-9C40057B581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9627802" y="6457436"/>
            <a:ext cx="1439369" cy="295761"/>
          </a:xfrm>
          <a:prstGeom prst="rect">
            <a:avLst/>
          </a:prstGeom>
        </p:spPr>
      </p:pic>
      <p:pic>
        <p:nvPicPr>
          <p:cNvPr id="6" name="Picture 535"/>
          <p:cNvPicPr/>
          <p:nvPr/>
        </p:nvPicPr>
        <p:blipFill>
          <a:blip r:embed="rId4"/>
          <a:stretch/>
        </p:blipFill>
        <p:spPr>
          <a:xfrm>
            <a:off x="169793" y="54741"/>
            <a:ext cx="1779783" cy="347720"/>
          </a:xfrm>
          <a:prstGeom prst="rect">
            <a:avLst/>
          </a:prstGeom>
        </p:spPr>
      </p:pic>
      <p:sp>
        <p:nvSpPr>
          <p:cNvPr id="7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353800" y="6453956"/>
            <a:ext cx="511800" cy="3651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10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09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07" y="530352"/>
            <a:ext cx="10022457" cy="5574992"/>
          </a:xfrm>
          <a:prstGeom prst="rect">
            <a:avLst/>
          </a:prstGeom>
        </p:spPr>
      </p:pic>
      <p:sp>
        <p:nvSpPr>
          <p:cNvPr id="4" name="Shape 3746">
            <a:extLst>
              <a:ext uri="{FF2B5EF4-FFF2-40B4-BE49-F238E27FC236}">
                <a16:creationId xmlns="" xmlns:a16="http://schemas.microsoft.com/office/drawing/2014/main" id="{E57DAA7E-F05C-042A-D0E9-4DF27439C068}"/>
              </a:ext>
            </a:extLst>
          </p:cNvPr>
          <p:cNvSpPr/>
          <p:nvPr/>
        </p:nvSpPr>
        <p:spPr>
          <a:xfrm flipH="1">
            <a:off x="8796000" y="6296014"/>
            <a:ext cx="3396000" cy="555772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396000"/>
              <a:gd name="ODFBottom" fmla="val 324000"/>
              <a:gd name="ODFWidth" fmla="val 3396000"/>
              <a:gd name="ODFHeight" fmla="val 324000"/>
            </a:gdLst>
            <a:ahLst/>
            <a:cxnLst/>
            <a:rect l="OXMLTextRectL" t="OXMLTextRectT" r="OXMLTextRectR" b="OXMLTextRect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Arial"/>
            </a:endParaRPr>
          </a:p>
        </p:txBody>
      </p:sp>
      <p:pic>
        <p:nvPicPr>
          <p:cNvPr id="5" name="Picture 3781">
            <a:extLst>
              <a:ext uri="{FF2B5EF4-FFF2-40B4-BE49-F238E27FC236}">
                <a16:creationId xmlns="" xmlns:a16="http://schemas.microsoft.com/office/drawing/2014/main" id="{1EAC137E-D8B7-3F10-B2A2-9C40057B581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9627802" y="6457436"/>
            <a:ext cx="1439369" cy="295761"/>
          </a:xfrm>
          <a:prstGeom prst="rect">
            <a:avLst/>
          </a:prstGeom>
        </p:spPr>
      </p:pic>
      <p:pic>
        <p:nvPicPr>
          <p:cNvPr id="6" name="Picture 535"/>
          <p:cNvPicPr/>
          <p:nvPr/>
        </p:nvPicPr>
        <p:blipFill>
          <a:blip r:embed="rId4"/>
          <a:stretch/>
        </p:blipFill>
        <p:spPr>
          <a:xfrm>
            <a:off x="169793" y="162590"/>
            <a:ext cx="1779783" cy="347720"/>
          </a:xfrm>
          <a:prstGeom prst="rect">
            <a:avLst/>
          </a:prstGeom>
        </p:spPr>
      </p:pic>
      <p:sp>
        <p:nvSpPr>
          <p:cNvPr id="8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353800" y="6453956"/>
            <a:ext cx="511800" cy="3651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11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97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056" y="0"/>
            <a:ext cx="11384280" cy="1704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сопоставить количество проигранных бизнесом дел с его сферой деятельности. Например, общепит, вопреки сложившемуся мнению, дергают не часто, но если уж обвинили, то в этой отрасли отбиться практически не удается. В то время как у оптовой торговли высокие шансы оспорить налоговые доначисления.</a:t>
            </a:r>
          </a:p>
          <a:p>
            <a:pPr algn="ctr"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!!!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472" y="1366224"/>
            <a:ext cx="7015145" cy="52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hape 3746">
            <a:extLst>
              <a:ext uri="{FF2B5EF4-FFF2-40B4-BE49-F238E27FC236}">
                <a16:creationId xmlns="" xmlns:a16="http://schemas.microsoft.com/office/drawing/2014/main" id="{E57DAA7E-F05C-042A-D0E9-4DF27439C068}"/>
              </a:ext>
            </a:extLst>
          </p:cNvPr>
          <p:cNvSpPr/>
          <p:nvPr/>
        </p:nvSpPr>
        <p:spPr>
          <a:xfrm flipH="1">
            <a:off x="8796000" y="6296014"/>
            <a:ext cx="3396000" cy="555772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396000"/>
              <a:gd name="ODFBottom" fmla="val 324000"/>
              <a:gd name="ODFWidth" fmla="val 3396000"/>
              <a:gd name="ODFHeight" fmla="val 324000"/>
            </a:gdLst>
            <a:ahLst/>
            <a:cxnLst/>
            <a:rect l="OXMLTextRectL" t="OXMLTextRectT" r="OXMLTextRectR" b="OXMLTextRect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Arial"/>
            </a:endParaRPr>
          </a:p>
        </p:txBody>
      </p:sp>
      <p:pic>
        <p:nvPicPr>
          <p:cNvPr id="5" name="Picture 3781">
            <a:extLst>
              <a:ext uri="{FF2B5EF4-FFF2-40B4-BE49-F238E27FC236}">
                <a16:creationId xmlns="" xmlns:a16="http://schemas.microsoft.com/office/drawing/2014/main" id="{1EAC137E-D8B7-3F10-B2A2-9C40057B581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9627802" y="6457436"/>
            <a:ext cx="1439369" cy="295761"/>
          </a:xfrm>
          <a:prstGeom prst="rect">
            <a:avLst/>
          </a:prstGeom>
        </p:spPr>
      </p:pic>
      <p:sp>
        <p:nvSpPr>
          <p:cNvPr id="7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353800" y="6453956"/>
            <a:ext cx="511800" cy="3651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12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03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18.png"/>
          <p:cNvSpPr>
            <a:spLocks noChangeAspect="1" noChangeArrowheads="1"/>
          </p:cNvSpPr>
          <p:nvPr/>
        </p:nvSpPr>
        <p:spPr bwMode="auto">
          <a:xfrm>
            <a:off x="5771283" y="2355548"/>
            <a:ext cx="4000789" cy="400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41447" y="336450"/>
            <a:ext cx="8698194" cy="19621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685783"/>
            <a:r>
              <a:rPr lang="ru-RU" sz="2000" dirty="0">
                <a:solidFill>
                  <a:prstClr val="black"/>
                </a:solidFill>
                <a:latin typeface="Georgia" panose="02040502050405020303" pitchFamily="18" charset="0"/>
                <a:cs typeface="Arial"/>
                <a:sym typeface="Arial"/>
              </a:rPr>
              <a:t>Дробление бизнеса – это схема разделения бизнеса и искусственного распределения выручки между взаимозависимыми лицами для получения необоснованной налоговой выгоды.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553" y="2355548"/>
            <a:ext cx="5539983" cy="4033108"/>
          </a:xfrm>
          <a:prstGeom prst="rect">
            <a:avLst/>
          </a:prstGeom>
        </p:spPr>
      </p:pic>
      <p:sp>
        <p:nvSpPr>
          <p:cNvPr id="5" name="Shape 3746">
            <a:extLst>
              <a:ext uri="{FF2B5EF4-FFF2-40B4-BE49-F238E27FC236}">
                <a16:creationId xmlns="" xmlns:a16="http://schemas.microsoft.com/office/drawing/2014/main" id="{E57DAA7E-F05C-042A-D0E9-4DF27439C068}"/>
              </a:ext>
            </a:extLst>
          </p:cNvPr>
          <p:cNvSpPr/>
          <p:nvPr/>
        </p:nvSpPr>
        <p:spPr>
          <a:xfrm flipH="1">
            <a:off x="8796000" y="6296014"/>
            <a:ext cx="3396000" cy="555772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396000"/>
              <a:gd name="ODFBottom" fmla="val 324000"/>
              <a:gd name="ODFWidth" fmla="val 3396000"/>
              <a:gd name="ODFHeight" fmla="val 324000"/>
            </a:gdLst>
            <a:ahLst/>
            <a:cxnLst/>
            <a:rect l="OXMLTextRectL" t="OXMLTextRectT" r="OXMLTextRectR" b="OXMLTextRect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Arial"/>
            </a:endParaRPr>
          </a:p>
        </p:txBody>
      </p:sp>
      <p:pic>
        <p:nvPicPr>
          <p:cNvPr id="7" name="Picture 3781">
            <a:extLst>
              <a:ext uri="{FF2B5EF4-FFF2-40B4-BE49-F238E27FC236}">
                <a16:creationId xmlns="" xmlns:a16="http://schemas.microsoft.com/office/drawing/2014/main" id="{1EAC137E-D8B7-3F10-B2A2-9C40057B581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9627802" y="6457436"/>
            <a:ext cx="1439369" cy="295761"/>
          </a:xfrm>
          <a:prstGeom prst="rect">
            <a:avLst/>
          </a:prstGeom>
        </p:spPr>
      </p:pic>
      <p:pic>
        <p:nvPicPr>
          <p:cNvPr id="10" name="Picture 535"/>
          <p:cNvPicPr/>
          <p:nvPr/>
        </p:nvPicPr>
        <p:blipFill>
          <a:blip r:embed="rId4"/>
          <a:stretch/>
        </p:blipFill>
        <p:spPr>
          <a:xfrm>
            <a:off x="169793" y="162590"/>
            <a:ext cx="1779783" cy="347720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353800" y="6453956"/>
            <a:ext cx="511800" cy="3651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13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5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165592" y="374904"/>
            <a:ext cx="3730752" cy="1444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сопутствующие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165592" y="4412774"/>
            <a:ext cx="3730752" cy="1444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Устранимые / неустранимые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2816" y="603504"/>
            <a:ext cx="3730752" cy="1444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Объяснимые и необъяснимые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2816" y="4546156"/>
            <a:ext cx="3730752" cy="1444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Доказанные и недоказанные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34256" y="2396522"/>
            <a:ext cx="3730752" cy="1444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признаков дробления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4181094" y="1270635"/>
            <a:ext cx="1396746" cy="1125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5" idx="1"/>
          </p:cNvCxnSpPr>
          <p:nvPr/>
        </p:nvCxnSpPr>
        <p:spPr>
          <a:xfrm flipV="1">
            <a:off x="6665976" y="1097280"/>
            <a:ext cx="1499616" cy="12992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8" idx="3"/>
          </p:cNvCxnSpPr>
          <p:nvPr/>
        </p:nvCxnSpPr>
        <p:spPr>
          <a:xfrm flipH="1">
            <a:off x="4163568" y="3841274"/>
            <a:ext cx="1414272" cy="14272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675120" y="3835908"/>
            <a:ext cx="1560576" cy="14326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hape 3746">
            <a:extLst>
              <a:ext uri="{FF2B5EF4-FFF2-40B4-BE49-F238E27FC236}">
                <a16:creationId xmlns="" xmlns:a16="http://schemas.microsoft.com/office/drawing/2014/main" id="{E57DAA7E-F05C-042A-D0E9-4DF27439C068}"/>
              </a:ext>
            </a:extLst>
          </p:cNvPr>
          <p:cNvSpPr/>
          <p:nvPr/>
        </p:nvSpPr>
        <p:spPr>
          <a:xfrm flipH="1">
            <a:off x="8796000" y="6296014"/>
            <a:ext cx="3396000" cy="555772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396000"/>
              <a:gd name="ODFBottom" fmla="val 324000"/>
              <a:gd name="ODFWidth" fmla="val 3396000"/>
              <a:gd name="ODFHeight" fmla="val 324000"/>
            </a:gdLst>
            <a:ahLst/>
            <a:cxnLst/>
            <a:rect l="OXMLTextRectL" t="OXMLTextRectT" r="OXMLTextRectR" b="OXMLTextRect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Arial"/>
            </a:endParaRPr>
          </a:p>
        </p:txBody>
      </p:sp>
      <p:pic>
        <p:nvPicPr>
          <p:cNvPr id="12" name="Picture 3781">
            <a:extLst>
              <a:ext uri="{FF2B5EF4-FFF2-40B4-BE49-F238E27FC236}">
                <a16:creationId xmlns="" xmlns:a16="http://schemas.microsoft.com/office/drawing/2014/main" id="{1EAC137E-D8B7-3F10-B2A2-9C40057B581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627802" y="6457436"/>
            <a:ext cx="1439369" cy="295761"/>
          </a:xfrm>
          <a:prstGeom prst="rect">
            <a:avLst/>
          </a:prstGeom>
        </p:spPr>
      </p:pic>
      <p:pic>
        <p:nvPicPr>
          <p:cNvPr id="15" name="Picture 535"/>
          <p:cNvPicPr/>
          <p:nvPr/>
        </p:nvPicPr>
        <p:blipFill>
          <a:blip r:embed="rId3"/>
          <a:stretch/>
        </p:blipFill>
        <p:spPr>
          <a:xfrm>
            <a:off x="169793" y="162590"/>
            <a:ext cx="1779783" cy="347720"/>
          </a:xfrm>
          <a:prstGeom prst="rect">
            <a:avLst/>
          </a:prstGeom>
        </p:spPr>
      </p:pic>
      <p:sp>
        <p:nvSpPr>
          <p:cNvPr id="17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353800" y="6453956"/>
            <a:ext cx="511800" cy="3651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14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9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0300" y="6449292"/>
            <a:ext cx="6437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Georgia" panose="02040502050405020303" pitchFamily="18" charset="0"/>
              </a:rPr>
              <a:t>*** Источник: </a:t>
            </a:r>
            <a:r>
              <a:rPr lang="en-US" sz="1400" dirty="0">
                <a:latin typeface="Georgia" panose="02040502050405020303" pitchFamily="18" charset="0"/>
              </a:rPr>
              <a:t>https://www.taxcoach.ru/taxbook/droblenie_biznesa</a:t>
            </a:r>
            <a:endParaRPr lang="ru-RU" dirty="0"/>
          </a:p>
        </p:txBody>
      </p:sp>
      <p:pic>
        <p:nvPicPr>
          <p:cNvPr id="2050" name="Picture 2" descr="!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1" y="52121"/>
            <a:ext cx="10725912" cy="639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hape 3746">
            <a:extLst>
              <a:ext uri="{FF2B5EF4-FFF2-40B4-BE49-F238E27FC236}">
                <a16:creationId xmlns="" xmlns:a16="http://schemas.microsoft.com/office/drawing/2014/main" id="{E57DAA7E-F05C-042A-D0E9-4DF27439C068}"/>
              </a:ext>
            </a:extLst>
          </p:cNvPr>
          <p:cNvSpPr/>
          <p:nvPr/>
        </p:nvSpPr>
        <p:spPr>
          <a:xfrm flipH="1">
            <a:off x="8796000" y="6296014"/>
            <a:ext cx="3396000" cy="555772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396000"/>
              <a:gd name="ODFBottom" fmla="val 324000"/>
              <a:gd name="ODFWidth" fmla="val 3396000"/>
              <a:gd name="ODFHeight" fmla="val 324000"/>
            </a:gdLst>
            <a:ahLst/>
            <a:cxnLst/>
            <a:rect l="OXMLTextRectL" t="OXMLTextRectT" r="OXMLTextRectR" b="OXMLTextRect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Arial"/>
            </a:endParaRPr>
          </a:p>
        </p:txBody>
      </p:sp>
      <p:pic>
        <p:nvPicPr>
          <p:cNvPr id="5" name="Picture 3781">
            <a:extLst>
              <a:ext uri="{FF2B5EF4-FFF2-40B4-BE49-F238E27FC236}">
                <a16:creationId xmlns="" xmlns:a16="http://schemas.microsoft.com/office/drawing/2014/main" id="{1EAC137E-D8B7-3F10-B2A2-9C40057B581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9627802" y="6457436"/>
            <a:ext cx="1439369" cy="295761"/>
          </a:xfrm>
          <a:prstGeom prst="rect">
            <a:avLst/>
          </a:prstGeom>
        </p:spPr>
      </p:pic>
      <p:pic>
        <p:nvPicPr>
          <p:cNvPr id="7" name="Picture 535"/>
          <p:cNvPicPr/>
          <p:nvPr/>
        </p:nvPicPr>
        <p:blipFill>
          <a:blip r:embed="rId4"/>
          <a:stretch/>
        </p:blipFill>
        <p:spPr>
          <a:xfrm>
            <a:off x="169793" y="162590"/>
            <a:ext cx="1779783" cy="347720"/>
          </a:xfrm>
          <a:prstGeom prst="rect">
            <a:avLst/>
          </a:prstGeom>
        </p:spPr>
      </p:pic>
      <p:sp>
        <p:nvSpPr>
          <p:cNvPr id="8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353800" y="6453956"/>
            <a:ext cx="511800" cy="3651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15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98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0BC56C1-B14B-4FB4-8CA5-72CCDE97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218" y="1115291"/>
            <a:ext cx="10536382" cy="515850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068DFB75-D227-4D60-A6E3-1C8DF746C0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1100" y="449839"/>
            <a:ext cx="9563100" cy="4247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Georgia" panose="02040502050405020303" pitchFamily="18" charset="0"/>
              </a:rPr>
              <a:t>Признаки дробления бизнеса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A6789C9-390E-4203-8812-000E583066CF}"/>
              </a:ext>
            </a:extLst>
          </p:cNvPr>
          <p:cNvSpPr/>
          <p:nvPr/>
        </p:nvSpPr>
        <p:spPr>
          <a:xfrm>
            <a:off x="1181099" y="1447800"/>
            <a:ext cx="1981201" cy="279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Управленческие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272BBC2-934D-4E4C-BBE0-11C03DE129A6}"/>
              </a:ext>
            </a:extLst>
          </p:cNvPr>
          <p:cNvSpPr/>
          <p:nvPr/>
        </p:nvSpPr>
        <p:spPr>
          <a:xfrm>
            <a:off x="8855072" y="1447799"/>
            <a:ext cx="2155828" cy="27265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Кадровые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A99BC22-718C-49C2-A7C9-D3F7AD22B569}"/>
              </a:ext>
            </a:extLst>
          </p:cNvPr>
          <p:cNvSpPr/>
          <p:nvPr/>
        </p:nvSpPr>
        <p:spPr>
          <a:xfrm>
            <a:off x="6178540" y="1447800"/>
            <a:ext cx="2038350" cy="27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Имущественные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2BABF1D-30D7-4339-8C65-9FD357193A61}"/>
              </a:ext>
            </a:extLst>
          </p:cNvPr>
          <p:cNvSpPr/>
          <p:nvPr/>
        </p:nvSpPr>
        <p:spPr>
          <a:xfrm>
            <a:off x="3651246" y="1441057"/>
            <a:ext cx="2038354" cy="279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Организационные</a:t>
            </a:r>
          </a:p>
          <a:p>
            <a:pPr algn="ctr"/>
            <a:endParaRPr lang="ru-RU" dirty="0"/>
          </a:p>
        </p:txBody>
      </p:sp>
      <p:sp>
        <p:nvSpPr>
          <p:cNvPr id="12" name="Блок-схема: альтернативный процесс 11">
            <a:extLst>
              <a:ext uri="{FF2B5EF4-FFF2-40B4-BE49-F238E27FC236}">
                <a16:creationId xmlns:a16="http://schemas.microsoft.com/office/drawing/2014/main" xmlns="" id="{96617C53-B096-4C83-978E-426311D46E0F}"/>
              </a:ext>
            </a:extLst>
          </p:cNvPr>
          <p:cNvSpPr/>
          <p:nvPr/>
        </p:nvSpPr>
        <p:spPr>
          <a:xfrm>
            <a:off x="1181100" y="1922712"/>
            <a:ext cx="1981200" cy="137636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</a:rPr>
              <a:t>Полное или частичное совпадение владельцев бизнеса (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участников</a:t>
            </a:r>
            <a:r>
              <a:rPr lang="ru-RU" sz="1300" dirty="0">
                <a:solidFill>
                  <a:schemeClr val="tx1"/>
                </a:solidFill>
              </a:rPr>
              <a:t> или акционеров компании)</a:t>
            </a:r>
          </a:p>
        </p:txBody>
      </p:sp>
      <p:sp>
        <p:nvSpPr>
          <p:cNvPr id="13" name="Блок-схема: альтернативный процесс 12">
            <a:extLst>
              <a:ext uri="{FF2B5EF4-FFF2-40B4-BE49-F238E27FC236}">
                <a16:creationId xmlns:a16="http://schemas.microsoft.com/office/drawing/2014/main" xmlns="" id="{9B24E35D-FEC2-4F9B-A748-0588D9BFD893}"/>
              </a:ext>
            </a:extLst>
          </p:cNvPr>
          <p:cNvSpPr/>
          <p:nvPr/>
        </p:nvSpPr>
        <p:spPr>
          <a:xfrm>
            <a:off x="1181100" y="3494588"/>
            <a:ext cx="1981200" cy="148235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</a:rPr>
              <a:t>Полное или частичное совпадение управленческого состава компании, управление одним лицом всеми компаниями </a:t>
            </a:r>
            <a:endParaRPr lang="ru-RU" sz="1300" dirty="0"/>
          </a:p>
        </p:txBody>
      </p:sp>
      <p:sp>
        <p:nvSpPr>
          <p:cNvPr id="30" name="Блок-схема: альтернативный процесс 29">
            <a:extLst>
              <a:ext uri="{FF2B5EF4-FFF2-40B4-BE49-F238E27FC236}">
                <a16:creationId xmlns:a16="http://schemas.microsoft.com/office/drawing/2014/main" xmlns="" id="{64C1F061-18DE-4F1D-8F52-AD13221E52DC}"/>
              </a:ext>
            </a:extLst>
          </p:cNvPr>
          <p:cNvSpPr/>
          <p:nvPr/>
        </p:nvSpPr>
        <p:spPr>
          <a:xfrm>
            <a:off x="3651246" y="4357739"/>
            <a:ext cx="2038352" cy="842911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</a:rPr>
              <a:t>Вход в банк-клиент с одних и тех же </a:t>
            </a:r>
            <a:r>
              <a:rPr lang="en-US" sz="1300" dirty="0">
                <a:solidFill>
                  <a:schemeClr val="tx1"/>
                </a:solidFill>
              </a:rPr>
              <a:t/>
            </a:r>
            <a:br>
              <a:rPr lang="en-US" sz="1300" dirty="0">
                <a:solidFill>
                  <a:schemeClr val="tx1"/>
                </a:solidFill>
              </a:rPr>
            </a:br>
            <a:r>
              <a:rPr lang="en-US" sz="1300" dirty="0">
                <a:solidFill>
                  <a:schemeClr val="tx1"/>
                </a:solidFill>
              </a:rPr>
              <a:t>IP</a:t>
            </a:r>
            <a:r>
              <a:rPr lang="ru-RU" sz="1300" dirty="0">
                <a:solidFill>
                  <a:schemeClr val="tx1"/>
                </a:solidFill>
              </a:rPr>
              <a:t>–адресов. МАК-адреса с одного компьютера</a:t>
            </a:r>
          </a:p>
        </p:txBody>
      </p:sp>
      <p:sp>
        <p:nvSpPr>
          <p:cNvPr id="31" name="Блок-схема: альтернативный процесс 30">
            <a:extLst>
              <a:ext uri="{FF2B5EF4-FFF2-40B4-BE49-F238E27FC236}">
                <a16:creationId xmlns:a16="http://schemas.microsoft.com/office/drawing/2014/main" xmlns="" id="{5C0FF5EF-A1DA-4C1B-8D30-4C1C87BBD7FE}"/>
              </a:ext>
            </a:extLst>
          </p:cNvPr>
          <p:cNvSpPr/>
          <p:nvPr/>
        </p:nvSpPr>
        <p:spPr>
          <a:xfrm>
            <a:off x="3651246" y="3784681"/>
            <a:ext cx="2038349" cy="450865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</a:rPr>
              <a:t>Ведение учета в одних и тех же программах</a:t>
            </a:r>
          </a:p>
        </p:txBody>
      </p:sp>
      <p:sp>
        <p:nvSpPr>
          <p:cNvPr id="32" name="Блок-схема: альтернативный процесс 31">
            <a:extLst>
              <a:ext uri="{FF2B5EF4-FFF2-40B4-BE49-F238E27FC236}">
                <a16:creationId xmlns:a16="http://schemas.microsoft.com/office/drawing/2014/main" xmlns="" id="{568F19E3-C48C-4BF7-A4EE-A8CF55566495}"/>
              </a:ext>
            </a:extLst>
          </p:cNvPr>
          <p:cNvSpPr/>
          <p:nvPr/>
        </p:nvSpPr>
        <p:spPr>
          <a:xfrm>
            <a:off x="3651248" y="3223498"/>
            <a:ext cx="2038349" cy="415248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</a:rPr>
              <a:t>Счета всех компаний ведутся в одном банке</a:t>
            </a:r>
          </a:p>
        </p:txBody>
      </p:sp>
      <p:sp>
        <p:nvSpPr>
          <p:cNvPr id="33" name="Блок-схема: альтернативный процесс 32">
            <a:extLst>
              <a:ext uri="{FF2B5EF4-FFF2-40B4-BE49-F238E27FC236}">
                <a16:creationId xmlns:a16="http://schemas.microsoft.com/office/drawing/2014/main" xmlns="" id="{8C054892-3B31-4129-ADBA-AACB1197A1A0}"/>
              </a:ext>
            </a:extLst>
          </p:cNvPr>
          <p:cNvSpPr/>
          <p:nvPr/>
        </p:nvSpPr>
        <p:spPr>
          <a:xfrm>
            <a:off x="3651245" y="2586407"/>
            <a:ext cx="2038350" cy="450864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</a:rPr>
              <a:t>Один регион ведения бизнеса</a:t>
            </a:r>
          </a:p>
        </p:txBody>
      </p:sp>
      <p:sp>
        <p:nvSpPr>
          <p:cNvPr id="34" name="Блок-схема: альтернативный процесс 33">
            <a:extLst>
              <a:ext uri="{FF2B5EF4-FFF2-40B4-BE49-F238E27FC236}">
                <a16:creationId xmlns:a16="http://schemas.microsoft.com/office/drawing/2014/main" xmlns="" id="{91A5C499-BCB9-48E2-AD0F-5824612E34D1}"/>
              </a:ext>
            </a:extLst>
          </p:cNvPr>
          <p:cNvSpPr/>
          <p:nvPr/>
        </p:nvSpPr>
        <p:spPr>
          <a:xfrm>
            <a:off x="3651249" y="1938360"/>
            <a:ext cx="2038349" cy="450864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</a:rPr>
              <a:t>Один товарный знак, сайт, одна реклама</a:t>
            </a:r>
          </a:p>
        </p:txBody>
      </p:sp>
      <p:sp>
        <p:nvSpPr>
          <p:cNvPr id="35" name="Блок-схема: альтернативный процесс 34">
            <a:extLst>
              <a:ext uri="{FF2B5EF4-FFF2-40B4-BE49-F238E27FC236}">
                <a16:creationId xmlns:a16="http://schemas.microsoft.com/office/drawing/2014/main" xmlns="" id="{F100CC14-B9CF-4BB4-98B3-C9F741169947}"/>
              </a:ext>
            </a:extLst>
          </p:cNvPr>
          <p:cNvSpPr/>
          <p:nvPr/>
        </p:nvSpPr>
        <p:spPr>
          <a:xfrm>
            <a:off x="6178539" y="4306002"/>
            <a:ext cx="2038349" cy="894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Использование общих производственных ресурсов, в том числе компьютеров</a:t>
            </a:r>
          </a:p>
        </p:txBody>
      </p:sp>
      <p:sp>
        <p:nvSpPr>
          <p:cNvPr id="36" name="Блок-схема: альтернативный процесс 35">
            <a:extLst>
              <a:ext uri="{FF2B5EF4-FFF2-40B4-BE49-F238E27FC236}">
                <a16:creationId xmlns:a16="http://schemas.microsoft.com/office/drawing/2014/main" xmlns="" id="{C1DB51C1-99DA-45F4-8008-ED5B26CB292E}"/>
              </a:ext>
            </a:extLst>
          </p:cNvPr>
          <p:cNvSpPr/>
          <p:nvPr/>
        </p:nvSpPr>
        <p:spPr>
          <a:xfrm>
            <a:off x="6178541" y="3515714"/>
            <a:ext cx="2060582" cy="60093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Общее движимое и недвижимое имущество</a:t>
            </a:r>
          </a:p>
        </p:txBody>
      </p:sp>
      <p:sp>
        <p:nvSpPr>
          <p:cNvPr id="37" name="Блок-схема: альтернативный процесс 36">
            <a:extLst>
              <a:ext uri="{FF2B5EF4-FFF2-40B4-BE49-F238E27FC236}">
                <a16:creationId xmlns:a16="http://schemas.microsoft.com/office/drawing/2014/main" xmlns="" id="{1F6648A6-E4F3-4ACB-B261-643A0CF14744}"/>
              </a:ext>
            </a:extLst>
          </p:cNvPr>
          <p:cNvSpPr/>
          <p:nvPr/>
        </p:nvSpPr>
        <p:spPr>
          <a:xfrm>
            <a:off x="6178540" y="2682718"/>
            <a:ext cx="2038349" cy="61635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Одинаковые номера телефонов и электронной почты</a:t>
            </a:r>
          </a:p>
        </p:txBody>
      </p:sp>
      <p:sp>
        <p:nvSpPr>
          <p:cNvPr id="38" name="Блок-схема: альтернативный процесс 37">
            <a:extLst>
              <a:ext uri="{FF2B5EF4-FFF2-40B4-BE49-F238E27FC236}">
                <a16:creationId xmlns:a16="http://schemas.microsoft.com/office/drawing/2014/main" xmlns="" id="{6BD472A0-A2AD-493F-895E-547FCDCF1DA2}"/>
              </a:ext>
            </a:extLst>
          </p:cNvPr>
          <p:cNvSpPr/>
          <p:nvPr/>
        </p:nvSpPr>
        <p:spPr>
          <a:xfrm>
            <a:off x="6200774" y="1922658"/>
            <a:ext cx="2038349" cy="60093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Размещение по одному и тому же адресу</a:t>
            </a:r>
          </a:p>
        </p:txBody>
      </p:sp>
      <p:sp>
        <p:nvSpPr>
          <p:cNvPr id="39" name="Блок-схема: альтернативный процесс 38">
            <a:extLst>
              <a:ext uri="{FF2B5EF4-FFF2-40B4-BE49-F238E27FC236}">
                <a16:creationId xmlns:a16="http://schemas.microsoft.com/office/drawing/2014/main" xmlns="" id="{D0F2A561-E313-4E38-9157-8C8D24116054}"/>
              </a:ext>
            </a:extLst>
          </p:cNvPr>
          <p:cNvSpPr/>
          <p:nvPr/>
        </p:nvSpPr>
        <p:spPr>
          <a:xfrm>
            <a:off x="8845547" y="4350981"/>
            <a:ext cx="2184405" cy="600937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Формальные переводы сотрудников между компаниями</a:t>
            </a:r>
          </a:p>
        </p:txBody>
      </p:sp>
      <p:sp>
        <p:nvSpPr>
          <p:cNvPr id="40" name="Блок-схема: альтернативный процесс 39">
            <a:extLst>
              <a:ext uri="{FF2B5EF4-FFF2-40B4-BE49-F238E27FC236}">
                <a16:creationId xmlns:a16="http://schemas.microsoft.com/office/drawing/2014/main" xmlns="" id="{909051CC-A718-4941-91CB-8A45C07E3309}"/>
              </a:ext>
            </a:extLst>
          </p:cNvPr>
          <p:cNvSpPr/>
          <p:nvPr/>
        </p:nvSpPr>
        <p:spPr>
          <a:xfrm>
            <a:off x="8845547" y="3568022"/>
            <a:ext cx="2165353" cy="600937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Формальное совмещение должностей в нескольких компаниях</a:t>
            </a:r>
          </a:p>
        </p:txBody>
      </p:sp>
      <p:sp>
        <p:nvSpPr>
          <p:cNvPr id="41" name="Блок-схема: альтернативный процесс 40">
            <a:extLst>
              <a:ext uri="{FF2B5EF4-FFF2-40B4-BE49-F238E27FC236}">
                <a16:creationId xmlns:a16="http://schemas.microsoft.com/office/drawing/2014/main" xmlns="" id="{ACDAC009-E2E2-4A68-BBBD-3EA0FC96B3F8}"/>
              </a:ext>
            </a:extLst>
          </p:cNvPr>
          <p:cNvSpPr/>
          <p:nvPr/>
        </p:nvSpPr>
        <p:spPr>
          <a:xfrm>
            <a:off x="8855074" y="2612287"/>
            <a:ext cx="2165353" cy="816713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Сотрудник числится в одной компании, а сотрудничает с иными компаниями</a:t>
            </a:r>
          </a:p>
        </p:txBody>
      </p:sp>
      <p:sp>
        <p:nvSpPr>
          <p:cNvPr id="42" name="Блок-схема: альтернативный процесс 41">
            <a:extLst>
              <a:ext uri="{FF2B5EF4-FFF2-40B4-BE49-F238E27FC236}">
                <a16:creationId xmlns:a16="http://schemas.microsoft.com/office/drawing/2014/main" xmlns="" id="{29F76637-F8EB-422F-ACA9-A4F42F8A84AD}"/>
              </a:ext>
            </a:extLst>
          </p:cNvPr>
          <p:cNvSpPr/>
          <p:nvPr/>
        </p:nvSpPr>
        <p:spPr>
          <a:xfrm>
            <a:off x="8855075" y="1902479"/>
            <a:ext cx="2165352" cy="600937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Отсутствие функции разделения персонала</a:t>
            </a:r>
          </a:p>
        </p:txBody>
      </p:sp>
      <p:sp>
        <p:nvSpPr>
          <p:cNvPr id="43" name="Блок-схема: альтернативный процесс 42">
            <a:extLst>
              <a:ext uri="{FF2B5EF4-FFF2-40B4-BE49-F238E27FC236}">
                <a16:creationId xmlns:a16="http://schemas.microsoft.com/office/drawing/2014/main" xmlns="" id="{02C64A9B-55A0-479D-B7EB-9D99EAA48A33}"/>
              </a:ext>
            </a:extLst>
          </p:cNvPr>
          <p:cNvSpPr/>
          <p:nvPr/>
        </p:nvSpPr>
        <p:spPr>
          <a:xfrm>
            <a:off x="1206494" y="5486311"/>
            <a:ext cx="9712323" cy="579422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Общий признак дробления: необоснованное логичной производственной необходимостью увеличение числа компаний под одним бенефициарным владельцем  одного и того же бизнеса</a:t>
            </a:r>
          </a:p>
        </p:txBody>
      </p:sp>
      <p:sp>
        <p:nvSpPr>
          <p:cNvPr id="24" name="Shape 3746">
            <a:extLst>
              <a:ext uri="{FF2B5EF4-FFF2-40B4-BE49-F238E27FC236}">
                <a16:creationId xmlns="" xmlns:a16="http://schemas.microsoft.com/office/drawing/2014/main" id="{E57DAA7E-F05C-042A-D0E9-4DF27439C068}"/>
              </a:ext>
            </a:extLst>
          </p:cNvPr>
          <p:cNvSpPr/>
          <p:nvPr/>
        </p:nvSpPr>
        <p:spPr>
          <a:xfrm flipH="1">
            <a:off x="8796000" y="6296014"/>
            <a:ext cx="3396000" cy="555772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396000"/>
              <a:gd name="ODFBottom" fmla="val 324000"/>
              <a:gd name="ODFWidth" fmla="val 3396000"/>
              <a:gd name="ODFHeight" fmla="val 324000"/>
            </a:gdLst>
            <a:ahLst/>
            <a:cxnLst/>
            <a:rect l="OXMLTextRectL" t="OXMLTextRectT" r="OXMLTextRectR" b="OXMLTextRect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Arial"/>
            </a:endParaRPr>
          </a:p>
        </p:txBody>
      </p:sp>
      <p:pic>
        <p:nvPicPr>
          <p:cNvPr id="25" name="Picture 3781">
            <a:extLst>
              <a:ext uri="{FF2B5EF4-FFF2-40B4-BE49-F238E27FC236}">
                <a16:creationId xmlns="" xmlns:a16="http://schemas.microsoft.com/office/drawing/2014/main" id="{1EAC137E-D8B7-3F10-B2A2-9C40057B581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627802" y="6457436"/>
            <a:ext cx="1439369" cy="295761"/>
          </a:xfrm>
          <a:prstGeom prst="rect">
            <a:avLst/>
          </a:prstGeom>
        </p:spPr>
      </p:pic>
      <p:pic>
        <p:nvPicPr>
          <p:cNvPr id="26" name="Picture 535"/>
          <p:cNvPicPr/>
          <p:nvPr/>
        </p:nvPicPr>
        <p:blipFill>
          <a:blip r:embed="rId3"/>
          <a:stretch/>
        </p:blipFill>
        <p:spPr>
          <a:xfrm>
            <a:off x="169793" y="162590"/>
            <a:ext cx="1779783" cy="347720"/>
          </a:xfrm>
          <a:prstGeom prst="rect">
            <a:avLst/>
          </a:prstGeom>
        </p:spPr>
      </p:pic>
      <p:sp>
        <p:nvSpPr>
          <p:cNvPr id="27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353800" y="6453956"/>
            <a:ext cx="511800" cy="3651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16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64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64655" y="0"/>
            <a:ext cx="12252036" cy="6858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4656" y="101600"/>
            <a:ext cx="11508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Georgia" panose="02040502050405020303" pitchFamily="18" charset="0"/>
              </a:rPr>
              <a:t>Дополнительные критерии, выработанные судебной практикой</a:t>
            </a: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3076" y="4637250"/>
            <a:ext cx="3731491" cy="17364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69720" y="4637250"/>
            <a:ext cx="3731491" cy="17364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2045" y="871460"/>
            <a:ext cx="3731491" cy="17364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3077" y="2726279"/>
            <a:ext cx="3731491" cy="17364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69720" y="2726279"/>
            <a:ext cx="3731491" cy="17364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230752" y="890842"/>
            <a:ext cx="3731491" cy="17364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46415" y="930831"/>
            <a:ext cx="3649520" cy="10966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57384" y="2330897"/>
            <a:ext cx="3649520" cy="10966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80184" y="5199316"/>
            <a:ext cx="3649520" cy="10966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257384" y="3799250"/>
            <a:ext cx="3649520" cy="10966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89788" y="984430"/>
            <a:ext cx="356754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1. </a:t>
            </a:r>
            <a:r>
              <a:rPr lang="ru-RU" sz="1200" dirty="0">
                <a:latin typeface="Georgia" panose="02040502050405020303" pitchFamily="18" charset="0"/>
              </a:rPr>
              <a:t>Особенности платежей между элементами группы: у созданных элементов группы расходы погашаются друг за друга, закрываются договорами займа, зачётом, переводом долга, отсутствуют платежи по </a:t>
            </a:r>
            <a:r>
              <a:rPr lang="ru-RU" sz="1300" dirty="0"/>
              <a:t>ведению</a:t>
            </a:r>
            <a:r>
              <a:rPr lang="ru-RU" sz="1200" dirty="0">
                <a:latin typeface="Georgia" panose="02040502050405020303" pitchFamily="18" charset="0"/>
              </a:rPr>
              <a:t> реальной хозяйственной деятельности с учётом заявленной специфики, </a:t>
            </a:r>
            <a:r>
              <a:rPr lang="ru-RU" sz="1300" dirty="0"/>
              <a:t>нетипичные</a:t>
            </a:r>
            <a:r>
              <a:rPr lang="ru-RU" sz="1200" dirty="0">
                <a:latin typeface="Georgia" panose="02040502050405020303" pitchFamily="18" charset="0"/>
              </a:rPr>
              <a:t> операции</a:t>
            </a:r>
          </a:p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02045" y="2726279"/>
            <a:ext cx="36552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Georgia" panose="02040502050405020303" pitchFamily="18" charset="0"/>
              </a:rPr>
              <a:t>2. </a:t>
            </a:r>
            <a:r>
              <a:rPr lang="ru-RU" sz="1200" i="1" dirty="0">
                <a:latin typeface="Georgia" panose="02040502050405020303" pitchFamily="18" charset="0"/>
              </a:rPr>
              <a:t>Оформление  и отражение договорных отношений между элементами группы: отсутствие оформления договорных отношений в группе, </a:t>
            </a:r>
            <a:r>
              <a:rPr lang="ru-RU" sz="1200" i="1" dirty="0" err="1">
                <a:latin typeface="Georgia" panose="02040502050405020303" pitchFamily="18" charset="0"/>
              </a:rPr>
              <a:t>неотражение</a:t>
            </a:r>
            <a:r>
              <a:rPr lang="ru-RU" sz="1200" i="1" dirty="0">
                <a:latin typeface="Georgia" panose="02040502050405020303" pitchFamily="18" charset="0"/>
              </a:rPr>
              <a:t> в бухгалтерском учёте операций между элементами группы, нестыковки при определении назначения платежей, дат поступления и реализации товара (работ, услуг), недействительность сделок</a:t>
            </a:r>
          </a:p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314536" y="984430"/>
            <a:ext cx="33805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Georgia" panose="02040502050405020303" pitchFamily="18" charset="0"/>
              </a:rPr>
              <a:t>4. Нет экономического обоснования создания дополнительных элементов группы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8462383" y="4561716"/>
            <a:ext cx="3499860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Georgia" panose="02040502050405020303" pitchFamily="18" charset="0"/>
              </a:rPr>
              <a:t>10. Работники группы: нахождение работников в одном помещении независимо от формального оформления трудовых отношений, аренды помещения, массовое «перекрёстное» совместительство работников, миграция в рамках группы. Работники, состоящие в трудовых отношениях с одним из участников группы, выполняют трудовые функции и (или) управленческие функции в отношении других участников бизнеса без документального обоснования</a:t>
            </a:r>
          </a:p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8307819" y="2917625"/>
            <a:ext cx="365529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Georgia" panose="02040502050405020303" pitchFamily="18" charset="0"/>
              </a:rPr>
              <a:t>9. ИП в группе - действующие (бывшие) сотрудники, родственники, учредители</a:t>
            </a:r>
          </a:p>
          <a:p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89051" y="4746934"/>
            <a:ext cx="36144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Georgia" panose="02040502050405020303" pitchFamily="18" charset="0"/>
              </a:rPr>
              <a:t>3. </a:t>
            </a:r>
            <a:r>
              <a:rPr lang="ru-RU" i="1" dirty="0">
                <a:latin typeface="Georgia" panose="02040502050405020303" pitchFamily="18" charset="0"/>
              </a:rPr>
              <a:t>Создание элементов не привело к увеличению прибыли, нет бизнес-плана, с учётом которого такое увеличение предполагалось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87904" y="1024930"/>
            <a:ext cx="36480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8. </a:t>
            </a:r>
            <a:r>
              <a:rPr lang="ru-RU" sz="2000" dirty="0">
                <a:latin typeface="Georgia" panose="02040502050405020303" pitchFamily="18" charset="0"/>
              </a:rPr>
              <a:t>Нет разделения товара в группе, отсутствует идентификация товара на складе</a:t>
            </a:r>
          </a:p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576325" y="2455960"/>
            <a:ext cx="30572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ru-RU" sz="2000" dirty="0">
                <a:latin typeface="Georgia" panose="02040502050405020303" pitchFamily="18" charset="0"/>
              </a:rPr>
              <a:t>5. Нет конструктивного разделения площадей</a:t>
            </a:r>
          </a:p>
          <a:p>
            <a:pPr algn="ctr">
              <a:buClr>
                <a:srgbClr val="C00000"/>
              </a:buClr>
            </a:pPr>
            <a:endParaRPr lang="ru-RU" dirty="0">
              <a:latin typeface="Georgia" panose="02040502050405020303" pitchFamily="18" charset="0"/>
            </a:endParaRPr>
          </a:p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4314536" y="3946916"/>
            <a:ext cx="35813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sz="2000" dirty="0">
                <a:latin typeface="Georgia" panose="02040502050405020303" pitchFamily="18" charset="0"/>
              </a:rPr>
              <a:t>6. Единый производственный процесс</a:t>
            </a:r>
          </a:p>
          <a:p>
            <a:pPr algn="ctr">
              <a:buClr>
                <a:srgbClr val="C00000"/>
              </a:buClr>
            </a:pP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58980" y="5276769"/>
            <a:ext cx="353695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ru-RU" sz="2000" dirty="0">
                <a:latin typeface="Georgia" panose="02040502050405020303" pitchFamily="18" charset="0"/>
              </a:rPr>
              <a:t>7. Использование активов группы без договоров, реальных платежей</a:t>
            </a:r>
          </a:p>
          <a:p>
            <a:endParaRPr lang="ru-RU" dirty="0"/>
          </a:p>
        </p:txBody>
      </p:sp>
      <p:sp>
        <p:nvSpPr>
          <p:cNvPr id="30" name="Shape 3746">
            <a:extLst>
              <a:ext uri="{FF2B5EF4-FFF2-40B4-BE49-F238E27FC236}">
                <a16:creationId xmlns="" xmlns:a16="http://schemas.microsoft.com/office/drawing/2014/main" id="{E57DAA7E-F05C-042A-D0E9-4DF27439C068}"/>
              </a:ext>
            </a:extLst>
          </p:cNvPr>
          <p:cNvSpPr/>
          <p:nvPr/>
        </p:nvSpPr>
        <p:spPr>
          <a:xfrm flipH="1">
            <a:off x="8796000" y="6296014"/>
            <a:ext cx="3396000" cy="555772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396000"/>
              <a:gd name="ODFBottom" fmla="val 324000"/>
              <a:gd name="ODFWidth" fmla="val 3396000"/>
              <a:gd name="ODFHeight" fmla="val 324000"/>
            </a:gdLst>
            <a:ahLst/>
            <a:cxnLst/>
            <a:rect l="OXMLTextRectL" t="OXMLTextRectT" r="OXMLTextRectR" b="OXMLTextRect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Arial"/>
            </a:endParaRPr>
          </a:p>
        </p:txBody>
      </p:sp>
      <p:pic>
        <p:nvPicPr>
          <p:cNvPr id="31" name="Picture 3781">
            <a:extLst>
              <a:ext uri="{FF2B5EF4-FFF2-40B4-BE49-F238E27FC236}">
                <a16:creationId xmlns="" xmlns:a16="http://schemas.microsoft.com/office/drawing/2014/main" id="{1EAC137E-D8B7-3F10-B2A2-9C40057B581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627802" y="6457436"/>
            <a:ext cx="1439369" cy="295761"/>
          </a:xfrm>
          <a:prstGeom prst="rect">
            <a:avLst/>
          </a:prstGeom>
        </p:spPr>
      </p:pic>
      <p:sp>
        <p:nvSpPr>
          <p:cNvPr id="33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353800" y="6453956"/>
            <a:ext cx="511800" cy="3651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17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03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87381" cy="685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87461366"/>
              </p:ext>
            </p:extLst>
          </p:nvPr>
        </p:nvGraphicFramePr>
        <p:xfrm>
          <a:off x="1855603" y="166147"/>
          <a:ext cx="10331778" cy="6525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68964" y="702562"/>
            <a:ext cx="222472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Единый штат сотрудников, идентичный </a:t>
            </a:r>
            <a:r>
              <a:rPr lang="en-US" sz="1600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IP</a:t>
            </a:r>
            <a:r>
              <a:rPr lang="ru-RU" sz="1600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/</a:t>
            </a:r>
            <a:r>
              <a:rPr lang="en-US" sz="1600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Mac </a:t>
            </a:r>
            <a:r>
              <a:rPr lang="ru-RU" sz="1600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адрес, бренд, представители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929499" y="4976268"/>
            <a:ext cx="2318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деловая цель создания новых организаций и ИП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347274" y="2839415"/>
            <a:ext cx="21304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latin typeface="Georgia" panose="02040502050405020303" pitchFamily="18" charset="0"/>
                <a:cs typeface="Times New Roman" panose="02020603050405020304" pitchFamily="18" charset="0"/>
                <a:sym typeface="Arial"/>
              </a:rPr>
              <a:t>Дробление бизнеса 2024</a:t>
            </a:r>
          </a:p>
          <a:p>
            <a:endParaRPr lang="ru-RU" dirty="0"/>
          </a:p>
        </p:txBody>
      </p:sp>
      <p:sp>
        <p:nvSpPr>
          <p:cNvPr id="7" name="Shape 3746">
            <a:extLst>
              <a:ext uri="{FF2B5EF4-FFF2-40B4-BE49-F238E27FC236}">
                <a16:creationId xmlns="" xmlns:a16="http://schemas.microsoft.com/office/drawing/2014/main" id="{E57DAA7E-F05C-042A-D0E9-4DF27439C068}"/>
              </a:ext>
            </a:extLst>
          </p:cNvPr>
          <p:cNvSpPr/>
          <p:nvPr/>
        </p:nvSpPr>
        <p:spPr>
          <a:xfrm flipH="1">
            <a:off x="8796000" y="6296014"/>
            <a:ext cx="3396000" cy="555772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396000"/>
              <a:gd name="ODFBottom" fmla="val 324000"/>
              <a:gd name="ODFWidth" fmla="val 3396000"/>
              <a:gd name="ODFHeight" fmla="val 324000"/>
            </a:gdLst>
            <a:ahLst/>
            <a:cxnLst/>
            <a:rect l="OXMLTextRectL" t="OXMLTextRectT" r="OXMLTextRectR" b="OXMLTextRect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Arial"/>
            </a:endParaRPr>
          </a:p>
        </p:txBody>
      </p:sp>
      <p:pic>
        <p:nvPicPr>
          <p:cNvPr id="9" name="Picture 3781">
            <a:extLst>
              <a:ext uri="{FF2B5EF4-FFF2-40B4-BE49-F238E27FC236}">
                <a16:creationId xmlns="" xmlns:a16="http://schemas.microsoft.com/office/drawing/2014/main" id="{1EAC137E-D8B7-3F10-B2A2-9C40057B581B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9627802" y="6457436"/>
            <a:ext cx="1439369" cy="295761"/>
          </a:xfrm>
          <a:prstGeom prst="rect">
            <a:avLst/>
          </a:prstGeom>
        </p:spPr>
      </p:pic>
      <p:pic>
        <p:nvPicPr>
          <p:cNvPr id="13" name="Picture 535"/>
          <p:cNvPicPr/>
          <p:nvPr/>
        </p:nvPicPr>
        <p:blipFill>
          <a:blip r:embed="rId8"/>
          <a:stretch/>
        </p:blipFill>
        <p:spPr>
          <a:xfrm>
            <a:off x="169793" y="162590"/>
            <a:ext cx="1779783" cy="347720"/>
          </a:xfrm>
          <a:prstGeom prst="rect">
            <a:avLst/>
          </a:prstGeom>
        </p:spPr>
      </p:pic>
      <p:sp>
        <p:nvSpPr>
          <p:cNvPr id="14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353800" y="6453956"/>
            <a:ext cx="511800" cy="3651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18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5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71126" y="0"/>
            <a:ext cx="6520873" cy="685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" name="TextBox 3"/>
          <p:cNvSpPr txBox="1"/>
          <p:nvPr/>
        </p:nvSpPr>
        <p:spPr>
          <a:xfrm>
            <a:off x="5763491" y="544946"/>
            <a:ext cx="642851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378">
              <a:buClr>
                <a:srgbClr val="000000"/>
              </a:buClr>
            </a:pPr>
            <a:r>
              <a:rPr lang="ru-RU" sz="3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Arial"/>
                <a:sym typeface="Arial"/>
              </a:rPr>
              <a:t>Кому доначисляют?</a:t>
            </a:r>
            <a:endParaRPr lang="ru-RU" sz="2800" kern="0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  <a:cs typeface="Arial"/>
              <a:sym typeface="Arial"/>
            </a:endParaRPr>
          </a:p>
          <a:p>
            <a:pPr defTabSz="914378"/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defTabSz="914378"/>
            <a:r>
              <a:rPr lang="ru-RU" b="1" dirty="0">
                <a:latin typeface="Georgia" panose="02040502050405020303" pitchFamily="18" charset="0"/>
              </a:rPr>
              <a:t>Как правило, налоги доначисляют «основному» субъекту группы, на котором сосредоточена основная бизнес-функция, производство, выполнение работ:</a:t>
            </a:r>
          </a:p>
          <a:p>
            <a:pPr algn="ctr" defTabSz="914378"/>
            <a:endParaRPr lang="ru-RU" b="1" dirty="0">
              <a:latin typeface="Georgia" panose="02040502050405020303" pitchFamily="18" charset="0"/>
            </a:endParaRPr>
          </a:p>
          <a:p>
            <a:pPr marL="257168" indent="-257168" defTabSz="914378">
              <a:buFont typeface="Wingdings" panose="05000000000000000000" pitchFamily="2" charset="2"/>
              <a:buChar char="§"/>
            </a:pPr>
            <a:r>
              <a:rPr lang="ru-RU" i="1" dirty="0">
                <a:latin typeface="Georgia" panose="02040502050405020303" pitchFamily="18" charset="0"/>
              </a:rPr>
              <a:t>торговому дому или  генеральному подрядчику в группе;</a:t>
            </a:r>
          </a:p>
          <a:p>
            <a:pPr defTabSz="914378"/>
            <a:endParaRPr lang="ru-RU" i="1" dirty="0">
              <a:latin typeface="Georgia" panose="02040502050405020303" pitchFamily="18" charset="0"/>
            </a:endParaRPr>
          </a:p>
          <a:p>
            <a:pPr marL="257168" indent="-257168" defTabSz="914378">
              <a:buFont typeface="Wingdings" panose="05000000000000000000" pitchFamily="2" charset="2"/>
              <a:buChar char="§"/>
            </a:pPr>
            <a:r>
              <a:rPr lang="ru-RU" i="1" dirty="0">
                <a:latin typeface="Georgia" panose="02040502050405020303" pitchFamily="18" charset="0"/>
              </a:rPr>
              <a:t>одной из операционных компаний (например, старшей по дате создания);</a:t>
            </a:r>
          </a:p>
          <a:p>
            <a:pPr defTabSz="914378"/>
            <a:endParaRPr lang="ru-RU" i="1" dirty="0">
              <a:latin typeface="Georgia" panose="02040502050405020303" pitchFamily="18" charset="0"/>
            </a:endParaRPr>
          </a:p>
          <a:p>
            <a:pPr marL="257168" indent="-257168" defTabSz="914378">
              <a:buFont typeface="Wingdings" panose="05000000000000000000" pitchFamily="2" charset="2"/>
              <a:buChar char="§"/>
            </a:pPr>
            <a:r>
              <a:rPr lang="ru-RU" i="1" dirty="0">
                <a:latin typeface="Georgia" panose="02040502050405020303" pitchFamily="18" charset="0"/>
              </a:rPr>
              <a:t>основному собственнику активов группы, владельцу товарного знака, иной интеллектуальной собственности группы;</a:t>
            </a:r>
          </a:p>
          <a:p>
            <a:pPr marL="257168" indent="-257168" defTabSz="914378">
              <a:buFont typeface="Wingdings" panose="05000000000000000000" pitchFamily="2" charset="2"/>
              <a:buChar char="§"/>
            </a:pPr>
            <a:endParaRPr lang="ru-RU" i="1" dirty="0">
              <a:latin typeface="Georgia" panose="02040502050405020303" pitchFamily="18" charset="0"/>
            </a:endParaRPr>
          </a:p>
          <a:p>
            <a:pPr marL="257168" indent="-257168" defTabSz="914378">
              <a:buFont typeface="Wingdings" panose="05000000000000000000" pitchFamily="2" charset="2"/>
              <a:buChar char="§"/>
            </a:pPr>
            <a:r>
              <a:rPr lang="ru-RU" i="1" dirty="0">
                <a:latin typeface="Georgia" panose="02040502050405020303" pitchFamily="18" charset="0"/>
              </a:rPr>
              <a:t>закупочной компании; </a:t>
            </a:r>
          </a:p>
          <a:p>
            <a:pPr marL="257168" indent="-257168" defTabSz="914378">
              <a:buFont typeface="Wingdings" panose="05000000000000000000" pitchFamily="2" charset="2"/>
              <a:buChar char="§"/>
            </a:pPr>
            <a:endParaRPr lang="ru-RU" i="1" dirty="0">
              <a:latin typeface="Georgia" panose="02040502050405020303" pitchFamily="18" charset="0"/>
            </a:endParaRPr>
          </a:p>
          <a:p>
            <a:pPr marL="257168" indent="-257168" defTabSz="914378">
              <a:buFont typeface="Wingdings" panose="05000000000000000000" pitchFamily="2" charset="2"/>
              <a:buChar char="§"/>
            </a:pPr>
            <a:r>
              <a:rPr lang="ru-RU" i="1" dirty="0">
                <a:latin typeface="Georgia" panose="02040502050405020303" pitchFamily="18" charset="0"/>
              </a:rPr>
              <a:t>управляющей</a:t>
            </a:r>
            <a:r>
              <a:rPr lang="en-US" i="1" dirty="0">
                <a:latin typeface="Georgia" panose="02040502050405020303" pitchFamily="18" charset="0"/>
              </a:rPr>
              <a:t> </a:t>
            </a:r>
            <a:r>
              <a:rPr lang="ru-RU" i="1" dirty="0">
                <a:latin typeface="Georgia" panose="02040502050405020303" pitchFamily="18" charset="0"/>
              </a:rPr>
              <a:t>компании.</a:t>
            </a:r>
          </a:p>
          <a:p>
            <a:pPr lvl="0" algn="ctr" defTabSz="914378">
              <a:buClr>
                <a:srgbClr val="000000"/>
              </a:buClr>
            </a:pPr>
            <a:endParaRPr lang="ru-RU" sz="1600" kern="0" dirty="0">
              <a:latin typeface="Georgia" panose="02040502050405020303" pitchFamily="18" charset="0"/>
              <a:cs typeface="Arial"/>
              <a:sym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" y="1417320"/>
            <a:ext cx="5476287" cy="3650858"/>
          </a:xfrm>
          <a:prstGeom prst="rect">
            <a:avLst/>
          </a:prstGeom>
        </p:spPr>
      </p:pic>
      <p:sp>
        <p:nvSpPr>
          <p:cNvPr id="6" name="Shape 3746">
            <a:extLst>
              <a:ext uri="{FF2B5EF4-FFF2-40B4-BE49-F238E27FC236}">
                <a16:creationId xmlns="" xmlns:a16="http://schemas.microsoft.com/office/drawing/2014/main" id="{E57DAA7E-F05C-042A-D0E9-4DF27439C068}"/>
              </a:ext>
            </a:extLst>
          </p:cNvPr>
          <p:cNvSpPr/>
          <p:nvPr/>
        </p:nvSpPr>
        <p:spPr>
          <a:xfrm flipH="1">
            <a:off x="8796000" y="6296014"/>
            <a:ext cx="3396000" cy="555772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396000"/>
              <a:gd name="ODFBottom" fmla="val 324000"/>
              <a:gd name="ODFWidth" fmla="val 3396000"/>
              <a:gd name="ODFHeight" fmla="val 324000"/>
            </a:gdLst>
            <a:ahLst/>
            <a:cxnLst/>
            <a:rect l="OXMLTextRectL" t="OXMLTextRectT" r="OXMLTextRectR" b="OXMLTextRect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Arial"/>
            </a:endParaRPr>
          </a:p>
        </p:txBody>
      </p:sp>
      <p:pic>
        <p:nvPicPr>
          <p:cNvPr id="7" name="Picture 3781">
            <a:extLst>
              <a:ext uri="{FF2B5EF4-FFF2-40B4-BE49-F238E27FC236}">
                <a16:creationId xmlns="" xmlns:a16="http://schemas.microsoft.com/office/drawing/2014/main" id="{1EAC137E-D8B7-3F10-B2A2-9C40057B581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9627802" y="6457436"/>
            <a:ext cx="1439369" cy="295761"/>
          </a:xfrm>
          <a:prstGeom prst="rect">
            <a:avLst/>
          </a:prstGeom>
        </p:spPr>
      </p:pic>
      <p:pic>
        <p:nvPicPr>
          <p:cNvPr id="8" name="Picture 535"/>
          <p:cNvPicPr/>
          <p:nvPr/>
        </p:nvPicPr>
        <p:blipFill>
          <a:blip r:embed="rId4"/>
          <a:stretch/>
        </p:blipFill>
        <p:spPr>
          <a:xfrm>
            <a:off x="169793" y="162590"/>
            <a:ext cx="1779783" cy="347720"/>
          </a:xfrm>
          <a:prstGeom prst="rect">
            <a:avLst/>
          </a:prstGeom>
        </p:spPr>
      </p:pic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353800" y="6453956"/>
            <a:ext cx="511800" cy="3651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19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25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18.png"/>
          <p:cNvSpPr>
            <a:spLocks noChangeAspect="1" noChangeArrowheads="1"/>
          </p:cNvSpPr>
          <p:nvPr/>
        </p:nvSpPr>
        <p:spPr bwMode="auto">
          <a:xfrm>
            <a:off x="5771284" y="2355548"/>
            <a:ext cx="4000789" cy="400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ru-RU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3F625B2-4762-FA89-44D5-0F77F363AA38}"/>
              </a:ext>
            </a:extLst>
          </p:cNvPr>
          <p:cNvSpPr txBox="1"/>
          <p:nvPr/>
        </p:nvSpPr>
        <p:spPr>
          <a:xfrm>
            <a:off x="1849121" y="349369"/>
            <a:ext cx="10261599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ru-RU" sz="1867" b="1" kern="0" dirty="0">
                <a:solidFill>
                  <a:srgbClr val="C0000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  <a:sym typeface="Arial"/>
              </a:rPr>
              <a:t>ИСТОРИЧЕСКАЯ СПРАВКА ПО ЭТАПАМ ФОРМИРОВАНИЯ ПОДХОДОВ </a:t>
            </a:r>
            <a:endParaRPr lang="en-US" sz="1867" b="1" kern="0" dirty="0">
              <a:solidFill>
                <a:srgbClr val="C00000"/>
              </a:solidFill>
              <a:latin typeface="Times New Roman" panose="02020603050405020304" pitchFamily="18" charset="0"/>
              <a:ea typeface="PT Sans" panose="020B0503020203020204" pitchFamily="34" charset="-52"/>
              <a:cs typeface="Times New Roman" panose="02020603050405020304" pitchFamily="18" charset="0"/>
              <a:sym typeface="Arial"/>
            </a:endParaRPr>
          </a:p>
          <a:p>
            <a:pPr algn="ctr" defTabSz="1219140">
              <a:buClr>
                <a:srgbClr val="000000"/>
              </a:buClr>
              <a:defRPr/>
            </a:pPr>
            <a:r>
              <a:rPr lang="ru-RU" sz="1867" b="1" kern="0" dirty="0">
                <a:solidFill>
                  <a:srgbClr val="C0000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  <a:sym typeface="Arial"/>
              </a:rPr>
              <a:t>К ДРОБЛЕНИЮ БИЗНЕСА</a:t>
            </a:r>
            <a:endParaRPr lang="ru-RU" sz="1867" b="1" i="1" kern="0" dirty="0">
              <a:solidFill>
                <a:srgbClr val="C00000"/>
              </a:solidFill>
              <a:latin typeface="Times New Roman" panose="02020603050405020304" pitchFamily="18" charset="0"/>
              <a:ea typeface="PT Sans" panose="020B0503020203020204" pitchFamily="34" charset="-5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019" y="973606"/>
            <a:ext cx="1139513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766">
              <a:defRPr/>
            </a:pPr>
            <a:r>
              <a:rPr lang="ru-RU" sz="1600" b="1" u="sng" dirty="0">
                <a:solidFill>
                  <a:prstClr val="black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  <a:sym typeface="Arial"/>
              </a:rPr>
              <a:t>Дробление бизнеса — это деление компании и искусственное распределение выручки между взаимозависимыми лицами для получения необоснованной налоговой выгоды. Цель — сэкономить на уплате налогов при </a:t>
            </a:r>
            <a:r>
              <a:rPr lang="ru-RU" sz="1600" b="1" u="sng" dirty="0" err="1">
                <a:solidFill>
                  <a:prstClr val="black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  <a:sym typeface="Arial"/>
              </a:rPr>
              <a:t>спецрежиме</a:t>
            </a:r>
            <a:r>
              <a:rPr lang="ru-RU" sz="1600" b="1" u="sng" dirty="0">
                <a:solidFill>
                  <a:prstClr val="black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  <a:sym typeface="Arial"/>
              </a:rPr>
              <a:t> и получить налоговые льготы.</a:t>
            </a:r>
          </a:p>
          <a:p>
            <a:pPr algn="just" defTabSz="685766">
              <a:defRPr/>
            </a:pPr>
            <a:endParaRPr lang="ru-RU" sz="1200" u="sng" dirty="0">
              <a:solidFill>
                <a:prstClr val="black"/>
              </a:solidFill>
              <a:latin typeface="Times New Roman" panose="02020603050405020304" pitchFamily="18" charset="0"/>
              <a:ea typeface="PT Sans" panose="020B0503020203020204" pitchFamily="34" charset="-52"/>
              <a:cs typeface="Times New Roman" panose="02020603050405020304" pitchFamily="18" charset="0"/>
              <a:sym typeface="Arial"/>
            </a:endParaRPr>
          </a:p>
          <a:p>
            <a:pPr algn="just" defTabSz="685766">
              <a:defRPr/>
            </a:pPr>
            <a:r>
              <a:rPr lang="ru-RU" sz="1200" b="1" u="sng" dirty="0">
                <a:solidFill>
                  <a:prstClr val="black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  <a:sym typeface="Arial"/>
              </a:rPr>
              <a:t>1 ВОЛНА ДРОБЛЕНИЯ (ключевые проверки начаты в 2018 году) основана на:</a:t>
            </a:r>
          </a:p>
          <a:p>
            <a:pPr algn="just" defTabSz="685766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  <a:sym typeface="Arial"/>
              </a:rPr>
              <a:t>2017 год 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  <a:sym typeface="Arial"/>
              </a:rPr>
              <a:t>-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  <a:sym typeface="Arial"/>
              </a:rPr>
              <a:t>формирование  критериев «дробления бизнеса»:</a:t>
            </a:r>
          </a:p>
          <a:p>
            <a:pPr marL="285744" indent="-285744" algn="just" defTabSz="685766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  <a:sym typeface="Arial"/>
              </a:rPr>
              <a:t>невозможность использования специальных режимов для неправомерного сокращения налогов в бюджет (Определение Конституционного суда РФ от 04.07.2017 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  <a:sym typeface="Arial"/>
              </a:rPr>
              <a:t>№ 1440-O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  <a:sym typeface="Arial"/>
              </a:rPr>
              <a:t>); </a:t>
            </a:r>
          </a:p>
          <a:p>
            <a:pPr marL="285744" indent="-285744" algn="just" defTabSz="685766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  <a:sym typeface="Arial"/>
              </a:rPr>
              <a:t>«дробление бизнеса» - схема ухода от уплаты налогов (письмо СК РФ и ФНС России от  13 июля 2017 №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  <a:sym typeface="Arial"/>
              </a:rPr>
              <a:t>ЕД-4-2/13650@); </a:t>
            </a:r>
          </a:p>
          <a:p>
            <a:pPr marL="285744" indent="-285744" algn="just" defTabSz="685766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  <a:sym typeface="Arial"/>
              </a:rPr>
              <a:t>определение 17 критериев «дробления бизнеса» (письмо ФНС России от 11.08.2017 № CA-4-7/15895@); </a:t>
            </a:r>
          </a:p>
          <a:p>
            <a:pPr marL="285744" indent="-285744" algn="just" defTabSz="685766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  <a:sym typeface="Arial"/>
              </a:rPr>
              <a:t>«дробление бизнеса» - пример искажения фактов хозяйственной жизни, недопустимого в силу п. 1 ст. 54.1 НК РФ (письмо ФНС России от 31.10.2017 года № ЕД-4-9/22123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  <a:sym typeface="Arial"/>
              </a:rPr>
              <a:t>@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  <a:sym typeface="Arial"/>
              </a:rPr>
              <a:t>);</a:t>
            </a:r>
          </a:p>
          <a:p>
            <a:pPr algn="just" defTabSz="685766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  <a:sym typeface="Arial"/>
              </a:rPr>
              <a:t>2018 год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  <a:sym typeface="Arial"/>
              </a:rPr>
              <a:t>- право использования налоговых преимуществ исключительно у малого бизнеса, а у среднего, крупного бизнеса - злоупотребление правом (письмо ФНС России № ЕД-4-2/25984 от 29.12.2018);</a:t>
            </a:r>
          </a:p>
          <a:p>
            <a:pPr algn="just" defTabSz="685766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  <a:sym typeface="Arial"/>
              </a:rPr>
              <a:t>2019 год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  <a:sym typeface="Arial"/>
              </a:rPr>
              <a:t>– обобщение судебной практики (письма ФНС России: № СА-4-7/8614@ от 07.05.2019, № КЧ-4-7/13613 от 12.07.2019, </a:t>
            </a:r>
            <a:b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  <a:sym typeface="Arial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  <a:sym typeface="Arial"/>
              </a:rPr>
              <a:t>№ СА-4-7/21065@ от 14.10.2019, №ЕД 2-4/25984 от  29.12.2019);</a:t>
            </a:r>
          </a:p>
          <a:p>
            <a:pPr algn="just" defTabSz="685766">
              <a:defRPr/>
            </a:pPr>
            <a:endParaRPr lang="ru-RU" sz="1200" u="sng" dirty="0">
              <a:solidFill>
                <a:prstClr val="black"/>
              </a:solidFill>
              <a:latin typeface="Times New Roman" panose="02020603050405020304" pitchFamily="18" charset="0"/>
              <a:ea typeface="PT Sans" panose="020B0503020203020204" pitchFamily="34" charset="-52"/>
              <a:cs typeface="Times New Roman" panose="02020603050405020304" pitchFamily="18" charset="0"/>
              <a:sym typeface="Arial"/>
            </a:endParaRPr>
          </a:p>
          <a:p>
            <a:pPr algn="just" defTabSz="685766">
              <a:defRPr/>
            </a:pPr>
            <a:r>
              <a:rPr lang="ru-RU" sz="1200" b="1" u="sng" dirty="0">
                <a:solidFill>
                  <a:prstClr val="black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  <a:sym typeface="Arial"/>
              </a:rPr>
              <a:t>2 ВОЛНА ДРОБЛЕНИЯ ( ключевые проверки начаты в 2020 году):</a:t>
            </a:r>
          </a:p>
          <a:p>
            <a:pPr algn="just" defTabSz="685766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  <a:sym typeface="Arial"/>
              </a:rPr>
              <a:t>2020 год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  <a:sym typeface="Arial"/>
              </a:rPr>
              <a:t>– формирование подхода по сбору доказательств при проверке налогообложения расходов по оплате услуг, оказываемых в адрес российских организаций иностранными взаимозависимыми организациями (письмо ФНС России № ШЮ-4-13/12599 от 06.08.2020);</a:t>
            </a:r>
          </a:p>
          <a:p>
            <a:pPr algn="just" defTabSz="685766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  <a:sym typeface="Arial"/>
              </a:rPr>
              <a:t>2021 год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  <a:sym typeface="Arial"/>
              </a:rPr>
              <a:t>- оценка наличия деловой цели, установление наличия или отсутствия доминирующего налогового мотива</a:t>
            </a:r>
            <a:r>
              <a:rPr lang="ru-RU" sz="1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  <a:sym typeface="Arial"/>
              </a:rPr>
              <a:t> (письмо ФНС России от 10.03.2021 № БВ-4-7/3060), появление понятия в судебной практики «законная структуризация бизнеса»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  <a:sym typeface="Arial"/>
              </a:rPr>
              <a:t>.</a:t>
            </a:r>
          </a:p>
          <a:p>
            <a:pPr algn="just" defTabSz="685766">
              <a:defRPr/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PT Sans" panose="020B0503020203020204" pitchFamily="34" charset="-52"/>
              <a:cs typeface="Times New Roman" panose="02020603050405020304" pitchFamily="18" charset="0"/>
              <a:sym typeface="Arial"/>
            </a:endParaRPr>
          </a:p>
          <a:p>
            <a:pPr algn="just" defTabSz="685766">
              <a:defRPr/>
            </a:pPr>
            <a:r>
              <a:rPr lang="ru-RU" sz="1200" b="1" u="sng" dirty="0">
                <a:solidFill>
                  <a:prstClr val="black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  <a:sym typeface="Arial"/>
              </a:rPr>
              <a:t>3 ВОЛНА ДРОБЛЕНИЯ (ключевые проверки начаты в 2022 году):</a:t>
            </a:r>
          </a:p>
          <a:p>
            <a:pPr algn="just" defTabSz="914377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  <a:sym typeface="Arial"/>
              </a:rPr>
              <a:t>2022 год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  <a:sym typeface="Arial"/>
              </a:rPr>
              <a:t>– формирование методики расчёта действительных налоговых обязательств (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Письмо ФНС России  от 14 октября 2022 г.  №БВ-4-7/13774@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«О возврате излишне уплаченной суммы налога»)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;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PT Sans" panose="020B0503020203020204" pitchFamily="34" charset="-52"/>
              <a:cs typeface="Times New Roman" panose="02020603050405020304" pitchFamily="18" charset="0"/>
              <a:sym typeface="Arial"/>
            </a:endParaRPr>
          </a:p>
          <a:p>
            <a:pPr algn="just" defTabSz="685766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  <a:sym typeface="Arial"/>
              </a:rPr>
              <a:t>2023 год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  <a:sym typeface="Arial"/>
              </a:rPr>
              <a:t>– массовая проверка блогеров, маркетплейсов, массовое побуждение по дроблению бизнеса.</a:t>
            </a:r>
          </a:p>
          <a:p>
            <a:pPr algn="just" defTabSz="685766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2024 год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– выездные налоговые проверки различных бизнесов, налоговая амнистия.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PT Sans" panose="020B0503020203020204" pitchFamily="34" charset="-5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3781">
            <a:extLst>
              <a:ext uri="{FF2B5EF4-FFF2-40B4-BE49-F238E27FC236}">
                <a16:creationId xmlns:a16="http://schemas.microsoft.com/office/drawing/2014/main" xmlns="" id="{1EAC137E-D8B7-3F10-B2A2-9C40057B581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09070" y="6332201"/>
            <a:ext cx="1919159" cy="394348"/>
          </a:xfrm>
          <a:prstGeom prst="rect">
            <a:avLst/>
          </a:prstGeom>
        </p:spPr>
      </p:pic>
      <p:pic>
        <p:nvPicPr>
          <p:cNvPr id="15" name="Google Shape;227;p35">
            <a:extLst>
              <a:ext uri="{FF2B5EF4-FFF2-40B4-BE49-F238E27FC236}">
                <a16:creationId xmlns:a16="http://schemas.microsoft.com/office/drawing/2014/main" xmlns="" id="{BB4840D7-EB70-FB84-A929-F0BE88F979D4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75545" y="129195"/>
            <a:ext cx="2373523" cy="46379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3746">
            <a:extLst>
              <a:ext uri="{FF2B5EF4-FFF2-40B4-BE49-F238E27FC236}">
                <a16:creationId xmlns="" xmlns:a16="http://schemas.microsoft.com/office/drawing/2014/main" id="{E57DAA7E-F05C-042A-D0E9-4DF27439C068}"/>
              </a:ext>
            </a:extLst>
          </p:cNvPr>
          <p:cNvSpPr/>
          <p:nvPr/>
        </p:nvSpPr>
        <p:spPr>
          <a:xfrm flipH="1">
            <a:off x="8796000" y="6296014"/>
            <a:ext cx="3396000" cy="555772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396000"/>
              <a:gd name="ODFBottom" fmla="val 324000"/>
              <a:gd name="ODFWidth" fmla="val 3396000"/>
              <a:gd name="ODFHeight" fmla="val 324000"/>
            </a:gdLst>
            <a:ahLst/>
            <a:cxnLst/>
            <a:rect l="OXMLTextRectL" t="OXMLTextRectT" r="OXMLTextRectR" b="OXMLTextRect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Arial"/>
            </a:endParaRPr>
          </a:p>
        </p:txBody>
      </p:sp>
      <p:pic>
        <p:nvPicPr>
          <p:cNvPr id="10" name="Picture 3781">
            <a:extLst>
              <a:ext uri="{FF2B5EF4-FFF2-40B4-BE49-F238E27FC236}">
                <a16:creationId xmlns="" xmlns:a16="http://schemas.microsoft.com/office/drawing/2014/main" id="{1EAC137E-D8B7-3F10-B2A2-9C40057B581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9627802" y="6457436"/>
            <a:ext cx="1439369" cy="295761"/>
          </a:xfrm>
          <a:prstGeom prst="rect">
            <a:avLst/>
          </a:prstGeom>
        </p:spPr>
      </p:pic>
      <p:sp>
        <p:nvSpPr>
          <p:cNvPr id="12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353800" y="6453956"/>
            <a:ext cx="511800" cy="3651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96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"/>
          <p:cNvSpPr txBox="1">
            <a:spLocks/>
          </p:cNvSpPr>
          <p:nvPr/>
        </p:nvSpPr>
        <p:spPr>
          <a:xfrm>
            <a:off x="9310254" y="63765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FB5C394-8B83-4565-8ED5-0D5BE2B0D925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20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0958" t="23688" r="3405" b="1986"/>
          <a:stretch/>
        </p:blipFill>
        <p:spPr>
          <a:xfrm>
            <a:off x="1002697" y="0"/>
            <a:ext cx="10093111" cy="6569925"/>
          </a:xfrm>
          <a:prstGeom prst="rect">
            <a:avLst/>
          </a:prstGeom>
        </p:spPr>
      </p:pic>
      <p:sp>
        <p:nvSpPr>
          <p:cNvPr id="4" name="Shape 3746">
            <a:extLst>
              <a:ext uri="{FF2B5EF4-FFF2-40B4-BE49-F238E27FC236}">
                <a16:creationId xmlns="" xmlns:a16="http://schemas.microsoft.com/office/drawing/2014/main" id="{E57DAA7E-F05C-042A-D0E9-4DF27439C068}"/>
              </a:ext>
            </a:extLst>
          </p:cNvPr>
          <p:cNvSpPr/>
          <p:nvPr/>
        </p:nvSpPr>
        <p:spPr>
          <a:xfrm flipH="1">
            <a:off x="8796000" y="6296014"/>
            <a:ext cx="3396000" cy="555772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396000"/>
              <a:gd name="ODFBottom" fmla="val 324000"/>
              <a:gd name="ODFWidth" fmla="val 3396000"/>
              <a:gd name="ODFHeight" fmla="val 324000"/>
            </a:gdLst>
            <a:ahLst/>
            <a:cxnLst/>
            <a:rect l="OXMLTextRectL" t="OXMLTextRectT" r="OXMLTextRectR" b="OXMLTextRect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Arial"/>
            </a:endParaRPr>
          </a:p>
        </p:txBody>
      </p:sp>
      <p:pic>
        <p:nvPicPr>
          <p:cNvPr id="5" name="Picture 3781">
            <a:extLst>
              <a:ext uri="{FF2B5EF4-FFF2-40B4-BE49-F238E27FC236}">
                <a16:creationId xmlns="" xmlns:a16="http://schemas.microsoft.com/office/drawing/2014/main" id="{1EAC137E-D8B7-3F10-B2A2-9C40057B581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9627802" y="6457436"/>
            <a:ext cx="1439369" cy="295761"/>
          </a:xfrm>
          <a:prstGeom prst="rect">
            <a:avLst/>
          </a:prstGeom>
        </p:spPr>
      </p:pic>
      <p:pic>
        <p:nvPicPr>
          <p:cNvPr id="6" name="Picture 535"/>
          <p:cNvPicPr/>
          <p:nvPr/>
        </p:nvPicPr>
        <p:blipFill>
          <a:blip r:embed="rId4"/>
          <a:stretch/>
        </p:blipFill>
        <p:spPr>
          <a:xfrm>
            <a:off x="169793" y="162590"/>
            <a:ext cx="1779783" cy="347720"/>
          </a:xfrm>
          <a:prstGeom prst="rect">
            <a:avLst/>
          </a:prstGeom>
        </p:spPr>
      </p:pic>
      <p:sp>
        <p:nvSpPr>
          <p:cNvPr id="7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353800" y="6453956"/>
            <a:ext cx="511800" cy="3651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20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15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"/>
          <p:cNvSpPr txBox="1"/>
          <p:nvPr/>
        </p:nvSpPr>
        <p:spPr>
          <a:xfrm>
            <a:off x="1828802" y="64166"/>
            <a:ext cx="90146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378">
              <a:buClr>
                <a:srgbClr val="000000"/>
              </a:buClr>
            </a:pPr>
            <a:r>
              <a:rPr lang="ru-RU" sz="2500" b="1" kern="0" spc="-1" dirty="0">
                <a:latin typeface="Georgia" panose="02040502050405020303" pitchFamily="18" charset="0"/>
                <a:ea typeface="DejaVu Sans"/>
                <a:sym typeface="Nunito Sans"/>
              </a:rPr>
              <a:t>Пример схемы дробления бизнеса</a:t>
            </a:r>
            <a:endParaRPr lang="ru-RU" sz="1600" kern="0" dirty="0">
              <a:latin typeface="Georgia" panose="02040502050405020303" pitchFamily="18" charset="0"/>
              <a:cs typeface="Arial"/>
              <a:sym typeface="Arial"/>
            </a:endParaRPr>
          </a:p>
        </p:txBody>
      </p:sp>
      <p:pic>
        <p:nvPicPr>
          <p:cNvPr id="1026" name="Picture 2" descr="http://kroosp.ru/wp-content/uploads/2019/04/5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38" y="119187"/>
            <a:ext cx="10534072" cy="673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1"/>
          <p:cNvSpPr txBox="1">
            <a:spLocks/>
          </p:cNvSpPr>
          <p:nvPr/>
        </p:nvSpPr>
        <p:spPr>
          <a:xfrm>
            <a:off x="9310254" y="63765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FB5C394-8B83-4565-8ED5-0D5BE2B0D925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21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hape 3746">
            <a:extLst>
              <a:ext uri="{FF2B5EF4-FFF2-40B4-BE49-F238E27FC236}">
                <a16:creationId xmlns="" xmlns:a16="http://schemas.microsoft.com/office/drawing/2014/main" id="{E57DAA7E-F05C-042A-D0E9-4DF27439C068}"/>
              </a:ext>
            </a:extLst>
          </p:cNvPr>
          <p:cNvSpPr/>
          <p:nvPr/>
        </p:nvSpPr>
        <p:spPr>
          <a:xfrm flipH="1">
            <a:off x="8796000" y="6296014"/>
            <a:ext cx="3396000" cy="555772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396000"/>
              <a:gd name="ODFBottom" fmla="val 324000"/>
              <a:gd name="ODFWidth" fmla="val 3396000"/>
              <a:gd name="ODFHeight" fmla="val 324000"/>
            </a:gdLst>
            <a:ahLst/>
            <a:cxnLst/>
            <a:rect l="OXMLTextRectL" t="OXMLTextRectT" r="OXMLTextRectR" b="OXMLTextRect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Arial"/>
            </a:endParaRPr>
          </a:p>
        </p:txBody>
      </p:sp>
      <p:pic>
        <p:nvPicPr>
          <p:cNvPr id="7" name="Picture 3781">
            <a:extLst>
              <a:ext uri="{FF2B5EF4-FFF2-40B4-BE49-F238E27FC236}">
                <a16:creationId xmlns="" xmlns:a16="http://schemas.microsoft.com/office/drawing/2014/main" id="{1EAC137E-D8B7-3F10-B2A2-9C40057B581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9627802" y="6457436"/>
            <a:ext cx="1439369" cy="295761"/>
          </a:xfrm>
          <a:prstGeom prst="rect">
            <a:avLst/>
          </a:prstGeom>
        </p:spPr>
      </p:pic>
      <p:pic>
        <p:nvPicPr>
          <p:cNvPr id="8" name="Picture 535"/>
          <p:cNvPicPr/>
          <p:nvPr/>
        </p:nvPicPr>
        <p:blipFill>
          <a:blip r:embed="rId4"/>
          <a:stretch/>
        </p:blipFill>
        <p:spPr>
          <a:xfrm>
            <a:off x="169793" y="162590"/>
            <a:ext cx="1779783" cy="347720"/>
          </a:xfrm>
          <a:prstGeom prst="rect">
            <a:avLst/>
          </a:prstGeom>
        </p:spPr>
      </p:pic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353800" y="6453956"/>
            <a:ext cx="511800" cy="3651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21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8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264" y="74087"/>
            <a:ext cx="10017472" cy="737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Century" panose="02040604050505020304" pitchFamily="18" charset="0"/>
              </a:rPr>
              <a:t>Схемы, которые вменяются Блогерам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1" y="1079990"/>
            <a:ext cx="4269356" cy="39182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>
                <a:latin typeface="Century" panose="02040604050505020304" pitchFamily="18" charset="0"/>
              </a:rPr>
              <a:t>УСН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1702" y="1471813"/>
            <a:ext cx="5069335" cy="3128683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Century" panose="02040604050505020304" pitchFamily="18" charset="0"/>
              </a:rPr>
              <a:t>Предельные величины доходов для применения УСН составят:</a:t>
            </a:r>
          </a:p>
          <a:p>
            <a:pPr marL="285744" indent="-285744"/>
            <a:r>
              <a:rPr lang="ru-RU" sz="1800" dirty="0">
                <a:latin typeface="Century" panose="02040604050505020304" pitchFamily="18" charset="0"/>
              </a:rPr>
              <a:t>для обычных ставок (</a:t>
            </a:r>
            <a:r>
              <a:rPr lang="ru-RU" sz="1800" u="sng" dirty="0">
                <a:latin typeface="Century" panose="02040604050505020304" pitchFamily="18" charset="0"/>
              </a:rPr>
              <a:t>6% – «доходы»</a:t>
            </a:r>
            <a:r>
              <a:rPr lang="ru-RU" sz="1800" dirty="0">
                <a:latin typeface="Century" panose="02040604050505020304" pitchFamily="18" charset="0"/>
              </a:rPr>
              <a:t> и 15% – «доходы минус расходы») – 188,55 млн рублей (в 2022 году – 150 млн рублей);</a:t>
            </a:r>
          </a:p>
          <a:p>
            <a:pPr marL="285744" indent="-285744"/>
            <a:r>
              <a:rPr lang="ru-RU" sz="1800" dirty="0">
                <a:latin typeface="Century" panose="02040604050505020304" pitchFamily="18" charset="0"/>
              </a:rPr>
              <a:t>для повышенных ставок (8% – «доходы» и 20% – «доходы минус расходы») – 251,4 млн рублей (в 2022 году – 200 млн рублей)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457398" y="1085997"/>
            <a:ext cx="3592124" cy="39182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>
                <a:latin typeface="Century" panose="02040604050505020304" pitchFamily="18" charset="0"/>
              </a:rPr>
              <a:t>ОСН</a:t>
            </a:r>
            <a:endParaRPr lang="ru-RU" b="1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148039" y="1535710"/>
            <a:ext cx="4210843" cy="154026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1800" dirty="0">
                <a:latin typeface="Century" panose="02040604050505020304" pitchFamily="18" charset="0"/>
              </a:rPr>
              <a:t>С каждого поступления: </a:t>
            </a:r>
          </a:p>
          <a:p>
            <a:pPr marL="285744" indent="-285744"/>
            <a:r>
              <a:rPr lang="ru-RU" sz="1800" dirty="0">
                <a:latin typeface="Century" panose="02040604050505020304" pitchFamily="18" charset="0"/>
              </a:rPr>
              <a:t>20% НДС;</a:t>
            </a:r>
          </a:p>
          <a:p>
            <a:pPr marL="285744" indent="-285744"/>
            <a:r>
              <a:rPr lang="ru-RU" sz="1800" dirty="0">
                <a:latin typeface="Century" panose="02040604050505020304" pitchFamily="18" charset="0"/>
              </a:rPr>
              <a:t>13% НДФЛ.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7971" y="5460522"/>
            <a:ext cx="1640268" cy="65560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ru-RU" dirty="0">
                <a:solidFill>
                  <a:prstClr val="white"/>
                </a:solidFill>
                <a:latin typeface="Century" panose="02040604050505020304" pitchFamily="18" charset="0"/>
                <a:sym typeface="Arial"/>
              </a:rPr>
              <a:t>ИП Брат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712649" y="5460522"/>
            <a:ext cx="1640268" cy="65560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ru-RU" dirty="0">
                <a:solidFill>
                  <a:prstClr val="white"/>
                </a:solidFill>
                <a:latin typeface="Century" panose="02040604050505020304" pitchFamily="18" charset="0"/>
                <a:sym typeface="Arial"/>
              </a:rPr>
              <a:t>ИП Мама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847327" y="5460522"/>
            <a:ext cx="1640268" cy="65560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ru-RU" dirty="0">
                <a:solidFill>
                  <a:prstClr val="white"/>
                </a:solidFill>
                <a:latin typeface="Century" panose="02040604050505020304" pitchFamily="18" charset="0"/>
                <a:sym typeface="Arial"/>
              </a:rPr>
              <a:t>ИП Директор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142957" y="5460522"/>
            <a:ext cx="1640268" cy="65560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ru-RU" dirty="0">
                <a:solidFill>
                  <a:prstClr val="white"/>
                </a:solidFill>
                <a:latin typeface="Century" panose="02040604050505020304" pitchFamily="18" charset="0"/>
                <a:sym typeface="Arial"/>
              </a:rPr>
              <a:t>ООО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571351" y="5460522"/>
            <a:ext cx="1640268" cy="65560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ru-RU">
                <a:solidFill>
                  <a:prstClr val="white"/>
                </a:solidFill>
                <a:latin typeface="Century" panose="02040604050505020304" pitchFamily="18" charset="0"/>
                <a:sym typeface="Arial"/>
              </a:rPr>
              <a:t>ИП Тетя</a:t>
            </a:r>
            <a:endParaRPr lang="ru-RU" dirty="0">
              <a:solidFill>
                <a:prstClr val="white"/>
              </a:solidFill>
              <a:latin typeface="Century" panose="02040604050505020304" pitchFamily="18" charset="0"/>
              <a:sym typeface="Arial"/>
            </a:endParaRPr>
          </a:p>
        </p:txBody>
      </p:sp>
      <p:sp>
        <p:nvSpPr>
          <p:cNvPr id="21" name="Левая фигурная скобка 20"/>
          <p:cNvSpPr/>
          <p:nvPr/>
        </p:nvSpPr>
        <p:spPr>
          <a:xfrm rot="16200000">
            <a:off x="5814665" y="815897"/>
            <a:ext cx="221883" cy="10856388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ru-RU">
              <a:solidFill>
                <a:prstClr val="black"/>
              </a:solidFill>
              <a:latin typeface="Tenorite"/>
              <a:sym typeface="Arial"/>
            </a:endParaRPr>
          </a:p>
        </p:txBody>
      </p:sp>
      <p:sp>
        <p:nvSpPr>
          <p:cNvPr id="23" name="Объект 5"/>
          <p:cNvSpPr txBox="1">
            <a:spLocks/>
          </p:cNvSpPr>
          <p:nvPr/>
        </p:nvSpPr>
        <p:spPr>
          <a:xfrm>
            <a:off x="5191806" y="6355032"/>
            <a:ext cx="1873228" cy="437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r>
              <a:rPr lang="ru-RU" sz="1800" spc="51" dirty="0">
                <a:solidFill>
                  <a:prstClr val="black">
                    <a:lumMod val="75000"/>
                    <a:lumOff val="25000"/>
                  </a:prstClr>
                </a:solidFill>
                <a:latin typeface="Century" panose="02040604050505020304" pitchFamily="18" charset="0"/>
                <a:sym typeface="Arial"/>
              </a:rPr>
              <a:t>один бизнес</a:t>
            </a:r>
          </a:p>
        </p:txBody>
      </p:sp>
      <p:sp>
        <p:nvSpPr>
          <p:cNvPr id="24" name="Овал 23"/>
          <p:cNvSpPr/>
          <p:nvPr/>
        </p:nvSpPr>
        <p:spPr>
          <a:xfrm>
            <a:off x="5191805" y="4371119"/>
            <a:ext cx="1640059" cy="43613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ru-RU" dirty="0">
                <a:solidFill>
                  <a:prstClr val="black"/>
                </a:solidFill>
                <a:latin typeface="Century" panose="02040604050505020304" pitchFamily="18" charset="0"/>
                <a:sym typeface="Arial"/>
              </a:rPr>
              <a:t>бюджет</a:t>
            </a:r>
          </a:p>
        </p:txBody>
      </p:sp>
      <p:cxnSp>
        <p:nvCxnSpPr>
          <p:cNvPr id="26" name="Прямая со стрелкой 25"/>
          <p:cNvCxnSpPr>
            <a:stCxn id="16" idx="0"/>
            <a:endCxn id="24" idx="2"/>
          </p:cNvCxnSpPr>
          <p:nvPr/>
        </p:nvCxnSpPr>
        <p:spPr>
          <a:xfrm flipV="1">
            <a:off x="1398104" y="4589185"/>
            <a:ext cx="3793701" cy="8713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7" idx="0"/>
            <a:endCxn id="24" idx="3"/>
          </p:cNvCxnSpPr>
          <p:nvPr/>
        </p:nvCxnSpPr>
        <p:spPr>
          <a:xfrm flipV="1">
            <a:off x="3532783" y="4743380"/>
            <a:ext cx="1899204" cy="7171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8" idx="0"/>
            <a:endCxn id="24" idx="4"/>
          </p:cNvCxnSpPr>
          <p:nvPr/>
        </p:nvCxnSpPr>
        <p:spPr>
          <a:xfrm flipV="1">
            <a:off x="5667461" y="4807250"/>
            <a:ext cx="344375" cy="6532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9" idx="0"/>
            <a:endCxn id="24" idx="5"/>
          </p:cNvCxnSpPr>
          <p:nvPr/>
        </p:nvCxnSpPr>
        <p:spPr>
          <a:xfrm flipH="1" flipV="1">
            <a:off x="6591683" y="4743380"/>
            <a:ext cx="1371408" cy="7171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20" idx="0"/>
            <a:endCxn id="24" idx="6"/>
          </p:cNvCxnSpPr>
          <p:nvPr/>
        </p:nvCxnSpPr>
        <p:spPr>
          <a:xfrm flipH="1" flipV="1">
            <a:off x="6831864" y="4589184"/>
            <a:ext cx="3559621" cy="8713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 rot="970396">
            <a:off x="7800457" y="4574759"/>
            <a:ext cx="1998785" cy="6189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ru-RU" dirty="0">
                <a:solidFill>
                  <a:prstClr val="black"/>
                </a:solidFill>
                <a:latin typeface="Century" panose="02040604050505020304" pitchFamily="18" charset="0"/>
                <a:sym typeface="Arial"/>
              </a:rPr>
              <a:t>Налоги по УСН</a:t>
            </a:r>
          </a:p>
        </p:txBody>
      </p:sp>
      <p:sp>
        <p:nvSpPr>
          <p:cNvPr id="36" name="Прямоугольник 35"/>
          <p:cNvSpPr/>
          <p:nvPr/>
        </p:nvSpPr>
        <p:spPr>
          <a:xfrm rot="20855531">
            <a:off x="1713257" y="4673917"/>
            <a:ext cx="1998785" cy="6189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ru-RU" dirty="0">
                <a:solidFill>
                  <a:prstClr val="black"/>
                </a:solidFill>
                <a:latin typeface="Century" panose="02040604050505020304" pitchFamily="18" charset="0"/>
                <a:sym typeface="Arial"/>
              </a:rPr>
              <a:t>Налоги по УСН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759462" y="4980951"/>
            <a:ext cx="879164" cy="4604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ru-RU" sz="1200" dirty="0">
                <a:solidFill>
                  <a:prstClr val="black"/>
                </a:solidFill>
                <a:latin typeface="Century" panose="02040604050505020304" pitchFamily="18" charset="0"/>
                <a:sym typeface="Arial"/>
              </a:rPr>
              <a:t>Налоги по УСН</a:t>
            </a:r>
          </a:p>
        </p:txBody>
      </p:sp>
      <p:sp>
        <p:nvSpPr>
          <p:cNvPr id="38" name="Прямоугольник 37"/>
          <p:cNvSpPr/>
          <p:nvPr/>
        </p:nvSpPr>
        <p:spPr>
          <a:xfrm rot="20406785">
            <a:off x="3223961" y="4740653"/>
            <a:ext cx="1998785" cy="6189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ru-RU" sz="1200" dirty="0">
                <a:solidFill>
                  <a:prstClr val="black"/>
                </a:solidFill>
                <a:latin typeface="Century" panose="02040604050505020304" pitchFamily="18" charset="0"/>
                <a:sym typeface="Arial"/>
              </a:rPr>
              <a:t>Налоги по УСН</a:t>
            </a:r>
          </a:p>
        </p:txBody>
      </p:sp>
      <p:sp>
        <p:nvSpPr>
          <p:cNvPr id="39" name="Прямоугольник 38"/>
          <p:cNvSpPr/>
          <p:nvPr/>
        </p:nvSpPr>
        <p:spPr>
          <a:xfrm rot="1596721">
            <a:off x="6532336" y="4762968"/>
            <a:ext cx="1998785" cy="6189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ru-RU" sz="1200" dirty="0">
                <a:solidFill>
                  <a:prstClr val="black"/>
                </a:solidFill>
                <a:latin typeface="Century" panose="02040604050505020304" pitchFamily="18" charset="0"/>
                <a:sym typeface="Arial"/>
              </a:rPr>
              <a:t>Налоги по УСН</a:t>
            </a:r>
          </a:p>
        </p:txBody>
      </p:sp>
      <p:sp>
        <p:nvSpPr>
          <p:cNvPr id="45" name="Стрелка вправо 44"/>
          <p:cNvSpPr/>
          <p:nvPr/>
        </p:nvSpPr>
        <p:spPr>
          <a:xfrm>
            <a:off x="5879951" y="2378880"/>
            <a:ext cx="951912" cy="105012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ru-RU">
              <a:solidFill>
                <a:prstClr val="white"/>
              </a:solidFill>
              <a:latin typeface="Tenorite"/>
              <a:sym typeface="Arial"/>
            </a:endParaRPr>
          </a:p>
        </p:txBody>
      </p:sp>
      <p:sp>
        <p:nvSpPr>
          <p:cNvPr id="27" name="Shape 3746">
            <a:extLst>
              <a:ext uri="{FF2B5EF4-FFF2-40B4-BE49-F238E27FC236}">
                <a16:creationId xmlns="" xmlns:a16="http://schemas.microsoft.com/office/drawing/2014/main" id="{E57DAA7E-F05C-042A-D0E9-4DF27439C068}"/>
              </a:ext>
            </a:extLst>
          </p:cNvPr>
          <p:cNvSpPr/>
          <p:nvPr/>
        </p:nvSpPr>
        <p:spPr>
          <a:xfrm flipH="1">
            <a:off x="8796000" y="6296014"/>
            <a:ext cx="3396000" cy="555772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396000"/>
              <a:gd name="ODFBottom" fmla="val 324000"/>
              <a:gd name="ODFWidth" fmla="val 3396000"/>
              <a:gd name="ODFHeight" fmla="val 324000"/>
            </a:gdLst>
            <a:ahLst/>
            <a:cxnLst/>
            <a:rect l="OXMLTextRectL" t="OXMLTextRectT" r="OXMLTextRectR" b="OXMLTextRect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Arial"/>
            </a:endParaRPr>
          </a:p>
        </p:txBody>
      </p:sp>
      <p:pic>
        <p:nvPicPr>
          <p:cNvPr id="29" name="Picture 3781">
            <a:extLst>
              <a:ext uri="{FF2B5EF4-FFF2-40B4-BE49-F238E27FC236}">
                <a16:creationId xmlns="" xmlns:a16="http://schemas.microsoft.com/office/drawing/2014/main" id="{1EAC137E-D8B7-3F10-B2A2-9C40057B581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627802" y="6457436"/>
            <a:ext cx="1439369" cy="295761"/>
          </a:xfrm>
          <a:prstGeom prst="rect">
            <a:avLst/>
          </a:prstGeom>
        </p:spPr>
      </p:pic>
      <p:sp>
        <p:nvSpPr>
          <p:cNvPr id="33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353800" y="6453956"/>
            <a:ext cx="511800" cy="3651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22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3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5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4501" y="81880"/>
            <a:ext cx="2373523" cy="4637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56673" y="4483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>
              <a:defRPr/>
            </a:pPr>
            <a:r>
              <a:rPr lang="ru-RU" sz="3600" b="1" dirty="0">
                <a:solidFill>
                  <a:prstClr val="black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А</a:t>
            </a:r>
            <a:r>
              <a:rPr lang="ru" sz="3600" b="1" dirty="0">
                <a:solidFill>
                  <a:prstClr val="black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нализ финансовой деятельности блогера</a:t>
            </a:r>
            <a:endParaRPr lang="ru-RU" sz="3600" dirty="0">
              <a:solidFill>
                <a:prstClr val="black"/>
              </a:solidFill>
              <a:latin typeface="Book Antiqua" panose="02040602050305030304" pitchFamily="18" charset="0"/>
              <a:sym typeface="Arial"/>
            </a:endParaRPr>
          </a:p>
        </p:txBody>
      </p:sp>
      <p:pic>
        <p:nvPicPr>
          <p:cNvPr id="7" name="Рисунок 6" descr="Изображение выглядит как текст, снимок экрана, число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5218008F-1AAB-CA59-1B1A-B1D1B1BC5A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67" y="1645166"/>
            <a:ext cx="10270267" cy="4619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hape 3746">
            <a:extLst>
              <a:ext uri="{FF2B5EF4-FFF2-40B4-BE49-F238E27FC236}">
                <a16:creationId xmlns="" xmlns:a16="http://schemas.microsoft.com/office/drawing/2014/main" id="{E57DAA7E-F05C-042A-D0E9-4DF27439C068}"/>
              </a:ext>
            </a:extLst>
          </p:cNvPr>
          <p:cNvSpPr/>
          <p:nvPr/>
        </p:nvSpPr>
        <p:spPr>
          <a:xfrm flipH="1">
            <a:off x="8796000" y="6296014"/>
            <a:ext cx="3396000" cy="555772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396000"/>
              <a:gd name="ODFBottom" fmla="val 324000"/>
              <a:gd name="ODFWidth" fmla="val 3396000"/>
              <a:gd name="ODFHeight" fmla="val 324000"/>
            </a:gdLst>
            <a:ahLst/>
            <a:cxnLst/>
            <a:rect l="OXMLTextRectL" t="OXMLTextRectT" r="OXMLTextRectR" b="OXMLTextRect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Arial"/>
            </a:endParaRPr>
          </a:p>
        </p:txBody>
      </p:sp>
      <p:pic>
        <p:nvPicPr>
          <p:cNvPr id="8" name="Picture 3781">
            <a:extLst>
              <a:ext uri="{FF2B5EF4-FFF2-40B4-BE49-F238E27FC236}">
                <a16:creationId xmlns="" xmlns:a16="http://schemas.microsoft.com/office/drawing/2014/main" id="{1EAC137E-D8B7-3F10-B2A2-9C40057B581B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9627802" y="6457436"/>
            <a:ext cx="1439369" cy="295761"/>
          </a:xfrm>
          <a:prstGeom prst="rect">
            <a:avLst/>
          </a:prstGeom>
        </p:spPr>
      </p:pic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353800" y="6453956"/>
            <a:ext cx="511800" cy="3651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23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69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5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4501" y="81880"/>
            <a:ext cx="2373523" cy="4637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56673" y="4483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>
              <a:defRPr/>
            </a:pPr>
            <a:r>
              <a:rPr lang="ru-RU" sz="3600" b="1" dirty="0">
                <a:solidFill>
                  <a:prstClr val="black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А</a:t>
            </a:r>
            <a:r>
              <a:rPr lang="ru" sz="3600" b="1" dirty="0">
                <a:solidFill>
                  <a:prstClr val="black"/>
                </a:solidFill>
                <a:latin typeface="Book Antiqua" panose="02040602050305030304" pitchFamily="18" charset="0"/>
                <a:ea typeface="Times New Roman"/>
                <a:cs typeface="Times New Roman"/>
                <a:sym typeface="Times New Roman"/>
              </a:rPr>
              <a:t>нализ финансовой деятельности блогера</a:t>
            </a:r>
            <a:endParaRPr lang="ru-RU" sz="3600" dirty="0">
              <a:solidFill>
                <a:prstClr val="black"/>
              </a:solidFill>
              <a:latin typeface="Book Antiqua" panose="02040602050305030304" pitchFamily="18" charset="0"/>
              <a:sym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386" y="1773889"/>
            <a:ext cx="10190175" cy="30126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6741" y="5590601"/>
            <a:ext cx="11480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03" algn="ctr" defTabSz="914377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возникает необходимость в формировании </a:t>
            </a:r>
            <a:r>
              <a:rPr lang="ru-RU" b="1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новой бизнес-модели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, которая позволит более корректно отражать получаемые доходы и учитывать возникающие в ходе ведения финансово-хозяйственной деятельности расходы. 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6104624" y="4900939"/>
            <a:ext cx="165032" cy="575256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ru-RU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7" name="Shape 3746">
            <a:extLst>
              <a:ext uri="{FF2B5EF4-FFF2-40B4-BE49-F238E27FC236}">
                <a16:creationId xmlns="" xmlns:a16="http://schemas.microsoft.com/office/drawing/2014/main" id="{E57DAA7E-F05C-042A-D0E9-4DF27439C068}"/>
              </a:ext>
            </a:extLst>
          </p:cNvPr>
          <p:cNvSpPr/>
          <p:nvPr/>
        </p:nvSpPr>
        <p:spPr>
          <a:xfrm flipH="1">
            <a:off x="8796000" y="6296014"/>
            <a:ext cx="3396000" cy="555772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396000"/>
              <a:gd name="ODFBottom" fmla="val 324000"/>
              <a:gd name="ODFWidth" fmla="val 3396000"/>
              <a:gd name="ODFHeight" fmla="val 324000"/>
            </a:gdLst>
            <a:ahLst/>
            <a:cxnLst/>
            <a:rect l="OXMLTextRectL" t="OXMLTextRectT" r="OXMLTextRectR" b="OXMLTextRect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Arial"/>
            </a:endParaRPr>
          </a:p>
        </p:txBody>
      </p:sp>
      <p:pic>
        <p:nvPicPr>
          <p:cNvPr id="8" name="Picture 3781">
            <a:extLst>
              <a:ext uri="{FF2B5EF4-FFF2-40B4-BE49-F238E27FC236}">
                <a16:creationId xmlns="" xmlns:a16="http://schemas.microsoft.com/office/drawing/2014/main" id="{1EAC137E-D8B7-3F10-B2A2-9C40057B581B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9627802" y="6457436"/>
            <a:ext cx="1439369" cy="295761"/>
          </a:xfrm>
          <a:prstGeom prst="rect">
            <a:avLst/>
          </a:prstGeom>
        </p:spPr>
      </p:pic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353800" y="6453956"/>
            <a:ext cx="511800" cy="3651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24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8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Способы защиты при вменении «дробления бизнеса», </a:t>
            </a:r>
            <a:b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</a:b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сформированные судебной практикой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Наличие деловой цели, экономической целесообразности (основная цель - это получение прибыли, а не налоговая экономия). Не причинение ущерба бюджету;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Организации ( ИП) открыты задолго до превышения лимитов, не в одно время;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Наличие специфики в осуществляемой деятельности, разный ОКВЭД;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Наличие договора между элементами группы о совместной деятельности для достижения дополнительного результата;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Финансово-экономическое обоснование структуры</a:t>
            </a:r>
            <a:r>
              <a:rPr lang="ru-RU" dirty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;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Наличие своих активов, разных представителей,  открытие счетов в разных банках;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Договорные отношения между элементами группы соответствовали рыночным условиям, фактически исполнялись;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dirty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А лучше не иметь </a:t>
            </a:r>
            <a:r>
              <a:rPr lang="ru-RU" dirty="0" err="1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внутигрупповыых</a:t>
            </a:r>
            <a:r>
              <a:rPr lang="ru-RU" dirty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 договоров;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Обратные</a:t>
            </a:r>
            <a:r>
              <a:rPr kumimoji="0" lang="ru-RU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 сделки</a:t>
            </a:r>
            <a:r>
              <a:rPr lang="ru-RU" noProof="0" dirty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, е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сли имущество было у одной фирмы и его перевели на д</a:t>
            </a:r>
            <a:r>
              <a:rPr lang="ru-RU" dirty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р, то </a:t>
            </a:r>
            <a:r>
              <a:rPr lang="ru-RU" b="1" u="sng" dirty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нельзя</a:t>
            </a:r>
            <a:r>
              <a:rPr lang="ru-RU" dirty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 обратно сдавать его в аренду;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Производственный процесс не был единым, имеют свой фирменный стиль.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hape 3746">
            <a:extLst>
              <a:ext uri="{FF2B5EF4-FFF2-40B4-BE49-F238E27FC236}">
                <a16:creationId xmlns="" xmlns:a16="http://schemas.microsoft.com/office/drawing/2014/main" id="{E57DAA7E-F05C-042A-D0E9-4DF27439C068}"/>
              </a:ext>
            </a:extLst>
          </p:cNvPr>
          <p:cNvSpPr/>
          <p:nvPr/>
        </p:nvSpPr>
        <p:spPr>
          <a:xfrm flipH="1">
            <a:off x="8796000" y="6296014"/>
            <a:ext cx="3396000" cy="555772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396000"/>
              <a:gd name="ODFBottom" fmla="val 324000"/>
              <a:gd name="ODFWidth" fmla="val 3396000"/>
              <a:gd name="ODFHeight" fmla="val 324000"/>
            </a:gdLst>
            <a:ahLst/>
            <a:cxnLst/>
            <a:rect l="OXMLTextRectL" t="OXMLTextRectT" r="OXMLTextRectR" b="OXMLTextRect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Arial"/>
            </a:endParaRPr>
          </a:p>
        </p:txBody>
      </p:sp>
      <p:pic>
        <p:nvPicPr>
          <p:cNvPr id="4" name="Picture 3781">
            <a:extLst>
              <a:ext uri="{FF2B5EF4-FFF2-40B4-BE49-F238E27FC236}">
                <a16:creationId xmlns="" xmlns:a16="http://schemas.microsoft.com/office/drawing/2014/main" id="{1EAC137E-D8B7-3F10-B2A2-9C40057B581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627802" y="6457436"/>
            <a:ext cx="1439369" cy="295761"/>
          </a:xfrm>
          <a:prstGeom prst="rect">
            <a:avLst/>
          </a:prstGeom>
        </p:spPr>
      </p:pic>
      <p:pic>
        <p:nvPicPr>
          <p:cNvPr id="5" name="Picture 535"/>
          <p:cNvPicPr/>
          <p:nvPr/>
        </p:nvPicPr>
        <p:blipFill>
          <a:blip r:embed="rId3"/>
          <a:stretch/>
        </p:blipFill>
        <p:spPr>
          <a:xfrm>
            <a:off x="169793" y="162590"/>
            <a:ext cx="1779783" cy="347720"/>
          </a:xfrm>
          <a:prstGeom prst="rect">
            <a:avLst/>
          </a:prstGeom>
        </p:spPr>
      </p:pic>
      <p:sp>
        <p:nvSpPr>
          <p:cNvPr id="6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353800" y="6453956"/>
            <a:ext cx="511800" cy="3651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25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91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87381" cy="685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-4619" y="0"/>
            <a:ext cx="11862322" cy="7086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для защиты при вменении «дробления бизнеса»,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сформированные судебной практикой: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деловой цели, экономической целесообразности (основная цель - это получение прибыли, а не налоговая экономия). Не причинение ущерба бюджету;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Самостоятельность при осуществлении деятельности (разграничение кадров, материальных ресурсов, складских остатков, контактных данных);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( ИП) открыты задолго до превышения лимитов, не в одно время;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самостоятельных (независимых) контрагентов, клиентских баз;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Наличие специфики в осуществляемой деятельности, разный ОКВЭД;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Наличие договора между элементами группы о совместной деятельности для </a:t>
            </a:r>
          </a:p>
          <a:p>
            <a:pPr>
              <a:lnSpc>
                <a:spcPct val="150000"/>
              </a:lnSpc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достижения дополнительного результата;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Финансово-экономическое обоснование структуры, наличие своих активов, </a:t>
            </a:r>
            <a:b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представителей, открытие счетов в разных банках;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Договорные отношения между элементами группы </a:t>
            </a:r>
          </a:p>
          <a:p>
            <a:pPr>
              <a:lnSpc>
                <a:spcPct val="150000"/>
              </a:lnSpc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соответствовали рыночным условиям, фактически исполнялись;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Производственный процесс не был единым, имеет </a:t>
            </a:r>
          </a:p>
          <a:p>
            <a:pPr>
              <a:lnSpc>
                <a:spcPct val="150000"/>
              </a:lnSpc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свой фирменный стиль.</a:t>
            </a:r>
            <a:endParaRPr lang="ru-RU" dirty="0">
              <a:latin typeface="Georgia" panose="02040502050405020303" pitchFamily="18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284" y="3087329"/>
            <a:ext cx="3400999" cy="32034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6" name="Shape 3746">
            <a:extLst>
              <a:ext uri="{FF2B5EF4-FFF2-40B4-BE49-F238E27FC236}">
                <a16:creationId xmlns="" xmlns:a16="http://schemas.microsoft.com/office/drawing/2014/main" id="{E57DAA7E-F05C-042A-D0E9-4DF27439C068}"/>
              </a:ext>
            </a:extLst>
          </p:cNvPr>
          <p:cNvSpPr/>
          <p:nvPr/>
        </p:nvSpPr>
        <p:spPr>
          <a:xfrm flipH="1">
            <a:off x="8796000" y="6296014"/>
            <a:ext cx="3396000" cy="555772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396000"/>
              <a:gd name="ODFBottom" fmla="val 324000"/>
              <a:gd name="ODFWidth" fmla="val 3396000"/>
              <a:gd name="ODFHeight" fmla="val 324000"/>
            </a:gdLst>
            <a:ahLst/>
            <a:cxnLst/>
            <a:rect l="OXMLTextRectL" t="OXMLTextRectT" r="OXMLTextRectR" b="OXMLTextRect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Arial"/>
            </a:endParaRPr>
          </a:p>
        </p:txBody>
      </p:sp>
      <p:pic>
        <p:nvPicPr>
          <p:cNvPr id="7" name="Picture 3781">
            <a:extLst>
              <a:ext uri="{FF2B5EF4-FFF2-40B4-BE49-F238E27FC236}">
                <a16:creationId xmlns="" xmlns:a16="http://schemas.microsoft.com/office/drawing/2014/main" id="{1EAC137E-D8B7-3F10-B2A2-9C40057B581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9627802" y="6457436"/>
            <a:ext cx="1439369" cy="295761"/>
          </a:xfrm>
          <a:prstGeom prst="rect">
            <a:avLst/>
          </a:prstGeom>
        </p:spPr>
      </p:pic>
      <p:pic>
        <p:nvPicPr>
          <p:cNvPr id="10" name="Picture 535"/>
          <p:cNvPicPr/>
          <p:nvPr/>
        </p:nvPicPr>
        <p:blipFill>
          <a:blip r:embed="rId4"/>
          <a:stretch/>
        </p:blipFill>
        <p:spPr>
          <a:xfrm>
            <a:off x="169793" y="162590"/>
            <a:ext cx="1779783" cy="347720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353800" y="6453956"/>
            <a:ext cx="511800" cy="3651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26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1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B065A6-904C-47B3-9F7A-054D255B2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649" y="366924"/>
            <a:ext cx="10436352" cy="66814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Доказательства при «дроблении бизнеса»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046097B-724B-45D4-B5DE-61F15A75D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9793" y="1133660"/>
            <a:ext cx="5971032" cy="4672584"/>
          </a:xfrm>
        </p:spPr>
        <p:txBody>
          <a:bodyPr>
            <a:normAutofit fontScale="25000" lnSpcReduction="20000"/>
          </a:bodyPr>
          <a:lstStyle/>
          <a:p>
            <a:pPr marL="713300" lvl="0" indent="-71330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40000"/>
              <a:buFont typeface="+mj-lt"/>
              <a:buAutoNum type="romanUcPeriod"/>
              <a:defRPr/>
            </a:pPr>
            <a:r>
              <a:rPr lang="ru-RU" sz="56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компании</a:t>
            </a:r>
            <a:r>
              <a:rPr lang="ru-RU" sz="5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устанавливается место фактического нахождение офиса, склада; контактные данные (телефоны, почты проверяются на предмет пересечения с другими компаниями, физическими лицами); маркетинговое позиционирование группы компаний как единого целого.</a:t>
            </a:r>
          </a:p>
          <a:p>
            <a:pPr marL="713300" lvl="0" indent="-71330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40000"/>
              <a:buFont typeface="+mj-lt"/>
              <a:buAutoNum type="romanUcPeriod"/>
              <a:defRPr/>
            </a:pPr>
            <a:r>
              <a:rPr lang="ru-RU" sz="5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маркетинговых мероприятий: </a:t>
            </a:r>
            <a:r>
              <a:rPr lang="ru-RU" sz="5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продвижения группы компании в Интернете, использование терминов «холдинг», «группа», «подразделения».</a:t>
            </a:r>
          </a:p>
          <a:p>
            <a:pPr marL="713300" lvl="0" indent="-71330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40000"/>
              <a:buFont typeface="+mj-lt"/>
              <a:buAutoNum type="romanUcPeriod"/>
              <a:defRPr/>
            </a:pPr>
            <a:r>
              <a:rPr lang="ru-RU" sz="56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в Интернете </a:t>
            </a:r>
            <a:r>
              <a:rPr lang="ru-RU" sz="5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(блоги, иное позиционирование деятельности компаний): от имени собственников, владельцев бизнеса, топ-менеджеров, ведущих сотрудников.</a:t>
            </a:r>
          </a:p>
          <a:p>
            <a:pPr marL="713300" lvl="0" indent="-71330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40000"/>
              <a:buFont typeface="+mj-lt"/>
              <a:buAutoNum type="romanUcPeriod"/>
              <a:defRPr/>
            </a:pPr>
            <a:r>
              <a:rPr lang="ru-RU" sz="56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Отзывы</a:t>
            </a:r>
            <a:r>
              <a:rPr lang="ru-RU" sz="5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сотрудников, пользователей Интернета (интересуют негативные отзывы с упоминаем сведений по группе компаний).</a:t>
            </a:r>
          </a:p>
          <a:p>
            <a:pPr marL="713300" lvl="0" indent="-71330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40000"/>
              <a:buFont typeface="+mj-lt"/>
              <a:buAutoNum type="romanUcPeriod"/>
              <a:defRPr/>
            </a:pPr>
            <a:r>
              <a:rPr lang="ru-RU" sz="56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социальных сетей</a:t>
            </a:r>
            <a:r>
              <a:rPr lang="ru-RU" sz="5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анализ производится как бизнес-страниц компаний (группы компаний), так и владельцев бизнеса, топ-менеджеров, ведущих сотрудников, социальных групп (тематических групп).</a:t>
            </a:r>
          </a:p>
          <a:p>
            <a:pPr marL="713300" lvl="0" indent="-71330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40000"/>
              <a:buFont typeface="+mj-lt"/>
              <a:buAutoNum type="romanUcPeriod"/>
              <a:defRPr/>
            </a:pPr>
            <a:r>
              <a:rPr lang="ru-RU" sz="56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информации из ФИПС </a:t>
            </a:r>
            <a:r>
              <a:rPr lang="ru-RU" sz="5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владельцам товарных знаков и заключённым лицензионным соглашениям (проверяется «движение» товарного знака, условия заключаемых лицензионных соглашений, наличие в качестве сторон договора взаимозависимых компаний, дата заключаемого договора, рыночность условий, фактическое исполнение договора).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9EBDCCA-1BFC-4B69-8C24-A40C6BA6A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4496" y="1157917"/>
            <a:ext cx="5797296" cy="4648327"/>
          </a:xfrm>
        </p:spPr>
        <p:txBody>
          <a:bodyPr>
            <a:noAutofit/>
          </a:bodyPr>
          <a:lstStyle/>
          <a:p>
            <a:pPr marL="719649" lvl="0" indent="-719649">
              <a:lnSpc>
                <a:spcPct val="100000"/>
              </a:lnSpc>
              <a:spcBef>
                <a:spcPts val="0"/>
              </a:spcBef>
              <a:buFont typeface="+mj-lt"/>
              <a:buAutoNum type="romanUcPeriod" startAt="7"/>
              <a:defRPr/>
            </a:pPr>
            <a:r>
              <a:rPr lang="ru-RU" sz="1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Фиксация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фактического использования товарного знака, «фирменного» стиля юридическими лицами без заключённых договоров.</a:t>
            </a:r>
          </a:p>
          <a:p>
            <a:pPr marL="719649" lvl="0" indent="-719649">
              <a:lnSpc>
                <a:spcPct val="100000"/>
              </a:lnSpc>
              <a:spcBef>
                <a:spcPts val="0"/>
              </a:spcBef>
              <a:buFont typeface="+mj-lt"/>
              <a:buAutoNum type="romanUcPeriod" startAt="7"/>
              <a:defRPr/>
            </a:pPr>
            <a:r>
              <a:rPr lang="ru-RU" sz="1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сервисов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подбору кадров с выяснением информации (кто производит набор, сотрудник какой компании, какие отражены реквизиты, производится ли  набор  одними лицами в интересах нескольких компаний, под каким брендом позиционируются, где проводят собеседование).</a:t>
            </a:r>
          </a:p>
          <a:p>
            <a:pPr marL="719649" lvl="0" indent="-719649">
              <a:lnSpc>
                <a:spcPct val="100000"/>
              </a:lnSpc>
              <a:spcBef>
                <a:spcPts val="0"/>
              </a:spcBef>
              <a:buFont typeface="+mj-lt"/>
              <a:buAutoNum type="romanUcPeriod" startAt="7"/>
              <a:defRPr/>
            </a:pPr>
            <a:r>
              <a:rPr lang="ru-RU" sz="1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Выезд по месту нахождения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налогоплательщика  для выяснения местонахождения компаний, групп компаний, обслуживающих подразделений, складов, место размещения информации о группе (под видом сотрудников, контрагентов).</a:t>
            </a:r>
          </a:p>
          <a:p>
            <a:pPr marL="719649" lvl="0" indent="-719649">
              <a:lnSpc>
                <a:spcPct val="100000"/>
              </a:lnSpc>
              <a:spcBef>
                <a:spcPts val="0"/>
              </a:spcBef>
              <a:buFont typeface="+mj-lt"/>
              <a:buAutoNum type="romanUcPeriod" startAt="7"/>
              <a:defRPr/>
            </a:pPr>
            <a:r>
              <a:rPr lang="ru-RU" sz="1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операторам электронного документооборота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пересечении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IP-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адреса нескольких компаний (с 15 февраля 2018 года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спецоператоры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обязаны передавать ФНС сведения об IP-адресе налогоплательщика при отправке отчетности).</a:t>
            </a:r>
          </a:p>
          <a:p>
            <a:pPr marL="719649" lvl="0" indent="-719649">
              <a:lnSpc>
                <a:spcPct val="100000"/>
              </a:lnSpc>
              <a:spcBef>
                <a:spcPts val="0"/>
              </a:spcBef>
              <a:buFont typeface="+mj-lt"/>
              <a:buAutoNum type="romanUcPeriod" startAt="7"/>
              <a:defRPr/>
            </a:pPr>
            <a:r>
              <a:rPr lang="ru-RU" sz="1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Аналогичный запрос направляется в банк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обслуживающий налогоплательщика (с проверкой всех лиц, которые действовали от организации по доверенности и отношения этих лиц к иным подконтрольным структурам).</a:t>
            </a:r>
          </a:p>
          <a:p>
            <a:pPr marL="719649" lvl="0" indent="-719649">
              <a:lnSpc>
                <a:spcPct val="100000"/>
              </a:lnSpc>
              <a:spcBef>
                <a:spcPts val="0"/>
              </a:spcBef>
              <a:buFont typeface="+mj-lt"/>
              <a:buAutoNum type="romanUcPeriod" startAt="7"/>
              <a:defRPr/>
            </a:pPr>
            <a:r>
              <a:rPr lang="ru-RU" sz="1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регистрационных дел организаций, которых «объединяет» налоговая инспекция (выявляется пересечение представителей, действующих в интересах  группы компаний).</a:t>
            </a:r>
          </a:p>
          <a:p>
            <a:pPr>
              <a:lnSpc>
                <a:spcPct val="170000"/>
              </a:lnSpc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3746">
            <a:extLst>
              <a:ext uri="{FF2B5EF4-FFF2-40B4-BE49-F238E27FC236}">
                <a16:creationId xmlns="" xmlns:a16="http://schemas.microsoft.com/office/drawing/2014/main" id="{E57DAA7E-F05C-042A-D0E9-4DF27439C068}"/>
              </a:ext>
            </a:extLst>
          </p:cNvPr>
          <p:cNvSpPr/>
          <p:nvPr/>
        </p:nvSpPr>
        <p:spPr>
          <a:xfrm flipH="1">
            <a:off x="8796000" y="6296014"/>
            <a:ext cx="3396000" cy="555772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396000"/>
              <a:gd name="ODFBottom" fmla="val 324000"/>
              <a:gd name="ODFWidth" fmla="val 3396000"/>
              <a:gd name="ODFHeight" fmla="val 324000"/>
            </a:gdLst>
            <a:ahLst/>
            <a:cxnLst/>
            <a:rect l="OXMLTextRectL" t="OXMLTextRectT" r="OXMLTextRectR" b="OXMLTextRect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Arial"/>
            </a:endParaRPr>
          </a:p>
        </p:txBody>
      </p:sp>
      <p:pic>
        <p:nvPicPr>
          <p:cNvPr id="6" name="Picture 3781">
            <a:extLst>
              <a:ext uri="{FF2B5EF4-FFF2-40B4-BE49-F238E27FC236}">
                <a16:creationId xmlns="" xmlns:a16="http://schemas.microsoft.com/office/drawing/2014/main" id="{1EAC137E-D8B7-3F10-B2A2-9C40057B581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627802" y="6457436"/>
            <a:ext cx="1439369" cy="295761"/>
          </a:xfrm>
          <a:prstGeom prst="rect">
            <a:avLst/>
          </a:prstGeom>
        </p:spPr>
      </p:pic>
      <p:pic>
        <p:nvPicPr>
          <p:cNvPr id="7" name="Picture 535"/>
          <p:cNvPicPr/>
          <p:nvPr/>
        </p:nvPicPr>
        <p:blipFill>
          <a:blip r:embed="rId3"/>
          <a:stretch/>
        </p:blipFill>
        <p:spPr>
          <a:xfrm>
            <a:off x="169793" y="162590"/>
            <a:ext cx="1779783" cy="347720"/>
          </a:xfrm>
          <a:prstGeom prst="rect">
            <a:avLst/>
          </a:prstGeom>
        </p:spPr>
      </p:pic>
      <p:sp>
        <p:nvSpPr>
          <p:cNvPr id="8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353800" y="6453956"/>
            <a:ext cx="511800" cy="3651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27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4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26593" y="685280"/>
            <a:ext cx="11932920" cy="5920036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  <a:sym typeface="Arial"/>
              </a:rPr>
              <a:t>Правовой базой для развития в российском налоговом праве доктрины деловой цели стало постановление Высшего Арбитражного суда Российской Федерации от 12 октября 2006 г. № 53 "Об оценке арбитражными судами обоснованности получения налогоплательщиком налоговой выгоды".  Согласно п. п. 3,9 постановления </a:t>
            </a:r>
            <a:r>
              <a:rPr kumimoji="0" lang="ru-RU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  <a:sym typeface="Arial"/>
              </a:rPr>
              <a:t>под деловой целью подразумеваются разумные экономические или иные причины действий налогоплательщика.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PT Sans" panose="020B0503020203020204" pitchFamily="34" charset="-52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  <a:sym typeface="Arial"/>
              </a:rPr>
              <a:t>Суть принципа «Деловая цель»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  <a:sym typeface="Arial"/>
              </a:rPr>
              <a:t> заключается в том, что уменьшение налоговых обязательств в результате сделки признается только в том случае, если налогоплательщик преследовал при ее заключении и исполнении деловую цель — намерение получить экономический эффект в результате реальной предпринимательской или иной экономической деятельности. При этом уменьшение налоговых обязательств не может рассматриваться в качестве самостоятельной деловой цели. Принцип деловой цели сформулирован в подп. 1 п. 2 ст. 54.1. НК РФ, который указывает, что не допускается уменьшение налоговой базы, если основной целью совершения сделки (операции) не являются неуплата (неполная уплата) и (или) зачет (возврат) суммы налога.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  <a:sym typeface="Arial"/>
              </a:rPr>
              <a:t>	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PT Sans" panose="020B0503020203020204" pitchFamily="34" charset="-52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  <a:sym typeface="Arial"/>
              </a:rPr>
              <a:t>Исходя из разъяснений, содержащихся в письме ФНС России от 31 октября 2017 г. № ЕД-4-9/22123@ «О рекомендациях по применению положений статьи 54.1 Налогового кодекса Российской Федерации», при установлении в качестве основной деловой цели получения налоговой экономии: налоговые органы должны доказать, что такая сделка (операция) не имеет какого-либо разумного объяснения с позиции хозяйственной необходимости ее заключения и совершения, а преследует лишь цель уменьшения налоговых обязательств и (или) является частью схемы, основной целью которой является уменьшение налоговых обязательств.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prstClr val="black"/>
              </a:solidFill>
              <a:latin typeface="Times New Roman" panose="02020603050405020304" pitchFamily="18" charset="0"/>
              <a:ea typeface="PT Sans" panose="020B0503020203020204" pitchFamily="34" charset="-52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  <a:sym typeface="Arial"/>
              </a:rPr>
              <a:t>Пример: Определение Верховного Суда РФ от 02.03.2021 N 305-ЭС21-219 по делу N А41-83291/2019, Решение Арбитражного суда г. Москвы от 30.07.2021 №А40-118073/2019.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  <a:sym typeface="Arial"/>
            </a:endParaRP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8024615-4FF8-638D-DCE7-578CA7CB5D23}"/>
              </a:ext>
            </a:extLst>
          </p:cNvPr>
          <p:cNvSpPr/>
          <p:nvPr/>
        </p:nvSpPr>
        <p:spPr>
          <a:xfrm>
            <a:off x="3724069" y="184961"/>
            <a:ext cx="4886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PT Sans" charset="-52"/>
                <a:cs typeface="Times New Roman" panose="02020603050405020304" pitchFamily="18" charset="0"/>
              </a:rPr>
              <a:t>КОНЦЕПЦИЯ ДЕЛОВОЙ ЦЕЛИ</a:t>
            </a:r>
            <a:endParaRPr lang="ru-RU" sz="2400" dirty="0">
              <a:latin typeface="Times New Roman" panose="02020603050405020304" pitchFamily="18" charset="0"/>
              <a:ea typeface="PT Sans" charset="-52"/>
              <a:cs typeface="Times New Roman" panose="02020603050405020304" pitchFamily="18" charset="0"/>
            </a:endParaRPr>
          </a:p>
        </p:txBody>
      </p:sp>
      <p:sp>
        <p:nvSpPr>
          <p:cNvPr id="4" name="Shape 3746">
            <a:extLst>
              <a:ext uri="{FF2B5EF4-FFF2-40B4-BE49-F238E27FC236}">
                <a16:creationId xmlns="" xmlns:a16="http://schemas.microsoft.com/office/drawing/2014/main" id="{E57DAA7E-F05C-042A-D0E9-4DF27439C068}"/>
              </a:ext>
            </a:extLst>
          </p:cNvPr>
          <p:cNvSpPr/>
          <p:nvPr/>
        </p:nvSpPr>
        <p:spPr>
          <a:xfrm flipH="1">
            <a:off x="8796000" y="6296014"/>
            <a:ext cx="3396000" cy="555772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396000"/>
              <a:gd name="ODFBottom" fmla="val 324000"/>
              <a:gd name="ODFWidth" fmla="val 3396000"/>
              <a:gd name="ODFHeight" fmla="val 324000"/>
            </a:gdLst>
            <a:ahLst/>
            <a:cxnLst/>
            <a:rect l="OXMLTextRectL" t="OXMLTextRectT" r="OXMLTextRectR" b="OXMLTextRect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Arial"/>
            </a:endParaRPr>
          </a:p>
        </p:txBody>
      </p:sp>
      <p:pic>
        <p:nvPicPr>
          <p:cNvPr id="5" name="Picture 3781">
            <a:extLst>
              <a:ext uri="{FF2B5EF4-FFF2-40B4-BE49-F238E27FC236}">
                <a16:creationId xmlns="" xmlns:a16="http://schemas.microsoft.com/office/drawing/2014/main" id="{1EAC137E-D8B7-3F10-B2A2-9C40057B581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627802" y="6457436"/>
            <a:ext cx="1439369" cy="295761"/>
          </a:xfrm>
          <a:prstGeom prst="rect">
            <a:avLst/>
          </a:prstGeom>
        </p:spPr>
      </p:pic>
      <p:pic>
        <p:nvPicPr>
          <p:cNvPr id="6" name="Picture 535"/>
          <p:cNvPicPr/>
          <p:nvPr/>
        </p:nvPicPr>
        <p:blipFill>
          <a:blip r:embed="rId3"/>
          <a:stretch/>
        </p:blipFill>
        <p:spPr>
          <a:xfrm>
            <a:off x="169793" y="162590"/>
            <a:ext cx="1779783" cy="347720"/>
          </a:xfrm>
          <a:prstGeom prst="rect">
            <a:avLst/>
          </a:prstGeom>
        </p:spPr>
      </p:pic>
      <p:sp>
        <p:nvSpPr>
          <p:cNvPr id="7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353800" y="6453956"/>
            <a:ext cx="511800" cy="3651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28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9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2D9155E9-0E51-E20C-076B-478CD00D6313}"/>
              </a:ext>
            </a:extLst>
          </p:cNvPr>
          <p:cNvGrpSpPr/>
          <p:nvPr/>
        </p:nvGrpSpPr>
        <p:grpSpPr>
          <a:xfrm>
            <a:off x="713232" y="402337"/>
            <a:ext cx="10570464" cy="5788152"/>
            <a:chOff x="304799" y="341745"/>
            <a:chExt cx="11509952" cy="631987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324427" y="537277"/>
              <a:ext cx="3519055" cy="115454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8280398" y="4792375"/>
              <a:ext cx="3519055" cy="186924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8295696" y="2580729"/>
              <a:ext cx="3519055" cy="114898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8280398" y="341745"/>
              <a:ext cx="3519055" cy="113087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337124" y="2611582"/>
              <a:ext cx="3519055" cy="115454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304799" y="4741719"/>
              <a:ext cx="3519055" cy="103187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4292599" y="4741718"/>
              <a:ext cx="3519055" cy="171578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4414979" y="1705105"/>
              <a:ext cx="3519055" cy="120795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461165" y="1948461"/>
              <a:ext cx="3350489" cy="705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>Доказательства наличия деловой цели</a:t>
              </a:r>
            </a:p>
          </p:txBody>
        </p:sp>
        <p:cxnSp>
          <p:nvCxnSpPr>
            <p:cNvPr id="14" name="Прямая со стрелкой 13"/>
            <p:cNvCxnSpPr>
              <a:cxnSpLocks/>
            </p:cNvCxnSpPr>
            <p:nvPr/>
          </p:nvCxnSpPr>
          <p:spPr>
            <a:xfrm flipH="1" flipV="1">
              <a:off x="3888509" y="1454398"/>
              <a:ext cx="572656" cy="273059"/>
            </a:xfrm>
            <a:prstGeom prst="straightConnector1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>
              <a:cxnSpLocks/>
            </p:cNvCxnSpPr>
            <p:nvPr/>
          </p:nvCxnSpPr>
          <p:spPr>
            <a:xfrm flipV="1">
              <a:off x="7643085" y="837883"/>
              <a:ext cx="547259" cy="821630"/>
            </a:xfrm>
            <a:prstGeom prst="straightConnector1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>
              <a:cxnSpLocks/>
            </p:cNvCxnSpPr>
            <p:nvPr/>
          </p:nvCxnSpPr>
          <p:spPr>
            <a:xfrm flipH="1">
              <a:off x="3888509" y="2785594"/>
              <a:ext cx="526470" cy="690490"/>
            </a:xfrm>
            <a:prstGeom prst="straightConnector1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>
              <a:off x="7859278" y="2875903"/>
              <a:ext cx="436418" cy="486957"/>
            </a:xfrm>
            <a:prstGeom prst="straightConnector1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>
              <a:cxnSpLocks/>
            </p:cNvCxnSpPr>
            <p:nvPr/>
          </p:nvCxnSpPr>
          <p:spPr>
            <a:xfrm flipH="1">
              <a:off x="3749964" y="2958654"/>
              <a:ext cx="1431636" cy="1783065"/>
            </a:xfrm>
            <a:prstGeom prst="straightConnector1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>
              <a:cxnSpLocks/>
            </p:cNvCxnSpPr>
            <p:nvPr/>
          </p:nvCxnSpPr>
          <p:spPr>
            <a:xfrm>
              <a:off x="7334250" y="2945115"/>
              <a:ext cx="1264805" cy="1715785"/>
            </a:xfrm>
            <a:prstGeom prst="straightConnector1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>
              <a:cxnSpLocks/>
            </p:cNvCxnSpPr>
            <p:nvPr/>
          </p:nvCxnSpPr>
          <p:spPr>
            <a:xfrm flipH="1">
              <a:off x="6220693" y="2993881"/>
              <a:ext cx="1" cy="1626932"/>
            </a:xfrm>
            <a:prstGeom prst="straightConnector1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369454" y="535995"/>
              <a:ext cx="338051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>Экономические показатели, основной целью которых не является уклонение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70331" y="2785594"/>
              <a:ext cx="3178753" cy="806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>Производственные показатели, критерии расширения спектра рынка (услуг)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06396" y="4959508"/>
              <a:ext cx="338050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>Наличие специфики в деятельности компаний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-52"/>
                <a:ea typeface="PT Sans" panose="020B0503020203020204" pitchFamily="34" charset="-52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433770" y="535995"/>
              <a:ext cx="3200399" cy="806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>Исторические данные по причинам возникновения компаний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572026" y="2634344"/>
              <a:ext cx="2923887" cy="1041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>Финансово-экономическое обоснование: рост показателей по доходам и уплачиваемым налогам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461165" y="4959508"/>
              <a:ext cx="3280597" cy="1276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>Рискованность деятельности компаний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/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</a:b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>( определённых компаний группы) – наличие лицензирования, членства в СРО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459660" y="4978465"/>
              <a:ext cx="3117269" cy="1512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T Sans" panose="020B0503020203020204" pitchFamily="34" charset="-52"/>
                  <a:ea typeface="PT Sans" panose="020B0503020203020204" pitchFamily="34" charset="-52"/>
                  <a:cs typeface="+mn-cs"/>
                </a:rPr>
                <a:t>Привлечение специалистов (экспертов) для определения наличия (отсутствия) деловой цели, произведения расчёта действительных налоговых обязательств</a:t>
              </a:r>
            </a:p>
          </p:txBody>
        </p:sp>
      </p:grpSp>
      <p:sp>
        <p:nvSpPr>
          <p:cNvPr id="26" name="Shape 3746">
            <a:extLst>
              <a:ext uri="{FF2B5EF4-FFF2-40B4-BE49-F238E27FC236}">
                <a16:creationId xmlns="" xmlns:a16="http://schemas.microsoft.com/office/drawing/2014/main" id="{E57DAA7E-F05C-042A-D0E9-4DF27439C068}"/>
              </a:ext>
            </a:extLst>
          </p:cNvPr>
          <p:cNvSpPr/>
          <p:nvPr/>
        </p:nvSpPr>
        <p:spPr>
          <a:xfrm flipH="1">
            <a:off x="8796000" y="6296014"/>
            <a:ext cx="3396000" cy="555772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396000"/>
              <a:gd name="ODFBottom" fmla="val 324000"/>
              <a:gd name="ODFWidth" fmla="val 3396000"/>
              <a:gd name="ODFHeight" fmla="val 324000"/>
            </a:gdLst>
            <a:ahLst/>
            <a:cxnLst/>
            <a:rect l="OXMLTextRectL" t="OXMLTextRectT" r="OXMLTextRectR" b="OXMLTextRect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Arial"/>
            </a:endParaRPr>
          </a:p>
        </p:txBody>
      </p:sp>
      <p:pic>
        <p:nvPicPr>
          <p:cNvPr id="29" name="Picture 3781">
            <a:extLst>
              <a:ext uri="{FF2B5EF4-FFF2-40B4-BE49-F238E27FC236}">
                <a16:creationId xmlns="" xmlns:a16="http://schemas.microsoft.com/office/drawing/2014/main" id="{1EAC137E-D8B7-3F10-B2A2-9C40057B581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627802" y="6457436"/>
            <a:ext cx="1439369" cy="295761"/>
          </a:xfrm>
          <a:prstGeom prst="rect">
            <a:avLst/>
          </a:prstGeom>
        </p:spPr>
      </p:pic>
      <p:pic>
        <p:nvPicPr>
          <p:cNvPr id="30" name="Picture 535"/>
          <p:cNvPicPr/>
          <p:nvPr/>
        </p:nvPicPr>
        <p:blipFill>
          <a:blip r:embed="rId3"/>
          <a:stretch/>
        </p:blipFill>
        <p:spPr>
          <a:xfrm>
            <a:off x="169793" y="162590"/>
            <a:ext cx="1779783" cy="347720"/>
          </a:xfrm>
          <a:prstGeom prst="rect">
            <a:avLst/>
          </a:prstGeom>
        </p:spPr>
      </p:pic>
      <p:sp>
        <p:nvSpPr>
          <p:cNvPr id="32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353800" y="6453956"/>
            <a:ext cx="511800" cy="3651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29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0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/>
          <p:nvPr/>
        </p:nvSpPr>
        <p:spPr>
          <a:xfrm>
            <a:off x="2692400" y="510310"/>
            <a:ext cx="10840720" cy="40011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defTabSz="914377"/>
            <a:r>
              <a:rPr sz="20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ДРОБЛЕНИЕ БИЗНЕСА И РЕФОРМИРОВАНИЕ ЗАКОНОДАТЕЛЬСТВА</a:t>
            </a:r>
            <a:r>
              <a:rPr lang="ru-RU" sz="20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2000" b="1" dirty="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33" name="Shape 533"/>
          <p:cNvSpPr/>
          <p:nvPr/>
        </p:nvSpPr>
        <p:spPr>
          <a:xfrm>
            <a:off x="738909" y="924913"/>
            <a:ext cx="11074400" cy="526297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377"/>
            <a:r>
              <a:rPr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Основные </a:t>
            </a:r>
            <a:r>
              <a:rPr sz="1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критерии</a:t>
            </a:r>
            <a:r>
              <a:rPr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дробления</a:t>
            </a:r>
            <a:r>
              <a:rPr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бизнеса</a:t>
            </a:r>
            <a:r>
              <a:rPr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</a:p>
          <a:p>
            <a:pPr algn="just" defTabSz="914377">
              <a:buFont typeface="Wingdings"/>
              <a:buChar char="Ø"/>
            </a:pP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Взаимозависимость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 defTabSz="914377">
              <a:buFont typeface="Wingdings"/>
              <a:buChar char="Ø"/>
            </a:pP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Один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вид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деятельности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единый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технологический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процесс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 defTabSz="914377">
              <a:buFont typeface="Wingdings"/>
              <a:buChar char="Ø"/>
            </a:pP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Отсутствие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операционной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самостоятельности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самодостаточности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деятельности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компании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 defTabSz="914377">
              <a:buFont typeface="Wingdings"/>
              <a:buChar char="Ø"/>
            </a:pP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Деловая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цель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отсутствовать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основная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цель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это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налоговая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экономия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 defTabSz="914377"/>
            <a:endParaRPr sz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 defTabSz="914377"/>
            <a:r>
              <a:rPr sz="1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Позиция</a:t>
            </a:r>
            <a:r>
              <a:rPr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налогового</a:t>
            </a:r>
            <a:r>
              <a:rPr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органа</a:t>
            </a:r>
            <a:r>
              <a:rPr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</a:p>
          <a:p>
            <a:pPr marL="285744" indent="-285744" algn="just" defTabSz="914377">
              <a:buFont typeface="Wingdings"/>
              <a:buChar char="§"/>
            </a:pPr>
            <a:r>
              <a:rPr sz="1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Взаимозависимость</a:t>
            </a:r>
            <a:r>
              <a:rPr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=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дроблению</a:t>
            </a:r>
            <a:r>
              <a:rPr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бизнеса</a:t>
            </a:r>
            <a:r>
              <a:rPr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285744" indent="-285744" algn="just" defTabSz="914377">
              <a:buFont typeface="Wingdings"/>
              <a:buChar char="§"/>
            </a:pP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Группа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компаний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если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она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совокупности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может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применить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специальные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налоговые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режимы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может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отдельности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их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использовать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285744" indent="-285744" algn="just" defTabSz="914377">
              <a:buFont typeface="Wingdings"/>
              <a:buChar char="§"/>
            </a:pP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Незаконное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использование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пониженных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ставок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страховым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взносам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иных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льгот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связи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работой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качестве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субъектов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МСП.</a:t>
            </a:r>
          </a:p>
          <a:p>
            <a:pPr marL="285744" indent="-285744" algn="just" defTabSz="914377">
              <a:buFont typeface="Wingdings"/>
              <a:buChar char="§"/>
            </a:pP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данным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налоговой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службы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с 2018 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август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2023 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года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суды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рассматривали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643 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дела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о 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дроблении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бизнеса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 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целью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ухода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налогов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sz="1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Общая</a:t>
            </a:r>
            <a:r>
              <a:rPr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сумма</a:t>
            </a:r>
            <a:r>
              <a:rPr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налоговых</a:t>
            </a:r>
            <a:r>
              <a:rPr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доначислений</a:t>
            </a:r>
            <a:r>
              <a:rPr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sz="1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этим</a:t>
            </a:r>
            <a:r>
              <a:rPr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делам</a:t>
            </a:r>
            <a:r>
              <a:rPr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— 506 </a:t>
            </a:r>
            <a:r>
              <a:rPr sz="1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млрд</a:t>
            </a:r>
            <a:r>
              <a:rPr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рублей</a:t>
            </a:r>
            <a:r>
              <a:rPr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 </a:t>
            </a:r>
            <a:r>
              <a:rPr sz="1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Фактический</a:t>
            </a:r>
            <a:r>
              <a:rPr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размер</a:t>
            </a:r>
            <a:r>
              <a:rPr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ущерба</a:t>
            </a:r>
            <a:r>
              <a:rPr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выше</a:t>
            </a:r>
            <a:r>
              <a:rPr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sz="1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несколько</a:t>
            </a:r>
            <a:r>
              <a:rPr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</a:t>
            </a:r>
            <a:r>
              <a:rPr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285744" indent="-285744" algn="just" defTabSz="914377">
              <a:buFont typeface="Wingdings"/>
              <a:buChar char="§"/>
            </a:pPr>
            <a:r>
              <a:rPr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sz="1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октябре</a:t>
            </a:r>
            <a:r>
              <a:rPr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запущен</a:t>
            </a:r>
            <a:r>
              <a:rPr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проект</a:t>
            </a:r>
            <a:r>
              <a:rPr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«</a:t>
            </a:r>
            <a:r>
              <a:rPr sz="1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Дробление</a:t>
            </a:r>
            <a:r>
              <a:rPr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бизнеса</a:t>
            </a:r>
            <a:r>
              <a:rPr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».</a:t>
            </a:r>
          </a:p>
          <a:p>
            <a:pPr algn="just" defTabSz="914377"/>
            <a:endParaRPr sz="14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 defTabSz="914377"/>
            <a:r>
              <a:rPr sz="1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Позиция</a:t>
            </a:r>
            <a:r>
              <a:rPr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бизнеса</a:t>
            </a:r>
            <a:r>
              <a:rPr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</a:p>
          <a:p>
            <a:pPr algn="just" defTabSz="914377">
              <a:buFont typeface="Wingdings"/>
              <a:buChar char="Ø"/>
            </a:pP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Внесение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налоговое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законодательство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чётких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критериев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допустимого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дробления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бизнеса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законной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структуризации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бизнеса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).</a:t>
            </a:r>
          </a:p>
          <a:p>
            <a:pPr algn="just" defTabSz="914377">
              <a:buFont typeface="Wingdings"/>
              <a:buChar char="Ø"/>
            </a:pP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Возможность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получения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мотивированного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мнения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налогового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органа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о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наличии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признаков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дробления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бизнеса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 defTabSz="914377">
              <a:buFont typeface="Wingdings"/>
              <a:buChar char="Ø"/>
            </a:pP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Целесообразность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определения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предельных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лимитов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выручки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использовании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УСН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группе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лиц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</a:p>
          <a:p>
            <a:pPr algn="just" defTabSz="914377">
              <a:buFont typeface="Wingdings"/>
              <a:buChar char="Ø"/>
            </a:pP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Повышение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порогового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значения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выручки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расширение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прогрессивной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шкалы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ставок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использовании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УСН. </a:t>
            </a:r>
          </a:p>
          <a:p>
            <a:pPr algn="just" defTabSz="914377">
              <a:buFont typeface="Wingdings"/>
              <a:buChar char="Ø"/>
            </a:pP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Сопряжение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специального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общего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налоговых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режимов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взимании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НДС.</a:t>
            </a:r>
          </a:p>
          <a:p>
            <a:pPr algn="just" defTabSz="914377">
              <a:buFont typeface="Wingdings"/>
              <a:buChar char="Ø"/>
            </a:pP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Расширение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сфер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деятельности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которые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освобождены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НДС.</a:t>
            </a:r>
          </a:p>
          <a:p>
            <a:pPr algn="just" defTabSz="914377">
              <a:buFont typeface="Wingdings"/>
              <a:buChar char="Ø"/>
            </a:pP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Налоговая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амнистия</a:t>
            </a:r>
            <a:r>
              <a:rPr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</a:p>
          <a:p>
            <a:pPr marL="228589" indent="-228589" algn="just" defTabSz="914377">
              <a:buFont typeface="Wingdings"/>
              <a:buChar char="Ø"/>
            </a:pPr>
            <a:endParaRPr sz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535" name="Picture 535"/>
          <p:cNvPicPr/>
          <p:nvPr/>
        </p:nvPicPr>
        <p:blipFill>
          <a:blip r:embed="rId2"/>
          <a:stretch/>
        </p:blipFill>
        <p:spPr>
          <a:xfrm>
            <a:off x="169793" y="162590"/>
            <a:ext cx="1779783" cy="347720"/>
          </a:xfrm>
          <a:prstGeom prst="rect">
            <a:avLst/>
          </a:prstGeom>
        </p:spPr>
      </p:pic>
      <p:sp>
        <p:nvSpPr>
          <p:cNvPr id="6" name="Shape 3746">
            <a:extLst>
              <a:ext uri="{FF2B5EF4-FFF2-40B4-BE49-F238E27FC236}">
                <a16:creationId xmlns="" xmlns:a16="http://schemas.microsoft.com/office/drawing/2014/main" id="{E57DAA7E-F05C-042A-D0E9-4DF27439C068}"/>
              </a:ext>
            </a:extLst>
          </p:cNvPr>
          <p:cNvSpPr/>
          <p:nvPr/>
        </p:nvSpPr>
        <p:spPr>
          <a:xfrm flipH="1">
            <a:off x="8796000" y="6296014"/>
            <a:ext cx="3396000" cy="555772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396000"/>
              <a:gd name="ODFBottom" fmla="val 324000"/>
              <a:gd name="ODFWidth" fmla="val 3396000"/>
              <a:gd name="ODFHeight" fmla="val 324000"/>
            </a:gdLst>
            <a:ahLst/>
            <a:cxnLst/>
            <a:rect l="OXMLTextRectL" t="OXMLTextRectT" r="OXMLTextRectR" b="OXMLTextRect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Arial"/>
            </a:endParaRPr>
          </a:p>
        </p:txBody>
      </p:sp>
      <p:pic>
        <p:nvPicPr>
          <p:cNvPr id="7" name="Picture 3781">
            <a:extLst>
              <a:ext uri="{FF2B5EF4-FFF2-40B4-BE49-F238E27FC236}">
                <a16:creationId xmlns="" xmlns:a16="http://schemas.microsoft.com/office/drawing/2014/main" id="{1EAC137E-D8B7-3F10-B2A2-9C40057B581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9627802" y="6457436"/>
            <a:ext cx="1439369" cy="295761"/>
          </a:xfrm>
          <a:prstGeom prst="rect">
            <a:avLst/>
          </a:prstGeom>
        </p:spPr>
      </p:pic>
      <p:sp>
        <p:nvSpPr>
          <p:cNvPr id="8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353800" y="6453956"/>
            <a:ext cx="511800" cy="365125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94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71128" y="997221"/>
            <a:ext cx="6456218" cy="52491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58952" y="338840"/>
            <a:ext cx="10634472" cy="36933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Постановление Арбитражного суда Волго-Вятского округа  от 05.10.2021 по делу № А11-15678/2019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9727" y="1067011"/>
            <a:ext cx="5494067" cy="3139321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Претензии налогового органа: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обществом схемы «дробление бизнеса» путем отнесения доходов, получаемых от розничной торговли товаров марки ZENDEN на ИП.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подконтрольных ИП, идентичный вид деятельности, осуществляемый ИП и обществом, трудовая миграция работников между ними, использование единого товарного знака ZENDEN, общество - единственный поставщик ИП, использование одной ККТ, всё осуществлено силами общества, нет деловой цели.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0719" y="1067010"/>
            <a:ext cx="6299293" cy="3139321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Доводы налогоплательщика: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ИП самостоятельно арендовали торговые и складские помещения, самостоятельно заключали и исполняли текущие хозяйственные договоры, нанимали и увольняли сотрудников, выплачивали им заработную плату, платили налоги;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общества и  ИП рассматривали их как самостоятельных субъектов хозяйственных и трудовых отношений, а заключенные ими договоры порождали права и обязанности именно у индивидуальных предпринимателей, а не у общества. У опрошенных сотрудников, предпринимателей не имелось сомнений относительно того, кто являлся их работодателем.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727" y="4479993"/>
            <a:ext cx="11943727" cy="1477328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Позиция суда кассационной инстанции: </a:t>
            </a:r>
            <a:r>
              <a:rPr lang="ru-RU" sz="15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ходе налоговой проверки были установлены случаи трудовой миграции между Обществом и индивидуальными предпринимателями в отношении 28 сотрудников, а также 73 сотрудников между 13 индивидуальными предпринимателями.</a:t>
            </a: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Судами первой и апелляционной инстанций не дана оценка доказательствам налогового органа о том, что Общество являлось единственным поставщиком у 12 индивидуальных предпринимателей, 60 - 80 % товара - у 4 индивидуальных предпринимателей, 35 % - у одного индивидуального предпринимателя; со стороны налогоплательщика обеспечивалась единая система контроля и учета за деятельностью индивидуальных предпринимателей посредством использования Базы 1С ООО «Дом одежды»</a:t>
            </a: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>
          <a:xfrm>
            <a:off x="9310254" y="63765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FB5C394-8B83-4565-8ED5-0D5BE2B0D925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30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hape 3746">
            <a:extLst>
              <a:ext uri="{FF2B5EF4-FFF2-40B4-BE49-F238E27FC236}">
                <a16:creationId xmlns="" xmlns:a16="http://schemas.microsoft.com/office/drawing/2014/main" id="{E57DAA7E-F05C-042A-D0E9-4DF27439C068}"/>
              </a:ext>
            </a:extLst>
          </p:cNvPr>
          <p:cNvSpPr/>
          <p:nvPr/>
        </p:nvSpPr>
        <p:spPr>
          <a:xfrm flipH="1">
            <a:off x="8796000" y="6296014"/>
            <a:ext cx="3396000" cy="555772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396000"/>
              <a:gd name="ODFBottom" fmla="val 324000"/>
              <a:gd name="ODFWidth" fmla="val 3396000"/>
              <a:gd name="ODFHeight" fmla="val 324000"/>
            </a:gdLst>
            <a:ahLst/>
            <a:cxnLst/>
            <a:rect l="OXMLTextRectL" t="OXMLTextRectT" r="OXMLTextRectR" b="OXMLTextRect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Arial"/>
            </a:endParaRPr>
          </a:p>
        </p:txBody>
      </p:sp>
      <p:pic>
        <p:nvPicPr>
          <p:cNvPr id="10" name="Picture 3781">
            <a:extLst>
              <a:ext uri="{FF2B5EF4-FFF2-40B4-BE49-F238E27FC236}">
                <a16:creationId xmlns="" xmlns:a16="http://schemas.microsoft.com/office/drawing/2014/main" id="{1EAC137E-D8B7-3F10-B2A2-9C40057B581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627802" y="6457436"/>
            <a:ext cx="1439369" cy="295761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353800" y="6453956"/>
            <a:ext cx="511800" cy="3651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30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1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8738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>
          <a:xfrm>
            <a:off x="9310254" y="63765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FB5C394-8B83-4565-8ED5-0D5BE2B0D925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31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2192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Дробление и учёт переплаты по УСН </a:t>
            </a:r>
          </a:p>
          <a:p>
            <a:pPr algn="ctr"/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ВС РФ от 23.03.22 № 307-ЭС21-17087 по делам №№ А66-1193/19, А66-1735/19 (судья Ю.Г. Иваненко) </a:t>
            </a:r>
          </a:p>
          <a:p>
            <a:pPr algn="ctr"/>
            <a:r>
              <a:rPr lang="ru-RU" sz="2000" b="1" u="sng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Суть спора: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«МДС» обратилось в арбитражный суд с заявлении о признании незаконным бездействия инспекции, выразившегося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неотражении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карточке расчетов с бюджетом результатов контрольных мероприятий на основании поданных обществом уточненных налоговых деклараций за 2011- 2013 годы, а также о возложении обязанности на инспекцию возвратить излишне уплаченную сумму по единому налогу с начислением процентов на данную сумму в порядке, предусмотренном статьей 79 НК РФ. Требования общества удовлетворены в полном объеме. 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Удовлетворяя требования общества об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инспекции возвратить излишне уплаченный налог по УСН за 2011-2013 годы, суды 3-х инстанций пришли к выводу о том, что срок для подачи такого заявления в суд не пропущен, ввиду того, что о наличии переплаты ему стало известно только из вступившего в законную силу постановления 14ААС от 22.03.2018 по делу № А66-17494/2015, в котором суд указал, что: «Третьи лица, привлеченные к участию в настоящем № А66-1193/2019 деле, чьи права затронуты результатами выездной налоговой проверкой по эпизоду «дробления бизнеса», не лишены возможности откорректировать свои налоговые обязательства по УСН по результатам разрешения данного спора». </a:t>
            </a:r>
          </a:p>
          <a:p>
            <a:pPr lvl="0"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По окончании судебного разбирательства общество «МДС» 15.03.2018 скорректировало налоговые обязательства по УСН, подав уточненные налоговые декларации за 2011-2013 годы, в которых исключило из расчета налога доходы, учтенные инспекцией при определении налоговой обязанности общества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Стройбилдинг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в результате чего исчисленная к уплате сумма налога по УСН составила 0 рублей по каждой декларации. Полагая, что им излишне уплачены в бюджет суммы налога по УСН, общество «МДС» 20.07.2018 также обратилось в инспекцию с заявлением о возврате переплаты за 2011-2013 годы в общей сумме 5 782 942 рубля. Решениями инспекции от 06.08.2018 №№ 650, 651, 652, оставленными без изменения вышестоящим налоговым органом, в возврате переплаты отказано.</a:t>
            </a:r>
          </a:p>
          <a:p>
            <a:pPr algn="just"/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 ВС РФ: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ущерб, причиненный бюджетам публично-правовых образований в результате совместных действий участников группы, в том числе общества «МДС», остается не возмещенным в полном объеме, заявитель по настоящему делу не является лицом, чьи права и законные интересы нарушены в сложившейся ситуации, и не вправе требовать возврата упомянутых сумм налога. Принимая во внимание изложенное, вывод судов об удовлетворении заявленных требований не может быть признан правомерным.</a:t>
            </a:r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Определением ВС РФ от 23.03.22 № 307-ЭС21-17087 судебные акты судов 3-х инстанций отменены, в удовлетворении заявленных требований ООО «МДС» отказано.</a:t>
            </a:r>
          </a:p>
          <a:p>
            <a:pPr lvl="0"/>
            <a:endParaRPr lang="ru-RU" sz="1600" dirty="0">
              <a:latin typeface="Georgia" panose="02040502050405020303" pitchFamily="18" charset="0"/>
            </a:endParaRPr>
          </a:p>
          <a:p>
            <a:endParaRPr lang="ru-RU" sz="1600" dirty="0">
              <a:latin typeface="Georgia" panose="02040502050405020303" pitchFamily="18" charset="0"/>
            </a:endParaRPr>
          </a:p>
          <a:p>
            <a:endParaRPr lang="ru-RU" sz="1600" dirty="0">
              <a:latin typeface="Georgia" panose="02040502050405020303" pitchFamily="18" charset="0"/>
            </a:endParaRPr>
          </a:p>
        </p:txBody>
      </p:sp>
      <p:sp>
        <p:nvSpPr>
          <p:cNvPr id="6" name="Shape 3746">
            <a:extLst>
              <a:ext uri="{FF2B5EF4-FFF2-40B4-BE49-F238E27FC236}">
                <a16:creationId xmlns="" xmlns:a16="http://schemas.microsoft.com/office/drawing/2014/main" id="{E57DAA7E-F05C-042A-D0E9-4DF27439C068}"/>
              </a:ext>
            </a:extLst>
          </p:cNvPr>
          <p:cNvSpPr/>
          <p:nvPr/>
        </p:nvSpPr>
        <p:spPr>
          <a:xfrm flipH="1">
            <a:off x="8796000" y="6296014"/>
            <a:ext cx="3396000" cy="555772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396000"/>
              <a:gd name="ODFBottom" fmla="val 324000"/>
              <a:gd name="ODFWidth" fmla="val 3396000"/>
              <a:gd name="ODFHeight" fmla="val 324000"/>
            </a:gdLst>
            <a:ahLst/>
            <a:cxnLst/>
            <a:rect l="OXMLTextRectL" t="OXMLTextRectT" r="OXMLTextRectR" b="OXMLTextRect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Arial"/>
            </a:endParaRPr>
          </a:p>
        </p:txBody>
      </p:sp>
      <p:pic>
        <p:nvPicPr>
          <p:cNvPr id="7" name="Picture 3781">
            <a:extLst>
              <a:ext uri="{FF2B5EF4-FFF2-40B4-BE49-F238E27FC236}">
                <a16:creationId xmlns="" xmlns:a16="http://schemas.microsoft.com/office/drawing/2014/main" id="{1EAC137E-D8B7-3F10-B2A2-9C40057B581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627802" y="6457436"/>
            <a:ext cx="1439369" cy="295761"/>
          </a:xfrm>
          <a:prstGeom prst="rect">
            <a:avLst/>
          </a:prstGeom>
        </p:spPr>
      </p:pic>
      <p:pic>
        <p:nvPicPr>
          <p:cNvPr id="9" name="Picture 535"/>
          <p:cNvPicPr/>
          <p:nvPr/>
        </p:nvPicPr>
        <p:blipFill>
          <a:blip r:embed="rId3"/>
          <a:stretch/>
        </p:blipFill>
        <p:spPr>
          <a:xfrm>
            <a:off x="0" y="0"/>
            <a:ext cx="1779783" cy="347720"/>
          </a:xfrm>
          <a:prstGeom prst="rect">
            <a:avLst/>
          </a:prstGeom>
        </p:spPr>
      </p:pic>
      <p:sp>
        <p:nvSpPr>
          <p:cNvPr id="10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353800" y="6453956"/>
            <a:ext cx="511800" cy="3651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31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50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8738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>
          <a:xfrm>
            <a:off x="9310254" y="63765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FB5C394-8B83-4565-8ED5-0D5BE2B0D925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32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2187381" cy="721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ВС РФ от 26.01.2022 № 306-ЭС21-21905 по делу № А49-4003/2020 (судья Д.В. 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Тютин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Суть спора: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ЗАО «Промышленно – торговая компания «ПЕКОФ»» обратилось в арбитражный суд с заявлении о признании частично недействительным решения налогового органа «О привлечении к ответственности за совершение налогового правонарушения». Основанием для принятия решения послужили выводы инспекции о том, что налогоплательщик, находясь на общей системе налогообложения, использовал схему ухода от налогообложения своих доходов путем «дробления бизнеса» с использованием взаимозависимых организаций. Требования общества удовлетворены в полном объеме. </a:t>
            </a:r>
          </a:p>
          <a:p>
            <a:pPr algn="just"/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судов 3-х инстанций: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обществ обусловлено именно реальными деловыми целями, а не созданием схемы уклонения от уплаты налогов в виде «дробления бизнеса»;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взаимозависимость заявителя и указанных обществ сама по себе не является доказательством получения налогоплательщиком необоснованной налоговой выгоды.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рассматриваемом случае имело место не формальное разделение бизнеса, осуществлявшегося ранее обществом, с исключительным намерением снижения налоговых платежей при сохранении деятельности в виде розничной торговли в данном обществе, а фактическое прекращение этой деятельности с ее организацией на базе вновь созданного юридического лица – общества ТД «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Пекоф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что отвечает принципу свободы экономической деятельности и имеет указанные выше заявителем разумные деловые цели экономического характера, которые налоговый орган не опроверг.</a:t>
            </a:r>
          </a:p>
          <a:p>
            <a:endParaRPr lang="ru-RU" sz="1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от 26.01.2022 № 306-ЭС21-21905 по делу № А49-4003/2020 налоговому органу отказано в передаче кассационной жалобы для рассмотрения в судебном заседании Судебной коллегии по экономическим спорам Верховного Суда Российской Федерации</a:t>
            </a:r>
            <a:endParaRPr lang="ru-RU" sz="17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latin typeface="Georgia" panose="02040502050405020303" pitchFamily="18" charset="0"/>
            </a:endParaRPr>
          </a:p>
          <a:p>
            <a:endParaRPr lang="ru-RU" sz="1700" dirty="0">
              <a:latin typeface="Georgia" panose="02040502050405020303" pitchFamily="18" charset="0"/>
            </a:endParaRPr>
          </a:p>
          <a:p>
            <a:endParaRPr lang="ru-RU" sz="1700" dirty="0">
              <a:latin typeface="Georgia" panose="02040502050405020303" pitchFamily="18" charset="0"/>
            </a:endParaRPr>
          </a:p>
          <a:p>
            <a:endParaRPr lang="ru-RU" b="1" u="sng" dirty="0">
              <a:latin typeface="Georgia" panose="02040502050405020303" pitchFamily="18" charset="0"/>
            </a:endParaRPr>
          </a:p>
        </p:txBody>
      </p:sp>
      <p:sp>
        <p:nvSpPr>
          <p:cNvPr id="6" name="Shape 3746">
            <a:extLst>
              <a:ext uri="{FF2B5EF4-FFF2-40B4-BE49-F238E27FC236}">
                <a16:creationId xmlns="" xmlns:a16="http://schemas.microsoft.com/office/drawing/2014/main" id="{E57DAA7E-F05C-042A-D0E9-4DF27439C068}"/>
              </a:ext>
            </a:extLst>
          </p:cNvPr>
          <p:cNvSpPr/>
          <p:nvPr/>
        </p:nvSpPr>
        <p:spPr>
          <a:xfrm flipH="1">
            <a:off x="8796000" y="6296014"/>
            <a:ext cx="3396000" cy="555772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396000"/>
              <a:gd name="ODFBottom" fmla="val 324000"/>
              <a:gd name="ODFWidth" fmla="val 3396000"/>
              <a:gd name="ODFHeight" fmla="val 324000"/>
            </a:gdLst>
            <a:ahLst/>
            <a:cxnLst/>
            <a:rect l="OXMLTextRectL" t="OXMLTextRectT" r="OXMLTextRectR" b="OXMLTextRect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Arial"/>
            </a:endParaRPr>
          </a:p>
        </p:txBody>
      </p:sp>
      <p:pic>
        <p:nvPicPr>
          <p:cNvPr id="7" name="Picture 3781">
            <a:extLst>
              <a:ext uri="{FF2B5EF4-FFF2-40B4-BE49-F238E27FC236}">
                <a16:creationId xmlns="" xmlns:a16="http://schemas.microsoft.com/office/drawing/2014/main" id="{1EAC137E-D8B7-3F10-B2A2-9C40057B581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627802" y="6457436"/>
            <a:ext cx="1439369" cy="295761"/>
          </a:xfrm>
          <a:prstGeom prst="rect">
            <a:avLst/>
          </a:prstGeom>
        </p:spPr>
      </p:pic>
      <p:pic>
        <p:nvPicPr>
          <p:cNvPr id="11" name="Picture 535"/>
          <p:cNvPicPr/>
          <p:nvPr/>
        </p:nvPicPr>
        <p:blipFill>
          <a:blip r:embed="rId3"/>
          <a:stretch/>
        </p:blipFill>
        <p:spPr>
          <a:xfrm>
            <a:off x="0" y="0"/>
            <a:ext cx="1779783" cy="347720"/>
          </a:xfrm>
          <a:prstGeom prst="rect">
            <a:avLst/>
          </a:prstGeom>
        </p:spPr>
      </p:pic>
      <p:sp>
        <p:nvSpPr>
          <p:cNvPr id="12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353800" y="6453956"/>
            <a:ext cx="511800" cy="3651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32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71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87381" cy="685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0836" y="62570"/>
            <a:ext cx="11804073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lnSpc>
                <a:spcPct val="150000"/>
              </a:lnSpc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8"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неправомерного «дробления бизнеса» с позиции судов:</a:t>
            </a:r>
          </a:p>
          <a:p>
            <a:pPr algn="ctr" defTabSz="914378">
              <a:lnSpc>
                <a:spcPct val="15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37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деловой цели;</a:t>
            </a:r>
          </a:p>
          <a:p>
            <a:pPr marL="342900" indent="-342900" defTabSz="91437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ресурсы у всех организаций;</a:t>
            </a:r>
          </a:p>
          <a:p>
            <a:pPr marL="342900" indent="-342900" defTabSz="91437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взаимозависимость организаций;</a:t>
            </a:r>
          </a:p>
          <a:p>
            <a:pPr marL="342900" indent="-342900" defTabSz="91437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маркетинговой политики;</a:t>
            </a:r>
          </a:p>
          <a:p>
            <a:pPr marL="342900" indent="-342900" defTabSz="91437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центр управления хозяйствующими субъектами;</a:t>
            </a:r>
          </a:p>
          <a:p>
            <a:pPr marL="342900" indent="-342900" defTabSz="91437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нетипичность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временность договорных отношений в группе, искусственное разделение производственного процесса;</a:t>
            </a:r>
          </a:p>
          <a:p>
            <a:pPr marL="342900" indent="-342900" defTabSz="91437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единственный заказчик; </a:t>
            </a:r>
          </a:p>
          <a:p>
            <a:pPr marL="342900" indent="-342900" defTabSz="91437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фиктивность взаимоотношений внутри группы компаний.</a:t>
            </a:r>
          </a:p>
          <a:p>
            <a:pPr marL="342900" indent="-342900" algn="ctr" defTabSz="914378">
              <a:buFont typeface="Wingdings" panose="05000000000000000000" pitchFamily="2" charset="2"/>
              <a:buChar char="v"/>
            </a:pPr>
            <a:endParaRPr lang="ru-RU" sz="2400" dirty="0">
              <a:latin typeface="Georgia" panose="02040502050405020303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747" y="1565505"/>
            <a:ext cx="2365247" cy="2087330"/>
          </a:xfrm>
          <a:prstGeom prst="rect">
            <a:avLst/>
          </a:prstGeom>
        </p:spPr>
      </p:pic>
      <p:sp>
        <p:nvSpPr>
          <p:cNvPr id="7" name="Shape 3746">
            <a:extLst>
              <a:ext uri="{FF2B5EF4-FFF2-40B4-BE49-F238E27FC236}">
                <a16:creationId xmlns="" xmlns:a16="http://schemas.microsoft.com/office/drawing/2014/main" id="{E57DAA7E-F05C-042A-D0E9-4DF27439C068}"/>
              </a:ext>
            </a:extLst>
          </p:cNvPr>
          <p:cNvSpPr/>
          <p:nvPr/>
        </p:nvSpPr>
        <p:spPr>
          <a:xfrm flipH="1">
            <a:off x="8796000" y="6296014"/>
            <a:ext cx="3396000" cy="555772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396000"/>
              <a:gd name="ODFBottom" fmla="val 324000"/>
              <a:gd name="ODFWidth" fmla="val 3396000"/>
              <a:gd name="ODFHeight" fmla="val 324000"/>
            </a:gdLst>
            <a:ahLst/>
            <a:cxnLst/>
            <a:rect l="OXMLTextRectL" t="OXMLTextRectT" r="OXMLTextRectR" b="OXMLTextRect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Arial"/>
            </a:endParaRPr>
          </a:p>
        </p:txBody>
      </p:sp>
      <p:pic>
        <p:nvPicPr>
          <p:cNvPr id="8" name="Picture 3781">
            <a:extLst>
              <a:ext uri="{FF2B5EF4-FFF2-40B4-BE49-F238E27FC236}">
                <a16:creationId xmlns="" xmlns:a16="http://schemas.microsoft.com/office/drawing/2014/main" id="{1EAC137E-D8B7-3F10-B2A2-9C40057B581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9627802" y="6457436"/>
            <a:ext cx="1439369" cy="295761"/>
          </a:xfrm>
          <a:prstGeom prst="rect">
            <a:avLst/>
          </a:prstGeom>
        </p:spPr>
      </p:pic>
      <p:pic>
        <p:nvPicPr>
          <p:cNvPr id="9" name="Picture 535"/>
          <p:cNvPicPr/>
          <p:nvPr/>
        </p:nvPicPr>
        <p:blipFill>
          <a:blip r:embed="rId4"/>
          <a:stretch/>
        </p:blipFill>
        <p:spPr>
          <a:xfrm>
            <a:off x="169793" y="162590"/>
            <a:ext cx="1779783" cy="347720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353800" y="6453956"/>
            <a:ext cx="511800" cy="3651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33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3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" y="84463"/>
            <a:ext cx="11942064" cy="624786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1600" dirty="0">
              <a:latin typeface="Times New Roman" panose="02020603050405020304" pitchFamily="18" charset="0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 algn="ctr">
              <a:buClr>
                <a:srgbClr val="C00000"/>
              </a:buClr>
            </a:pPr>
            <a:endParaRPr lang="ru-RU" sz="1600" b="1" dirty="0">
              <a:latin typeface="Times New Roman" panose="02020603050405020304" pitchFamily="18" charset="0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Суммы налогов, уплаченные элементами схемы "дробления бизнеса" в отношении дохода от искусственно разделенной деятельности, наряду с доходами и расходами, а также ранее не заявленными налоговыми вычетами по налогу на добавленную стоимость, должны учитываться при определении размеров налогов по общей системе налогообложения, а также пеней и штрафов, доначисляемых решением по налоговой проверке налогоплательщику - организатору схемы "дробления бизнеса".</a:t>
            </a: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endParaRPr lang="ru-RU" sz="1600" dirty="0">
              <a:latin typeface="Times New Roman" panose="02020603050405020304" pitchFamily="18" charset="0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Исходя из этого, размер доначисляемых налогов подлежит уменьшению таким образом, как если бы налоги, уплачиваемые элементами схемы "дробления бизнеса" в связи с применением специальных налоговых режимов, в рамках проверяемых периодов, </a:t>
            </a:r>
            <a:r>
              <a:rPr lang="ru-RU" sz="1600" b="1" u="sng" dirty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уплачивались налогоплательщиком-организатором.</a:t>
            </a: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endParaRPr lang="ru-RU" sz="1600" dirty="0">
              <a:latin typeface="Times New Roman" panose="02020603050405020304" pitchFamily="18" charset="0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chemeClr val="tx1"/>
              </a:buClr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При этом налоги, уплаченные в связи с применением специальных налоговых режимов, являясь фискальными эквивалентами налога на прибыль организаций, подлежат учету </a:t>
            </a:r>
            <a:r>
              <a:rPr lang="ru-RU" sz="1600" u="sng" dirty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в первую очередь </a:t>
            </a:r>
            <a:r>
              <a:rPr lang="ru-RU" sz="1600" dirty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при определении размера доначисляемого налога на прибыль организаций (в рамках проверяемых периодов, </a:t>
            </a:r>
            <a:r>
              <a:rPr lang="ru-RU" sz="1600" b="1" dirty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начиная с наиболее ранних дат </a:t>
            </a:r>
            <a:r>
              <a:rPr lang="ru-RU" sz="1600" dirty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возникновения недоимок). В данном случае соответствующие суммы налога на прибыль организаций считаются уплаченными </a:t>
            </a:r>
            <a:r>
              <a:rPr lang="ru-RU" sz="1600" b="1" dirty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в соответствующие даты уплат </a:t>
            </a:r>
            <a:r>
              <a:rPr lang="ru-RU" sz="1600" dirty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налогов, произведенных элементами схемы "дробления бизнеса" в связи с применением специальных налоговых режимов. На основании этого, исходя из конкретных дат "уплаты", производится перерасчет пеней и штрафов, начисляемых по налогу на прибыль организаций.</a:t>
            </a:r>
          </a:p>
          <a:p>
            <a:pPr marL="342900" indent="-342900" algn="just">
              <a:buClr>
                <a:srgbClr val="C00000"/>
              </a:buClr>
              <a:buFont typeface="+mj-lt"/>
              <a:buAutoNum type="arabicPeriod"/>
            </a:pPr>
            <a:endParaRPr lang="ru-RU" sz="1600" dirty="0">
              <a:latin typeface="Times New Roman" panose="02020603050405020304" pitchFamily="18" charset="0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В случае, если после учета указанных платежей в счет налога на прибыль организаций остается положительная разница (неучтенный остаток), то она </a:t>
            </a:r>
            <a:r>
              <a:rPr lang="ru-RU" sz="1600" b="1" dirty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подлежит учету при определении иных образовавшихся по итогам проверок недоимок</a:t>
            </a:r>
            <a:r>
              <a:rPr lang="ru-RU" sz="1600" dirty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, включая косвенные налоги, в рамках проверяемых периодов, начиная с наиболее ранних дат возникновения недоимок. При таких обстоятельствах </a:t>
            </a:r>
            <a:r>
              <a:rPr lang="ru-RU" sz="1600" b="1" dirty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датами их "уплаты" будет считаться дата принятия решения по проверке</a:t>
            </a:r>
            <a:r>
              <a:rPr lang="ru-RU" sz="1600" dirty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, в связи с чем такой учет не повлияет на расчет размера штрафов, </a:t>
            </a:r>
            <a:r>
              <a:rPr lang="ru-RU" sz="1600" b="1" dirty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который исчисляется исходя из суммы первоначальной недоимки</a:t>
            </a:r>
            <a:r>
              <a:rPr lang="ru-RU" sz="1600" dirty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; начисление пени прекращается </a:t>
            </a:r>
            <a:r>
              <a:rPr lang="ru-RU" sz="1600" b="1" dirty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в соответствующей части.</a:t>
            </a:r>
          </a:p>
        </p:txBody>
      </p:sp>
      <p:sp>
        <p:nvSpPr>
          <p:cNvPr id="3" name="Shape 3746">
            <a:extLst>
              <a:ext uri="{FF2B5EF4-FFF2-40B4-BE49-F238E27FC236}">
                <a16:creationId xmlns="" xmlns:a16="http://schemas.microsoft.com/office/drawing/2014/main" id="{E57DAA7E-F05C-042A-D0E9-4DF27439C068}"/>
              </a:ext>
            </a:extLst>
          </p:cNvPr>
          <p:cNvSpPr/>
          <p:nvPr/>
        </p:nvSpPr>
        <p:spPr>
          <a:xfrm flipH="1">
            <a:off x="8796000" y="6296014"/>
            <a:ext cx="3396000" cy="555772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396000"/>
              <a:gd name="ODFBottom" fmla="val 324000"/>
              <a:gd name="ODFWidth" fmla="val 3396000"/>
              <a:gd name="ODFHeight" fmla="val 324000"/>
            </a:gdLst>
            <a:ahLst/>
            <a:cxnLst/>
            <a:rect l="OXMLTextRectL" t="OXMLTextRectT" r="OXMLTextRectR" b="OXMLTextRect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Arial"/>
            </a:endParaRPr>
          </a:p>
        </p:txBody>
      </p:sp>
      <p:pic>
        <p:nvPicPr>
          <p:cNvPr id="4" name="Picture 3781">
            <a:extLst>
              <a:ext uri="{FF2B5EF4-FFF2-40B4-BE49-F238E27FC236}">
                <a16:creationId xmlns="" xmlns:a16="http://schemas.microsoft.com/office/drawing/2014/main" id="{1EAC137E-D8B7-3F10-B2A2-9C40057B581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627802" y="6457436"/>
            <a:ext cx="1439369" cy="295761"/>
          </a:xfrm>
          <a:prstGeom prst="rect">
            <a:avLst/>
          </a:prstGeom>
        </p:spPr>
      </p:pic>
      <p:pic>
        <p:nvPicPr>
          <p:cNvPr id="5" name="Picture 535"/>
          <p:cNvPicPr/>
          <p:nvPr/>
        </p:nvPicPr>
        <p:blipFill>
          <a:blip r:embed="rId3"/>
          <a:stretch/>
        </p:blipFill>
        <p:spPr>
          <a:xfrm>
            <a:off x="169793" y="162590"/>
            <a:ext cx="1779783" cy="347720"/>
          </a:xfrm>
          <a:prstGeom prst="rect">
            <a:avLst/>
          </a:prstGeom>
        </p:spPr>
      </p:pic>
      <p:sp>
        <p:nvSpPr>
          <p:cNvPr id="6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353800" y="6453956"/>
            <a:ext cx="511800" cy="3651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34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23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015216" cy="621708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>
              <a:buClr>
                <a:srgbClr val="C00000"/>
              </a:buClr>
            </a:pPr>
            <a:endParaRPr lang="ru-RU" sz="1600" dirty="0">
              <a:latin typeface="Times New Roman" panose="02020603050405020304" pitchFamily="18" charset="0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 algn="just">
              <a:buClr>
                <a:srgbClr val="C00000"/>
              </a:buClr>
            </a:pPr>
            <a:r>
              <a:rPr lang="en-US" sz="1600" dirty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5</a:t>
            </a:r>
            <a:r>
              <a:rPr lang="ru-RU" sz="1600" dirty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. Для надлежащего информирования проверяемого налогоплательщика относительно определения его действительных налоговых обязательств в решении, принимаемом по результатам налоговой проверки, подлежат отражению как размер доначисляемых налогоплательщику-организатору налогов в связи с применением им схемы "дробления бизнеса" </a:t>
            </a:r>
            <a:r>
              <a:rPr lang="ru-RU" sz="1600" b="1" dirty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в полном объеме, так и размер доначислений, который определен с учетом уплаченных элементами схемы сумм налогов </a:t>
            </a:r>
            <a:r>
              <a:rPr lang="ru-RU" sz="1600" dirty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в связи с применением специальных налоговых режимов.</a:t>
            </a:r>
          </a:p>
          <a:p>
            <a:pPr algn="just">
              <a:buClr>
                <a:srgbClr val="C00000"/>
              </a:buClr>
            </a:pPr>
            <a:endParaRPr lang="ru-RU" sz="1600" dirty="0">
              <a:latin typeface="Times New Roman" panose="02020603050405020304" pitchFamily="18" charset="0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 algn="just">
              <a:buClr>
                <a:srgbClr val="C00000"/>
              </a:buClr>
            </a:pPr>
            <a:r>
              <a:rPr lang="ru-RU" sz="1600" dirty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6.  Решение, принятое в отношении налогоплательщика - организатора схемы, подлежит направлению </a:t>
            </a:r>
            <a:r>
              <a:rPr lang="ru-RU" sz="1600" b="1" dirty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в налоговые органы, на учете которых состоят элементы схемы "дробления бизнеса".</a:t>
            </a:r>
          </a:p>
          <a:p>
            <a:pPr algn="just">
              <a:buClr>
                <a:srgbClr val="C00000"/>
              </a:buClr>
            </a:pPr>
            <a:endParaRPr lang="ru-RU" sz="1600" dirty="0">
              <a:latin typeface="Times New Roman" panose="02020603050405020304" pitchFamily="18" charset="0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 algn="just">
              <a:buClr>
                <a:srgbClr val="C00000"/>
              </a:buClr>
            </a:pPr>
            <a:r>
              <a:rPr lang="ru-RU" sz="1600" b="1" dirty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При наличии невозмещенного в полном объеме ущерб</a:t>
            </a:r>
            <a:r>
              <a:rPr lang="ru-RU" sz="1600" dirty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а, причиненного бюджетам публично-правовых образований в результате совместных действий участников схемы "дробления бизнеса", возврат уплаченных ими сумм налогов в случае представления уточненных деклараций, "обнуливших" соответствующие налоговые обязанности для образования формальной переплаты, </a:t>
            </a:r>
            <a:r>
              <a:rPr lang="ru-RU" sz="1600" b="1" dirty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недопустим.</a:t>
            </a:r>
          </a:p>
          <a:p>
            <a:pPr algn="just">
              <a:buClr>
                <a:srgbClr val="C00000"/>
              </a:buClr>
            </a:pPr>
            <a:endParaRPr lang="ru-RU" sz="1600" dirty="0">
              <a:latin typeface="Times New Roman" panose="02020603050405020304" pitchFamily="18" charset="0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 algn="just">
              <a:buClr>
                <a:srgbClr val="C00000"/>
              </a:buClr>
            </a:pPr>
            <a:r>
              <a:rPr lang="ru-RU" sz="1600" dirty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При принятии решения по результатам налоговой проверки </a:t>
            </a:r>
            <a:r>
              <a:rPr lang="ru-RU" sz="1600" b="1" dirty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необходимо уведомлять участников схемы "дробления бизнеса" </a:t>
            </a:r>
            <a:r>
              <a:rPr lang="ru-RU" sz="1600" dirty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о том, что суммы налогов, уплаченные в отношении дохода от искусственно разделенной деятельности, </a:t>
            </a:r>
            <a:r>
              <a:rPr lang="ru-RU" sz="1600" b="1" dirty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учтены при определении размера действительных налоговых обязательств налогоплательщика - организатора схемы.</a:t>
            </a:r>
          </a:p>
          <a:p>
            <a:pPr algn="just">
              <a:buClr>
                <a:srgbClr val="C00000"/>
              </a:buClr>
            </a:pPr>
            <a:endParaRPr lang="ru-RU" sz="1600" b="1" dirty="0">
              <a:latin typeface="Times New Roman" panose="02020603050405020304" pitchFamily="18" charset="0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 algn="just">
              <a:buClr>
                <a:srgbClr val="C00000"/>
              </a:buClr>
            </a:pPr>
            <a:r>
              <a:rPr lang="ru-RU" sz="1600" b="1" dirty="0"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</a:rPr>
              <a:t>7.  Н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алоговым органам надлежит применить изложенный порядок в отношении решений по проверкам:</a:t>
            </a:r>
          </a:p>
          <a:p>
            <a:pPr indent="342900" algn="l"/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которые 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вступили 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силу;</a:t>
            </a:r>
          </a:p>
          <a:p>
            <a:pPr indent="342900" algn="l"/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которые вступили в силу, но срок их 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обжалования в судебном порядке не истек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342900" algn="l"/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которые вступили в силу, но срок их обжалования 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вышестоящий налоговый орган не истек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342900" algn="l"/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в отношении которых отсутствует вступившее в силу решение суда первой инстанции (в случае их обжалования).</a:t>
            </a:r>
          </a:p>
        </p:txBody>
      </p:sp>
      <p:sp>
        <p:nvSpPr>
          <p:cNvPr id="3" name="Shape 3746">
            <a:extLst>
              <a:ext uri="{FF2B5EF4-FFF2-40B4-BE49-F238E27FC236}">
                <a16:creationId xmlns="" xmlns:a16="http://schemas.microsoft.com/office/drawing/2014/main" id="{E57DAA7E-F05C-042A-D0E9-4DF27439C068}"/>
              </a:ext>
            </a:extLst>
          </p:cNvPr>
          <p:cNvSpPr/>
          <p:nvPr/>
        </p:nvSpPr>
        <p:spPr>
          <a:xfrm flipH="1">
            <a:off x="8796000" y="6296014"/>
            <a:ext cx="3396000" cy="555772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396000"/>
              <a:gd name="ODFBottom" fmla="val 324000"/>
              <a:gd name="ODFWidth" fmla="val 3396000"/>
              <a:gd name="ODFHeight" fmla="val 324000"/>
            </a:gdLst>
            <a:ahLst/>
            <a:cxnLst/>
            <a:rect l="OXMLTextRectL" t="OXMLTextRectT" r="OXMLTextRectR" b="OXMLTextRect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Arial"/>
            </a:endParaRPr>
          </a:p>
        </p:txBody>
      </p:sp>
      <p:pic>
        <p:nvPicPr>
          <p:cNvPr id="4" name="Picture 3781">
            <a:extLst>
              <a:ext uri="{FF2B5EF4-FFF2-40B4-BE49-F238E27FC236}">
                <a16:creationId xmlns="" xmlns:a16="http://schemas.microsoft.com/office/drawing/2014/main" id="{1EAC137E-D8B7-3F10-B2A2-9C40057B581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627802" y="6457436"/>
            <a:ext cx="1439369" cy="295761"/>
          </a:xfrm>
          <a:prstGeom prst="rect">
            <a:avLst/>
          </a:prstGeom>
        </p:spPr>
      </p:pic>
      <p:pic>
        <p:nvPicPr>
          <p:cNvPr id="5" name="Picture 535"/>
          <p:cNvPicPr/>
          <p:nvPr/>
        </p:nvPicPr>
        <p:blipFill>
          <a:blip r:embed="rId3"/>
          <a:stretch/>
        </p:blipFill>
        <p:spPr>
          <a:xfrm>
            <a:off x="150743" y="95915"/>
            <a:ext cx="1779783" cy="347720"/>
          </a:xfrm>
          <a:prstGeom prst="rect">
            <a:avLst/>
          </a:prstGeom>
        </p:spPr>
      </p:pic>
      <p:sp>
        <p:nvSpPr>
          <p:cNvPr id="6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353800" y="6453956"/>
            <a:ext cx="511800" cy="3651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35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28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75265B-F9E6-2C25-D058-B51409CDB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429000" cy="1187451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КОНТАКТЫ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E0F3176-8D91-803E-B938-2464C0293E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78"/>
          <a:stretch/>
        </p:blipFill>
        <p:spPr>
          <a:xfrm>
            <a:off x="5724525" y="0"/>
            <a:ext cx="6467475" cy="6858000"/>
          </a:xfrm>
          <a:prstGeom prst="rect">
            <a:avLst/>
          </a:prstGeom>
        </p:spPr>
      </p:pic>
      <p:sp>
        <p:nvSpPr>
          <p:cNvPr id="6" name="CustomShape 2">
            <a:extLst>
              <a:ext uri="{FF2B5EF4-FFF2-40B4-BE49-F238E27FC236}">
                <a16:creationId xmlns:a16="http://schemas.microsoft.com/office/drawing/2014/main" xmlns="" id="{B2210C3C-2C02-33F8-DC4F-5A52770C3AC3}"/>
              </a:ext>
            </a:extLst>
          </p:cNvPr>
          <p:cNvSpPr/>
          <p:nvPr/>
        </p:nvSpPr>
        <p:spPr>
          <a:xfrm>
            <a:off x="838201" y="2284382"/>
            <a:ext cx="5645443" cy="15341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defTabSz="1219140">
              <a:lnSpc>
                <a:spcPct val="150000"/>
              </a:lnSpc>
              <a:defRPr/>
            </a:pPr>
            <a:r>
              <a:rPr lang="ru-RU" spc="-1" dirty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+7 (495) 921-45-27</a:t>
            </a:r>
            <a:endParaRPr lang="ru-RU" spc="-1" dirty="0">
              <a:solidFill>
                <a:srgbClr val="0563C1"/>
              </a:solidFill>
              <a:latin typeface="PT Sans" panose="020B0503020203020204" pitchFamily="34" charset="-52"/>
              <a:ea typeface="PT Sans" panose="020B0503020203020204" pitchFamily="34" charset="-52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defTabSz="1219140">
              <a:lnSpc>
                <a:spcPct val="150000"/>
              </a:lnSpc>
              <a:defRPr/>
            </a:pPr>
            <a:r>
              <a:rPr lang="ru-RU" spc="-1" dirty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info@legicon.ru</a:t>
            </a:r>
            <a:endParaRPr lang="ru-RU" spc="-1" dirty="0">
              <a:solidFill>
                <a:srgbClr val="C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defTabSz="914378">
              <a:lnSpc>
                <a:spcPct val="150000"/>
              </a:lnSpc>
              <a:defRPr/>
            </a:pPr>
            <a:r>
              <a:rPr lang="en-US" spc="-1" dirty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  <a:hlinkClick r:id="rId3"/>
              </a:rPr>
              <a:t>t.me/</a:t>
            </a:r>
            <a:r>
              <a:rPr lang="en-US" spc="-1" dirty="0" err="1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  <a:hlinkClick r:id="rId3"/>
              </a:rPr>
              <a:t>legiconlawyers</a:t>
            </a:r>
            <a:endParaRPr lang="ru-RU" spc="-1" dirty="0">
              <a:solidFill>
                <a:srgbClr val="C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defTabSz="1219140">
              <a:lnSpc>
                <a:spcPct val="150000"/>
              </a:lnSpc>
              <a:defRPr/>
            </a:pPr>
            <a:r>
              <a:rPr lang="ru-RU" spc="-1" dirty="0" smtClean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</a:rPr>
              <a:t>г</a:t>
            </a:r>
            <a:r>
              <a:rPr lang="ru-RU" spc="-1" dirty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</a:rPr>
              <a:t>. Москва, </a:t>
            </a:r>
            <a:r>
              <a:rPr lang="en-US" spc="-1" dirty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</a:rPr>
              <a:t>2-</a:t>
            </a:r>
            <a:r>
              <a:rPr lang="ru-RU" spc="-1" dirty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</a:rPr>
              <a:t>я Звенигородская 13 с43</a:t>
            </a:r>
          </a:p>
          <a:p>
            <a:pPr defTabSz="1219140">
              <a:lnSpc>
                <a:spcPct val="150000"/>
              </a:lnSpc>
              <a:defRPr/>
            </a:pPr>
            <a:endParaRPr lang="en-US" spc="-1" dirty="0">
              <a:latin typeface="Georgia" panose="02040502050405020303" pitchFamily="18" charset="0"/>
            </a:endParaRPr>
          </a:p>
          <a:p>
            <a:pPr defTabSz="1219140">
              <a:lnSpc>
                <a:spcPct val="150000"/>
              </a:lnSpc>
              <a:defRPr/>
            </a:pPr>
            <a:endParaRPr lang="ru-RU" spc="-1" dirty="0">
              <a:latin typeface="Georgia" panose="02040502050405020303" pitchFamily="18" charset="0"/>
            </a:endParaRPr>
          </a:p>
          <a:p>
            <a:pPr defTabSz="1219140">
              <a:defRPr/>
            </a:pPr>
            <a:endParaRPr lang="ru-RU" sz="2400" spc="-1" dirty="0">
              <a:latin typeface="Georgia" panose="02040502050405020303" pitchFamily="18" charset="0"/>
            </a:endParaRPr>
          </a:p>
          <a:p>
            <a:pPr defTabSz="1219140">
              <a:defRPr/>
            </a:pPr>
            <a:endParaRPr lang="ru-RU" sz="2400" spc="-1" dirty="0">
              <a:latin typeface="Georgia" panose="02040502050405020303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2481F95-F988-639A-18C6-D1EC0D241D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34" y="2366945"/>
            <a:ext cx="406191" cy="35321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3293304-EE14-8552-CB46-2A2E69DEBB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16" y="2761708"/>
            <a:ext cx="414349" cy="4143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8D220E9-6DCF-7EE5-4FAE-5865AE0765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39" y="3170633"/>
            <a:ext cx="343656" cy="34365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93D8651-F34B-BECB-E0C7-A8A41DCF80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56" y="3533080"/>
            <a:ext cx="388539" cy="38853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34C794C-0E38-7F20-21C4-7905105307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0371" y="4389429"/>
            <a:ext cx="2010551" cy="2103447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2552700" y="5813425"/>
            <a:ext cx="2743200" cy="365125"/>
          </a:xfrm>
        </p:spPr>
        <p:txBody>
          <a:bodyPr/>
          <a:lstStyle/>
          <a:p>
            <a:fld id="{3EAA2A69-A839-5F45-A5D3-FB02C7441164}" type="slidenum">
              <a:rPr lang="ru-RU" smtClean="0">
                <a:solidFill>
                  <a:schemeClr val="bg1"/>
                </a:solidFill>
              </a:rPr>
              <a:t>36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38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31C1093-1463-FF4D-8C78-7593B2E1F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40" y="6323170"/>
            <a:ext cx="1439369" cy="295761"/>
          </a:xfrm>
          <a:prstGeom prst="rect">
            <a:avLst/>
          </a:prstGeom>
        </p:spPr>
      </p:pic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xmlns="" id="{E68D4356-D699-EB4B-B519-219FDE25CB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3568094"/>
              </p:ext>
            </p:extLst>
          </p:nvPr>
        </p:nvGraphicFramePr>
        <p:xfrm>
          <a:off x="115262" y="92418"/>
          <a:ext cx="11657639" cy="384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5262" y="604303"/>
          <a:ext cx="9194994" cy="5586508"/>
        </p:xfrm>
        <a:graphic>
          <a:graphicData uri="http://schemas.openxmlformats.org/drawingml/2006/table">
            <a:tbl>
              <a:tblPr/>
              <a:tblGrid>
                <a:gridCol w="12467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482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24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Дата постановки на учет, Наименование налогового органа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24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Адрес регистрации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24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Адрес осуществления деятельности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43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Учредитель, доля (%) (Ф.И.О., наименование юридического лица)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24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Руководитель (Ф.И.О)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24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Бухгалтер (Ф.И.О)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86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Ф.И.О. лиц, ответственных за ведение деятельности (управление персоналом, финансовыми, производственными вопросами и т.д.)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86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Наличие признаков взаимозависимости, определенных ст. 20, 105.1 НК РФ между лицами, отражёнными в п.4-7 настоящей таблицы (+,-)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43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 фактически осуществляемой деятельности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10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Осуществление деятельности, отраженной в п. 9, как единого комплекса, связанного между собой (+,-)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24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Система налогообложения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24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Объект налогообложения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24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 полученных доходов (руб.)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610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Расчетные счета по всем лицам открыты в одном и том же кредитном учреждении (банк) </a:t>
                      </a:r>
                    </a:p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(+,-)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43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Ф.И.О. лиц, распоряжающихся расчетными счетами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24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Один рекламный сайт, в </a:t>
                      </a:r>
                      <a:r>
                        <a:rPr lang="ru-RU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т.ч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в сети Интернет (+,-)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343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Наличие лиц, одновременно работающих в группе компаний (+,-)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324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Наличие одинаковых контрагентов (+,-)</a:t>
                      </a:r>
                    </a:p>
                  </a:txBody>
                  <a:tcPr marL="3887" marR="3887" marT="3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324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Наличие одинаковых покупателей (+,-)</a:t>
                      </a:r>
                    </a:p>
                  </a:txBody>
                  <a:tcPr marL="3887" marR="3887" marT="3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324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3887" marR="3887" marT="38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Наличие дисконтных карт, подарочных сертификатов (+,-)</a:t>
                      </a:r>
                    </a:p>
                  </a:txBody>
                  <a:tcPr marL="3887" marR="3887" marT="38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462514" y="2419184"/>
            <a:ext cx="27845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ru-RU" sz="2400" i="1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Обстоятельства, указывающие на дробление бизнеса</a:t>
            </a:r>
            <a:endParaRPr lang="ru-RU" sz="2000" i="1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" name="Shape 3746">
            <a:extLst>
              <a:ext uri="{FF2B5EF4-FFF2-40B4-BE49-F238E27FC236}">
                <a16:creationId xmlns="" xmlns:a16="http://schemas.microsoft.com/office/drawing/2014/main" id="{E57DAA7E-F05C-042A-D0E9-4DF27439C068}"/>
              </a:ext>
            </a:extLst>
          </p:cNvPr>
          <p:cNvSpPr/>
          <p:nvPr/>
        </p:nvSpPr>
        <p:spPr>
          <a:xfrm flipH="1">
            <a:off x="8796000" y="6296014"/>
            <a:ext cx="3396000" cy="555772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396000"/>
              <a:gd name="ODFBottom" fmla="val 324000"/>
              <a:gd name="ODFWidth" fmla="val 3396000"/>
              <a:gd name="ODFHeight" fmla="val 324000"/>
            </a:gdLst>
            <a:ahLst/>
            <a:cxnLst/>
            <a:rect l="OXMLTextRectL" t="OXMLTextRectT" r="OXMLTextRectR" b="OXMLTextRect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Arial"/>
            </a:endParaRPr>
          </a:p>
        </p:txBody>
      </p:sp>
      <p:pic>
        <p:nvPicPr>
          <p:cNvPr id="7" name="Picture 3781">
            <a:extLst>
              <a:ext uri="{FF2B5EF4-FFF2-40B4-BE49-F238E27FC236}">
                <a16:creationId xmlns="" xmlns:a16="http://schemas.microsoft.com/office/drawing/2014/main" id="{1EAC137E-D8B7-3F10-B2A2-9C40057B581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627802" y="6457436"/>
            <a:ext cx="1439369" cy="295761"/>
          </a:xfrm>
          <a:prstGeom prst="rect">
            <a:avLst/>
          </a:prstGeom>
        </p:spPr>
      </p:pic>
      <p:sp>
        <p:nvSpPr>
          <p:cNvPr id="8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353800" y="6453956"/>
            <a:ext cx="511800" cy="365125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2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B065A6-904C-47B3-9F7A-054D255B2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198" y="158799"/>
            <a:ext cx="9275433" cy="983107"/>
          </a:xfrm>
        </p:spPr>
        <p:txBody>
          <a:bodyPr>
            <a:normAutofit/>
          </a:bodyPr>
          <a:lstStyle/>
          <a:p>
            <a:pPr algn="ctr"/>
            <a:r>
              <a:rPr lang="ru-RU" sz="26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 ИСТОЧНИКИ СБОРА ДОКАЗАТЕЛЬСТВ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046097B-724B-45D4-B5DE-61F15A75D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" y="954809"/>
            <a:ext cx="6153912" cy="5611091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40000"/>
              <a:buFont typeface="Wingdings" panose="05000000000000000000" pitchFamily="2" charset="2"/>
              <a:buChar char="q"/>
              <a:defRPr/>
            </a:pPr>
            <a:r>
              <a:rPr lang="ru-RU" sz="56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Сайт компании</a:t>
            </a:r>
            <a:r>
              <a:rPr lang="ru-RU" sz="5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устанавливается место фактического нахождение офиса, склада; контактные данные (телефоны, почты проверяются на предмет пересечения с другими компаниями, физическими лицами); маркетинговое позиционирование группы компаний как единого целого.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40000"/>
              <a:buFont typeface="Wingdings" panose="05000000000000000000" pitchFamily="2" charset="2"/>
              <a:buChar char="q"/>
              <a:defRPr/>
            </a:pPr>
            <a:r>
              <a:rPr lang="ru-RU" sz="56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маркетинговых мероприятий: </a:t>
            </a:r>
            <a:r>
              <a:rPr lang="ru-RU" sz="5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продвижения группы компании в Интернете, использование терминов «холдинг», «группа», «подразделения».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40000"/>
              <a:buFont typeface="Wingdings" panose="05000000000000000000" pitchFamily="2" charset="2"/>
              <a:buChar char="q"/>
              <a:defRPr/>
            </a:pPr>
            <a:r>
              <a:rPr lang="ru-RU" sz="56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в Интернете </a:t>
            </a:r>
            <a:r>
              <a:rPr lang="ru-RU" sz="5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(блоги, иное позиционирование деятельности компаний): от имени собственников, владельцев бизнеса, топ-менеджеров, ведущих сотрудников.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40000"/>
              <a:buFont typeface="Wingdings" panose="05000000000000000000" pitchFamily="2" charset="2"/>
              <a:buChar char="q"/>
              <a:defRPr/>
            </a:pPr>
            <a:r>
              <a:rPr lang="ru-RU" sz="56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Отзывы</a:t>
            </a:r>
            <a:r>
              <a:rPr lang="ru-RU" sz="5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сотрудников, пользователей Интернета (интересуют негативные отзывы с упоминаем сведений по группе компаний).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40000"/>
              <a:buFont typeface="Wingdings" panose="05000000000000000000" pitchFamily="2" charset="2"/>
              <a:buChar char="q"/>
              <a:defRPr/>
            </a:pPr>
            <a:r>
              <a:rPr lang="ru-RU" sz="56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социальных сетей</a:t>
            </a:r>
            <a:r>
              <a:rPr lang="ru-RU" sz="5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анализ производится как бизнес-страниц компаний (группы компаний), так и владельцев бизнеса, топ-менеджеров, ведущих сотрудников, социальных групп (тематических групп).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40000"/>
              <a:buFont typeface="Wingdings" panose="05000000000000000000" pitchFamily="2" charset="2"/>
              <a:buChar char="q"/>
              <a:defRPr/>
            </a:pPr>
            <a:r>
              <a:rPr lang="ru-RU" sz="56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информации из ФИПС </a:t>
            </a:r>
            <a:r>
              <a:rPr lang="ru-RU" sz="5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владельцам товарных знаков и заключённым лицензионным соглашениям (проверяется «движение» товарного знака, условия заключаемых лицензионных соглашений, наличие в качестве сторон договора взаимозависимых компаний, дата заключаемого договора, рыночность условий, фактическое исполнение договора).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9EBDCCA-1BFC-4B69-8C24-A40C6BA6A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3915" y="877229"/>
            <a:ext cx="6038085" cy="561109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Мобильные приложения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делающие максимально доступными товары, работы, услуги для потребителей с отражением структуры группы, общей команды, вакансий, новостей от владельцев сетевого бизнеса.</a:t>
            </a:r>
            <a:endParaRPr lang="ru-RU" sz="14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Фиксация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фактического использования товарного знака, «фирменного» стиля юридическими лицами без заключённых договоров.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сервисов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подбору кадров с выяснением информации (кто производит набор, сотрудник какой компании, какие отражены реквизиты, производится ли  набор  одними лицами в интересах нескольких компаний, под каким брендом позиционируются, где проводят собеседование).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Выезд по месту нахождения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налогоплательщика  для выяснения местонахождения компаний, групп компаний, обслуживающих подразделений, складов, место размещения информации о группе (под видом сотрудников, контрагентов).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операторам электронного документооборота (</a:t>
            </a:r>
            <a:r>
              <a:rPr lang="ru-RU" sz="14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провайдарам</a:t>
            </a:r>
            <a:r>
              <a:rPr lang="ru-RU" sz="1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пересечении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IP-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адреса нескольких компаний (с 15 февраля 2018 года спецоператоры обязаны передавать ФНС сведения об IP-адресе налогоплательщика при отправке отчетности).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Аналогичный запрос направляется в банк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обслуживающий налогоплательщика (с проверкой всех лиц, которые действовали от организации по доверенности и отношения этих лиц к иным подконтрольным структурам).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1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регистрационных дел организаций, которых «объединяет» налоговая инспекция (выявляется пересечение представителей, действующих в интересах  группы компаний).</a:t>
            </a:r>
          </a:p>
          <a:p>
            <a:pPr algn="just">
              <a:lnSpc>
                <a:spcPct val="170000"/>
              </a:lnSpc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oogle Shape;227;p35">
            <a:extLst>
              <a:ext uri="{FF2B5EF4-FFF2-40B4-BE49-F238E27FC236}">
                <a16:creationId xmlns:a16="http://schemas.microsoft.com/office/drawing/2014/main" xmlns="" id="{BB4840D7-EB70-FB84-A929-F0BE88F979D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75545" y="129195"/>
            <a:ext cx="2373523" cy="46379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  <a:defRPr/>
            </a:pPr>
            <a:fld id="{49A80F41-24B6-455A-A072-9F307DC9D2BF}" type="slidenum">
              <a:rPr lang="ru-RU" ker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1219170">
                <a:buClr>
                  <a:srgbClr val="000000"/>
                </a:buClr>
                <a:defRPr/>
              </a:pPr>
              <a:t>5</a:t>
            </a:fld>
            <a:endParaRPr lang="ru-RU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hape 3746">
            <a:extLst>
              <a:ext uri="{FF2B5EF4-FFF2-40B4-BE49-F238E27FC236}">
                <a16:creationId xmlns="" xmlns:a16="http://schemas.microsoft.com/office/drawing/2014/main" id="{E57DAA7E-F05C-042A-D0E9-4DF27439C068}"/>
              </a:ext>
            </a:extLst>
          </p:cNvPr>
          <p:cNvSpPr/>
          <p:nvPr/>
        </p:nvSpPr>
        <p:spPr>
          <a:xfrm flipH="1">
            <a:off x="8796000" y="6296014"/>
            <a:ext cx="3396000" cy="555772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396000"/>
              <a:gd name="ODFBottom" fmla="val 324000"/>
              <a:gd name="ODFWidth" fmla="val 3396000"/>
              <a:gd name="ODFHeight" fmla="val 324000"/>
            </a:gdLst>
            <a:ahLst/>
            <a:cxnLst/>
            <a:rect l="OXMLTextRectL" t="OXMLTextRectT" r="OXMLTextRectR" b="OXMLTextRect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Arial"/>
            </a:endParaRPr>
          </a:p>
        </p:txBody>
      </p:sp>
      <p:pic>
        <p:nvPicPr>
          <p:cNvPr id="8" name="Picture 3781">
            <a:extLst>
              <a:ext uri="{FF2B5EF4-FFF2-40B4-BE49-F238E27FC236}">
                <a16:creationId xmlns="" xmlns:a16="http://schemas.microsoft.com/office/drawing/2014/main" id="{1EAC137E-D8B7-3F10-B2A2-9C40057B581B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627802" y="6457436"/>
            <a:ext cx="1439369" cy="295761"/>
          </a:xfrm>
          <a:prstGeom prst="rect">
            <a:avLst/>
          </a:prstGeom>
        </p:spPr>
      </p:pic>
      <p:sp>
        <p:nvSpPr>
          <p:cNvPr id="9" name="Номер слайда 10"/>
          <p:cNvSpPr txBox="1">
            <a:spLocks/>
          </p:cNvSpPr>
          <p:nvPr/>
        </p:nvSpPr>
        <p:spPr>
          <a:xfrm>
            <a:off x="11353800" y="6453956"/>
            <a:ext cx="51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9298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87381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-4619" y="141834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8">
              <a:defRPr/>
            </a:pPr>
            <a:endParaRPr lang="ru-RU" sz="1400" dirty="0">
              <a:latin typeface="Georgia" panose="02040502050405020303" pitchFamily="18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-4620" y="237484"/>
            <a:ext cx="12192000" cy="236988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Georgia" panose="02040502050405020303" pitchFamily="18" charset="0"/>
              </a:rPr>
              <a:t>Приятная для налогоплательщиков неожиданность 2022 года - рост числа их побед.</a:t>
            </a:r>
          </a:p>
          <a:p>
            <a:pPr algn="ctr"/>
            <a:endParaRPr lang="ru-RU" sz="1600" dirty="0">
              <a:latin typeface="Georgia" panose="02040502050405020303" pitchFamily="18" charset="0"/>
            </a:endParaRPr>
          </a:p>
          <a:p>
            <a:pPr algn="ctr"/>
            <a:r>
              <a:rPr lang="ru-RU" sz="1600" dirty="0">
                <a:latin typeface="Georgia" panose="02040502050405020303" pitchFamily="18" charset="0"/>
              </a:rPr>
              <a:t>Ранее отчетливо прослеживался тренд возрастающей успешности ФНС: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Georgia" panose="02040502050405020303" pitchFamily="18" charset="0"/>
              </a:rPr>
              <a:t>в отдельно взятом 2019 году - 79%;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Georgia" panose="02040502050405020303" pitchFamily="18" charset="0"/>
              </a:rPr>
              <a:t>в 2020  - уже 85%;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Georgia" panose="02040502050405020303" pitchFamily="18" charset="0"/>
              </a:rPr>
              <a:t>в 2021 году - 88%.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Georgia" panose="02040502050405020303" pitchFamily="18" charset="0"/>
              </a:rPr>
              <a:t>Однако в 2022 произошел достаточно резкий спад - до 79,2%. Откат в пользу налогоплательщиков составил почти 10%.</a:t>
            </a:r>
          </a:p>
          <a:p>
            <a:pPr algn="ctr"/>
            <a:endParaRPr lang="ru-RU" sz="1600" dirty="0">
              <a:latin typeface="Georgia" panose="02040502050405020303" pitchFamily="18" charset="0"/>
            </a:endParaRPr>
          </a:p>
          <a:p>
            <a:pPr algn="ctr"/>
            <a:r>
              <a:rPr lang="ru-RU" sz="1600" dirty="0">
                <a:latin typeface="Georgia" panose="02040502050405020303" pitchFamily="18" charset="0"/>
              </a:rPr>
              <a:t>Всего за 2017 - 2022 годы в среднем 77% дел рассматриваются в пользу налогового органа.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20300" y="6449292"/>
            <a:ext cx="6437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Georgia" panose="02040502050405020303" pitchFamily="18" charset="0"/>
              </a:rPr>
              <a:t>*** Источник: </a:t>
            </a:r>
            <a:r>
              <a:rPr lang="en-US" sz="1400" dirty="0">
                <a:latin typeface="Georgia" panose="02040502050405020303" pitchFamily="18" charset="0"/>
              </a:rPr>
              <a:t>https://www.taxcoach.ru/taxbook/droblenie_biznesa</a:t>
            </a:r>
            <a:endParaRPr lang="ru-RU" dirty="0"/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>
          <a:xfrm>
            <a:off x="9310254" y="63765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FB5C394-8B83-4565-8ED5-0D5BE2B0D925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6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136" y="2770632"/>
            <a:ext cx="5782188" cy="3577729"/>
          </a:xfrm>
          <a:prstGeom prst="rect">
            <a:avLst/>
          </a:prstGeom>
        </p:spPr>
      </p:pic>
      <p:sp>
        <p:nvSpPr>
          <p:cNvPr id="8" name="Shape 3746">
            <a:extLst>
              <a:ext uri="{FF2B5EF4-FFF2-40B4-BE49-F238E27FC236}">
                <a16:creationId xmlns="" xmlns:a16="http://schemas.microsoft.com/office/drawing/2014/main" id="{E57DAA7E-F05C-042A-D0E9-4DF27439C068}"/>
              </a:ext>
            </a:extLst>
          </p:cNvPr>
          <p:cNvSpPr/>
          <p:nvPr/>
        </p:nvSpPr>
        <p:spPr>
          <a:xfrm flipH="1">
            <a:off x="8796000" y="6296014"/>
            <a:ext cx="3396000" cy="555772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396000"/>
              <a:gd name="ODFBottom" fmla="val 324000"/>
              <a:gd name="ODFWidth" fmla="val 3396000"/>
              <a:gd name="ODFHeight" fmla="val 324000"/>
            </a:gdLst>
            <a:ahLst/>
            <a:cxnLst/>
            <a:rect l="OXMLTextRectL" t="OXMLTextRectT" r="OXMLTextRectR" b="OXMLTextRect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Arial"/>
            </a:endParaRPr>
          </a:p>
        </p:txBody>
      </p:sp>
      <p:pic>
        <p:nvPicPr>
          <p:cNvPr id="9" name="Picture 3781">
            <a:extLst>
              <a:ext uri="{FF2B5EF4-FFF2-40B4-BE49-F238E27FC236}">
                <a16:creationId xmlns="" xmlns:a16="http://schemas.microsoft.com/office/drawing/2014/main" id="{1EAC137E-D8B7-3F10-B2A2-9C40057B581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9627802" y="6457436"/>
            <a:ext cx="1439369" cy="295761"/>
          </a:xfrm>
          <a:prstGeom prst="rect">
            <a:avLst/>
          </a:prstGeom>
        </p:spPr>
      </p:pic>
      <p:pic>
        <p:nvPicPr>
          <p:cNvPr id="11" name="Picture 535"/>
          <p:cNvPicPr/>
          <p:nvPr/>
        </p:nvPicPr>
        <p:blipFill>
          <a:blip r:embed="rId4"/>
          <a:stretch/>
        </p:blipFill>
        <p:spPr>
          <a:xfrm>
            <a:off x="112643" y="286663"/>
            <a:ext cx="1779783" cy="347720"/>
          </a:xfrm>
          <a:prstGeom prst="rect">
            <a:avLst/>
          </a:prstGeom>
        </p:spPr>
      </p:pic>
      <p:sp>
        <p:nvSpPr>
          <p:cNvPr id="12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353800" y="6453956"/>
            <a:ext cx="511800" cy="365125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11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87381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-4619" y="141834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8">
              <a:defRPr/>
            </a:pPr>
            <a:endParaRPr lang="ru-RU" sz="1400" dirty="0">
              <a:latin typeface="Georgia" panose="02040502050405020303" pitchFamily="18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681" y="179907"/>
            <a:ext cx="12192000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Georgia" panose="02040502050405020303" pitchFamily="18" charset="0"/>
              </a:rPr>
              <a:t>После четырех лет стабильного роста среднего размера взысканий по судебным решениям (в 2021 году сразу на 20%), в 2022 он обвалился сразу на 7 % (с 58 млн. рублей в 2021 году до 54 млн. рублей в 2022 году).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20300" y="6449292"/>
            <a:ext cx="6437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Georgia" panose="02040502050405020303" pitchFamily="18" charset="0"/>
              </a:rPr>
              <a:t>*** Источник: </a:t>
            </a:r>
            <a:r>
              <a:rPr lang="en-US" sz="1400" dirty="0">
                <a:latin typeface="Georgia" panose="02040502050405020303" pitchFamily="18" charset="0"/>
              </a:rPr>
              <a:t>https://www.taxcoach.ru/taxbook/droblenie_biznesa</a:t>
            </a:r>
            <a:endParaRPr lang="ru-RU" dirty="0"/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>
          <a:xfrm>
            <a:off x="9310254" y="63765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FB5C394-8B83-4565-8ED5-0D5BE2B0D925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004" y="943815"/>
            <a:ext cx="7967353" cy="5432740"/>
          </a:xfrm>
          <a:prstGeom prst="rect">
            <a:avLst/>
          </a:prstGeom>
        </p:spPr>
      </p:pic>
      <p:sp>
        <p:nvSpPr>
          <p:cNvPr id="8" name="Shape 3746">
            <a:extLst>
              <a:ext uri="{FF2B5EF4-FFF2-40B4-BE49-F238E27FC236}">
                <a16:creationId xmlns="" xmlns:a16="http://schemas.microsoft.com/office/drawing/2014/main" id="{E57DAA7E-F05C-042A-D0E9-4DF27439C068}"/>
              </a:ext>
            </a:extLst>
          </p:cNvPr>
          <p:cNvSpPr/>
          <p:nvPr/>
        </p:nvSpPr>
        <p:spPr>
          <a:xfrm flipH="1">
            <a:off x="8796000" y="6296014"/>
            <a:ext cx="3396000" cy="555772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396000"/>
              <a:gd name="ODFBottom" fmla="val 324000"/>
              <a:gd name="ODFWidth" fmla="val 3396000"/>
              <a:gd name="ODFHeight" fmla="val 324000"/>
            </a:gdLst>
            <a:ahLst/>
            <a:cxnLst/>
            <a:rect l="OXMLTextRectL" t="OXMLTextRectT" r="OXMLTextRectR" b="OXMLTextRect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Arial"/>
            </a:endParaRPr>
          </a:p>
        </p:txBody>
      </p:sp>
      <p:pic>
        <p:nvPicPr>
          <p:cNvPr id="9" name="Picture 3781">
            <a:extLst>
              <a:ext uri="{FF2B5EF4-FFF2-40B4-BE49-F238E27FC236}">
                <a16:creationId xmlns="" xmlns:a16="http://schemas.microsoft.com/office/drawing/2014/main" id="{1EAC137E-D8B7-3F10-B2A2-9C40057B581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9627802" y="6457436"/>
            <a:ext cx="1439369" cy="295761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353800" y="6453956"/>
            <a:ext cx="511800" cy="365125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7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56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"/>
          <p:cNvSpPr txBox="1"/>
          <p:nvPr/>
        </p:nvSpPr>
        <p:spPr>
          <a:xfrm>
            <a:off x="1120344" y="1704305"/>
            <a:ext cx="11026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6">
              <a:defRPr/>
            </a:pPr>
            <a:endParaRPr lang="ru-RU" sz="1600" dirty="0">
              <a:solidFill>
                <a:prstClr val="black">
                  <a:lumMod val="95000"/>
                  <a:lumOff val="5000"/>
                </a:prstClr>
              </a:solidFill>
              <a:latin typeface="Georgia" panose="02040502050405020303" pitchFamily="18" charset="0"/>
              <a:sym typeface="Arial"/>
            </a:endParaRPr>
          </a:p>
          <a:p>
            <a:pPr algn="ctr" defTabSz="914356">
              <a:buClr>
                <a:srgbClr val="000000"/>
              </a:buClr>
              <a:defRPr/>
            </a:pPr>
            <a:endParaRPr lang="ru-RU" sz="1600" kern="0" dirty="0">
              <a:solidFill>
                <a:prstClr val="black"/>
              </a:solidFill>
              <a:latin typeface="Georgia" panose="02040502050405020303" pitchFamily="18" charset="0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911E2CD-895C-7ADA-4A9F-4A351777C2C8}"/>
              </a:ext>
            </a:extLst>
          </p:cNvPr>
          <p:cNvSpPr txBox="1"/>
          <p:nvPr/>
        </p:nvSpPr>
        <p:spPr>
          <a:xfrm>
            <a:off x="962842" y="337115"/>
            <a:ext cx="10659291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56">
              <a:buClr>
                <a:srgbClr val="000000"/>
              </a:buClr>
              <a:defRPr/>
            </a:pPr>
            <a:r>
              <a:rPr lang="ru-RU" sz="2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  <a:sym typeface="Arial"/>
              </a:rPr>
              <a:t>Судебная статистика в рамках дробления бизнеса в 2023 году</a:t>
            </a:r>
          </a:p>
          <a:p>
            <a:pPr algn="ctr" defTabSz="914356">
              <a:buClr>
                <a:srgbClr val="000000"/>
              </a:buClr>
              <a:defRPr/>
            </a:pPr>
            <a:endParaRPr lang="ru-RU" sz="2400" dirty="0">
              <a:latin typeface="Roboto" panose="02000000000000000000" pitchFamily="2" charset="0"/>
            </a:endParaRPr>
          </a:p>
          <a:p>
            <a:pPr algn="ctr" defTabSz="914356">
              <a:lnSpc>
                <a:spcPct val="150000"/>
              </a:lnSpc>
              <a:buClr>
                <a:srgbClr val="000000"/>
              </a:buClr>
              <a:defRPr/>
            </a:pPr>
            <a:r>
              <a:rPr lang="ru-RU" sz="1600" dirty="0">
                <a:solidFill>
                  <a:srgbClr val="000000"/>
                </a:solidFill>
                <a:latin typeface="Roboto" panose="02000000000000000000" pitchFamily="2" charset="0"/>
              </a:rPr>
              <a:t>Споров по сравнению с 6 мес. 2022 года стало на 32% больше, но процент выигрыша налогоплательщиков увеличился с 12% до 21%. </a:t>
            </a:r>
          </a:p>
          <a:p>
            <a:pPr algn="ctr" defTabSz="914356">
              <a:lnSpc>
                <a:spcPct val="150000"/>
              </a:lnSpc>
              <a:buClr>
                <a:srgbClr val="000000"/>
              </a:buClr>
              <a:defRPr/>
            </a:pPr>
            <a:r>
              <a:rPr lang="ru-RU" sz="1600" dirty="0">
                <a:solidFill>
                  <a:srgbClr val="000000"/>
                </a:solidFill>
                <a:latin typeface="Roboto" panose="02000000000000000000" pitchFamily="2" charset="0"/>
              </a:rPr>
              <a:t>В 2023 году количество соответствующих судебных споров увеличилось на треть, при этом налогоплательщики начали чаще выигрывать дела: доля побед выросла с 12 до 21 %. Одна из причин — улучшение качества защиты и самого структурирования. </a:t>
            </a:r>
            <a:endParaRPr lang="ru-RU" sz="1600" b="1" kern="0" dirty="0">
              <a:solidFill>
                <a:srgbClr val="C00000"/>
              </a:solidFill>
              <a:latin typeface="PT Sans" panose="020B0503020203020204" pitchFamily="34" charset="-52"/>
              <a:ea typeface="PT Sans" panose="020B0503020203020204" pitchFamily="34" charset="-52"/>
              <a:cs typeface="Arial"/>
              <a:sym typeface="Arial"/>
            </a:endParaRPr>
          </a:p>
          <a:p>
            <a:pPr algn="ctr" defTabSz="914356">
              <a:buClr>
                <a:srgbClr val="000000"/>
              </a:buClr>
              <a:defRPr/>
            </a:pPr>
            <a:endParaRPr lang="ru-RU" sz="2000" b="1" kern="0" dirty="0">
              <a:solidFill>
                <a:srgbClr val="C00000"/>
              </a:solidFill>
              <a:latin typeface="PT Sans" panose="020B0503020203020204" pitchFamily="34" charset="-52"/>
              <a:ea typeface="PT Sans" panose="020B0503020203020204" pitchFamily="34" charset="-52"/>
              <a:cs typeface="Arial"/>
              <a:sym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0A8DF34-BD22-4EDD-9B39-B7E34405C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94" y="2864876"/>
            <a:ext cx="9248612" cy="3856600"/>
          </a:xfrm>
          <a:prstGeom prst="rect">
            <a:avLst/>
          </a:prstGeom>
        </p:spPr>
      </p:pic>
      <p:sp>
        <p:nvSpPr>
          <p:cNvPr id="5" name="Shape 3746">
            <a:extLst>
              <a:ext uri="{FF2B5EF4-FFF2-40B4-BE49-F238E27FC236}">
                <a16:creationId xmlns="" xmlns:a16="http://schemas.microsoft.com/office/drawing/2014/main" id="{E57DAA7E-F05C-042A-D0E9-4DF27439C068}"/>
              </a:ext>
            </a:extLst>
          </p:cNvPr>
          <p:cNvSpPr/>
          <p:nvPr/>
        </p:nvSpPr>
        <p:spPr>
          <a:xfrm flipH="1">
            <a:off x="8796000" y="6296014"/>
            <a:ext cx="3396000" cy="555772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396000"/>
              <a:gd name="ODFBottom" fmla="val 324000"/>
              <a:gd name="ODFWidth" fmla="val 3396000"/>
              <a:gd name="ODFHeight" fmla="val 324000"/>
            </a:gdLst>
            <a:ahLst/>
            <a:cxnLst/>
            <a:rect l="OXMLTextRectL" t="OXMLTextRectT" r="OXMLTextRectR" b="OXMLTextRect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Arial"/>
            </a:endParaRPr>
          </a:p>
        </p:txBody>
      </p:sp>
      <p:pic>
        <p:nvPicPr>
          <p:cNvPr id="6" name="Picture 3781">
            <a:extLst>
              <a:ext uri="{FF2B5EF4-FFF2-40B4-BE49-F238E27FC236}">
                <a16:creationId xmlns="" xmlns:a16="http://schemas.microsoft.com/office/drawing/2014/main" id="{1EAC137E-D8B7-3F10-B2A2-9C40057B581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9627802" y="6457436"/>
            <a:ext cx="1439369" cy="295761"/>
          </a:xfrm>
          <a:prstGeom prst="rect">
            <a:avLst/>
          </a:prstGeom>
        </p:spPr>
      </p:pic>
      <p:pic>
        <p:nvPicPr>
          <p:cNvPr id="7" name="Picture 535"/>
          <p:cNvPicPr/>
          <p:nvPr/>
        </p:nvPicPr>
        <p:blipFill>
          <a:blip r:embed="rId4"/>
          <a:stretch/>
        </p:blipFill>
        <p:spPr>
          <a:xfrm>
            <a:off x="169793" y="162590"/>
            <a:ext cx="1779783" cy="347720"/>
          </a:xfrm>
          <a:prstGeom prst="rect">
            <a:avLst/>
          </a:prstGeom>
        </p:spPr>
      </p:pic>
      <p:sp>
        <p:nvSpPr>
          <p:cNvPr id="8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353800" y="6453956"/>
            <a:ext cx="511800" cy="365125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8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73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"/>
          <p:cNvSpPr txBox="1"/>
          <p:nvPr/>
        </p:nvSpPr>
        <p:spPr>
          <a:xfrm>
            <a:off x="1120344" y="1704305"/>
            <a:ext cx="11026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6">
              <a:defRPr/>
            </a:pPr>
            <a:endParaRPr lang="ru-RU" sz="1600" dirty="0">
              <a:solidFill>
                <a:prstClr val="black">
                  <a:lumMod val="95000"/>
                  <a:lumOff val="5000"/>
                </a:prstClr>
              </a:solidFill>
              <a:latin typeface="Georgia" panose="02040502050405020303" pitchFamily="18" charset="0"/>
              <a:sym typeface="Arial"/>
            </a:endParaRPr>
          </a:p>
          <a:p>
            <a:pPr algn="ctr" defTabSz="914356">
              <a:buClr>
                <a:srgbClr val="000000"/>
              </a:buClr>
              <a:defRPr/>
            </a:pPr>
            <a:endParaRPr lang="ru-RU" sz="1600" kern="0" dirty="0">
              <a:solidFill>
                <a:prstClr val="black"/>
              </a:solidFill>
              <a:latin typeface="Georgia" panose="02040502050405020303" pitchFamily="18" charset="0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911E2CD-895C-7ADA-4A9F-4A351777C2C8}"/>
              </a:ext>
            </a:extLst>
          </p:cNvPr>
          <p:cNvSpPr txBox="1"/>
          <p:nvPr/>
        </p:nvSpPr>
        <p:spPr>
          <a:xfrm>
            <a:off x="2678319" y="164765"/>
            <a:ext cx="791051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56">
              <a:buClr>
                <a:srgbClr val="000000"/>
              </a:buClr>
              <a:defRPr/>
            </a:pPr>
            <a:r>
              <a:rPr lang="ru-RU" sz="2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PT Sans" panose="020B0503020203020204" pitchFamily="34" charset="-52"/>
                <a:cs typeface="Times New Roman" panose="02020603050405020304" pitchFamily="18" charset="0"/>
                <a:sym typeface="Arial"/>
              </a:rPr>
              <a:t>Регионы – «лидеры» по делам о дроблении бизнеса за 2023 год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EFA95CFB-5521-458B-A4CA-E39F94CFE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81" y="581049"/>
            <a:ext cx="9372391" cy="577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3746">
            <a:extLst>
              <a:ext uri="{FF2B5EF4-FFF2-40B4-BE49-F238E27FC236}">
                <a16:creationId xmlns="" xmlns:a16="http://schemas.microsoft.com/office/drawing/2014/main" id="{E57DAA7E-F05C-042A-D0E9-4DF27439C068}"/>
              </a:ext>
            </a:extLst>
          </p:cNvPr>
          <p:cNvSpPr/>
          <p:nvPr/>
        </p:nvSpPr>
        <p:spPr>
          <a:xfrm flipH="1">
            <a:off x="8796000" y="6296014"/>
            <a:ext cx="3396000" cy="555772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396000"/>
              <a:gd name="ODFBottom" fmla="val 324000"/>
              <a:gd name="ODFWidth" fmla="val 3396000"/>
              <a:gd name="ODFHeight" fmla="val 324000"/>
            </a:gdLst>
            <a:ahLst/>
            <a:cxnLst/>
            <a:rect l="OXMLTextRectL" t="OXMLTextRectT" r="OXMLTextRectR" b="OXMLTextRect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Arial"/>
            </a:endParaRPr>
          </a:p>
        </p:txBody>
      </p:sp>
      <p:pic>
        <p:nvPicPr>
          <p:cNvPr id="6" name="Picture 3781">
            <a:extLst>
              <a:ext uri="{FF2B5EF4-FFF2-40B4-BE49-F238E27FC236}">
                <a16:creationId xmlns="" xmlns:a16="http://schemas.microsoft.com/office/drawing/2014/main" id="{1EAC137E-D8B7-3F10-B2A2-9C40057B581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9627802" y="6457436"/>
            <a:ext cx="1439369" cy="295761"/>
          </a:xfrm>
          <a:prstGeom prst="rect">
            <a:avLst/>
          </a:prstGeom>
        </p:spPr>
      </p:pic>
      <p:pic>
        <p:nvPicPr>
          <p:cNvPr id="7" name="Picture 535"/>
          <p:cNvPicPr/>
          <p:nvPr/>
        </p:nvPicPr>
        <p:blipFill>
          <a:blip r:embed="rId4"/>
          <a:stretch/>
        </p:blipFill>
        <p:spPr>
          <a:xfrm>
            <a:off x="169793" y="162590"/>
            <a:ext cx="1779783" cy="347720"/>
          </a:xfrm>
          <a:prstGeom prst="rect">
            <a:avLst/>
          </a:prstGeom>
        </p:spPr>
      </p:pic>
      <p:sp>
        <p:nvSpPr>
          <p:cNvPr id="8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1353800" y="6453956"/>
            <a:ext cx="511800" cy="365125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9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63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F6EB6BED3958C4F9B9DFF43A63C53CF" ma:contentTypeVersion="1" ma:contentTypeDescription="Создание документа." ma:contentTypeScope="" ma:versionID="d9ac2a2e6a22ce91ea6527a7e96fe38d">
  <xsd:schema xmlns:xsd="http://www.w3.org/2001/XMLSchema" xmlns:xs="http://www.w3.org/2001/XMLSchema" xmlns:p="http://schemas.microsoft.com/office/2006/metadata/properties" xmlns:ns2="b545a042-29c2-4f0a-932d-d96c064ae9ed" targetNamespace="http://schemas.microsoft.com/office/2006/metadata/properties" ma:root="true" ma:fieldsID="0329678ff4acef0a306ae52ae5bf9457" ns2:_="">
    <xsd:import namespace="b545a042-29c2-4f0a-932d-d96c064ae9e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5a042-29c2-4f0a-932d-d96c064ae9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BF2117-5A7E-47EB-8817-34C3822DB0C1}"/>
</file>

<file path=customXml/itemProps2.xml><?xml version="1.0" encoding="utf-8"?>
<ds:datastoreItem xmlns:ds="http://schemas.openxmlformats.org/officeDocument/2006/customXml" ds:itemID="{6A17B794-A84E-4C0B-89AE-26688B82056D}"/>
</file>

<file path=customXml/itemProps3.xml><?xml version="1.0" encoding="utf-8"?>
<ds:datastoreItem xmlns:ds="http://schemas.openxmlformats.org/officeDocument/2006/customXml" ds:itemID="{DAD6899C-E3FF-46D5-AB43-8954566B8BF1}"/>
</file>

<file path=docProps/app.xml><?xml version="1.0" encoding="utf-8"?>
<Properties xmlns="http://schemas.openxmlformats.org/officeDocument/2006/extended-properties" xmlns:vt="http://schemas.openxmlformats.org/officeDocument/2006/docPropsVTypes">
  <TotalTime>3679</TotalTime>
  <Words>4031</Words>
  <Application>Microsoft Office PowerPoint</Application>
  <PresentationFormat>Широкоэкранный</PresentationFormat>
  <Paragraphs>389</Paragraphs>
  <Slides>36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52" baseType="lpstr">
      <vt:lpstr>Arial</vt:lpstr>
      <vt:lpstr>Book Antiqua</vt:lpstr>
      <vt:lpstr>Calibri</vt:lpstr>
      <vt:lpstr>Calibri Light</vt:lpstr>
      <vt:lpstr>Century</vt:lpstr>
      <vt:lpstr>DejaVu Sans</vt:lpstr>
      <vt:lpstr>Georgia</vt:lpstr>
      <vt:lpstr>Museo Sans Cyr 700</vt:lpstr>
      <vt:lpstr>Nunito Sans</vt:lpstr>
      <vt:lpstr>PT Sans</vt:lpstr>
      <vt:lpstr>Roboto</vt:lpstr>
      <vt:lpstr>Tenorite</vt:lpstr>
      <vt:lpstr>Times New Roman</vt:lpstr>
      <vt:lpstr>Wingdings</vt:lpstr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ВНЕШНИЕ ИСТОЧНИКИ СБОРА ДОКАЗАТЕЛЬСТВ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Признаки дробления бизнеса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Схемы, которые вменяются Блогерам</vt:lpstr>
      <vt:lpstr>Презентация PowerPoint</vt:lpstr>
      <vt:lpstr>Презентация PowerPoint</vt:lpstr>
      <vt:lpstr>Презентация PowerPoint</vt:lpstr>
      <vt:lpstr>Презентация PowerPoint</vt:lpstr>
      <vt:lpstr>Доказательства при «дроблении бизнеса»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Тихомиров Василий Андреевич</dc:creator>
  <cp:lastModifiedBy>furus</cp:lastModifiedBy>
  <cp:revision>526</cp:revision>
  <cp:lastPrinted>2023-04-18T14:36:07Z</cp:lastPrinted>
  <dcterms:created xsi:type="dcterms:W3CDTF">2021-09-10T08:19:02Z</dcterms:created>
  <dcterms:modified xsi:type="dcterms:W3CDTF">2024-04-01T14:40:42Z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0x0101002F6EB6BED3958C4F9B9DFF43A63C53CF</vt:lpwstr>
  </property>
</Properties>
</file>