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1178" r:id="rId3"/>
    <p:sldId id="1179" r:id="rId4"/>
    <p:sldId id="1183" r:id="rId5"/>
    <p:sldId id="1180" r:id="rId6"/>
    <p:sldId id="1181" r:id="rId7"/>
    <p:sldId id="1182" r:id="rId8"/>
    <p:sldId id="1173" r:id="rId9"/>
    <p:sldId id="11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779"/>
    <a:srgbClr val="6C0000"/>
    <a:srgbClr val="A902B6"/>
    <a:srgbClr val="F25454"/>
    <a:srgbClr val="EB6907"/>
    <a:srgbClr val="FA974C"/>
    <a:srgbClr val="FC9292"/>
    <a:srgbClr val="FFB28F"/>
    <a:srgbClr val="FECC90"/>
    <a:srgbClr val="FFF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2849" autoAdjust="0"/>
  </p:normalViewPr>
  <p:slideViewPr>
    <p:cSldViewPr snapToGrid="0">
      <p:cViewPr varScale="1">
        <p:scale>
          <a:sx n="65" d="100"/>
          <a:sy n="65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КНП по России</c:v>
                </c:pt>
              </c:strCache>
            </c:strRef>
          </c:tx>
          <c:spPr>
            <a:solidFill>
              <a:schemeClr val="bg1"/>
            </a:solidFill>
            <a:ln w="47625">
              <a:solidFill>
                <a:srgbClr val="6C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6C0000"/>
                    </a:solidFill>
                    <a:latin typeface="Rubik Medium" pitchFamily="2" charset="-79"/>
                    <a:ea typeface="+mn-ea"/>
                    <a:cs typeface="Rubik Medium" pitchFamily="2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61542147</c:v>
                </c:pt>
                <c:pt idx="1">
                  <c:v>58855819</c:v>
                </c:pt>
                <c:pt idx="2">
                  <c:v>55097595</c:v>
                </c:pt>
                <c:pt idx="3">
                  <c:v>52711896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7-4ADA-955B-0A07AF5F35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КНП по Москве</c:v>
                </c:pt>
              </c:strCache>
            </c:strRef>
          </c:tx>
          <c:spPr>
            <a:solidFill>
              <a:srgbClr val="6C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4615256804468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8-47D7-BAD8-FE02D51929A5}"/>
                </c:ext>
              </c:extLst>
            </c:dLbl>
            <c:dLbl>
              <c:idx val="1"/>
              <c:layout>
                <c:manualLayout>
                  <c:x val="2.0147914246669486E-2"/>
                  <c:y val="-1.7187300393537351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8-47D7-BAD8-FE02D51929A5}"/>
                </c:ext>
              </c:extLst>
            </c:dLbl>
            <c:dLbl>
              <c:idx val="2"/>
              <c:layout>
                <c:manualLayout>
                  <c:x val="1.3431942831112893E-2"/>
                  <c:y val="-1.7187300393537351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58-47D7-BAD8-FE02D51929A5}"/>
                </c:ext>
              </c:extLst>
            </c:dLbl>
            <c:dLbl>
              <c:idx val="3"/>
              <c:layout>
                <c:manualLayout>
                  <c:x val="2.014791424666938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8-47D7-BAD8-FE02D5192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6C0000"/>
                    </a:solidFill>
                    <a:latin typeface="Rubik Medium" pitchFamily="2" charset="-79"/>
                    <a:ea typeface="+mn-ea"/>
                    <a:cs typeface="Rubik Medium" pitchFamily="2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7772543</c:v>
                </c:pt>
                <c:pt idx="1">
                  <c:v>8028196</c:v>
                </c:pt>
                <c:pt idx="2">
                  <c:v>7665385</c:v>
                </c:pt>
                <c:pt idx="3">
                  <c:v>7664306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7-4ADA-955B-0A07AF5F3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1"/>
        <c:axId val="1004752511"/>
        <c:axId val="1004764575"/>
      </c:barChart>
      <c:catAx>
        <c:axId val="1004752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764575"/>
        <c:crosses val="autoZero"/>
        <c:auto val="1"/>
        <c:lblAlgn val="ctr"/>
        <c:lblOffset val="100"/>
        <c:noMultiLvlLbl val="0"/>
      </c:catAx>
      <c:valAx>
        <c:axId val="1004764575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75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Rubik Medium" pitchFamily="2" charset="-79"/>
              <a:ea typeface="+mn-ea"/>
              <a:cs typeface="Rubik Medium" pitchFamily="2" charset="-79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94826734264951E-2"/>
          <c:y val="2.8839934249511919E-2"/>
          <c:w val="0.73856920391510505"/>
          <c:h val="0.90387857382636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ВНП по России</c:v>
                </c:pt>
              </c:strCache>
            </c:strRef>
          </c:tx>
          <c:spPr>
            <a:noFill/>
            <a:ln w="57150">
              <a:solidFill>
                <a:srgbClr val="6C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6C0000"/>
                    </a:solidFill>
                    <a:latin typeface="Rubik Medium" pitchFamily="2" charset="-79"/>
                    <a:ea typeface="+mn-ea"/>
                    <a:cs typeface="Rubik Medium" pitchFamily="2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5491</c:v>
                </c:pt>
                <c:pt idx="1">
                  <c:v>7252</c:v>
                </c:pt>
                <c:pt idx="2">
                  <c:v>9392</c:v>
                </c:pt>
                <c:pt idx="3">
                  <c:v>4958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7-4ADA-955B-0A07AF5F35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Результативные ВНП по России</c:v>
                </c:pt>
              </c:strCache>
            </c:strRef>
          </c:tx>
          <c:spPr>
            <a:solidFill>
              <a:srgbClr val="6C0000"/>
            </a:solidFill>
            <a:ln w="41275">
              <a:solidFill>
                <a:srgbClr val="6C000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6C0000"/>
              </a:solidFill>
              <a:ln w="50800">
                <a:solidFill>
                  <a:srgbClr val="6C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58-47D7-BAD8-FE02D51929A5}"/>
              </c:ext>
            </c:extLst>
          </c:dPt>
          <c:dLbls>
            <c:dLbl>
              <c:idx val="0"/>
              <c:layout>
                <c:manualLayout>
                  <c:x val="4.163902277645027E-2"/>
                  <c:y val="-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8-47D7-BAD8-FE02D51929A5}"/>
                </c:ext>
              </c:extLst>
            </c:dLbl>
            <c:dLbl>
              <c:idx val="1"/>
              <c:layout>
                <c:manualLayout>
                  <c:x val="3.4923051360893777E-2"/>
                  <c:y val="-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8-47D7-BAD8-FE02D51929A5}"/>
                </c:ext>
              </c:extLst>
            </c:dLbl>
            <c:dLbl>
              <c:idx val="2"/>
              <c:layout>
                <c:manualLayout>
                  <c:x val="2.9550274228448581E-2"/>
                  <c:y val="-1.1718749279112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58-47D7-BAD8-FE02D51929A5}"/>
                </c:ext>
              </c:extLst>
            </c:dLbl>
            <c:dLbl>
              <c:idx val="3"/>
              <c:layout>
                <c:manualLayout>
                  <c:x val="3.2236662794671078E-2"/>
                  <c:y val="-2.3437498558225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8-47D7-BAD8-FE02D5192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6C0000"/>
                    </a:solidFill>
                    <a:latin typeface="Rubik Medium" pitchFamily="2" charset="-79"/>
                    <a:ea typeface="+mn-ea"/>
                    <a:cs typeface="Rubik Medium" pitchFamily="2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5231</c:v>
                </c:pt>
                <c:pt idx="1">
                  <c:v>6923</c:v>
                </c:pt>
                <c:pt idx="2">
                  <c:v>8983</c:v>
                </c:pt>
                <c:pt idx="3">
                  <c:v>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7-4ADA-955B-0A07AF5F35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ВНП по Москве</c:v>
                </c:pt>
              </c:strCache>
            </c:strRef>
          </c:tx>
          <c:spPr>
            <a:solidFill>
              <a:schemeClr val="bg1"/>
            </a:solidFill>
            <a:ln w="44450">
              <a:solidFill>
                <a:srgbClr val="11A779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6476293276096456E-2"/>
                  <c:y val="-1.87499065729635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rgbClr val="11A779"/>
                        </a:solidFill>
                        <a:latin typeface="Rubik Medium" pitchFamily="2" charset="-79"/>
                        <a:ea typeface="+mn-ea"/>
                        <a:cs typeface="Rubik Medium" pitchFamily="2" charset="-79"/>
                      </a:defRPr>
                    </a:pPr>
                    <a:fld id="{17ABD766-486D-4A5A-82DE-86181D2157C9}" type="VALUE">
                      <a:rPr lang="en-US" sz="1000" dirty="0">
                        <a:solidFill>
                          <a:srgbClr val="11A779"/>
                        </a:solidFill>
                        <a:latin typeface="Rubik Medium" pitchFamily="2" charset="-79"/>
                        <a:cs typeface="Rubik Medium" pitchFamily="2" charset="-79"/>
                      </a:rPr>
                      <a:pPr>
                        <a:defRPr sz="1000">
                          <a:solidFill>
                            <a:srgbClr val="11A779"/>
                          </a:solidFill>
                          <a:latin typeface="Rubik Medium" pitchFamily="2" charset="-79"/>
                          <a:cs typeface="Rubik Medium" pitchFamily="2" charset="-79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11A779"/>
                      </a:solidFill>
                      <a:latin typeface="Rubik Medium" pitchFamily="2" charset="-79"/>
                      <a:ea typeface="+mn-ea"/>
                      <a:cs typeface="Rubik Medium" pitchFamily="2" charset="-79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291788058093503E-2"/>
                      <c:h val="3.28946215000847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049-4284-9F2A-231B5FA80E7E}"/>
                </c:ext>
              </c:extLst>
            </c:dLbl>
            <c:dLbl>
              <c:idx val="1"/>
              <c:layout>
                <c:manualLayout>
                  <c:x val="2.9852229869327097E-2"/>
                  <c:y val="1.17187492791124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11A779"/>
                      </a:solidFill>
                      <a:latin typeface="Rubik Medium" pitchFamily="2" charset="-79"/>
                      <a:ea typeface="+mn-ea"/>
                      <a:cs typeface="Rubik Medium" pitchFamily="2" charset="-79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608654270981942E-2"/>
                      <c:h val="5.5898434061366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049-4284-9F2A-231B5FA80E7E}"/>
                </c:ext>
              </c:extLst>
            </c:dLbl>
            <c:dLbl>
              <c:idx val="2"/>
              <c:layout>
                <c:manualLayout>
                  <c:x val="3.175210282664593E-2"/>
                  <c:y val="-1.0546782077584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11A779"/>
                      </a:solidFill>
                      <a:latin typeface="Rubik Medium" pitchFamily="2" charset="-79"/>
                      <a:ea typeface="+mn-ea"/>
                      <a:cs typeface="Rubik Medium" pitchFamily="2" charset="-79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718546991534303E-2"/>
                      <c:h val="3.52383713559072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49-4284-9F2A-231B5FA80E7E}"/>
                </c:ext>
              </c:extLst>
            </c:dLbl>
            <c:dLbl>
              <c:idx val="3"/>
              <c:layout>
                <c:manualLayout>
                  <c:x val="2.2446690537549909E-2"/>
                  <c:y val="-3.5155325101173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11A779"/>
                      </a:solidFill>
                      <a:latin typeface="Rubik Medium" pitchFamily="2" charset="-79"/>
                      <a:ea typeface="+mn-ea"/>
                      <a:cs typeface="Rubik Medium" pitchFamily="2" charset="-79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767275650001757E-2"/>
                      <c:h val="5.66836825366829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049-4284-9F2A-231B5FA80E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1A779"/>
                    </a:solidFill>
                    <a:latin typeface="Rubik Medium" pitchFamily="2" charset="-79"/>
                    <a:ea typeface="+mn-ea"/>
                    <a:cs typeface="Rubik Medium" pitchFamily="2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#,##0</c:formatCode>
                <c:ptCount val="4"/>
                <c:pt idx="0">
                  <c:v>1208</c:v>
                </c:pt>
                <c:pt idx="1">
                  <c:v>2123</c:v>
                </c:pt>
                <c:pt idx="2">
                  <c:v>2191</c:v>
                </c:pt>
                <c:pt idx="3">
                  <c:v>1127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9-4284-9F2A-231B5FA80E7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Результативные ВНП по Москве</c:v>
                </c:pt>
              </c:strCache>
            </c:strRef>
          </c:tx>
          <c:spPr>
            <a:solidFill>
              <a:srgbClr val="11A779"/>
            </a:solidFill>
            <a:ln w="50800">
              <a:solidFill>
                <a:srgbClr val="11A779"/>
              </a:solidFill>
            </a:ln>
            <a:effectLst/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Лист1!$E$2:$E$5</c:f>
              <c:numCache>
                <c:formatCode>#,##0</c:formatCode>
                <c:ptCount val="4"/>
                <c:pt idx="0">
                  <c:v>1111</c:v>
                </c:pt>
                <c:pt idx="1">
                  <c:v>1967</c:v>
                </c:pt>
                <c:pt idx="2">
                  <c:v>2067</c:v>
                </c:pt>
                <c:pt idx="3">
                  <c:v>1092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49-4284-9F2A-231B5FA80E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9"/>
        <c:axId val="1004752511"/>
        <c:axId val="1004764575"/>
      </c:barChart>
      <c:catAx>
        <c:axId val="1004752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764575"/>
        <c:crosses val="autoZero"/>
        <c:auto val="1"/>
        <c:lblAlgn val="ctr"/>
        <c:lblOffset val="100"/>
        <c:noMultiLvlLbl val="0"/>
      </c:catAx>
      <c:valAx>
        <c:axId val="1004764575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75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9620428062314"/>
          <c:y val="7.9814832688555985E-3"/>
          <c:w val="0.1960379571937686"/>
          <c:h val="0.44497438207588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Доначисления по КНП</c:v>
                </c:pt>
              </c:strCache>
            </c:strRef>
          </c:tx>
          <c:spPr>
            <a:solidFill>
              <a:srgbClr val="11A779"/>
            </a:solidFill>
            <a:ln w="57150">
              <a:solidFill>
                <a:srgbClr val="11A77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ubik Light" pitchFamily="2" charset="-79"/>
                    <a:ea typeface="+mn-ea"/>
                    <a:cs typeface="Rubik Light" pitchFamily="2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96460074000</c:v>
                </c:pt>
                <c:pt idx="1">
                  <c:v>94447388000</c:v>
                </c:pt>
                <c:pt idx="2">
                  <c:v>90395659000</c:v>
                </c:pt>
                <c:pt idx="3">
                  <c:v>52518463000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3-4DF3-99D8-C8040CF67B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Доначисления по ВНП</c:v>
                </c:pt>
              </c:strCache>
            </c:strRef>
          </c:tx>
          <c:spPr>
            <a:solidFill>
              <a:srgbClr val="6C0000"/>
            </a:solidFill>
            <a:ln w="41275">
              <a:solidFill>
                <a:srgbClr val="6C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C0000"/>
              </a:solidFill>
              <a:ln w="50800">
                <a:solidFill>
                  <a:srgbClr val="6C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C3-4DF3-99D8-C8040CF67B22}"/>
              </c:ext>
            </c:extLst>
          </c:dPt>
          <c:dLbls>
            <c:dLbl>
              <c:idx val="0"/>
              <c:layout>
                <c:manualLayout>
                  <c:x val="3.2236662794671078E-2"/>
                  <c:y val="-2.3437498558225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C3-4DF3-99D8-C8040CF67B22}"/>
                </c:ext>
              </c:extLst>
            </c:dLbl>
            <c:dLbl>
              <c:idx val="1"/>
              <c:layout>
                <c:manualLayout>
                  <c:x val="2.9550274228448581E-2"/>
                  <c:y val="-1.1718749279112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C3-4DF3-99D8-C8040CF67B22}"/>
                </c:ext>
              </c:extLst>
            </c:dLbl>
            <c:dLbl>
              <c:idx val="2"/>
              <c:layout>
                <c:manualLayout>
                  <c:x val="3.4923051360893777E-2"/>
                  <c:y val="-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C3-4DF3-99D8-C8040CF67B22}"/>
                </c:ext>
              </c:extLst>
            </c:dLbl>
            <c:dLbl>
              <c:idx val="3"/>
              <c:layout>
                <c:manualLayout>
                  <c:x val="4.163902277645027E-2"/>
                  <c:y val="-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C3-4DF3-99D8-C8040CF67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ubik Light" pitchFamily="2" charset="-79"/>
                    <a:ea typeface="+mn-ea"/>
                    <a:cs typeface="Rubik Light" pitchFamily="2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324619177000</c:v>
                </c:pt>
                <c:pt idx="1">
                  <c:v>666197943000</c:v>
                </c:pt>
                <c:pt idx="2">
                  <c:v>370704899000</c:v>
                </c:pt>
                <c:pt idx="3">
                  <c:v>191397212000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C3-4DF3-99D8-C8040CF67B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58"/>
        <c:axId val="1004752511"/>
        <c:axId val="1004764575"/>
      </c:barChart>
      <c:catAx>
        <c:axId val="100475251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 Medium" pitchFamily="2" charset="-79"/>
                <a:ea typeface="+mn-ea"/>
                <a:cs typeface="Rubik Medium" pitchFamily="2" charset="-79"/>
              </a:defRPr>
            </a:pPr>
            <a:endParaRPr lang="ru-RU"/>
          </a:p>
        </c:txPr>
        <c:crossAx val="1004764575"/>
        <c:crosses val="autoZero"/>
        <c:auto val="1"/>
        <c:lblAlgn val="ctr"/>
        <c:lblOffset val="100"/>
        <c:noMultiLvlLbl val="0"/>
      </c:catAx>
      <c:valAx>
        <c:axId val="1004764575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75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445170227665089"/>
          <c:y val="0"/>
          <c:w val="0.22643029831710448"/>
          <c:h val="0.1102160743595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ubik Light" pitchFamily="2" charset="-79"/>
              <a:ea typeface="+mn-ea"/>
              <a:cs typeface="Rubik Light" pitchFamily="2" charset="-79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CB1AA64-4385-4944-B26F-333AEEE785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E6E05F-535B-4738-A93E-6B9CB845B0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45FA3-6A09-40D2-9FF0-0E866E3786CB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CC299E-6186-406A-AC53-8F4BEFECB8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6024A1-3D3D-459E-BC8C-0AB7F86DD4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E1483-4955-4C34-840E-177987A0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02FB1-6CBD-4D35-B8B5-87CF522DA5A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A872A-337B-4277-82BE-F02D178A1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7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A872A-337B-4277-82BE-F02D178A14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4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A872A-337B-4277-82BE-F02D178A14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A872A-337B-4277-82BE-F02D178A14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0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A872A-337B-4277-82BE-F02D178A14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0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A872A-337B-4277-82BE-F02D178A14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A872A-337B-4277-82BE-F02D178A14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E72EC-9E1E-4564-8E76-4FC3AD244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CB2C-AC47-4CA3-AE8E-556A36FAB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93503-364E-4F05-9351-9FC1D30C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A1D80-6875-4DB7-B92B-BE9FDDD5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617C7-0E74-4521-A7A2-B3551AED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9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D5BE4-1B65-4B8E-92A3-6B653086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E6ABEA-4669-44F9-937D-8F5E7488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06BCF-7C03-4229-AFA9-FECA8266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D755-AA58-49FB-9FB5-D9B664AE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437B8E-B7F8-44C5-8D45-D1B2C108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9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61D247-5747-425F-96DC-7D697F376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BBD532-CE5C-4BCD-B818-904DAAF3B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36697-8B0C-412F-91E3-9761663E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24980F-0785-493C-992A-3093F46D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0AED4-FDE4-420B-8CDD-CB921440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7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973E6-EA58-41AD-A7E2-08D05CC5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3D534-C966-4CB4-BF50-E0955A36D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23336F-DFAD-4347-977F-9F2A1CEB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FF60B-5FA6-42F7-84D7-76BED7DE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16663-8098-4EEB-A60B-91890D6D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9B7EF-07CF-4675-B664-3B07EC3E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E6C4A-1FDD-41EA-9BCB-3D66F52B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5F99F-DE36-4F12-944E-AB823A8E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3C36E-D57D-4CB5-B8C9-47199028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FC020-E8B8-4A8D-9C6A-A179082B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2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0E83-3E2D-4EEE-A46A-75172CA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55DE8-CBEF-4EE4-971B-FC87AAF13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79F81B-BD0A-4CC8-B244-EC9897B75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9B9F5-FF04-4529-A3CC-0560FE4E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B6972B-9E7C-4E78-8F37-3EF143A9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488CE4-384D-4130-A0BC-679477D7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B8291-FFC2-48FC-8080-B95BB5A8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EBAA1E-54A1-4FDA-9591-D1C1C2993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F400EC-8898-456F-9AE1-193D59827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F8F4BC-A4D0-4776-8334-F24FF4140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9C8616-CD85-442E-8CE2-087EE499D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A4686C-FEF5-4937-BE1D-88772ED2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E4EA9C-1F82-4638-9BD3-1EBC2A92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95EA15-3C2D-4867-9F21-501BFC15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9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B7FE7-1A32-4EE3-8F0A-303D362E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621A9E-20F8-4BE8-BB43-00032A0B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5CE540-1092-4B40-A7C8-7E9C7B79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6EEBC2-1321-4C43-856A-D95850C5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8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A89850-0129-446B-9F4C-B91E8EAE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405D21-C1DA-4369-9BCC-4CE1676B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6DD7BC-23F2-4264-95A5-E84A1B43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0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FDBC7-F8A8-435C-B48F-A94B271A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D13950-293E-4024-8FF1-6333AAC2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E5889A-90B0-41DF-A92A-3887CE63D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EDBC0-D01A-4F84-8622-08A7A0A3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F4F72B-9782-42F1-8D08-610F49C7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A54511-AE96-4770-9190-D9639F64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1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45E78-DA9C-42A3-BACA-85CE359B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62355C-A680-462A-B796-E85E92653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07E215-279E-4FDC-AB11-BD22F3954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E25F37-E12F-4180-A8EF-90FB49DC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95E655-C656-4230-9F56-FBC72DD2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79B41-259B-4485-AF1E-1B58331B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4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6EFE9-B895-4D31-A25B-9DED5194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77036E-3533-4B52-AD99-A784F6140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0CEE26-1387-4E41-A272-947809403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5846-EB38-41EA-A24A-5D42553D1AB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0B272-F1E2-440C-A560-68904F8E5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599F8-A1A9-4FCB-822A-E51EC2126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6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53947E-6B8D-47EF-9294-B82EB0A2CA65}"/>
              </a:ext>
            </a:extLst>
          </p:cNvPr>
          <p:cNvSpPr txBox="1"/>
          <p:nvPr/>
        </p:nvSpPr>
        <p:spPr>
          <a:xfrm>
            <a:off x="336033" y="2339507"/>
            <a:ext cx="7381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860000"/>
                </a:solidFill>
                <a:latin typeface="Rubik Light" pitchFamily="2" charset="-79"/>
                <a:cs typeface="Rubik Light" pitchFamily="2" charset="-79"/>
              </a:rPr>
              <a:t>Тренды налоговых проверок в 2024 году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AE33D9-D006-4357-BE2D-3EE6FD8DA493}"/>
              </a:ext>
            </a:extLst>
          </p:cNvPr>
          <p:cNvSpPr txBox="1"/>
          <p:nvPr/>
        </p:nvSpPr>
        <p:spPr>
          <a:xfrm>
            <a:off x="2626540" y="4684922"/>
            <a:ext cx="773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860000"/>
                </a:solidFill>
                <a:latin typeface="Rubik" pitchFamily="2" charset="-79"/>
                <a:cs typeface="Rubik" pitchFamily="2" charset="-79"/>
              </a:rPr>
              <a:t>Екатерина Болдинова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D4577E3-DFA6-4621-82E7-164936AB7C52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A3C647-8437-46CF-9CBD-75545EC78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99" y="418816"/>
            <a:ext cx="1186920" cy="677211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19E28F5-7AAF-43D6-B8E2-3E1C05537BC8}"/>
              </a:ext>
            </a:extLst>
          </p:cNvPr>
          <p:cNvGrpSpPr/>
          <p:nvPr/>
        </p:nvGrpSpPr>
        <p:grpSpPr>
          <a:xfrm>
            <a:off x="10573821" y="1426186"/>
            <a:ext cx="1383075" cy="4005627"/>
            <a:chOff x="3795277" y="2986995"/>
            <a:chExt cx="1383075" cy="400562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7C23D4C-F205-42FE-A80B-F6FD5F59B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277" y="2986995"/>
              <a:ext cx="1383075" cy="786602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BB8ECE1-A2B0-4F50-AD21-6276F4B35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5" b="79623" l="34365" r="68477">
                          <a14:foregroundMark x1="38782" y1="7451" x2="57868" y2="44614"/>
                          <a14:foregroundMark x1="57868" y1="44614" x2="61675" y2="57630"/>
                          <a14:foregroundMark x1="59289" y1="13196" x2="42640" y2="51975"/>
                          <a14:foregroundMark x1="42640" y1="51975" x2="41015" y2="63196"/>
                          <a14:foregroundMark x1="49137" y1="52424" x2="48528" y2="70557"/>
                          <a14:foregroundMark x1="48528" y1="70557" x2="53299" y2="71993"/>
                          <a14:foregroundMark x1="53299" y1="71993" x2="58579" y2="67594"/>
                          <a14:foregroundMark x1="58579" y1="67594" x2="60964" y2="61580"/>
                          <a14:foregroundMark x1="55939" y1="61400" x2="50355" y2="63734"/>
                          <a14:foregroundMark x1="49137" y1="57361" x2="60761" y2="61580"/>
                          <a14:foregroundMark x1="60406" y1="60144" x2="64010" y2="9605"/>
                          <a14:foregroundMark x1="64010" y1="9605" x2="59594" y2="7092"/>
                          <a14:foregroundMark x1="59594" y1="7092" x2="43959" y2="8797"/>
                          <a14:foregroundMark x1="43959" y1="8797" x2="58934" y2="10682"/>
                          <a14:foregroundMark x1="58934" y1="10682" x2="48477" y2="13285"/>
                          <a14:foregroundMark x1="48477" y1="13285" x2="53503" y2="13196"/>
                          <a14:foregroundMark x1="53503" y1="13196" x2="40254" y2="21275"/>
                          <a14:foregroundMark x1="40254" y1="21275" x2="45990" y2="21275"/>
                          <a14:foregroundMark x1="45990" y1="21275" x2="41574" y2="37702"/>
                          <a14:foregroundMark x1="41574" y1="37702" x2="39137" y2="54578"/>
                          <a14:foregroundMark x1="39137" y1="54578" x2="39898" y2="63375"/>
                          <a14:foregroundMark x1="39898" y1="63375" x2="47868" y2="72262"/>
                          <a14:foregroundMark x1="47868" y1="72262" x2="54315" y2="72980"/>
                          <a14:foregroundMark x1="54315" y1="72980" x2="64264" y2="62118"/>
                          <a14:foregroundMark x1="64264" y1="62118" x2="66142" y2="30700"/>
                          <a14:foregroundMark x1="66142" y1="30700" x2="65330" y2="22621"/>
                          <a14:foregroundMark x1="65330" y1="22621" x2="60203" y2="25314"/>
                          <a14:foregroundMark x1="60203" y1="25314" x2="46041" y2="41382"/>
                          <a14:foregroundMark x1="46041" y1="41382" x2="50000" y2="34919"/>
                          <a14:foregroundMark x1="50000" y1="34919" x2="44873" y2="44255"/>
                          <a14:foregroundMark x1="44873" y1="44255" x2="57157" y2="49013"/>
                          <a14:foregroundMark x1="57157" y1="49013" x2="55482" y2="57451"/>
                          <a14:foregroundMark x1="55482" y1="57451" x2="55584" y2="62208"/>
                          <a14:foregroundMark x1="38122" y1="46858" x2="37107" y2="13106"/>
                          <a14:foregroundMark x1="37107" y1="13106" x2="39898" y2="6014"/>
                          <a14:foregroundMark x1="39898" y1="6014" x2="44670" y2="5835"/>
                          <a14:foregroundMark x1="44670" y1="5835" x2="57360" y2="6822"/>
                          <a14:foregroundMark x1="57360" y1="6822" x2="62792" y2="3321"/>
                          <a14:foregroundMark x1="67614" y1="2513" x2="37563" y2="2065"/>
                          <a14:foregroundMark x1="47665" y1="31598" x2="50812" y2="35009"/>
                          <a14:foregroundMark x1="52030" y1="43088" x2="58376" y2="43627"/>
                          <a14:foregroundMark x1="58376" y1="43627" x2="58325" y2="43357"/>
                          <a14:foregroundMark x1="60203" y1="26930" x2="63249" y2="21903"/>
                          <a14:foregroundMark x1="60761" y1="17953" x2="61980" y2="27648"/>
                          <a14:foregroundMark x1="61980" y1="27648" x2="61421" y2="39587"/>
                          <a14:foregroundMark x1="58629" y1="32047" x2="65127" y2="32675"/>
                          <a14:foregroundMark x1="56142" y1="32585" x2="39188" y2="25045"/>
                          <a14:foregroundMark x1="39188" y1="25045" x2="50152" y2="20916"/>
                          <a14:foregroundMark x1="50152" y1="20916" x2="46802" y2="28276"/>
                          <a14:foregroundMark x1="46802" y1="28276" x2="41777" y2="34560"/>
                          <a14:foregroundMark x1="41777" y1="34560" x2="44315" y2="40395"/>
                          <a14:foregroundMark x1="52132" y1="79623" x2="52132" y2="78187"/>
                          <a14:foregroundMark x1="37310" y1="61759" x2="34416" y2="51167"/>
                          <a14:foregroundMark x1="34416" y1="51167" x2="34416" y2="38959"/>
                          <a14:foregroundMark x1="49797" y1="21544" x2="54822" y2="17415"/>
                          <a14:foregroundMark x1="66599" y1="7092" x2="66244" y2="58348"/>
                          <a14:foregroundMark x1="60000" y1="42908" x2="60558" y2="40934"/>
                          <a14:foregroundMark x1="67259" y1="27917" x2="67411" y2="58618"/>
                          <a14:foregroundMark x1="66396" y1="61759" x2="68477" y2="53501"/>
                          <a14:foregroundMark x1="68477" y1="53501" x2="68376" y2="49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45" r="28283" b="15596"/>
            <a:stretch/>
          </p:blipFill>
          <p:spPr>
            <a:xfrm>
              <a:off x="4100711" y="3891731"/>
              <a:ext cx="797222" cy="84897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893BA83-9F92-4660-92F6-ADC0E53E9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12" b="95146" l="9833" r="89749">
                          <a14:foregroundMark x1="14435" y1="16019" x2="15481" y2="9709"/>
                          <a14:foregroundMark x1="16946" y1="8010" x2="24268" y2="7282"/>
                          <a14:foregroundMark x1="28870" y1="16505" x2="39958" y2="28883"/>
                          <a14:foregroundMark x1="39958" y1="28883" x2="28870" y2="38592"/>
                          <a14:foregroundMark x1="28870" y1="38592" x2="44351" y2="43932"/>
                          <a14:foregroundMark x1="44351" y1="43932" x2="32427" y2="62379"/>
                          <a14:foregroundMark x1="32427" y1="62379" x2="46234" y2="67233"/>
                          <a14:foregroundMark x1="46234" y1="67233" x2="49791" y2="93204"/>
                          <a14:foregroundMark x1="46025" y1="75243" x2="46444" y2="55583"/>
                          <a14:foregroundMark x1="46444" y1="55583" x2="56695" y2="38835"/>
                          <a14:foregroundMark x1="56695" y1="38835" x2="73849" y2="34951"/>
                          <a14:foregroundMark x1="73849" y1="34951" x2="76778" y2="55340"/>
                          <a14:foregroundMark x1="84937" y1="31553" x2="84937" y2="14563"/>
                          <a14:foregroundMark x1="84937" y1="14563" x2="71548" y2="8010"/>
                          <a14:foregroundMark x1="71548" y1="8010" x2="68619" y2="8010"/>
                          <a14:foregroundMark x1="79707" y1="8738" x2="85774" y2="10194"/>
                          <a14:foregroundMark x1="84937" y1="14563" x2="84937" y2="9951"/>
                          <a14:foregroundMark x1="84937" y1="9709" x2="76569" y2="7767"/>
                          <a14:foregroundMark x1="28058" y1="9212" x2="27197" y2="9223"/>
                          <a14:foregroundMark x1="43516" y1="9012" x2="31008" y2="9174"/>
                          <a14:foregroundMark x1="50392" y1="8923" x2="48994" y2="8941"/>
                          <a14:foregroundMark x1="57767" y1="8827" x2="55028" y2="8863"/>
                          <a14:foregroundMark x1="43096" y1="15049" x2="60042" y2="19417"/>
                          <a14:foregroundMark x1="60042" y1="19417" x2="31590" y2="19660"/>
                          <a14:foregroundMark x1="31590" y1="19660" x2="50209" y2="18932"/>
                          <a14:foregroundMark x1="50209" y1="18932" x2="64644" y2="18932"/>
                          <a14:foregroundMark x1="64644" y1="18932" x2="50418" y2="24272"/>
                          <a14:foregroundMark x1="50418" y1="24272" x2="74268" y2="21117"/>
                          <a14:foregroundMark x1="74268" y1="21117" x2="67992" y2="22087"/>
                          <a14:foregroundMark x1="46862" y1="68932" x2="61506" y2="70388"/>
                          <a14:foregroundMark x1="61506" y1="70388" x2="47490" y2="71117"/>
                          <a14:foregroundMark x1="47490" y1="71117" x2="62343" y2="77913"/>
                          <a14:foregroundMark x1="62343" y1="77913" x2="47280" y2="79854"/>
                          <a14:foregroundMark x1="47280" y1="79854" x2="58368" y2="82039"/>
                          <a14:foregroundMark x1="56276" y1="81068" x2="34937" y2="77670"/>
                          <a14:foregroundMark x1="34937" y1="77670" x2="37029" y2="71359"/>
                          <a14:foregroundMark x1="39331" y1="71359" x2="43305" y2="75971"/>
                          <a14:foregroundMark x1="62762" y1="71359" x2="67364" y2="80097"/>
                          <a14:foregroundMark x1="84100" y1="75243" x2="85565" y2="55583"/>
                          <a14:foregroundMark x1="85146" y1="65049" x2="85146" y2="81068"/>
                          <a14:foregroundMark x1="85146" y1="81068" x2="73222" y2="89563"/>
                          <a14:foregroundMark x1="73222" y1="89563" x2="59205" y2="91019"/>
                          <a14:foregroundMark x1="59205" y1="91019" x2="52510" y2="94903"/>
                          <a14:foregroundMark x1="76569" y1="88835" x2="84937" y2="82039"/>
                          <a14:foregroundMark x1="84937" y1="81796" x2="81381" y2="86893"/>
                          <a14:foregroundMark x1="79707" y1="88107" x2="84937" y2="83981"/>
                          <a14:foregroundMark x1="85146" y1="85680" x2="83264" y2="87136"/>
                          <a14:foregroundMark x1="14435" y1="17961" x2="13180" y2="84951"/>
                          <a14:foregroundMark x1="13180" y1="84951" x2="54184" y2="94903"/>
                          <a14:foregroundMark x1="14435" y1="9709" x2="21339" y2="7767"/>
                          <a14:foregroundMark x1="68070" y1="8732" x2="68410" y2="8738"/>
                          <a14:foregroundMark x1="55219" y1="8515" x2="57913" y2="8561"/>
                          <a14:foregroundMark x1="49283" y1="8415" x2="50658" y2="8438"/>
                          <a14:foregroundMark x1="31588" y1="8116" x2="43894" y2="8324"/>
                          <a14:foregroundMark x1="25314" y1="8010" x2="28686" y2="8067"/>
                          <a14:foregroundMark x1="68410" y1="8738" x2="71339" y2="8252"/>
                          <a14:foregroundMark x1="37238" y1="34709" x2="53347" y2="33252"/>
                          <a14:foregroundMark x1="53347" y1="33252" x2="31381" y2="41990"/>
                          <a14:foregroundMark x1="31381" y1="41990" x2="45607" y2="41019"/>
                          <a14:foregroundMark x1="45607" y1="41019" x2="30753" y2="43932"/>
                          <a14:foregroundMark x1="30753" y1="43932" x2="45188" y2="43447"/>
                          <a14:foregroundMark x1="45188" y1="43447" x2="26360" y2="51456"/>
                          <a14:foregroundMark x1="26360" y1="51456" x2="51255" y2="51942"/>
                          <a14:foregroundMark x1="51255" y1="51942" x2="30335" y2="52427"/>
                          <a14:foregroundMark x1="30335" y1="52427" x2="63808" y2="50243"/>
                          <a14:foregroundMark x1="63808" y1="50243" x2="44351" y2="53398"/>
                          <a14:foregroundMark x1="44351" y1="53398" x2="65690" y2="52913"/>
                          <a14:foregroundMark x1="65690" y1="52913" x2="67992" y2="50728"/>
                          <a14:foregroundMark x1="71548" y1="40777" x2="73222" y2="34709"/>
                          <a14:foregroundMark x1="76360" y1="32767" x2="78243" y2="45631"/>
                          <a14:foregroundMark x1="42469" y1="38592" x2="21967" y2="38835"/>
                          <a14:foregroundMark x1="21967" y1="38835" x2="27197" y2="43689"/>
                          <a14:foregroundMark x1="19247" y1="43689" x2="20293" y2="34709"/>
                          <a14:foregroundMark x1="31347" y1="8555" x2="42887" y2="7767"/>
                          <a14:foregroundMark x1="55629" y1="7767" x2="58368" y2="7767"/>
                          <a14:foregroundMark x1="49638" y1="7767" x2="51027" y2="7767"/>
                          <a14:foregroundMark x1="42887" y1="7767" x2="44199" y2="7767"/>
                          <a14:foregroundMark x1="32232" y1="6943" x2="44483" y2="7249"/>
                          <a14:foregroundMark x1="26360" y1="6796" x2="29343" y2="6871"/>
                          <a14:foregroundMark x1="21130" y1="17476" x2="26360" y2="21845"/>
                          <a14:foregroundMark x1="32621" y1="6233" x2="41841" y2="6796"/>
                          <a14:foregroundMark x1="18619" y1="7282" x2="14226" y2="6796"/>
                          <a14:foregroundMark x1="50531" y1="6139" x2="51945" y2="6093"/>
                          <a14:foregroundMark x1="37866" y1="6553" x2="44993" y2="6320"/>
                          <a14:foregroundMark x1="56561" y1="6068" x2="59281" y2="6068"/>
                          <a14:foregroundMark x1="69025" y1="6992" x2="75941" y2="6796"/>
                          <a14:foregroundMark x1="69031" y1="6980" x2="74895" y2="6796"/>
                          <a14:foregroundMark x1="41841" y1="93204" x2="55649" y2="94903"/>
                          <a14:foregroundMark x1="55649" y1="94903" x2="76778" y2="88107"/>
                          <a14:foregroundMark x1="70711" y1="91262" x2="61088" y2="92233"/>
                          <a14:foregroundMark x1="67782" y1="91748" x2="52510" y2="95631"/>
                          <a14:foregroundMark x1="71548" y1="91019" x2="74477" y2="89806"/>
                          <a14:foregroundMark x1="30962" y1="6796" x2="32008" y2="6796"/>
                          <a14:foregroundMark x1="32218" y1="6796" x2="33682" y2="6553"/>
                          <a14:foregroundMark x1="47071" y1="8010" x2="52510" y2="8010"/>
                          <a14:foregroundMark x1="61506" y1="8010" x2="73431" y2="8010"/>
                          <a14:foregroundMark x1="33682" y1="6068" x2="30126" y2="6311"/>
                          <a14:foregroundMark x1="47699" y1="6553" x2="53766" y2="6796"/>
                          <a14:foregroundMark x1="53766" y1="6796" x2="66109" y2="6311"/>
                          <a14:foregroundMark x1="66109" y1="6311" x2="66527" y2="6311"/>
                          <a14:foregroundMark x1="46025" y1="6553" x2="48326" y2="6311"/>
                          <a14:foregroundMark x1="44979" y1="6068" x2="47699" y2="6068"/>
                          <a14:foregroundMark x1="52092" y1="6068" x2="57531" y2="6311"/>
                          <a14:foregroundMark x1="59833" y1="6068" x2="71757" y2="5825"/>
                          <a14:foregroundMark x1="71757" y1="5825" x2="78452" y2="6068"/>
                          <a14:foregroundMark x1="78452" y1="6068" x2="84100" y2="6311"/>
                          <a14:foregroundMark x1="84100" y1="6311" x2="86611" y2="5825"/>
                          <a14:foregroundMark x1="86611" y1="5825" x2="70921" y2="6311"/>
                          <a14:foregroundMark x1="13389" y1="6068" x2="25105" y2="6068"/>
                          <a14:foregroundMark x1="25105" y1="6068" x2="31381" y2="5825"/>
                          <a14:foregroundMark x1="31381" y1="5825" x2="33682" y2="5825"/>
                          <a14:foregroundMark x1="23431" y1="5825" x2="27406" y2="5825"/>
                          <a14:foregroundMark x1="29289" y1="5825" x2="50209" y2="6068"/>
                          <a14:foregroundMark x1="45397" y1="6068" x2="51464" y2="5825"/>
                          <a14:foregroundMark x1="51464" y1="5825" x2="51674" y2="5825"/>
                          <a14:foregroundMark x1="34937" y1="5583" x2="46444" y2="5583"/>
                          <a14:foregroundMark x1="46653" y1="5825" x2="58787" y2="5825"/>
                          <a14:foregroundMark x1="58787" y1="5825" x2="63389" y2="5825"/>
                          <a14:foregroundMark x1="24268" y1="5825" x2="13598" y2="5825"/>
                          <a14:foregroundMark x1="63808" y1="5583" x2="69874" y2="5340"/>
                          <a14:foregroundMark x1="69874" y1="5340" x2="70293" y2="5340"/>
                          <a14:foregroundMark x1="70711" y1="5340" x2="79707" y2="5825"/>
                          <a14:foregroundMark x1="65481" y1="5583" x2="71339" y2="5097"/>
                          <a14:foregroundMark x1="71339" y1="5097" x2="84100" y2="5340"/>
                          <a14:foregroundMark x1="70293" y1="6068" x2="61925" y2="5097"/>
                          <a14:foregroundMark x1="68410" y1="5340" x2="41004" y2="5825"/>
                          <a14:foregroundMark x1="56695" y1="5340" x2="37657" y2="6068"/>
                          <a14:foregroundMark x1="47071" y1="5340" x2="31590" y2="5583"/>
                          <a14:foregroundMark x1="39331" y1="5583" x2="29289" y2="5583"/>
                          <a14:foregroundMark x1="54812" y1="5583" x2="67364" y2="4612"/>
                          <a14:foregroundMark x1="67364" y1="4612" x2="77197" y2="5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6"/>
            <a:stretch/>
          </p:blipFill>
          <p:spPr>
            <a:xfrm>
              <a:off x="4057447" y="4832148"/>
              <a:ext cx="879818" cy="715901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BC3F2E1-2862-433C-A22F-3B8D200AF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51" y="6430397"/>
              <a:ext cx="980129" cy="56222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9CDECD8-9BAA-4647-BE26-1C99684A5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343" y="5666757"/>
              <a:ext cx="974026" cy="715901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B942FC-32A7-48A4-8940-21D9CE7ED3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7695" y="5626701"/>
            <a:ext cx="1036410" cy="10364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FAE14E-83F6-4B87-ABE5-7A97D531894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45" t="-1404" r="15797" b="45374"/>
          <a:stretch/>
        </p:blipFill>
        <p:spPr>
          <a:xfrm>
            <a:off x="336032" y="4222185"/>
            <a:ext cx="2114550" cy="2076450"/>
          </a:xfrm>
          <a:prstGeom prst="ellipse">
            <a:avLst/>
          </a:prstGeom>
          <a:solidFill>
            <a:srgbClr val="A80000">
              <a:alpha val="33725"/>
            </a:srgbClr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B4463A-A5B0-485A-A3E1-FD4F38DF2183}"/>
              </a:ext>
            </a:extLst>
          </p:cNvPr>
          <p:cNvSpPr txBox="1"/>
          <p:nvPr/>
        </p:nvSpPr>
        <p:spPr>
          <a:xfrm>
            <a:off x="2626540" y="5083043"/>
            <a:ext cx="50908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Rubik Light" pitchFamily="2" charset="-79"/>
                <a:cs typeface="Rubik Light" pitchFamily="2" charset="-79"/>
              </a:rPr>
              <a:t>LLM, </a:t>
            </a:r>
            <a:r>
              <a:rPr lang="ru-RU" sz="1400" dirty="0">
                <a:latin typeface="Rubik Light" pitchFamily="2" charset="-79"/>
                <a:cs typeface="Rubik Light" pitchFamily="2" charset="-79"/>
              </a:rPr>
              <a:t>партнёр налоговой практики юридической фирмы </a:t>
            </a:r>
            <a:r>
              <a:rPr lang="en-US" sz="1400" dirty="0">
                <a:latin typeface="Rubik Light" pitchFamily="2" charset="-79"/>
                <a:cs typeface="Rubik Light" pitchFamily="2" charset="-79"/>
              </a:rPr>
              <a:t>Five Stones Consulting </a:t>
            </a:r>
            <a:r>
              <a:rPr lang="ru-RU" sz="1400" dirty="0">
                <a:latin typeface="Rubik Light" pitchFamily="2" charset="-79"/>
                <a:cs typeface="Rubik Light" pitchFamily="2" charset="-79"/>
              </a:rPr>
              <a:t> адвокат, член палаты налоговых консультантов, автор </a:t>
            </a:r>
            <a:r>
              <a:rPr lang="en-US" sz="1400" dirty="0">
                <a:latin typeface="Rubik Light" pitchFamily="2" charset="-79"/>
                <a:cs typeface="Rubik Light" pitchFamily="2" charset="-79"/>
              </a:rPr>
              <a:t>telegram-</a:t>
            </a:r>
            <a:r>
              <a:rPr lang="ru-RU" sz="1400" dirty="0">
                <a:latin typeface="Rubik Light" pitchFamily="2" charset="-79"/>
                <a:cs typeface="Rubik Light" pitchFamily="2" charset="-79"/>
              </a:rPr>
              <a:t>канала </a:t>
            </a:r>
            <a:r>
              <a:rPr lang="en-US" sz="1400" dirty="0">
                <a:latin typeface="Rubik Light" pitchFamily="2" charset="-79"/>
                <a:cs typeface="Rubik Light" pitchFamily="2" charset="-79"/>
              </a:rPr>
              <a:t>Deneg.net</a:t>
            </a:r>
            <a:endParaRPr lang="ru-RU" sz="1400" dirty="0">
              <a:latin typeface="Rubik Light" pitchFamily="2" charset="-79"/>
              <a:cs typeface="Rubik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828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A3C647-8437-46CF-9CBD-75545EC78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659" y="292100"/>
            <a:ext cx="786895" cy="44897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81DD4A9-37A8-4A93-8A9C-318384BA2AE3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E0E19DE-C915-4E63-B892-740D6AE34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99" y="418816"/>
            <a:ext cx="1186920" cy="6772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C79FA78-005C-440B-9921-9900248A9D5D}"/>
              </a:ext>
            </a:extLst>
          </p:cNvPr>
          <p:cNvSpPr txBox="1"/>
          <p:nvPr/>
        </p:nvSpPr>
        <p:spPr>
          <a:xfrm>
            <a:off x="333180" y="526588"/>
            <a:ext cx="945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ubik Light" pitchFamily="2" charset="-79"/>
                <a:cs typeface="Rubik Light" pitchFamily="2" charset="-79"/>
              </a:rPr>
              <a:t>Статистика по количеству КНП по России и по Москве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B857FD12-7CD4-4A48-90BF-ECEF37EC1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18608"/>
              </p:ext>
            </p:extLst>
          </p:nvPr>
        </p:nvGraphicFramePr>
        <p:xfrm>
          <a:off x="333179" y="1144244"/>
          <a:ext cx="945507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C8C3E7-B485-4160-B7A0-BB8B7342B66D}"/>
              </a:ext>
            </a:extLst>
          </p:cNvPr>
          <p:cNvSpPr txBox="1"/>
          <p:nvPr/>
        </p:nvSpPr>
        <p:spPr>
          <a:xfrm>
            <a:off x="215192" y="6472680"/>
            <a:ext cx="1000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Rubik Medium" pitchFamily="2" charset="-79"/>
                <a:cs typeface="Rubik Medium" pitchFamily="2" charset="-79"/>
              </a:rPr>
              <a:t>Источник: </a:t>
            </a:r>
            <a:r>
              <a:rPr lang="ru-RU" sz="1400" dirty="0">
                <a:latin typeface="Rubik Light" pitchFamily="2" charset="-79"/>
                <a:cs typeface="Rubik Light" pitchFamily="2" charset="-79"/>
              </a:rPr>
              <a:t>статистическая отчетность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377841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A3C647-8437-46CF-9CBD-75545EC78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659" y="292100"/>
            <a:ext cx="786895" cy="44897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81DD4A9-37A8-4A93-8A9C-318384BA2AE3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E0E19DE-C915-4E63-B892-740D6AE34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99" y="418816"/>
            <a:ext cx="1186920" cy="6772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C79FA78-005C-440B-9921-9900248A9D5D}"/>
              </a:ext>
            </a:extLst>
          </p:cNvPr>
          <p:cNvSpPr txBox="1"/>
          <p:nvPr/>
        </p:nvSpPr>
        <p:spPr>
          <a:xfrm>
            <a:off x="333180" y="526588"/>
            <a:ext cx="945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ubik Light" pitchFamily="2" charset="-79"/>
                <a:cs typeface="Rubik Light" pitchFamily="2" charset="-79"/>
              </a:rPr>
              <a:t>Статистика по количеству ВНП по России и по Москве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B857FD12-7CD4-4A48-90BF-ECEF37EC1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249244"/>
              </p:ext>
            </p:extLst>
          </p:nvPr>
        </p:nvGraphicFramePr>
        <p:xfrm>
          <a:off x="333181" y="1163654"/>
          <a:ext cx="945507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E85D9A4-D9F3-43D8-AACE-76CB28A7ECA7}"/>
              </a:ext>
            </a:extLst>
          </p:cNvPr>
          <p:cNvSpPr txBox="1"/>
          <p:nvPr/>
        </p:nvSpPr>
        <p:spPr>
          <a:xfrm>
            <a:off x="7974514" y="3725503"/>
            <a:ext cx="193172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C0000"/>
                </a:solidFill>
                <a:latin typeface="Rubik Medium" pitchFamily="2" charset="-79"/>
                <a:cs typeface="Rubik Medium" pitchFamily="2" charset="-79"/>
              </a:rPr>
              <a:t>Процент ВНП по России, выявивших нарушения: </a:t>
            </a:r>
          </a:p>
          <a:p>
            <a:endParaRPr lang="ru-RU" sz="1200" dirty="0">
              <a:latin typeface="Rubik Light" pitchFamily="2" charset="-79"/>
              <a:cs typeface="Rubik Light" pitchFamily="2" charset="-79"/>
            </a:endParaRPr>
          </a:p>
          <a:p>
            <a:r>
              <a:rPr lang="ru-RU" sz="1200" dirty="0">
                <a:latin typeface="Rubik Medium" pitchFamily="2" charset="-79"/>
                <a:cs typeface="Rubik Medium" pitchFamily="2" charset="-79"/>
              </a:rPr>
              <a:t>2020</a:t>
            </a:r>
            <a:r>
              <a:rPr lang="ru-RU" sz="1200" dirty="0">
                <a:latin typeface="Rubik Light" pitchFamily="2" charset="-79"/>
                <a:cs typeface="Rubik Light" pitchFamily="2" charset="-79"/>
              </a:rPr>
              <a:t>: </a:t>
            </a:r>
            <a:r>
              <a:rPr lang="ru-RU" sz="1200" dirty="0">
                <a:solidFill>
                  <a:srgbClr val="6C0000"/>
                </a:solidFill>
                <a:latin typeface="Rubik Medium" pitchFamily="2" charset="-79"/>
                <a:cs typeface="Rubik Medium" pitchFamily="2" charset="-79"/>
              </a:rPr>
              <a:t>96, 9 %</a:t>
            </a:r>
          </a:p>
          <a:p>
            <a:r>
              <a:rPr lang="ru-RU" sz="1200" dirty="0">
                <a:latin typeface="Rubik Medium" pitchFamily="2" charset="-79"/>
                <a:cs typeface="Rubik Medium" pitchFamily="2" charset="-79"/>
              </a:rPr>
              <a:t>2021</a:t>
            </a:r>
            <a:r>
              <a:rPr lang="ru-RU" sz="1200" dirty="0">
                <a:latin typeface="Rubik Light" pitchFamily="2" charset="-79"/>
                <a:cs typeface="Rubik Light" pitchFamily="2" charset="-79"/>
              </a:rPr>
              <a:t>: </a:t>
            </a:r>
            <a:r>
              <a:rPr lang="ru-RU" sz="1200" dirty="0">
                <a:solidFill>
                  <a:srgbClr val="6C0000"/>
                </a:solidFill>
                <a:latin typeface="Rubik Medium" pitchFamily="2" charset="-79"/>
                <a:cs typeface="Rubik Medium" pitchFamily="2" charset="-79"/>
              </a:rPr>
              <a:t>95, 46 %</a:t>
            </a:r>
          </a:p>
          <a:p>
            <a:r>
              <a:rPr lang="ru-RU" sz="1200" dirty="0">
                <a:latin typeface="Rubik Medium" pitchFamily="2" charset="-79"/>
                <a:cs typeface="Rubik Medium" pitchFamily="2" charset="-79"/>
              </a:rPr>
              <a:t>2022</a:t>
            </a:r>
            <a:r>
              <a:rPr lang="ru-RU" sz="1200" dirty="0">
                <a:latin typeface="Rubik Light" pitchFamily="2" charset="-79"/>
                <a:cs typeface="Rubik Light" pitchFamily="2" charset="-79"/>
              </a:rPr>
              <a:t>: </a:t>
            </a:r>
            <a:r>
              <a:rPr lang="ru-RU" sz="1200" dirty="0">
                <a:solidFill>
                  <a:srgbClr val="6C0000"/>
                </a:solidFill>
                <a:latin typeface="Rubik Medium" pitchFamily="2" charset="-79"/>
                <a:cs typeface="Rubik Medium" pitchFamily="2" charset="-79"/>
              </a:rPr>
              <a:t>95, 65 %</a:t>
            </a:r>
          </a:p>
          <a:p>
            <a:r>
              <a:rPr lang="ru-RU" sz="1200" dirty="0">
                <a:latin typeface="Rubik Medium" pitchFamily="2" charset="-79"/>
                <a:cs typeface="Rubik Medium" pitchFamily="2" charset="-79"/>
              </a:rPr>
              <a:t>2023</a:t>
            </a:r>
            <a:r>
              <a:rPr lang="ru-RU" sz="1200" dirty="0">
                <a:latin typeface="Rubik Light" pitchFamily="2" charset="-79"/>
                <a:cs typeface="Rubik Light" pitchFamily="2" charset="-79"/>
              </a:rPr>
              <a:t>: </a:t>
            </a:r>
            <a:r>
              <a:rPr lang="ru-RU" sz="1200" dirty="0">
                <a:solidFill>
                  <a:srgbClr val="6C0000"/>
                </a:solidFill>
                <a:latin typeface="Rubik Medium" pitchFamily="2" charset="-79"/>
                <a:cs typeface="Rubik Medium" pitchFamily="2" charset="-79"/>
              </a:rPr>
              <a:t>97, 12 %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58069-185C-479F-99C2-328CA5314E33}"/>
              </a:ext>
            </a:extLst>
          </p:cNvPr>
          <p:cNvSpPr txBox="1"/>
          <p:nvPr/>
        </p:nvSpPr>
        <p:spPr>
          <a:xfrm>
            <a:off x="215192" y="6472680"/>
            <a:ext cx="1000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Rubik Medium" pitchFamily="2" charset="-79"/>
                <a:cs typeface="Rubik Medium" pitchFamily="2" charset="-79"/>
              </a:rPr>
              <a:t>Источник: </a:t>
            </a:r>
            <a:r>
              <a:rPr lang="ru-RU" sz="1400" dirty="0">
                <a:latin typeface="Rubik Light" pitchFamily="2" charset="-79"/>
                <a:cs typeface="Rubik Light" pitchFamily="2" charset="-79"/>
              </a:rPr>
              <a:t>статистическая отчетность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77071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A3C647-8437-46CF-9CBD-75545EC78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659" y="292100"/>
            <a:ext cx="786895" cy="44897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81DD4A9-37A8-4A93-8A9C-318384BA2AE3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E0E19DE-C915-4E63-B892-740D6AE34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99" y="418816"/>
            <a:ext cx="1186920" cy="6772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C79FA78-005C-440B-9921-9900248A9D5D}"/>
              </a:ext>
            </a:extLst>
          </p:cNvPr>
          <p:cNvSpPr txBox="1"/>
          <p:nvPr/>
        </p:nvSpPr>
        <p:spPr>
          <a:xfrm>
            <a:off x="333180" y="526588"/>
            <a:ext cx="945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ubik Light" pitchFamily="2" charset="-79"/>
                <a:cs typeface="Rubik Light" pitchFamily="2" charset="-79"/>
              </a:rPr>
              <a:t>Статистика по общим суммам доначислений по России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9B115-92A2-4705-8821-0E1BAAFC64AC}"/>
              </a:ext>
            </a:extLst>
          </p:cNvPr>
          <p:cNvSpPr txBox="1"/>
          <p:nvPr/>
        </p:nvSpPr>
        <p:spPr>
          <a:xfrm>
            <a:off x="215192" y="6472680"/>
            <a:ext cx="1000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Rubik Medium" pitchFamily="2" charset="-79"/>
                <a:cs typeface="Rubik Medium" pitchFamily="2" charset="-79"/>
              </a:rPr>
              <a:t>Источник: </a:t>
            </a:r>
            <a:r>
              <a:rPr lang="ru-RU" sz="1400" dirty="0">
                <a:latin typeface="Rubik Light" pitchFamily="2" charset="-79"/>
                <a:cs typeface="Rubik Light" pitchFamily="2" charset="-79"/>
              </a:rPr>
              <a:t>статистическая отчетность ФНС России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5BF4CCD-B87A-42AA-9B29-C06E4E9B6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370873"/>
              </p:ext>
            </p:extLst>
          </p:nvPr>
        </p:nvGraphicFramePr>
        <p:xfrm>
          <a:off x="333179" y="1163655"/>
          <a:ext cx="9455073" cy="516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337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A3C647-8437-46CF-9CBD-75545EC78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659" y="292100"/>
            <a:ext cx="786895" cy="44897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81DD4A9-37A8-4A93-8A9C-318384BA2AE3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E0E19DE-C915-4E63-B892-740D6AE34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99" y="418816"/>
            <a:ext cx="1186920" cy="6772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C79FA78-005C-440B-9921-9900248A9D5D}"/>
              </a:ext>
            </a:extLst>
          </p:cNvPr>
          <p:cNvSpPr txBox="1"/>
          <p:nvPr/>
        </p:nvSpPr>
        <p:spPr>
          <a:xfrm>
            <a:off x="333180" y="526588"/>
            <a:ext cx="945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ubik Light" pitchFamily="2" charset="-79"/>
                <a:cs typeface="Rubik Light" pitchFamily="2" charset="-79"/>
              </a:rPr>
              <a:t>Средние показатели доначислений налогов на одну результативную ВНП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E2FFBAE-7910-4950-9F4A-D319235AD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9" r="868" b="8769"/>
          <a:stretch/>
        </p:blipFill>
        <p:spPr bwMode="auto">
          <a:xfrm>
            <a:off x="9461" y="1454096"/>
            <a:ext cx="10102510" cy="48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C9B115-92A2-4705-8821-0E1BAAFC64AC}"/>
              </a:ext>
            </a:extLst>
          </p:cNvPr>
          <p:cNvSpPr txBox="1"/>
          <p:nvPr/>
        </p:nvSpPr>
        <p:spPr>
          <a:xfrm>
            <a:off x="215192" y="6472680"/>
            <a:ext cx="1000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Rubik Medium" pitchFamily="2" charset="-79"/>
                <a:cs typeface="Rubik Medium" pitchFamily="2" charset="-79"/>
              </a:rPr>
              <a:t>Источник: </a:t>
            </a:r>
            <a:r>
              <a:rPr lang="ru-RU" sz="1400" dirty="0">
                <a:latin typeface="Rubik Light" pitchFamily="2" charset="-79"/>
                <a:cs typeface="Rubik Light" pitchFamily="2" charset="-79"/>
              </a:rPr>
              <a:t>статистическая отчетность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394632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A3C647-8437-46CF-9CBD-75545EC78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659" y="292100"/>
            <a:ext cx="786895" cy="44897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81DD4A9-37A8-4A93-8A9C-318384BA2AE3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E0E19DE-C915-4E63-B892-740D6AE34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99" y="418816"/>
            <a:ext cx="1186920" cy="6772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C79FA78-005C-440B-9921-9900248A9D5D}"/>
              </a:ext>
            </a:extLst>
          </p:cNvPr>
          <p:cNvSpPr txBox="1"/>
          <p:nvPr/>
        </p:nvSpPr>
        <p:spPr>
          <a:xfrm>
            <a:off x="333180" y="526588"/>
            <a:ext cx="945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ubik Light" pitchFamily="2" charset="-79"/>
                <a:cs typeface="Rubik Light" pitchFamily="2" charset="-79"/>
              </a:rPr>
              <a:t>Тренды налоговых проверок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30726AD-1028-46CA-BA82-D882F643371D}"/>
              </a:ext>
            </a:extLst>
          </p:cNvPr>
          <p:cNvSpPr/>
          <p:nvPr/>
        </p:nvSpPr>
        <p:spPr>
          <a:xfrm>
            <a:off x="333180" y="1393722"/>
            <a:ext cx="1283109" cy="1283110"/>
          </a:xfrm>
          <a:prstGeom prst="ellipse">
            <a:avLst/>
          </a:prstGeom>
          <a:noFill/>
          <a:ln w="2222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C98C9-5148-447D-992B-60A6B6CDC427}"/>
              </a:ext>
            </a:extLst>
          </p:cNvPr>
          <p:cNvSpPr txBox="1"/>
          <p:nvPr/>
        </p:nvSpPr>
        <p:spPr>
          <a:xfrm>
            <a:off x="1828800" y="1476503"/>
            <a:ext cx="750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C0000"/>
                </a:solidFill>
                <a:latin typeface="Rubik Medium" pitchFamily="2" charset="-79"/>
                <a:cs typeface="Rubik Medium" pitchFamily="2" charset="-79"/>
              </a:rPr>
              <a:t>Рост доначислений по КНП:</a:t>
            </a:r>
          </a:p>
          <a:p>
            <a:r>
              <a:rPr lang="ru-RU" dirty="0">
                <a:latin typeface="Rubik Light" pitchFamily="2" charset="-79"/>
                <a:cs typeface="Rubik Light" pitchFamily="2" charset="-79"/>
              </a:rPr>
              <a:t>Суммы доначислений существенно растут («закрытый реестр выгодоприобретателей»: борьба с бумажным НДС), качественно близка к ВНП. Глубокие проверки.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0D957-6510-449C-9589-7E4B05958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484" y="1600417"/>
            <a:ext cx="952500" cy="95250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3D4F49FF-2D26-4F98-8C78-799A46E5B410}"/>
              </a:ext>
            </a:extLst>
          </p:cNvPr>
          <p:cNvSpPr/>
          <p:nvPr/>
        </p:nvSpPr>
        <p:spPr>
          <a:xfrm>
            <a:off x="333180" y="3143856"/>
            <a:ext cx="1283109" cy="1283110"/>
          </a:xfrm>
          <a:prstGeom prst="ellipse">
            <a:avLst/>
          </a:prstGeom>
          <a:noFill/>
          <a:ln w="2222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2C81EC-BD1E-4225-A239-9B1ECDD110FE}"/>
              </a:ext>
            </a:extLst>
          </p:cNvPr>
          <p:cNvSpPr txBox="1"/>
          <p:nvPr/>
        </p:nvSpPr>
        <p:spPr>
          <a:xfrm>
            <a:off x="1828800" y="3462245"/>
            <a:ext cx="77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C0000"/>
                </a:solidFill>
                <a:latin typeface="Rubik Medium" pitchFamily="2" charset="-79"/>
                <a:cs typeface="Rubik Medium" pitchFamily="2" charset="-79"/>
              </a:rPr>
              <a:t>Письменные пояснения</a:t>
            </a:r>
          </a:p>
          <a:p>
            <a:r>
              <a:rPr lang="ru-RU" dirty="0">
                <a:latin typeface="Rubik Light" pitchFamily="2" charset="-79"/>
                <a:cs typeface="Rubik Light" pitchFamily="2" charset="-79"/>
              </a:rPr>
              <a:t>Письменные пояснения постепенно вытесняют допросы свидетелей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F15392A-BB8C-4C00-AC07-AB25849DA6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484" y="3345788"/>
            <a:ext cx="962025" cy="962025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AC82F66E-91F0-4AF5-A472-8D322A62D1D3}"/>
              </a:ext>
            </a:extLst>
          </p:cNvPr>
          <p:cNvSpPr/>
          <p:nvPr/>
        </p:nvSpPr>
        <p:spPr>
          <a:xfrm>
            <a:off x="333180" y="4939194"/>
            <a:ext cx="1283109" cy="1283110"/>
          </a:xfrm>
          <a:prstGeom prst="ellipse">
            <a:avLst/>
          </a:prstGeom>
          <a:noFill/>
          <a:ln w="2222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D544B4-5769-4DE1-B1B8-4C5010F89AD8}"/>
              </a:ext>
            </a:extLst>
          </p:cNvPr>
          <p:cNvSpPr txBox="1"/>
          <p:nvPr/>
        </p:nvSpPr>
        <p:spPr>
          <a:xfrm>
            <a:off x="1828800" y="4980583"/>
            <a:ext cx="77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C0000"/>
                </a:solidFill>
                <a:latin typeface="Rubik Medium" pitchFamily="2" charset="-79"/>
                <a:cs typeface="Rubik Medium" pitchFamily="2" charset="-79"/>
              </a:rPr>
              <a:t>Использование интернет-ресурсов</a:t>
            </a:r>
          </a:p>
          <a:p>
            <a:r>
              <a:rPr lang="ru-RU" dirty="0">
                <a:latin typeface="Rubik Light" pitchFamily="2" charset="-79"/>
                <a:cs typeface="Rubik Light" pitchFamily="2" charset="-79"/>
              </a:rPr>
              <a:t>Налоговые органы активно пользуются «</a:t>
            </a:r>
            <a:r>
              <a:rPr lang="en-US" dirty="0">
                <a:latin typeface="Rubik Light" pitchFamily="2" charset="-79"/>
                <a:cs typeface="Rubik Light" pitchFamily="2" charset="-79"/>
              </a:rPr>
              <a:t>Bureau Van Dijk</a:t>
            </a:r>
            <a:r>
              <a:rPr lang="ru-RU" dirty="0">
                <a:latin typeface="Rubik Light" pitchFamily="2" charset="-79"/>
                <a:cs typeface="Rubik Light" pitchFamily="2" charset="-79"/>
              </a:rPr>
              <a:t>» при проведении налоговых проверок, а также интернет-ресурсы (например, при описании технологического процесса)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0166CA-1FF5-49F0-8C35-8C88A654F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009" y="510449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9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A3C647-8437-46CF-9CBD-75545EC78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659" y="292100"/>
            <a:ext cx="786895" cy="44897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81DD4A9-37A8-4A93-8A9C-318384BA2AE3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E0E19DE-C915-4E63-B892-740D6AE34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99" y="418816"/>
            <a:ext cx="1186920" cy="6772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C79FA78-005C-440B-9921-9900248A9D5D}"/>
              </a:ext>
            </a:extLst>
          </p:cNvPr>
          <p:cNvSpPr txBox="1"/>
          <p:nvPr/>
        </p:nvSpPr>
        <p:spPr>
          <a:xfrm>
            <a:off x="333180" y="526588"/>
            <a:ext cx="945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ubik Light" pitchFamily="2" charset="-79"/>
                <a:cs typeface="Rubik Light" pitchFamily="2" charset="-79"/>
              </a:rPr>
              <a:t>Тренды налоговых проверок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30726AD-1028-46CA-BA82-D882F643371D}"/>
              </a:ext>
            </a:extLst>
          </p:cNvPr>
          <p:cNvSpPr/>
          <p:nvPr/>
        </p:nvSpPr>
        <p:spPr>
          <a:xfrm>
            <a:off x="333180" y="1393722"/>
            <a:ext cx="1283109" cy="1283110"/>
          </a:xfrm>
          <a:prstGeom prst="ellipse">
            <a:avLst/>
          </a:prstGeom>
          <a:noFill/>
          <a:ln w="2222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C98C9-5148-447D-992B-60A6B6CDC427}"/>
              </a:ext>
            </a:extLst>
          </p:cNvPr>
          <p:cNvSpPr txBox="1"/>
          <p:nvPr/>
        </p:nvSpPr>
        <p:spPr>
          <a:xfrm>
            <a:off x="1828800" y="1476503"/>
            <a:ext cx="750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C0000"/>
                </a:solidFill>
                <a:latin typeface="Rubik Medium" pitchFamily="2" charset="-79"/>
                <a:cs typeface="Rubik Medium" pitchFamily="2" charset="-79"/>
              </a:rPr>
              <a:t>Учетная политика</a:t>
            </a:r>
          </a:p>
          <a:p>
            <a:r>
              <a:rPr lang="ru-RU" dirty="0">
                <a:latin typeface="Rubik Light" pitchFamily="2" charset="-79"/>
                <a:cs typeface="Rubik Light" pitchFamily="2" charset="-79"/>
              </a:rPr>
              <a:t>При проведении налоговых проверок инспекторы активно исследуют учетную политику организации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D4F49FF-2D26-4F98-8C78-799A46E5B410}"/>
              </a:ext>
            </a:extLst>
          </p:cNvPr>
          <p:cNvSpPr/>
          <p:nvPr/>
        </p:nvSpPr>
        <p:spPr>
          <a:xfrm>
            <a:off x="333180" y="3143856"/>
            <a:ext cx="1283109" cy="1283110"/>
          </a:xfrm>
          <a:prstGeom prst="ellipse">
            <a:avLst/>
          </a:prstGeom>
          <a:noFill/>
          <a:ln w="2222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2C81EC-BD1E-4225-A239-9B1ECDD110FE}"/>
              </a:ext>
            </a:extLst>
          </p:cNvPr>
          <p:cNvSpPr txBox="1"/>
          <p:nvPr/>
        </p:nvSpPr>
        <p:spPr>
          <a:xfrm>
            <a:off x="1828800" y="3185246"/>
            <a:ext cx="77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C0000"/>
                </a:solidFill>
                <a:latin typeface="Rubik Medium" pitchFamily="2" charset="-79"/>
                <a:cs typeface="Rubik Medium" pitchFamily="2" charset="-79"/>
              </a:rPr>
              <a:t>Пределы полномочий</a:t>
            </a:r>
          </a:p>
          <a:p>
            <a:r>
              <a:rPr lang="ru-RU" dirty="0">
                <a:latin typeface="Rubik Light" pitchFamily="2" charset="-79"/>
                <a:cs typeface="Rubik Light" pitchFamily="2" charset="-79"/>
              </a:rPr>
              <a:t>Налоговые органы выходят за пределы компетенции при проведении налоговых проверок (анализ подписей, производственного процесса, цен)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C82F66E-91F0-4AF5-A472-8D322A62D1D3}"/>
              </a:ext>
            </a:extLst>
          </p:cNvPr>
          <p:cNvSpPr/>
          <p:nvPr/>
        </p:nvSpPr>
        <p:spPr>
          <a:xfrm>
            <a:off x="333180" y="4939194"/>
            <a:ext cx="1283109" cy="1283110"/>
          </a:xfrm>
          <a:prstGeom prst="ellipse">
            <a:avLst/>
          </a:prstGeom>
          <a:noFill/>
          <a:ln w="2222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D544B4-5769-4DE1-B1B8-4C5010F89AD8}"/>
              </a:ext>
            </a:extLst>
          </p:cNvPr>
          <p:cNvSpPr txBox="1"/>
          <p:nvPr/>
        </p:nvSpPr>
        <p:spPr>
          <a:xfrm>
            <a:off x="1828800" y="5104498"/>
            <a:ext cx="77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C0000"/>
                </a:solidFill>
                <a:latin typeface="Rubik Medium" pitchFamily="2" charset="-79"/>
                <a:cs typeface="Rubik Medium" pitchFamily="2" charset="-79"/>
              </a:rPr>
              <a:t>Снижение сумм штрафов</a:t>
            </a:r>
          </a:p>
          <a:p>
            <a:r>
              <a:rPr lang="ru-RU" dirty="0">
                <a:latin typeface="Rubik Light" pitchFamily="2" charset="-79"/>
                <a:cs typeface="Rubik Light" pitchFamily="2" charset="-79"/>
              </a:rPr>
              <a:t>Снижение штрафов не менее чем в 4 раза, уменьшение суммы пени в период моратория с 01.04.2022 по 01.10.2022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E67F4F-5483-4A7B-B1B6-A98DAA792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009" y="1559027"/>
            <a:ext cx="952500" cy="952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02EA3F-1D0C-491F-8A5C-310061586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925" y="3306411"/>
            <a:ext cx="962025" cy="962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D8B6E2-2086-401D-8A23-DC1142CAC8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2924" y="5099736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8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9356BF4-DBE2-4164-801F-23A1EC97F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" b="13252"/>
          <a:stretch/>
        </p:blipFill>
        <p:spPr>
          <a:xfrm>
            <a:off x="364770" y="1042332"/>
            <a:ext cx="2685631" cy="49069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375F7BE-83E8-4D02-AB2E-5A68484C6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" y="523330"/>
            <a:ext cx="3183891" cy="58501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52C84FA-5C29-45C8-91A3-3EBD9D9429F6}"/>
              </a:ext>
            </a:extLst>
          </p:cNvPr>
          <p:cNvSpPr txBox="1"/>
          <p:nvPr/>
        </p:nvSpPr>
        <p:spPr>
          <a:xfrm>
            <a:off x="3556105" y="626443"/>
            <a:ext cx="604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Playfair Display" panose="00000500000000000000" pitchFamily="2" charset="-52"/>
              </a:rPr>
              <a:t>Присоединяйтесь к нам в </a:t>
            </a:r>
            <a:r>
              <a:rPr lang="en-US" sz="2400" b="1" dirty="0">
                <a:solidFill>
                  <a:srgbClr val="0070C4"/>
                </a:solidFill>
                <a:latin typeface="Playfair Display" panose="00000500000000000000" pitchFamily="2" charset="-52"/>
              </a:rPr>
              <a:t>TELEGRAM</a:t>
            </a:r>
            <a:endParaRPr lang="ru-RU" sz="2400" b="1" dirty="0">
              <a:solidFill>
                <a:srgbClr val="0070C4"/>
              </a:solidFill>
              <a:latin typeface="Playfair Display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B11F00-E7F7-4DAE-A6C0-B54DF66C832F}"/>
              </a:ext>
            </a:extLst>
          </p:cNvPr>
          <p:cNvSpPr txBox="1"/>
          <p:nvPr/>
        </p:nvSpPr>
        <p:spPr>
          <a:xfrm>
            <a:off x="3438900" y="1351512"/>
            <a:ext cx="41024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4"/>
              </a:buClr>
              <a:buFont typeface="Arial" panose="020B0604020202020204" pitchFamily="34" charset="0"/>
              <a:buChar char="►"/>
            </a:pPr>
            <a:r>
              <a:rPr lang="ru-RU" sz="1600" b="1" dirty="0">
                <a:latin typeface="Playfair Display" panose="00000500000000000000" pitchFamily="2" charset="-52"/>
              </a:rPr>
              <a:t>Анализ </a:t>
            </a:r>
            <a:r>
              <a:rPr lang="ru-RU" sz="1600" dirty="0">
                <a:latin typeface="Playfair Display" panose="00000500000000000000" pitchFamily="2" charset="-52"/>
              </a:rPr>
              <a:t>последних новостей в мире налогов, финансов и бизнеса</a:t>
            </a:r>
          </a:p>
          <a:p>
            <a:pPr marL="285750" indent="-285750">
              <a:buClr>
                <a:srgbClr val="0070C4"/>
              </a:buClr>
              <a:buFont typeface="Arial" panose="020B0604020202020204" pitchFamily="34" charset="0"/>
              <a:buChar char="►"/>
            </a:pPr>
            <a:endParaRPr lang="ru-RU" sz="1600" dirty="0">
              <a:latin typeface="Playfair Display" panose="00000500000000000000" pitchFamily="2" charset="-52"/>
            </a:endParaRPr>
          </a:p>
          <a:p>
            <a:pPr marL="285750" indent="-285750">
              <a:buClr>
                <a:srgbClr val="0070C4"/>
              </a:buClr>
              <a:buFont typeface="Arial" panose="020B0604020202020204" pitchFamily="34" charset="0"/>
              <a:buChar char="►"/>
            </a:pPr>
            <a:r>
              <a:rPr lang="ru-RU" sz="1600" b="1" dirty="0">
                <a:latin typeface="Playfair Display" panose="00000500000000000000" pitchFamily="2" charset="-52"/>
              </a:rPr>
              <a:t>Эксклюзивные комментарии </a:t>
            </a:r>
            <a:r>
              <a:rPr lang="ru-RU" sz="1600" dirty="0">
                <a:latin typeface="Playfair Display" panose="00000500000000000000" pitchFamily="2" charset="-52"/>
              </a:rPr>
              <a:t>по самым актуальным темам</a:t>
            </a:r>
          </a:p>
          <a:p>
            <a:pPr marL="285750" indent="-285750">
              <a:buClr>
                <a:srgbClr val="0070C4"/>
              </a:buClr>
              <a:buFont typeface="Arial" panose="020B0604020202020204" pitchFamily="34" charset="0"/>
              <a:buChar char="►"/>
            </a:pPr>
            <a:endParaRPr lang="ru-RU" sz="1600" dirty="0">
              <a:latin typeface="Playfair Display" panose="00000500000000000000" pitchFamily="2" charset="-52"/>
            </a:endParaRPr>
          </a:p>
          <a:p>
            <a:pPr marL="285750" indent="-285750">
              <a:buClr>
                <a:srgbClr val="0070C4"/>
              </a:buClr>
              <a:buFont typeface="Arial" panose="020B0604020202020204" pitchFamily="34" charset="0"/>
              <a:buChar char="►"/>
            </a:pPr>
            <a:r>
              <a:rPr lang="ru-RU" sz="1600" b="1" dirty="0">
                <a:latin typeface="Playfair Display" panose="00000500000000000000" pitchFamily="2" charset="-52"/>
              </a:rPr>
              <a:t>Анонсы</a:t>
            </a:r>
            <a:r>
              <a:rPr lang="ru-RU" sz="1600" dirty="0">
                <a:latin typeface="Playfair Display" panose="00000500000000000000" pitchFamily="2" charset="-52"/>
              </a:rPr>
              <a:t> мероприятий </a:t>
            </a:r>
          </a:p>
          <a:p>
            <a:pPr>
              <a:buClr>
                <a:srgbClr val="0070C4"/>
              </a:buClr>
            </a:pPr>
            <a:endParaRPr lang="ru-RU" sz="1600" dirty="0">
              <a:latin typeface="Playfair Display" panose="00000500000000000000" pitchFamily="2" charset="-52"/>
            </a:endParaRPr>
          </a:p>
          <a:p>
            <a:pPr>
              <a:buClr>
                <a:srgbClr val="0070C4"/>
              </a:buClr>
            </a:pPr>
            <a:endParaRPr lang="ru-RU" sz="1600" dirty="0">
              <a:latin typeface="Playfair Display" panose="00000500000000000000" pitchFamily="2" charset="-52"/>
            </a:endParaRPr>
          </a:p>
          <a:p>
            <a:pPr marL="285750" indent="-285750">
              <a:buClr>
                <a:srgbClr val="0070C4"/>
              </a:buClr>
              <a:buFont typeface="Arial" panose="020B0604020202020204" pitchFamily="34" charset="0"/>
              <a:buChar char="►"/>
            </a:pPr>
            <a:r>
              <a:rPr lang="ru-RU" sz="1600" b="1" dirty="0">
                <a:latin typeface="Playfair Display" panose="00000500000000000000" pitchFamily="2" charset="-52"/>
              </a:rPr>
              <a:t>Обзоры законопроектов </a:t>
            </a:r>
            <a:r>
              <a:rPr lang="ru-RU" sz="1600" dirty="0">
                <a:latin typeface="Playfair Display" panose="00000500000000000000" pitchFamily="2" charset="-52"/>
              </a:rPr>
              <a:t>и нормативных правовых актов</a:t>
            </a:r>
          </a:p>
          <a:p>
            <a:pPr marL="285750" indent="-285750">
              <a:buClr>
                <a:srgbClr val="0070C4"/>
              </a:buClr>
              <a:buFont typeface="Arial" panose="020B0604020202020204" pitchFamily="34" charset="0"/>
              <a:buChar char="►"/>
            </a:pPr>
            <a:endParaRPr lang="ru-RU" sz="1600" dirty="0">
              <a:latin typeface="Playfair Display" panose="00000500000000000000" pitchFamily="2" charset="-52"/>
            </a:endParaRPr>
          </a:p>
          <a:p>
            <a:pPr marL="285750" indent="-285750">
              <a:buClr>
                <a:srgbClr val="0070C4"/>
              </a:buClr>
              <a:buFont typeface="Arial" panose="020B0604020202020204" pitchFamily="34" charset="0"/>
              <a:buChar char="►"/>
            </a:pPr>
            <a:r>
              <a:rPr lang="ru-RU" sz="1600" b="1" dirty="0">
                <a:latin typeface="Playfair Display" panose="00000500000000000000" pitchFamily="2" charset="-52"/>
              </a:rPr>
              <a:t>Бесплатный еженедельный налоговый дайджест </a:t>
            </a:r>
            <a:r>
              <a:rPr lang="ru-RU" sz="1600" dirty="0">
                <a:latin typeface="Playfair Display" panose="00000500000000000000" pitchFamily="2" charset="-52"/>
              </a:rPr>
              <a:t>с обзором важнейших новостей в области налогового и валютного регулирования, анализом судебной практики и разбором новейших писем Минфина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1B7E31A-2886-44D0-88ED-D4E9AE8B1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50" t="35193" r="17779" b="32789"/>
          <a:stretch/>
        </p:blipFill>
        <p:spPr>
          <a:xfrm>
            <a:off x="7673481" y="4039738"/>
            <a:ext cx="2075350" cy="219143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AD5AF68-74A8-4DC8-B646-4F6401E2B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482" y="1557984"/>
            <a:ext cx="2075349" cy="2075349"/>
          </a:xfrm>
          <a:prstGeom prst="ellipse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77EAE1-360F-4479-925B-A7C2AC910F20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D90E1A-C073-4CE6-B418-D150FA4918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99" y="418816"/>
            <a:ext cx="1186920" cy="6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8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7835A3CD-0E78-4CC4-BE1C-7DF3F172B470}"/>
              </a:ext>
            </a:extLst>
          </p:cNvPr>
          <p:cNvSpPr/>
          <p:nvPr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860000"/>
          </a:solidFill>
          <a:ln>
            <a:solidFill>
              <a:srgbClr val="F43C3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-52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BC1D87-A074-4967-B8C6-522F8800094F}"/>
              </a:ext>
            </a:extLst>
          </p:cNvPr>
          <p:cNvSpPr txBox="1"/>
          <p:nvPr/>
        </p:nvSpPr>
        <p:spPr>
          <a:xfrm>
            <a:off x="7300625" y="579417"/>
            <a:ext cx="250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Нас признают: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EE0E86-B108-43E5-874B-99B7B084DCF8}"/>
              </a:ext>
            </a:extLst>
          </p:cNvPr>
          <p:cNvSpPr txBox="1"/>
          <p:nvPr/>
        </p:nvSpPr>
        <p:spPr>
          <a:xfrm>
            <a:off x="10092253" y="1619037"/>
            <a:ext cx="204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Band 1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: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 </a:t>
            </a: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Налогообложение и налоговые споры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prstClr val="white"/>
                </a:solidFill>
                <a:latin typeface="Playfair Display" pitchFamily="2" charset="-52"/>
              </a:rPr>
              <a:t>Band 2</a:t>
            </a:r>
            <a:r>
              <a:rPr lang="ru-RU" sz="1000" b="1" dirty="0">
                <a:solidFill>
                  <a:prstClr val="white"/>
                </a:solidFill>
                <a:latin typeface="Playfair Display" pitchFamily="2" charset="-52"/>
              </a:rPr>
              <a:t>: </a:t>
            </a:r>
            <a:r>
              <a:rPr lang="ru-RU" sz="1000" dirty="0">
                <a:solidFill>
                  <a:prstClr val="white"/>
                </a:solidFill>
                <a:latin typeface="Playfair Display" pitchFamily="2" charset="-52"/>
              </a:rPr>
              <a:t>Налоговое консультирование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" pitchFamily="2" charset="-52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2E0E15-223B-44EC-9D24-8C6905F0C85B}"/>
              </a:ext>
            </a:extLst>
          </p:cNvPr>
          <p:cNvSpPr txBox="1"/>
          <p:nvPr/>
        </p:nvSpPr>
        <p:spPr>
          <a:xfrm>
            <a:off x="10090673" y="2670423"/>
            <a:ext cx="2088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IV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группа: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 корпоративные налоги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Рекомендованная фирма: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косвенные налоги и налоговые споры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500A8F-0642-4229-8DDF-589A53628B8E}"/>
              </a:ext>
            </a:extLst>
          </p:cNvPr>
          <p:cNvSpPr txBox="1"/>
          <p:nvPr/>
        </p:nvSpPr>
        <p:spPr>
          <a:xfrm>
            <a:off x="10117653" y="6226285"/>
            <a:ext cx="2045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Рекомендованная фирма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04220C-852F-475B-B2D7-CFA807C2BD1F}"/>
              </a:ext>
            </a:extLst>
          </p:cNvPr>
          <p:cNvSpPr txBox="1"/>
          <p:nvPr/>
        </p:nvSpPr>
        <p:spPr>
          <a:xfrm>
            <a:off x="10146427" y="5241206"/>
            <a:ext cx="2045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Рекомендованная фирма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10EDB6-EB84-4F56-BF46-39F091415512}"/>
              </a:ext>
            </a:extLst>
          </p:cNvPr>
          <p:cNvSpPr txBox="1"/>
          <p:nvPr/>
        </p:nvSpPr>
        <p:spPr>
          <a:xfrm>
            <a:off x="10098317" y="4067824"/>
            <a:ext cx="209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Персональная рекомендация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 Е.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Болдиновой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 в налоговом праве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ECAF84D-D11B-480D-9793-5B7F5FD3F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93" y="342312"/>
            <a:ext cx="1473887" cy="8382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80E0163-B4D9-4469-970E-FA2FFF046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39" y="1612347"/>
            <a:ext cx="981840" cy="74952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D611BE0-F3C5-4AE0-A7CE-7A5146C9F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69" y="2821563"/>
            <a:ext cx="980129" cy="5622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DA0F487-8F54-41A8-9339-815A91A0E0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12" b="95146" l="9833" r="89749">
                        <a14:foregroundMark x1="14435" y1="16019" x2="15481" y2="9709"/>
                        <a14:foregroundMark x1="16946" y1="8010" x2="24268" y2="7282"/>
                        <a14:foregroundMark x1="28870" y1="16505" x2="39958" y2="28883"/>
                        <a14:foregroundMark x1="39958" y1="28883" x2="28870" y2="38592"/>
                        <a14:foregroundMark x1="28870" y1="38592" x2="44351" y2="43932"/>
                        <a14:foregroundMark x1="44351" y1="43932" x2="32427" y2="62379"/>
                        <a14:foregroundMark x1="32427" y1="62379" x2="46234" y2="67233"/>
                        <a14:foregroundMark x1="46234" y1="67233" x2="49791" y2="93204"/>
                        <a14:foregroundMark x1="46025" y1="75243" x2="46444" y2="55583"/>
                        <a14:foregroundMark x1="46444" y1="55583" x2="56695" y2="38835"/>
                        <a14:foregroundMark x1="56695" y1="38835" x2="73849" y2="34951"/>
                        <a14:foregroundMark x1="73849" y1="34951" x2="76778" y2="55340"/>
                        <a14:foregroundMark x1="84937" y1="31553" x2="84937" y2="14563"/>
                        <a14:foregroundMark x1="84937" y1="14563" x2="71548" y2="8010"/>
                        <a14:foregroundMark x1="71548" y1="8010" x2="68619" y2="8010"/>
                        <a14:foregroundMark x1="79707" y1="8738" x2="85774" y2="10194"/>
                        <a14:foregroundMark x1="84937" y1="14563" x2="84937" y2="9951"/>
                        <a14:foregroundMark x1="84937" y1="9709" x2="76569" y2="7767"/>
                        <a14:foregroundMark x1="28058" y1="9212" x2="27197" y2="9223"/>
                        <a14:foregroundMark x1="43516" y1="9012" x2="31008" y2="9174"/>
                        <a14:foregroundMark x1="50392" y1="8923" x2="48994" y2="8941"/>
                        <a14:foregroundMark x1="57767" y1="8827" x2="55028" y2="8863"/>
                        <a14:foregroundMark x1="43096" y1="15049" x2="60042" y2="19417"/>
                        <a14:foregroundMark x1="60042" y1="19417" x2="31590" y2="19660"/>
                        <a14:foregroundMark x1="31590" y1="19660" x2="50209" y2="18932"/>
                        <a14:foregroundMark x1="50209" y1="18932" x2="64644" y2="18932"/>
                        <a14:foregroundMark x1="64644" y1="18932" x2="50418" y2="24272"/>
                        <a14:foregroundMark x1="50418" y1="24272" x2="74268" y2="21117"/>
                        <a14:foregroundMark x1="74268" y1="21117" x2="67992" y2="22087"/>
                        <a14:foregroundMark x1="46862" y1="68932" x2="61506" y2="70388"/>
                        <a14:foregroundMark x1="61506" y1="70388" x2="47490" y2="71117"/>
                        <a14:foregroundMark x1="47490" y1="71117" x2="62343" y2="77913"/>
                        <a14:foregroundMark x1="62343" y1="77913" x2="47280" y2="79854"/>
                        <a14:foregroundMark x1="47280" y1="79854" x2="58368" y2="82039"/>
                        <a14:foregroundMark x1="56276" y1="81068" x2="34937" y2="77670"/>
                        <a14:foregroundMark x1="34937" y1="77670" x2="37029" y2="71359"/>
                        <a14:foregroundMark x1="39331" y1="71359" x2="43305" y2="75971"/>
                        <a14:foregroundMark x1="62762" y1="71359" x2="67364" y2="80097"/>
                        <a14:foregroundMark x1="84100" y1="75243" x2="85565" y2="55583"/>
                        <a14:foregroundMark x1="85146" y1="65049" x2="85146" y2="81068"/>
                        <a14:foregroundMark x1="85146" y1="81068" x2="73222" y2="89563"/>
                        <a14:foregroundMark x1="73222" y1="89563" x2="59205" y2="91019"/>
                        <a14:foregroundMark x1="59205" y1="91019" x2="52510" y2="94903"/>
                        <a14:foregroundMark x1="76569" y1="88835" x2="84937" y2="82039"/>
                        <a14:foregroundMark x1="84937" y1="81796" x2="81381" y2="86893"/>
                        <a14:foregroundMark x1="79707" y1="88107" x2="84937" y2="83981"/>
                        <a14:foregroundMark x1="85146" y1="85680" x2="83264" y2="87136"/>
                        <a14:foregroundMark x1="14435" y1="17961" x2="13180" y2="84951"/>
                        <a14:foregroundMark x1="13180" y1="84951" x2="54184" y2="94903"/>
                        <a14:foregroundMark x1="14435" y1="9709" x2="21339" y2="7767"/>
                        <a14:foregroundMark x1="68070" y1="8732" x2="68410" y2="8738"/>
                        <a14:foregroundMark x1="55219" y1="8515" x2="57913" y2="8561"/>
                        <a14:foregroundMark x1="49283" y1="8415" x2="50658" y2="8438"/>
                        <a14:foregroundMark x1="31588" y1="8116" x2="43894" y2="8324"/>
                        <a14:foregroundMark x1="25314" y1="8010" x2="28686" y2="8067"/>
                        <a14:foregroundMark x1="68410" y1="8738" x2="71339" y2="8252"/>
                        <a14:foregroundMark x1="37238" y1="34709" x2="53347" y2="33252"/>
                        <a14:foregroundMark x1="53347" y1="33252" x2="31381" y2="41990"/>
                        <a14:foregroundMark x1="31381" y1="41990" x2="45607" y2="41019"/>
                        <a14:foregroundMark x1="45607" y1="41019" x2="30753" y2="43932"/>
                        <a14:foregroundMark x1="30753" y1="43932" x2="45188" y2="43447"/>
                        <a14:foregroundMark x1="45188" y1="43447" x2="26360" y2="51456"/>
                        <a14:foregroundMark x1="26360" y1="51456" x2="51255" y2="51942"/>
                        <a14:foregroundMark x1="51255" y1="51942" x2="30335" y2="52427"/>
                        <a14:foregroundMark x1="30335" y1="52427" x2="63808" y2="50243"/>
                        <a14:foregroundMark x1="63808" y1="50243" x2="44351" y2="53398"/>
                        <a14:foregroundMark x1="44351" y1="53398" x2="65690" y2="52913"/>
                        <a14:foregroundMark x1="65690" y1="52913" x2="67992" y2="50728"/>
                        <a14:foregroundMark x1="71548" y1="40777" x2="73222" y2="34709"/>
                        <a14:foregroundMark x1="76360" y1="32767" x2="78243" y2="45631"/>
                        <a14:foregroundMark x1="42469" y1="38592" x2="21967" y2="38835"/>
                        <a14:foregroundMark x1="21967" y1="38835" x2="27197" y2="43689"/>
                        <a14:foregroundMark x1="19247" y1="43689" x2="20293" y2="34709"/>
                        <a14:foregroundMark x1="31347" y1="8555" x2="42887" y2="7767"/>
                        <a14:foregroundMark x1="55629" y1="7767" x2="58368" y2="7767"/>
                        <a14:foregroundMark x1="49638" y1="7767" x2="51027" y2="7767"/>
                        <a14:foregroundMark x1="42887" y1="7767" x2="44199" y2="7767"/>
                        <a14:foregroundMark x1="32232" y1="6943" x2="44483" y2="7249"/>
                        <a14:foregroundMark x1="26360" y1="6796" x2="29343" y2="6871"/>
                        <a14:foregroundMark x1="21130" y1="17476" x2="26360" y2="21845"/>
                        <a14:foregroundMark x1="32621" y1="6233" x2="41841" y2="6796"/>
                        <a14:foregroundMark x1="18619" y1="7282" x2="14226" y2="6796"/>
                        <a14:foregroundMark x1="50531" y1="6139" x2="51945" y2="6093"/>
                        <a14:foregroundMark x1="37866" y1="6553" x2="44993" y2="6320"/>
                        <a14:foregroundMark x1="56561" y1="6068" x2="59281" y2="6068"/>
                        <a14:foregroundMark x1="69025" y1="6992" x2="75941" y2="6796"/>
                        <a14:foregroundMark x1="69031" y1="6980" x2="74895" y2="6796"/>
                        <a14:foregroundMark x1="41841" y1="93204" x2="55649" y2="94903"/>
                        <a14:foregroundMark x1="55649" y1="94903" x2="76778" y2="88107"/>
                        <a14:foregroundMark x1="70711" y1="91262" x2="61088" y2="92233"/>
                        <a14:foregroundMark x1="67782" y1="91748" x2="52510" y2="95631"/>
                        <a14:foregroundMark x1="71548" y1="91019" x2="74477" y2="89806"/>
                        <a14:foregroundMark x1="30962" y1="6796" x2="32008" y2="6796"/>
                        <a14:foregroundMark x1="32218" y1="6796" x2="33682" y2="6553"/>
                        <a14:foregroundMark x1="47071" y1="8010" x2="52510" y2="8010"/>
                        <a14:foregroundMark x1="61506" y1="8010" x2="73431" y2="8010"/>
                        <a14:foregroundMark x1="33682" y1="6068" x2="30126" y2="6311"/>
                        <a14:foregroundMark x1="47699" y1="6553" x2="53766" y2="6796"/>
                        <a14:foregroundMark x1="53766" y1="6796" x2="66109" y2="6311"/>
                        <a14:foregroundMark x1="66109" y1="6311" x2="66527" y2="6311"/>
                        <a14:foregroundMark x1="46025" y1="6553" x2="48326" y2="6311"/>
                        <a14:foregroundMark x1="44979" y1="6068" x2="47699" y2="6068"/>
                        <a14:foregroundMark x1="52092" y1="6068" x2="57531" y2="6311"/>
                        <a14:foregroundMark x1="59833" y1="6068" x2="71757" y2="5825"/>
                        <a14:foregroundMark x1="71757" y1="5825" x2="78452" y2="6068"/>
                        <a14:foregroundMark x1="78452" y1="6068" x2="84100" y2="6311"/>
                        <a14:foregroundMark x1="84100" y1="6311" x2="86611" y2="5825"/>
                        <a14:foregroundMark x1="86611" y1="5825" x2="70921" y2="6311"/>
                        <a14:foregroundMark x1="13389" y1="6068" x2="25105" y2="6068"/>
                        <a14:foregroundMark x1="25105" y1="6068" x2="31381" y2="5825"/>
                        <a14:foregroundMark x1="31381" y1="5825" x2="33682" y2="5825"/>
                        <a14:foregroundMark x1="23431" y1="5825" x2="27406" y2="5825"/>
                        <a14:foregroundMark x1="29289" y1="5825" x2="50209" y2="6068"/>
                        <a14:foregroundMark x1="45397" y1="6068" x2="51464" y2="5825"/>
                        <a14:foregroundMark x1="51464" y1="5825" x2="51674" y2="5825"/>
                        <a14:foregroundMark x1="34937" y1="5583" x2="46444" y2="5583"/>
                        <a14:foregroundMark x1="46653" y1="5825" x2="58787" y2="5825"/>
                        <a14:foregroundMark x1="58787" y1="5825" x2="63389" y2="5825"/>
                        <a14:foregroundMark x1="24268" y1="5825" x2="13598" y2="5825"/>
                        <a14:foregroundMark x1="63808" y1="5583" x2="69874" y2="5340"/>
                        <a14:foregroundMark x1="69874" y1="5340" x2="70293" y2="5340"/>
                        <a14:foregroundMark x1="70711" y1="5340" x2="79707" y2="5825"/>
                        <a14:foregroundMark x1="65481" y1="5583" x2="71339" y2="5097"/>
                        <a14:foregroundMark x1="71339" y1="5097" x2="84100" y2="5340"/>
                        <a14:foregroundMark x1="70293" y1="6068" x2="61925" y2="5097"/>
                        <a14:foregroundMark x1="68410" y1="5340" x2="41004" y2="5825"/>
                        <a14:foregroundMark x1="56695" y1="5340" x2="37657" y2="6068"/>
                        <a14:foregroundMark x1="47071" y1="5340" x2="31590" y2="5583"/>
                        <a14:foregroundMark x1="39331" y1="5583" x2="29289" y2="5583"/>
                        <a14:foregroundMark x1="54812" y1="5583" x2="67364" y2="4612"/>
                        <a14:foregroundMark x1="67364" y1="4612" x2="77197" y2="5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96"/>
          <a:stretch/>
        </p:blipFill>
        <p:spPr>
          <a:xfrm>
            <a:off x="9041280" y="3925698"/>
            <a:ext cx="1030181" cy="83825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5539766-82D0-4909-A02E-610E002358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0" t="5100" r="6622" b="10996"/>
          <a:stretch/>
        </p:blipFill>
        <p:spPr>
          <a:xfrm>
            <a:off x="9041280" y="6069218"/>
            <a:ext cx="964356" cy="56035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EFF0873-D7FA-46A6-9414-DC519D805C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16816" r="23333" b="33506"/>
          <a:stretch/>
        </p:blipFill>
        <p:spPr>
          <a:xfrm>
            <a:off x="9057441" y="5046649"/>
            <a:ext cx="947798" cy="77068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3837BDC-E92B-4F59-BB86-D08F903BA0D0}"/>
              </a:ext>
            </a:extLst>
          </p:cNvPr>
          <p:cNvSpPr txBox="1"/>
          <p:nvPr/>
        </p:nvSpPr>
        <p:spPr>
          <a:xfrm>
            <a:off x="10088879" y="175677"/>
            <a:ext cx="20455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II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группа: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 </a:t>
            </a:r>
            <a:r>
              <a:rPr lang="ru-RU" sz="1000" dirty="0">
                <a:solidFill>
                  <a:prstClr val="white"/>
                </a:solidFill>
                <a:latin typeface="Playfair Display" pitchFamily="2" charset="-52"/>
              </a:rPr>
              <a:t>Налоговые споры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III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группа: </a:t>
            </a:r>
            <a:r>
              <a:rPr lang="ru-RU" sz="1000" dirty="0">
                <a:solidFill>
                  <a:prstClr val="white"/>
                </a:solidFill>
                <a:latin typeface="Playfair Display" pitchFamily="2" charset="-52"/>
              </a:rPr>
              <a:t>Фармацевтика и здравоохранение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IV </a:t>
            </a:r>
            <a:r>
              <a:rPr lang="ru-RU" sz="1000" b="1" dirty="0">
                <a:solidFill>
                  <a:prstClr val="white"/>
                </a:solidFill>
                <a:latin typeface="Playfair Display" pitchFamily="2" charset="-52"/>
              </a:rPr>
              <a:t>г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рупп</a:t>
            </a:r>
            <a:r>
              <a:rPr lang="ru-RU" sz="1000" b="1" dirty="0">
                <a:solidFill>
                  <a:prstClr val="white"/>
                </a:solidFill>
                <a:latin typeface="Playfair Display" pitchFamily="2" charset="-52"/>
              </a:rPr>
              <a:t>а: </a:t>
            </a:r>
            <a:r>
              <a:rPr lang="ru-RU" sz="1000" dirty="0">
                <a:solidFill>
                  <a:prstClr val="white"/>
                </a:solidFill>
                <a:latin typeface="Playfair Display" pitchFamily="2" charset="-52"/>
              </a:rPr>
              <a:t>Налоговое консультирование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II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группа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в рекомендованных юристах в области налогов</a:t>
            </a:r>
          </a:p>
        </p:txBody>
      </p:sp>
      <p:pic>
        <p:nvPicPr>
          <p:cNvPr id="2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421881-FE5D-44AD-8575-029EB5DE58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76" y="246965"/>
            <a:ext cx="1659754" cy="8802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05EB286-8151-43CF-B965-159E0885CDC6}"/>
              </a:ext>
            </a:extLst>
          </p:cNvPr>
          <p:cNvSpPr txBox="1"/>
          <p:nvPr/>
        </p:nvSpPr>
        <p:spPr>
          <a:xfrm>
            <a:off x="2381908" y="391120"/>
            <a:ext cx="5614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115093, Москва, 2-й Рощинский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проезд,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 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д.8 ст.5, оф. 203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www.5stones-consulting.com</a:t>
            </a:r>
            <a:r>
              <a:rPr kumimoji="0" lang="nl-NL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 </a:t>
            </a: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DB8516-7ED3-4968-9005-31CFC17A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9BC0-30C6-4C41-9D43-E9CCE4E593DB}" type="slidenum">
              <a:rPr lang="ru-RU" smtClean="0"/>
              <a:t>9</a:t>
            </a:fld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9CC270-6BB7-46ED-95AF-9EC9703F32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475" y="2326923"/>
            <a:ext cx="2562239" cy="2562239"/>
          </a:xfrm>
          <a:prstGeom prst="ellipse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7F15DE-4F1D-469D-9420-9C474E7BA6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4230" y="4264144"/>
            <a:ext cx="715355" cy="715355"/>
          </a:xfrm>
          <a:prstGeom prst="ellipse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FC7D4EB-F470-48ED-9EC1-4BFA3C12C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0638" y="2716325"/>
            <a:ext cx="4626585" cy="1419305"/>
          </a:xfrm>
        </p:spPr>
        <p:txBody>
          <a:bodyPr anchor="t">
            <a:noAutofit/>
          </a:bodyPr>
          <a:lstStyle/>
          <a:p>
            <a:pPr algn="l"/>
            <a:r>
              <a:rPr lang="ru-RU" sz="1400" dirty="0">
                <a:solidFill>
                  <a:srgbClr val="C00000"/>
                </a:solidFill>
                <a:latin typeface="Rubik Medium" pitchFamily="2" charset="-79"/>
                <a:cs typeface="Rubik Medium" pitchFamily="2" charset="-79"/>
              </a:rPr>
              <a:t>Спикер: Екатерина Болдинова</a:t>
            </a:r>
          </a:p>
          <a:p>
            <a:pPr algn="l"/>
            <a:r>
              <a:rPr lang="en-US" sz="1400" dirty="0">
                <a:latin typeface="Rubik Light" pitchFamily="2" charset="-79"/>
                <a:cs typeface="Rubik Light" pitchFamily="2" charset="-79"/>
              </a:rPr>
              <a:t>LLM</a:t>
            </a:r>
            <a:r>
              <a:rPr lang="ru-RU" sz="1400" dirty="0">
                <a:latin typeface="Rubik Light" pitchFamily="2" charset="-79"/>
                <a:cs typeface="Rubik Light" pitchFamily="2" charset="-79"/>
              </a:rPr>
              <a:t>, член Союза «ПНК», налоговый адвокат, партнер, руководитель налоговой практики </a:t>
            </a:r>
            <a:br>
              <a:rPr lang="ru-RU" sz="1400" dirty="0">
                <a:latin typeface="Rubik Light" pitchFamily="2" charset="-79"/>
                <a:cs typeface="Rubik Light" pitchFamily="2" charset="-79"/>
              </a:rPr>
            </a:br>
            <a:r>
              <a:rPr lang="ru-RU" sz="1400" dirty="0">
                <a:latin typeface="Rubik Light" pitchFamily="2" charset="-79"/>
                <a:cs typeface="Rubik Light" pitchFamily="2" charset="-79"/>
              </a:rPr>
              <a:t>юридической фирмы «Five Stones Consulting»,</a:t>
            </a:r>
          </a:p>
          <a:p>
            <a:pPr algn="l"/>
            <a:r>
              <a:rPr lang="ru-RU" sz="1400" b="1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Моб</a:t>
            </a:r>
            <a:r>
              <a:rPr lang="ru-RU" sz="1400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.</a:t>
            </a:r>
            <a:r>
              <a:rPr lang="pt-PT" sz="1400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+7 91</a:t>
            </a:r>
            <a:r>
              <a:rPr lang="ru-RU" sz="1400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6</a:t>
            </a:r>
            <a:r>
              <a:rPr lang="pt-PT" sz="1400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 </a:t>
            </a:r>
            <a:r>
              <a:rPr lang="ru-RU" sz="1400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928 64 11</a:t>
            </a:r>
          </a:p>
          <a:p>
            <a:pPr algn="l"/>
            <a:r>
              <a:rPr lang="en-US" sz="1400" b="1" dirty="0">
                <a:latin typeface="Rubik Light" pitchFamily="2" charset="-79"/>
                <a:cs typeface="Rubik Light" pitchFamily="2" charset="-79"/>
              </a:rPr>
              <a:t>E-mail</a:t>
            </a:r>
            <a:r>
              <a:rPr lang="en-US" sz="1400" dirty="0">
                <a:latin typeface="Rubik Light" pitchFamily="2" charset="-79"/>
                <a:cs typeface="Rubik Light" pitchFamily="2" charset="-79"/>
              </a:rPr>
              <a:t>: e.boldinova@stonecons.com</a:t>
            </a:r>
            <a:endParaRPr lang="ru-RU" sz="1400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B11085-6BAA-412E-99C8-AA79E4946B3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550" t="35193" r="17779" b="32789"/>
          <a:stretch/>
        </p:blipFill>
        <p:spPr>
          <a:xfrm>
            <a:off x="6758427" y="4429742"/>
            <a:ext cx="2034130" cy="21479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CF99C7-5DDA-4FDD-AAD0-80CA2C7EFCC2}"/>
              </a:ext>
            </a:extLst>
          </p:cNvPr>
          <p:cNvSpPr txBox="1"/>
          <p:nvPr/>
        </p:nvSpPr>
        <p:spPr>
          <a:xfrm>
            <a:off x="343550" y="6167910"/>
            <a:ext cx="661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anose="02000505000000020004" pitchFamily="2" charset="0"/>
              </a:rPr>
              <a:t>Credits</a:t>
            </a:r>
            <a:r>
              <a:rPr lang="ru-RU" sz="1400" dirty="0">
                <a:solidFill>
                  <a:prstClr val="black"/>
                </a:solidFill>
                <a:latin typeface="Sitka Banner" panose="02000505000000020004" pitchFamily="2" charset="0"/>
              </a:rPr>
              <a:t>: в презентации использован набор иконок </a:t>
            </a:r>
            <a:r>
              <a:rPr lang="en-US" sz="1400" dirty="0">
                <a:solidFill>
                  <a:prstClr val="black"/>
                </a:solidFill>
                <a:latin typeface="Sitka Banner" panose="02000505000000020004" pitchFamily="2" charset="0"/>
              </a:rPr>
              <a:t>Tilda publishing Tilda.cc</a:t>
            </a:r>
            <a:endParaRPr lang="ru-RU" sz="1400" dirty="0">
              <a:solidFill>
                <a:prstClr val="black"/>
              </a:solidFill>
              <a:latin typeface="Sitka Banner" panose="02000505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Sitka Banner" panose="02000505000000020004" pitchFamily="2" charset="0"/>
              </a:rPr>
              <a:t>Шрифт: </a:t>
            </a:r>
            <a:r>
              <a:rPr lang="en-US" sz="1400" dirty="0">
                <a:solidFill>
                  <a:prstClr val="black"/>
                </a:solidFill>
                <a:latin typeface="Sitka Banner" panose="02000505000000020004" pitchFamily="2" charset="0"/>
              </a:rPr>
              <a:t>Rubik by  Hubert &amp; Fischer </a:t>
            </a:r>
            <a:endParaRPr lang="ru-RU" sz="1400" dirty="0">
              <a:solidFill>
                <a:prstClr val="black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33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5FA101-D22A-4678-BA36-5FCB94D284F3}"/>
</file>

<file path=customXml/itemProps2.xml><?xml version="1.0" encoding="utf-8"?>
<ds:datastoreItem xmlns:ds="http://schemas.openxmlformats.org/officeDocument/2006/customXml" ds:itemID="{492740E1-C402-4659-AABD-D4A9E97452A6}"/>
</file>

<file path=customXml/itemProps3.xml><?xml version="1.0" encoding="utf-8"?>
<ds:datastoreItem xmlns:ds="http://schemas.openxmlformats.org/officeDocument/2006/customXml" ds:itemID="{74FA9F8F-094C-431B-9DAD-DD05D9D97885}"/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469</Words>
  <Application>Microsoft Office PowerPoint</Application>
  <PresentationFormat>Широкоэкранный</PresentationFormat>
  <Paragraphs>86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Playfair Display</vt:lpstr>
      <vt:lpstr>Rubik</vt:lpstr>
      <vt:lpstr>Rubik Light</vt:lpstr>
      <vt:lpstr>Rubik Medium</vt:lpstr>
      <vt:lpstr>Sitka Banner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USERNAME</dc:creator>
  <cp:lastModifiedBy>USERNAME</cp:lastModifiedBy>
  <cp:revision>19</cp:revision>
  <dcterms:created xsi:type="dcterms:W3CDTF">2024-03-11T10:44:20Z</dcterms:created>
  <dcterms:modified xsi:type="dcterms:W3CDTF">2024-03-29T06:00:44Z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