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3" r:id="rId1"/>
  </p:sldMasterIdLst>
  <p:notesMasterIdLst>
    <p:notesMasterId r:id="rId13"/>
  </p:notesMasterIdLst>
  <p:handoutMasterIdLst>
    <p:handoutMasterId r:id="rId14"/>
  </p:handoutMasterIdLst>
  <p:sldIdLst>
    <p:sldId id="592" r:id="rId2"/>
    <p:sldId id="548" r:id="rId3"/>
    <p:sldId id="556" r:id="rId4"/>
    <p:sldId id="588" r:id="rId5"/>
    <p:sldId id="589" r:id="rId6"/>
    <p:sldId id="590" r:id="rId7"/>
    <p:sldId id="591" r:id="rId8"/>
    <p:sldId id="558" r:id="rId9"/>
    <p:sldId id="593" r:id="rId10"/>
    <p:sldId id="581" r:id="rId11"/>
    <p:sldId id="497" r:id="rId12"/>
  </p:sldIdLst>
  <p:sldSz cx="12193588" cy="6858000"/>
  <p:notesSz cx="6858000" cy="9144000"/>
  <p:embeddedFontLst>
    <p:embeddedFont>
      <p:font typeface="Segoe UI" panose="020B0502040204020203" pitchFamily="3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Helvetica Neue" panose="02000806000000020004" pitchFamily="2" charset="-52"/>
      <p:bold r:id="rId23"/>
    </p:embeddedFont>
    <p:embeddedFont>
      <p:font typeface="Open Sans Light" panose="020B0604020202020204" charset="0"/>
      <p:regular r:id="rId24"/>
      <p:bold r:id="rId25"/>
      <p:italic r:id="rId26"/>
      <p:boldItalic r:id="rId27"/>
    </p:embeddedFont>
    <p:embeddedFont>
      <p:font typeface="PT Sans" panose="020B0604020202020204" charset="-52"/>
      <p:regular r:id="rId28"/>
      <p:bold r:id="rId29"/>
      <p:italic r:id="rId30"/>
      <p:boldItalic r:id="rId31"/>
    </p:embeddedFont>
    <p:embeddedFont>
      <p:font typeface="Open Sans Semibold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</p:embeddedFontLst>
  <p:defaultTextStyle>
    <a:defPPr marL="0" marR="0" indent="0" algn="l" defTabSz="4572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9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1pPr>
    <a:lvl2pPr marL="0" marR="0" indent="1143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2pPr>
    <a:lvl3pPr marL="0" marR="0" indent="2286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3pPr>
    <a:lvl4pPr marL="0" marR="0" indent="3429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4pPr>
    <a:lvl5pPr marL="0" marR="0" indent="4572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5pPr>
    <a:lvl6pPr marL="0" marR="0" indent="5715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6pPr>
    <a:lvl7pPr marL="0" marR="0" indent="6858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7pPr>
    <a:lvl8pPr marL="0" marR="0" indent="8001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8pPr>
    <a:lvl9pPr marL="0" marR="0" indent="914400" algn="ctr" defTabSz="410766" rtl="0" fontAlgn="auto" latinLnBrk="0" hangingPunct="0">
      <a:lnSpc>
        <a:spcPct val="12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F1113"/>
        </a:solidFill>
        <a:effectLst/>
        <a:uFillTx/>
        <a:latin typeface="Open Sans"/>
        <a:ea typeface="Open Sans"/>
        <a:cs typeface="Open Sans"/>
        <a:sym typeface="Open Sans"/>
      </a:defRPr>
    </a:lvl9pPr>
  </p:defaultTextStyle>
  <p:extLst>
    <p:ext uri="{521415D9-36F7-43E2-AB2F-B90AF26B5E84}">
      <p14:sectionLst xmlns:p14="http://schemas.microsoft.com/office/powerpoint/2010/main">
        <p14:section name="Отчетность" id="{BC4AA7DA-BB64-43EA-B423-5DE76A78BCC6}">
          <p14:sldIdLst>
            <p14:sldId id="592"/>
            <p14:sldId id="548"/>
            <p14:sldId id="556"/>
            <p14:sldId id="588"/>
            <p14:sldId id="589"/>
            <p14:sldId id="590"/>
            <p14:sldId id="591"/>
            <p14:sldId id="558"/>
            <p14:sldId id="593"/>
            <p14:sldId id="581"/>
            <p14:sldId id="4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64">
          <p15:clr>
            <a:srgbClr val="A4A3A4"/>
          </p15:clr>
        </p15:guide>
        <p15:guide id="2" pos="14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2"/>
    <a:srgbClr val="3BA2E1"/>
    <a:srgbClr val="E1F2FF"/>
    <a:srgbClr val="BEE5FF"/>
    <a:srgbClr val="E7F5FF"/>
    <a:srgbClr val="F3F4FB"/>
    <a:srgbClr val="E3E6F5"/>
    <a:srgbClr val="7561D9"/>
    <a:srgbClr val="BEB5ED"/>
    <a:srgbClr val="D7D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7835" autoAdjust="0"/>
  </p:normalViewPr>
  <p:slideViewPr>
    <p:cSldViewPr snapToGrid="0" snapToObjects="1">
      <p:cViewPr varScale="1">
        <p:scale>
          <a:sx n="89" d="100"/>
          <a:sy n="89" d="100"/>
        </p:scale>
        <p:origin x="461" y="72"/>
      </p:cViewPr>
      <p:guideLst>
        <p:guide orient="horz" pos="3564"/>
        <p:guide pos="1410"/>
      </p:guideLst>
    </p:cSldViewPr>
  </p:slideViewPr>
  <p:outlineViewPr>
    <p:cViewPr>
      <p:scale>
        <a:sx n="33" d="100"/>
        <a:sy n="33" d="100"/>
      </p:scale>
      <p:origin x="0" y="382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73" d="100"/>
          <a:sy n="73" d="100"/>
        </p:scale>
        <p:origin x="-3420" y="-11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customXml" Target="../customXml/item3.xml"/><Relationship Id="rId20" Type="http://schemas.openxmlformats.org/officeDocument/2006/relationships/font" Target="fonts/font6.fntdata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9706-E4ED-4BA6-BA45-48587D13DDEB}" type="datetimeFigureOut">
              <a:rPr lang="ru-RU" smtClean="0"/>
              <a:t>31.03.2022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59BE29-B719-4133-8717-026E273A64D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017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55" name="Shape 5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1pPr>
    <a:lvl2pPr indent="1143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2pPr>
    <a:lvl3pPr indent="2286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3pPr>
    <a:lvl4pPr indent="3429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4pPr>
    <a:lvl5pPr indent="4572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5pPr>
    <a:lvl6pPr indent="5715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6pPr>
    <a:lvl7pPr indent="6858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7pPr>
    <a:lvl8pPr indent="8001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8pPr>
    <a:lvl9pPr indent="914400" defTabSz="228600" latinLnBrk="0">
      <a:lnSpc>
        <a:spcPct val="117999"/>
      </a:lnSpc>
      <a:defRPr sz="11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22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170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674"/>
          <p:cNvSpPr/>
          <p:nvPr userDrawn="1"/>
        </p:nvSpPr>
        <p:spPr>
          <a:xfrm>
            <a:off x="0" y="0"/>
            <a:ext cx="12193200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200150 h 6858000"/>
              <a:gd name="connsiteX3" fmla="*/ 12193200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200150 h 6858000"/>
              <a:gd name="connsiteX3" fmla="*/ 12193200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2000 w 12193200"/>
              <a:gd name="connsiteY2" fmla="*/ 1200150 h 6858000"/>
              <a:gd name="connsiteX3" fmla="*/ 12192000 w 12193200"/>
              <a:gd name="connsiteY3" fmla="*/ 1200150 h 6858000"/>
              <a:gd name="connsiteX4" fmla="*/ 12193200 w 12193200"/>
              <a:gd name="connsiteY4" fmla="*/ 6858000 h 6858000"/>
              <a:gd name="connsiteX5" fmla="*/ 0 w 12193200"/>
              <a:gd name="connsiteY5" fmla="*/ 6858000 h 6858000"/>
              <a:gd name="connsiteX6" fmla="*/ 0 w 121932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3200" h="6858000">
                <a:moveTo>
                  <a:pt x="0" y="0"/>
                </a:moveTo>
                <a:lnTo>
                  <a:pt x="12193200" y="0"/>
                </a:lnTo>
                <a:lnTo>
                  <a:pt x="12192000" y="1200150"/>
                </a:lnTo>
                <a:lnTo>
                  <a:pt x="12192000" y="120015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1F6FD"/>
          </a:solidFill>
          <a:ln w="12700">
            <a:miter lim="400000"/>
          </a:ln>
        </p:spPr>
        <p:txBody>
          <a:bodyPr lIns="22860" rIns="22860" anchor="ctr"/>
          <a:lstStyle/>
          <a:p>
            <a:pPr lvl="0">
              <a:lnSpc>
                <a:spcPct val="100000"/>
              </a:lnSpc>
            </a:pPr>
            <a:endParaRPr sz="1500">
              <a:solidFill>
                <a:srgbClr val="FF934A"/>
              </a:solidFill>
            </a:endParaRPr>
          </a:p>
        </p:txBody>
      </p:sp>
      <p:sp>
        <p:nvSpPr>
          <p:cNvPr id="3" name="Shape 674"/>
          <p:cNvSpPr/>
          <p:nvPr userDrawn="1"/>
        </p:nvSpPr>
        <p:spPr>
          <a:xfrm>
            <a:off x="4499" y="0"/>
            <a:ext cx="12197026" cy="6858000"/>
          </a:xfrm>
          <a:custGeom>
            <a:avLst/>
            <a:gdLst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0 h 6858000"/>
              <a:gd name="connsiteX0" fmla="*/ 0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948001 w 12193200"/>
              <a:gd name="connsiteY3" fmla="*/ 6858000 h 6858000"/>
              <a:gd name="connsiteX4" fmla="*/ 0 w 12193200"/>
              <a:gd name="connsiteY4" fmla="*/ 6858000 h 6858000"/>
              <a:gd name="connsiteX5" fmla="*/ 0 w 12193200"/>
              <a:gd name="connsiteY5" fmla="*/ 0 h 6858000"/>
              <a:gd name="connsiteX0" fmla="*/ 0 w 12197026"/>
              <a:gd name="connsiteY0" fmla="*/ 0 h 6858000"/>
              <a:gd name="connsiteX1" fmla="*/ 12193200 w 12197026"/>
              <a:gd name="connsiteY1" fmla="*/ 0 h 6858000"/>
              <a:gd name="connsiteX2" fmla="*/ 12197026 w 12197026"/>
              <a:gd name="connsiteY2" fmla="*/ 1209675 h 6858000"/>
              <a:gd name="connsiteX3" fmla="*/ 12193200 w 12197026"/>
              <a:gd name="connsiteY3" fmla="*/ 6858000 h 6858000"/>
              <a:gd name="connsiteX4" fmla="*/ 948001 w 12197026"/>
              <a:gd name="connsiteY4" fmla="*/ 6858000 h 6858000"/>
              <a:gd name="connsiteX5" fmla="*/ 0 w 12197026"/>
              <a:gd name="connsiteY5" fmla="*/ 6858000 h 6858000"/>
              <a:gd name="connsiteX6" fmla="*/ 0 w 12197026"/>
              <a:gd name="connsiteY6" fmla="*/ 0 h 6858000"/>
              <a:gd name="connsiteX0" fmla="*/ 0 w 12197026"/>
              <a:gd name="connsiteY0" fmla="*/ 0 h 6858000"/>
              <a:gd name="connsiteX1" fmla="*/ 12193200 w 12197026"/>
              <a:gd name="connsiteY1" fmla="*/ 0 h 6858000"/>
              <a:gd name="connsiteX2" fmla="*/ 12197026 w 12197026"/>
              <a:gd name="connsiteY2" fmla="*/ 1209675 h 6858000"/>
              <a:gd name="connsiteX3" fmla="*/ 8192700 w 12197026"/>
              <a:gd name="connsiteY3" fmla="*/ 3724275 h 6858000"/>
              <a:gd name="connsiteX4" fmla="*/ 948001 w 12197026"/>
              <a:gd name="connsiteY4" fmla="*/ 6858000 h 6858000"/>
              <a:gd name="connsiteX5" fmla="*/ 0 w 12197026"/>
              <a:gd name="connsiteY5" fmla="*/ 6858000 h 6858000"/>
              <a:gd name="connsiteX6" fmla="*/ 0 w 12197026"/>
              <a:gd name="connsiteY6" fmla="*/ 0 h 6858000"/>
              <a:gd name="connsiteX0" fmla="*/ 0 w 12197026"/>
              <a:gd name="connsiteY0" fmla="*/ 0 h 6858000"/>
              <a:gd name="connsiteX1" fmla="*/ 12193200 w 12197026"/>
              <a:gd name="connsiteY1" fmla="*/ 0 h 6858000"/>
              <a:gd name="connsiteX2" fmla="*/ 12197026 w 12197026"/>
              <a:gd name="connsiteY2" fmla="*/ 1209675 h 6858000"/>
              <a:gd name="connsiteX3" fmla="*/ 8192700 w 12197026"/>
              <a:gd name="connsiteY3" fmla="*/ 3724275 h 6858000"/>
              <a:gd name="connsiteX4" fmla="*/ 948001 w 12197026"/>
              <a:gd name="connsiteY4" fmla="*/ 6858000 h 6858000"/>
              <a:gd name="connsiteX5" fmla="*/ 0 w 12197026"/>
              <a:gd name="connsiteY5" fmla="*/ 6858000 h 6858000"/>
              <a:gd name="connsiteX6" fmla="*/ 0 w 12197026"/>
              <a:gd name="connsiteY6" fmla="*/ 0 h 6858000"/>
              <a:gd name="connsiteX0" fmla="*/ 0 w 12197026"/>
              <a:gd name="connsiteY0" fmla="*/ 0 h 6858000"/>
              <a:gd name="connsiteX1" fmla="*/ 12193200 w 12197026"/>
              <a:gd name="connsiteY1" fmla="*/ 0 h 6858000"/>
              <a:gd name="connsiteX2" fmla="*/ 12197026 w 12197026"/>
              <a:gd name="connsiteY2" fmla="*/ 1209675 h 6858000"/>
              <a:gd name="connsiteX3" fmla="*/ 8192700 w 12197026"/>
              <a:gd name="connsiteY3" fmla="*/ 3724275 h 6858000"/>
              <a:gd name="connsiteX4" fmla="*/ 948001 w 12197026"/>
              <a:gd name="connsiteY4" fmla="*/ 6858000 h 6858000"/>
              <a:gd name="connsiteX5" fmla="*/ 0 w 12197026"/>
              <a:gd name="connsiteY5" fmla="*/ 6858000 h 6858000"/>
              <a:gd name="connsiteX6" fmla="*/ 0 w 12197026"/>
              <a:gd name="connsiteY6" fmla="*/ 0 h 6858000"/>
              <a:gd name="connsiteX0" fmla="*/ 0 w 12197171"/>
              <a:gd name="connsiteY0" fmla="*/ 0 h 6858000"/>
              <a:gd name="connsiteX1" fmla="*/ 12193200 w 12197171"/>
              <a:gd name="connsiteY1" fmla="*/ 0 h 6858000"/>
              <a:gd name="connsiteX2" fmla="*/ 12197026 w 12197171"/>
              <a:gd name="connsiteY2" fmla="*/ 1209675 h 6858000"/>
              <a:gd name="connsiteX3" fmla="*/ 8192700 w 12197171"/>
              <a:gd name="connsiteY3" fmla="*/ 3724275 h 6858000"/>
              <a:gd name="connsiteX4" fmla="*/ 948001 w 12197171"/>
              <a:gd name="connsiteY4" fmla="*/ 6858000 h 6858000"/>
              <a:gd name="connsiteX5" fmla="*/ 0 w 12197171"/>
              <a:gd name="connsiteY5" fmla="*/ 6858000 h 6858000"/>
              <a:gd name="connsiteX6" fmla="*/ 0 w 12197171"/>
              <a:gd name="connsiteY6" fmla="*/ 0 h 6858000"/>
              <a:gd name="connsiteX0" fmla="*/ 0 w 12197084"/>
              <a:gd name="connsiteY0" fmla="*/ 0 h 6858000"/>
              <a:gd name="connsiteX1" fmla="*/ 12193200 w 12197084"/>
              <a:gd name="connsiteY1" fmla="*/ 0 h 6858000"/>
              <a:gd name="connsiteX2" fmla="*/ 12197026 w 12197084"/>
              <a:gd name="connsiteY2" fmla="*/ 1209675 h 6858000"/>
              <a:gd name="connsiteX3" fmla="*/ 8192700 w 12197084"/>
              <a:gd name="connsiteY3" fmla="*/ 3724275 h 6858000"/>
              <a:gd name="connsiteX4" fmla="*/ 948001 w 12197084"/>
              <a:gd name="connsiteY4" fmla="*/ 6858000 h 6858000"/>
              <a:gd name="connsiteX5" fmla="*/ 0 w 12197084"/>
              <a:gd name="connsiteY5" fmla="*/ 6858000 h 6858000"/>
              <a:gd name="connsiteX6" fmla="*/ 0 w 12197084"/>
              <a:gd name="connsiteY6" fmla="*/ 0 h 6858000"/>
              <a:gd name="connsiteX0" fmla="*/ 0 w 12197084"/>
              <a:gd name="connsiteY0" fmla="*/ 0 h 6858000"/>
              <a:gd name="connsiteX1" fmla="*/ 12193200 w 12197084"/>
              <a:gd name="connsiteY1" fmla="*/ 0 h 6858000"/>
              <a:gd name="connsiteX2" fmla="*/ 12197026 w 12197084"/>
              <a:gd name="connsiteY2" fmla="*/ 1209675 h 6858000"/>
              <a:gd name="connsiteX3" fmla="*/ 8192700 w 12197084"/>
              <a:gd name="connsiteY3" fmla="*/ 3724275 h 6858000"/>
              <a:gd name="connsiteX4" fmla="*/ 948001 w 12197084"/>
              <a:gd name="connsiteY4" fmla="*/ 6858000 h 6858000"/>
              <a:gd name="connsiteX5" fmla="*/ 0 w 12197084"/>
              <a:gd name="connsiteY5" fmla="*/ 6858000 h 6858000"/>
              <a:gd name="connsiteX6" fmla="*/ 0 w 12197084"/>
              <a:gd name="connsiteY6" fmla="*/ 0 h 6858000"/>
              <a:gd name="connsiteX0" fmla="*/ 0 w 12197026"/>
              <a:gd name="connsiteY0" fmla="*/ 0 h 6858000"/>
              <a:gd name="connsiteX1" fmla="*/ 12193200 w 12197026"/>
              <a:gd name="connsiteY1" fmla="*/ 0 h 6858000"/>
              <a:gd name="connsiteX2" fmla="*/ 12197026 w 12197026"/>
              <a:gd name="connsiteY2" fmla="*/ 1209675 h 6858000"/>
              <a:gd name="connsiteX3" fmla="*/ 948001 w 12197026"/>
              <a:gd name="connsiteY3" fmla="*/ 6858000 h 6858000"/>
              <a:gd name="connsiteX4" fmla="*/ 0 w 12197026"/>
              <a:gd name="connsiteY4" fmla="*/ 6858000 h 6858000"/>
              <a:gd name="connsiteX5" fmla="*/ 0 w 12197026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7026" h="6858000">
                <a:moveTo>
                  <a:pt x="0" y="0"/>
                </a:moveTo>
                <a:lnTo>
                  <a:pt x="12193200" y="0"/>
                </a:lnTo>
                <a:cubicBezTo>
                  <a:pt x="12194475" y="403225"/>
                  <a:pt x="12195751" y="806450"/>
                  <a:pt x="12197026" y="1209675"/>
                </a:cubicBezTo>
                <a:cubicBezTo>
                  <a:pt x="10322826" y="2352675"/>
                  <a:pt x="2980839" y="5916613"/>
                  <a:pt x="948001" y="6858000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1200" lvl="0" defTabSz="1076325">
              <a:tabLst>
                <a:tab pos="809625" algn="l"/>
              </a:tabLst>
            </a:pPr>
            <a:endParaRPr sz="2000">
              <a:solidFill>
                <a:schemeClr val="lt1"/>
              </a:solidFill>
              <a:latin typeface="+mj-lt"/>
              <a:ea typeface="PT Sans" panose="020B0503020203020204" pitchFamily="34" charset="-52"/>
              <a:cs typeface="+mn-cs"/>
            </a:endParaRPr>
          </a:p>
        </p:txBody>
      </p:sp>
      <p:sp>
        <p:nvSpPr>
          <p:cNvPr id="4" name="Shape 674"/>
          <p:cNvSpPr/>
          <p:nvPr userDrawn="1"/>
        </p:nvSpPr>
        <p:spPr>
          <a:xfrm>
            <a:off x="1205707" y="729000"/>
            <a:ext cx="9782174" cy="5400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76200" dir="3600000" algn="tl" rotWithShape="0">
              <a:schemeClr val="accent1">
                <a:lumMod val="50000"/>
                <a:alpha val="1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defTabSz="821531"/>
            <a:endParaRPr sz="240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1517" y="1373536"/>
            <a:ext cx="1010554" cy="4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18" title="Имя Фамилия спикера"/>
          <p:cNvSpPr>
            <a:spLocks noGrp="1"/>
          </p:cNvSpPr>
          <p:nvPr>
            <p:ph type="body" sz="quarter" idx="13" hasCustomPrompt="1"/>
          </p:nvPr>
        </p:nvSpPr>
        <p:spPr>
          <a:xfrm>
            <a:off x="3448050" y="5667374"/>
            <a:ext cx="5313040" cy="361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ru-RU" sz="1100" b="0" i="0" u="none" strike="noStrike" cap="all" spc="150" normalizeH="0" baseline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362075" y="2295524"/>
            <a:ext cx="9448800" cy="2867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04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b="1" cap="all" spc="130" normalizeH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fontAlgn="auto" hangingPunct="1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078848" y="1360960"/>
            <a:ext cx="10035894" cy="3449165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lnSpc>
                <a:spcPct val="130000"/>
              </a:lnSpc>
              <a:spcAft>
                <a:spcPts val="600"/>
              </a:spcAft>
              <a:defRPr sz="2800" b="0" baseline="0">
                <a:solidFill>
                  <a:schemeClr val="tx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 smtClean="0"/>
              <a:t>Небольшое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99799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674"/>
          <p:cNvSpPr/>
          <p:nvPr userDrawn="1"/>
        </p:nvSpPr>
        <p:spPr>
          <a:xfrm>
            <a:off x="1" y="0"/>
            <a:ext cx="12193590" cy="5058000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/>
            </a:pPr>
            <a:endParaRPr sz="1500">
              <a:solidFill>
                <a:srgbClr val="512DA8"/>
              </a:solidFill>
            </a:endParaRPr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552" y="-1"/>
            <a:ext cx="12192036" cy="68580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DCDEE0"/>
                </a:solidFill>
              </a:defRPr>
            </a:lvl1pPr>
          </a:lstStyle>
          <a:p>
            <a:pPr marL="146538" marR="0" lvl="0" indent="-146538" algn="l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/>
              <a:defRPr/>
            </a:pPr>
            <a:endParaRPr lang="en-US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5058000"/>
            <a:ext cx="12193588" cy="18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1200" lvl="0" defTabSz="1076325">
              <a:tabLst>
                <a:tab pos="809625" algn="l"/>
              </a:tabLst>
            </a:pPr>
            <a:endParaRPr lang="ru-RU" sz="2000" dirty="0">
              <a:solidFill>
                <a:schemeClr val="lt1"/>
              </a:solidFill>
              <a:latin typeface="+mj-lt"/>
              <a:ea typeface="PT Sans" panose="020B0503020203020204" pitchFamily="34" charset="-52"/>
              <a:cs typeface="+mn-cs"/>
              <a:sym typeface="Open San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135621" y="5314950"/>
            <a:ext cx="9922346" cy="13586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или тезис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502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674"/>
          <p:cNvSpPr/>
          <p:nvPr userDrawn="1"/>
        </p:nvSpPr>
        <p:spPr>
          <a:xfrm>
            <a:off x="1" y="2725386"/>
            <a:ext cx="12193590" cy="4132614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/>
            </a:pPr>
            <a:endParaRPr sz="1500">
              <a:solidFill>
                <a:srgbClr val="512DA8"/>
              </a:solidFill>
            </a:endParaRPr>
          </a:p>
        </p:txBody>
      </p:sp>
      <p:sp>
        <p:nvSpPr>
          <p:cNvPr id="5" name="Shape 674"/>
          <p:cNvSpPr/>
          <p:nvPr userDrawn="1"/>
        </p:nvSpPr>
        <p:spPr>
          <a:xfrm>
            <a:off x="-1" y="-1"/>
            <a:ext cx="12193590" cy="41326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1200" lvl="0" defTabSz="1076325">
              <a:tabLst>
                <a:tab pos="809625" algn="l"/>
              </a:tabLst>
            </a:pPr>
            <a:endParaRPr sz="2000">
              <a:solidFill>
                <a:schemeClr val="lt1"/>
              </a:solidFill>
              <a:latin typeface="+mj-lt"/>
              <a:ea typeface="PT Sans" panose="020B0503020203020204" pitchFamily="34" charset="-52"/>
              <a:cs typeface="+mn-cs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2743" y="3"/>
            <a:ext cx="3310848" cy="413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309" y="958423"/>
            <a:ext cx="10516970" cy="2806055"/>
          </a:xfrm>
          <a:prstGeom prst="rect">
            <a:avLst/>
          </a:prstGeom>
        </p:spPr>
        <p:txBody>
          <a:bodyPr anchor="ctr"/>
          <a:lstStyle>
            <a:lvl1pPr>
              <a:defRPr baseline="0"/>
            </a:lvl1pPr>
          </a:lstStyle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Маркетплейс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52" y="257826"/>
            <a:ext cx="747371" cy="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8" title="Имя Фамилия спикера"/>
          <p:cNvSpPr>
            <a:spLocks noGrp="1"/>
          </p:cNvSpPr>
          <p:nvPr>
            <p:ph type="body" sz="quarter" idx="13" hasCustomPrompt="1"/>
          </p:nvPr>
        </p:nvSpPr>
        <p:spPr>
          <a:xfrm>
            <a:off x="3448050" y="6257683"/>
            <a:ext cx="5313040" cy="361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ru-RU" sz="1200" b="1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lang="en-US" dirty="0" smtClean="0"/>
              <a:t>www.taxcom.ru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0931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b="1" cap="all" spc="130" normalizeH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fontAlgn="auto" hangingPunct="1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04950" y="1152525"/>
            <a:ext cx="9191625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 smtClean="0"/>
              <a:t>Заголовок в одну строку</a:t>
            </a:r>
            <a:endParaRPr lang="ru-RU" dirty="0"/>
          </a:p>
        </p:txBody>
      </p:sp>
      <p:sp>
        <p:nvSpPr>
          <p:cNvPr id="4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</p:spTree>
    <p:extLst>
      <p:ext uri="{BB962C8B-B14F-4D97-AF65-F5344CB8AC3E}">
        <p14:creationId xmlns:p14="http://schemas.microsoft.com/office/powerpoint/2010/main" val="7652472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ервис/Дось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 userDrawn="1"/>
        </p:nvSpPr>
        <p:spPr>
          <a:xfrm>
            <a:off x="6219367" y="6389999"/>
            <a:ext cx="5984812" cy="478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1200"/>
            <a:endParaRPr lang="ru-RU" sz="2000" dirty="0">
              <a:latin typeface="+mj-lt"/>
              <a:ea typeface="PT Sans" panose="020B0503020203020204" pitchFamily="34" charset="-52"/>
            </a:endParaRPr>
          </a:p>
        </p:txBody>
      </p:sp>
      <p:sp>
        <p:nvSpPr>
          <p:cNvPr id="53" name="Текст 18" title="Имя Фамилия спикера"/>
          <p:cNvSpPr txBox="1">
            <a:spLocks/>
          </p:cNvSpPr>
          <p:nvPr userDrawn="1"/>
        </p:nvSpPr>
        <p:spPr>
          <a:xfrm>
            <a:off x="6104207" y="6487798"/>
            <a:ext cx="5831725" cy="361951"/>
          </a:xfrm>
          <a:prstGeom prst="rect">
            <a:avLst/>
          </a:prstGeom>
        </p:spPr>
        <p:txBody>
          <a:bodyPr/>
          <a:lstStyle>
            <a:lvl1pPr marL="0" marR="0" indent="0" algn="r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ru-RU" dirty="0" smtClean="0"/>
              <a:t>Все </a:t>
            </a:r>
            <a:r>
              <a:rPr lang="ru-RU" baseline="0" dirty="0" smtClean="0"/>
              <a:t>контрагенты как на ладони</a:t>
            </a:r>
            <a:endParaRPr lang="ru-RU" dirty="0"/>
          </a:p>
        </p:txBody>
      </p:sp>
      <p:sp>
        <p:nvSpPr>
          <p:cNvPr id="54" name="Прямоугольник 1"/>
          <p:cNvSpPr/>
          <p:nvPr userDrawn="1"/>
        </p:nvSpPr>
        <p:spPr>
          <a:xfrm>
            <a:off x="0" y="6389999"/>
            <a:ext cx="6819900" cy="478800"/>
          </a:xfrm>
          <a:custGeom>
            <a:avLst/>
            <a:gdLst>
              <a:gd name="connsiteX0" fmla="*/ 0 w 6819900"/>
              <a:gd name="connsiteY0" fmla="*/ 0 h 468000"/>
              <a:gd name="connsiteX1" fmla="*/ 6819900 w 6819900"/>
              <a:gd name="connsiteY1" fmla="*/ 0 h 468000"/>
              <a:gd name="connsiteX2" fmla="*/ 6819900 w 6819900"/>
              <a:gd name="connsiteY2" fmla="*/ 468000 h 468000"/>
              <a:gd name="connsiteX3" fmla="*/ 0 w 6819900"/>
              <a:gd name="connsiteY3" fmla="*/ 468000 h 468000"/>
              <a:gd name="connsiteX4" fmla="*/ 0 w 6819900"/>
              <a:gd name="connsiteY4" fmla="*/ 0 h 468000"/>
              <a:gd name="connsiteX0" fmla="*/ 0 w 6819900"/>
              <a:gd name="connsiteY0" fmla="*/ 0 h 468000"/>
              <a:gd name="connsiteX1" fmla="*/ 6819900 w 6819900"/>
              <a:gd name="connsiteY1" fmla="*/ 0 h 468000"/>
              <a:gd name="connsiteX2" fmla="*/ 6343650 w 6819900"/>
              <a:gd name="connsiteY2" fmla="*/ 468000 h 468000"/>
              <a:gd name="connsiteX3" fmla="*/ 0 w 6819900"/>
              <a:gd name="connsiteY3" fmla="*/ 468000 h 468000"/>
              <a:gd name="connsiteX4" fmla="*/ 0 w 6819900"/>
              <a:gd name="connsiteY4" fmla="*/ 0 h 468000"/>
              <a:gd name="connsiteX0" fmla="*/ 0 w 6819900"/>
              <a:gd name="connsiteY0" fmla="*/ 0 h 468000"/>
              <a:gd name="connsiteX1" fmla="*/ 6819900 w 6819900"/>
              <a:gd name="connsiteY1" fmla="*/ 0 h 468000"/>
              <a:gd name="connsiteX2" fmla="*/ 6276975 w 6819900"/>
              <a:gd name="connsiteY2" fmla="*/ 468000 h 468000"/>
              <a:gd name="connsiteX3" fmla="*/ 0 w 6819900"/>
              <a:gd name="connsiteY3" fmla="*/ 468000 h 468000"/>
              <a:gd name="connsiteX4" fmla="*/ 0 w 6819900"/>
              <a:gd name="connsiteY4" fmla="*/ 0 h 46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19900" h="468000">
                <a:moveTo>
                  <a:pt x="0" y="0"/>
                </a:moveTo>
                <a:lnTo>
                  <a:pt x="6819900" y="0"/>
                </a:lnTo>
                <a:lnTo>
                  <a:pt x="6276975" y="468000"/>
                </a:lnTo>
                <a:lnTo>
                  <a:pt x="0" y="46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5" name="Picture 2" descr="C:\Users\BaimurzaevaLM\Desktop\Продающие презентации\макеты для шаблонов\фон-отчетность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93588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cap="all" spc="130" normalizeH="0" dirty="0">
                <a:solidFill>
                  <a:schemeClr val="bg1"/>
                </a:solidFill>
                <a:effectLst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lvl="0" indent="0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12" name="Текст 18" title="Имя Фамилия спикера"/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276873"/>
            <a:ext cx="8248650" cy="415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2A68A6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Компания «</a:t>
            </a:r>
            <a:r>
              <a:rPr lang="ru-RU" dirty="0" err="1" smtClean="0"/>
              <a:t>Такском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2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04950" y="1152525"/>
            <a:ext cx="9191625" cy="71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ru-RU" sz="32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</a:lstStyle>
          <a:p>
            <a:r>
              <a:rPr lang="ru-RU" dirty="0" smtClean="0"/>
              <a:t>Заголовок в одну строку</a:t>
            </a:r>
            <a:endParaRPr lang="ru-RU" dirty="0"/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1198911" y="2252471"/>
            <a:ext cx="3060000" cy="1440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76200" dir="3600000" algn="tl" rotWithShape="0">
              <a:schemeClr val="accent1">
                <a:lumMod val="50000"/>
                <a:alpha val="1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defTabSz="821531"/>
            <a:endParaRPr lang="ru-RU" sz="2400" dirty="0">
              <a:solidFill>
                <a:srgbClr val="FFFFFF"/>
              </a:solidFill>
              <a:sym typeface="Open Sans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4561236" y="2252471"/>
            <a:ext cx="3060000" cy="1440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76200" dir="3600000" algn="tl" rotWithShape="0">
              <a:schemeClr val="accent1">
                <a:lumMod val="50000"/>
                <a:alpha val="1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defTabSz="821531"/>
            <a:endParaRPr lang="ru-RU" sz="2400" dirty="0">
              <a:solidFill>
                <a:srgbClr val="FFFFFF"/>
              </a:solidFill>
              <a:sym typeface="Open Sans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7923561" y="2252471"/>
            <a:ext cx="3060000" cy="1440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76200" dir="3600000" algn="tl" rotWithShape="0">
              <a:schemeClr val="accent1">
                <a:lumMod val="50000"/>
                <a:alpha val="1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defTabSz="821531"/>
            <a:endParaRPr lang="ru-RU" sz="2400" dirty="0">
              <a:solidFill>
                <a:srgbClr val="FFFFFF"/>
              </a:solidFill>
              <a:sym typeface="Open Sans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1196575" y="3936491"/>
            <a:ext cx="3060000" cy="1440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76200" dir="3600000" algn="tl" rotWithShape="0">
              <a:schemeClr val="accent1">
                <a:lumMod val="50000"/>
                <a:alpha val="1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defTabSz="821531"/>
            <a:endParaRPr lang="ru-RU" sz="2400" dirty="0">
              <a:solidFill>
                <a:srgbClr val="FFFFFF"/>
              </a:solidFill>
              <a:sym typeface="Open Sans"/>
            </a:endParaRPr>
          </a:p>
        </p:txBody>
      </p:sp>
      <p:sp>
        <p:nvSpPr>
          <p:cNvPr id="29" name="Прямоугольник 28"/>
          <p:cNvSpPr/>
          <p:nvPr userDrawn="1"/>
        </p:nvSpPr>
        <p:spPr>
          <a:xfrm>
            <a:off x="4558900" y="3936491"/>
            <a:ext cx="3060000" cy="1440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76200" dir="3600000" algn="tl" rotWithShape="0">
              <a:schemeClr val="accent1">
                <a:lumMod val="50000"/>
                <a:alpha val="1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defTabSz="821531"/>
            <a:endParaRPr lang="ru-RU" sz="2400" dirty="0">
              <a:solidFill>
                <a:srgbClr val="FFFFFF"/>
              </a:solidFill>
              <a:sym typeface="Open Sans"/>
            </a:endParaRPr>
          </a:p>
        </p:txBody>
      </p:sp>
      <p:sp>
        <p:nvSpPr>
          <p:cNvPr id="30" name="Прямоугольник 29"/>
          <p:cNvSpPr/>
          <p:nvPr userDrawn="1"/>
        </p:nvSpPr>
        <p:spPr>
          <a:xfrm>
            <a:off x="7921225" y="3936491"/>
            <a:ext cx="3060000" cy="1440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76200" dir="3600000" algn="tl" rotWithShape="0">
              <a:schemeClr val="accent1">
                <a:lumMod val="50000"/>
                <a:alpha val="1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defTabSz="821531"/>
            <a:endParaRPr lang="ru-RU" sz="2400" dirty="0">
              <a:solidFill>
                <a:srgbClr val="FFFFFF"/>
              </a:solidFill>
              <a:sym typeface="Open Sans"/>
            </a:endParaRPr>
          </a:p>
        </p:txBody>
      </p:sp>
      <p:sp>
        <p:nvSpPr>
          <p:cNvPr id="34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1295669" y="2977517"/>
            <a:ext cx="2847706" cy="352423"/>
          </a:xfrm>
          <a:prstGeom prst="rect">
            <a:avLst/>
          </a:prstGeom>
        </p:spPr>
        <p:txBody>
          <a:bodyPr/>
          <a:lstStyle>
            <a:lvl1pPr marL="0" marR="0" indent="0" algn="ctr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 sz="1400" b="1" cap="none" baseline="0">
                <a:solidFill>
                  <a:srgbClr val="3F51B5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5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4670635" y="2977517"/>
            <a:ext cx="2825539" cy="352423"/>
          </a:xfrm>
          <a:prstGeom prst="rect">
            <a:avLst/>
          </a:prstGeom>
        </p:spPr>
        <p:txBody>
          <a:bodyPr/>
          <a:lstStyle>
            <a:lvl1pPr marL="0" marR="0" indent="0" algn="ctr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 sz="1400" b="1" cap="none" baseline="0">
                <a:solidFill>
                  <a:srgbClr val="3F51B5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36" name="Текст 14"/>
          <p:cNvSpPr>
            <a:spLocks noGrp="1"/>
          </p:cNvSpPr>
          <p:nvPr>
            <p:ph type="body" sz="quarter" idx="23" hasCustomPrompt="1"/>
          </p:nvPr>
        </p:nvSpPr>
        <p:spPr>
          <a:xfrm>
            <a:off x="8048281" y="2977516"/>
            <a:ext cx="2838794" cy="352423"/>
          </a:xfrm>
          <a:prstGeom prst="rect">
            <a:avLst/>
          </a:prstGeom>
        </p:spPr>
        <p:txBody>
          <a:bodyPr/>
          <a:lstStyle>
            <a:lvl1pPr marL="0" marR="0" indent="0" algn="ctr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 sz="1400" b="1" cap="none" baseline="0">
                <a:solidFill>
                  <a:srgbClr val="3F51B5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0" name="Текст 14"/>
          <p:cNvSpPr>
            <a:spLocks noGrp="1"/>
          </p:cNvSpPr>
          <p:nvPr>
            <p:ph type="body" sz="quarter" idx="27" hasCustomPrompt="1"/>
          </p:nvPr>
        </p:nvSpPr>
        <p:spPr>
          <a:xfrm>
            <a:off x="1305194" y="4661537"/>
            <a:ext cx="2847706" cy="352423"/>
          </a:xfrm>
          <a:prstGeom prst="rect">
            <a:avLst/>
          </a:prstGeom>
        </p:spPr>
        <p:txBody>
          <a:bodyPr/>
          <a:lstStyle>
            <a:lvl1pPr marL="0" marR="0" indent="0" algn="ctr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 sz="1400" b="1" cap="none" baseline="0">
                <a:solidFill>
                  <a:srgbClr val="3F51B5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1" name="Текст 14"/>
          <p:cNvSpPr>
            <a:spLocks noGrp="1"/>
          </p:cNvSpPr>
          <p:nvPr>
            <p:ph type="body" sz="quarter" idx="28" hasCustomPrompt="1"/>
          </p:nvPr>
        </p:nvSpPr>
        <p:spPr>
          <a:xfrm>
            <a:off x="4680160" y="4661537"/>
            <a:ext cx="2825539" cy="352423"/>
          </a:xfrm>
          <a:prstGeom prst="rect">
            <a:avLst/>
          </a:prstGeom>
        </p:spPr>
        <p:txBody>
          <a:bodyPr/>
          <a:lstStyle>
            <a:lvl1pPr marL="0" marR="0" indent="0" algn="ctr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 sz="1400" b="1" cap="none" baseline="0">
                <a:solidFill>
                  <a:srgbClr val="3F51B5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sp>
        <p:nvSpPr>
          <p:cNvPr id="42" name="Текст 14"/>
          <p:cNvSpPr>
            <a:spLocks noGrp="1"/>
          </p:cNvSpPr>
          <p:nvPr>
            <p:ph type="body" sz="quarter" idx="29" hasCustomPrompt="1"/>
          </p:nvPr>
        </p:nvSpPr>
        <p:spPr>
          <a:xfrm>
            <a:off x="8057806" y="4661536"/>
            <a:ext cx="2838794" cy="352423"/>
          </a:xfrm>
          <a:prstGeom prst="rect">
            <a:avLst/>
          </a:prstGeom>
        </p:spPr>
        <p:txBody>
          <a:bodyPr/>
          <a:lstStyle>
            <a:lvl1pPr marL="0" marR="0" indent="0" algn="ctr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Pct val="75000"/>
              <a:buFontTx/>
              <a:buNone/>
              <a:tabLst/>
              <a:defRPr sz="1400" b="1" cap="none" baseline="0">
                <a:solidFill>
                  <a:srgbClr val="3F51B5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Заголовок</a:t>
            </a:r>
            <a:endParaRPr lang="ru-RU" dirty="0"/>
          </a:p>
        </p:txBody>
      </p:sp>
      <p:pic>
        <p:nvPicPr>
          <p:cNvPr id="52" name="Picture 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91859" y="334023"/>
            <a:ext cx="747274" cy="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83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_об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74"/>
          <p:cNvSpPr/>
          <p:nvPr userDrawn="1"/>
        </p:nvSpPr>
        <p:spPr>
          <a:xfrm>
            <a:off x="-1" y="5915024"/>
            <a:ext cx="12193590" cy="942975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/>
            </a:pPr>
            <a:endParaRPr sz="1500">
              <a:solidFill>
                <a:schemeClr val="bg2"/>
              </a:solidFill>
            </a:endParaRPr>
          </a:p>
        </p:txBody>
      </p:sp>
      <p:sp>
        <p:nvSpPr>
          <p:cNvPr id="9" name="Shape 674"/>
          <p:cNvSpPr/>
          <p:nvPr userDrawn="1"/>
        </p:nvSpPr>
        <p:spPr>
          <a:xfrm>
            <a:off x="-1" y="0"/>
            <a:ext cx="12193590" cy="297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1200" lvl="0" defTabSz="1076325">
              <a:tabLst>
                <a:tab pos="809625" algn="l"/>
              </a:tabLst>
            </a:pPr>
            <a:endParaRPr sz="2000">
              <a:solidFill>
                <a:schemeClr val="lt1"/>
              </a:solidFill>
              <a:latin typeface="+mj-lt"/>
              <a:ea typeface="PT Sans" panose="020B0503020203020204" pitchFamily="34" charset="-52"/>
              <a:cs typeface="+mn-cs"/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>
          <a:xfrm>
            <a:off x="838309" y="958423"/>
            <a:ext cx="1051697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39" y="3"/>
            <a:ext cx="2380751" cy="29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309" y="958423"/>
            <a:ext cx="10516970" cy="1325563"/>
          </a:xfrm>
          <a:prstGeom prst="rect">
            <a:avLst/>
          </a:prstGeom>
        </p:spPr>
        <p:txBody>
          <a:bodyPr/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66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</a:lstStyle>
          <a:p>
            <a:pPr algn="ctr"/>
            <a:r>
              <a:rPr lang="ru-RU" dirty="0" smtClean="0">
                <a:solidFill>
                  <a:schemeClr val="bg1"/>
                </a:solidFill>
              </a:rPr>
              <a:t>Заголовок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955007" y="3905250"/>
            <a:ext cx="10283576" cy="838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lang="ru-RU" sz="4000" b="0" kern="120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1071258" y="6257925"/>
            <a:ext cx="10193077" cy="387798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>
              <a:buNone/>
              <a:defRPr kumimoji="0" lang="ru-RU" sz="1600" b="0" i="0" u="none" strike="noStrike" kern="0" cap="all" spc="130" normalizeH="0" baseline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R="0" lvl="0" defTabSz="410766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tabLst/>
            </a:pPr>
            <a:r>
              <a:rPr lang="en-US" dirty="0" smtClean="0"/>
              <a:t>taxcom.ru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52" y="257826"/>
            <a:ext cx="747371" cy="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2378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ИНАЛ_общ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674"/>
          <p:cNvSpPr/>
          <p:nvPr userDrawn="1"/>
        </p:nvSpPr>
        <p:spPr>
          <a:xfrm>
            <a:off x="-1" y="5915024"/>
            <a:ext cx="12193590" cy="942975"/>
          </a:xfrm>
          <a:prstGeom prst="rect">
            <a:avLst/>
          </a:prstGeom>
          <a:solidFill>
            <a:schemeClr val="bg2"/>
          </a:solidFill>
          <a:ln w="12700">
            <a:miter lim="400000"/>
          </a:ln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/>
            </a:pPr>
            <a:endParaRPr sz="1500">
              <a:solidFill>
                <a:schemeClr val="bg2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12839" y="3"/>
            <a:ext cx="2380751" cy="297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52" y="257826"/>
            <a:ext cx="747371" cy="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846215" y="2425701"/>
            <a:ext cx="6499570" cy="36519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46538" marR="0" lvl="0" indent="-146538" algn="l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/>
              <a:defRPr/>
            </a:pPr>
            <a:endParaRPr lang="en-US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-1887363" y="3036766"/>
            <a:ext cx="4225644" cy="237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46538" marR="0" lvl="0" indent="-146538" algn="l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/>
              <a:defRPr/>
            </a:pPr>
            <a:endParaRPr lang="en-US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853717" y="3036766"/>
            <a:ext cx="4225644" cy="23743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46538" marR="0" lvl="0" indent="-146538" algn="l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/>
              <a:defRPr/>
            </a:pPr>
            <a:endParaRPr lang="en-US"/>
          </a:p>
        </p:txBody>
      </p:sp>
      <p:sp>
        <p:nvSpPr>
          <p:cNvPr id="16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  <p:grpSp>
        <p:nvGrpSpPr>
          <p:cNvPr id="17" name="Group 1187"/>
          <p:cNvGrpSpPr/>
          <p:nvPr userDrawn="1"/>
        </p:nvGrpSpPr>
        <p:grpSpPr>
          <a:xfrm>
            <a:off x="2846217" y="2276477"/>
            <a:ext cx="6499570" cy="158751"/>
            <a:chOff x="0" y="0"/>
            <a:chExt cx="13000833" cy="317501"/>
          </a:xfrm>
        </p:grpSpPr>
        <p:sp>
          <p:nvSpPr>
            <p:cNvPr id="18" name="Shape 1183"/>
            <p:cNvSpPr/>
            <p:nvPr/>
          </p:nvSpPr>
          <p:spPr>
            <a:xfrm>
              <a:off x="0" y="0"/>
              <a:ext cx="13000834" cy="31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0" extrusionOk="0">
                  <a:moveTo>
                    <a:pt x="113" y="1"/>
                  </a:moveTo>
                  <a:cubicBezTo>
                    <a:pt x="81" y="1"/>
                    <a:pt x="64" y="-8"/>
                    <a:pt x="47" y="216"/>
                  </a:cubicBezTo>
                  <a:cubicBezTo>
                    <a:pt x="28" y="501"/>
                    <a:pt x="12" y="1108"/>
                    <a:pt x="6" y="1890"/>
                  </a:cubicBezTo>
                  <a:cubicBezTo>
                    <a:pt x="0" y="2604"/>
                    <a:pt x="0" y="3291"/>
                    <a:pt x="0" y="4615"/>
                  </a:cubicBezTo>
                  <a:lnTo>
                    <a:pt x="0" y="15518"/>
                  </a:lnTo>
                  <a:lnTo>
                    <a:pt x="0" y="16948"/>
                  </a:lnTo>
                  <a:lnTo>
                    <a:pt x="0" y="21590"/>
                  </a:lnTo>
                  <a:lnTo>
                    <a:pt x="113" y="21590"/>
                  </a:lnTo>
                  <a:lnTo>
                    <a:pt x="21486" y="21590"/>
                  </a:lnTo>
                  <a:lnTo>
                    <a:pt x="21600" y="21590"/>
                  </a:lnTo>
                  <a:lnTo>
                    <a:pt x="21600" y="16948"/>
                  </a:lnTo>
                  <a:lnTo>
                    <a:pt x="21600" y="15518"/>
                  </a:lnTo>
                  <a:lnTo>
                    <a:pt x="21600" y="4615"/>
                  </a:lnTo>
                  <a:cubicBezTo>
                    <a:pt x="21600" y="3270"/>
                    <a:pt x="21600" y="2604"/>
                    <a:pt x="21594" y="1890"/>
                  </a:cubicBezTo>
                  <a:cubicBezTo>
                    <a:pt x="21588" y="1108"/>
                    <a:pt x="21572" y="501"/>
                    <a:pt x="21553" y="216"/>
                  </a:cubicBezTo>
                  <a:cubicBezTo>
                    <a:pt x="21535" y="-10"/>
                    <a:pt x="21519" y="1"/>
                    <a:pt x="21487" y="1"/>
                  </a:cubicBezTo>
                  <a:lnTo>
                    <a:pt x="114" y="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75787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19" name="Shape 1184"/>
            <p:cNvSpPr/>
            <p:nvPr/>
          </p:nvSpPr>
          <p:spPr>
            <a:xfrm>
              <a:off x="127000" y="85232"/>
              <a:ext cx="147036" cy="147037"/>
            </a:xfrm>
            <a:prstGeom prst="ellipse">
              <a:avLst/>
            </a:prstGeom>
            <a:solidFill>
              <a:srgbClr val="2C2F37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0" name="Shape 1185"/>
            <p:cNvSpPr/>
            <p:nvPr/>
          </p:nvSpPr>
          <p:spPr>
            <a:xfrm>
              <a:off x="324835" y="85232"/>
              <a:ext cx="147037" cy="147037"/>
            </a:xfrm>
            <a:prstGeom prst="ellipse">
              <a:avLst/>
            </a:prstGeom>
            <a:solidFill>
              <a:srgbClr val="2C2F37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1" name="Shape 1186"/>
            <p:cNvSpPr/>
            <p:nvPr/>
          </p:nvSpPr>
          <p:spPr>
            <a:xfrm>
              <a:off x="522671" y="85232"/>
              <a:ext cx="147037" cy="147037"/>
            </a:xfrm>
            <a:prstGeom prst="ellipse">
              <a:avLst/>
            </a:prstGeom>
            <a:solidFill>
              <a:srgbClr val="2C2F37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2" name="Group 1193"/>
          <p:cNvGrpSpPr/>
          <p:nvPr userDrawn="1"/>
        </p:nvGrpSpPr>
        <p:grpSpPr>
          <a:xfrm>
            <a:off x="-1887364" y="2943083"/>
            <a:ext cx="4225646" cy="103211"/>
            <a:chOff x="0" y="0"/>
            <a:chExt cx="8452389" cy="206420"/>
          </a:xfrm>
        </p:grpSpPr>
        <p:sp>
          <p:nvSpPr>
            <p:cNvPr id="23" name="Shape 1189"/>
            <p:cNvSpPr/>
            <p:nvPr/>
          </p:nvSpPr>
          <p:spPr>
            <a:xfrm>
              <a:off x="0" y="0"/>
              <a:ext cx="8452390" cy="20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0" extrusionOk="0">
                  <a:moveTo>
                    <a:pt x="113" y="1"/>
                  </a:moveTo>
                  <a:cubicBezTo>
                    <a:pt x="81" y="1"/>
                    <a:pt x="64" y="-8"/>
                    <a:pt x="47" y="216"/>
                  </a:cubicBezTo>
                  <a:cubicBezTo>
                    <a:pt x="28" y="501"/>
                    <a:pt x="12" y="1108"/>
                    <a:pt x="6" y="1890"/>
                  </a:cubicBezTo>
                  <a:cubicBezTo>
                    <a:pt x="0" y="2604"/>
                    <a:pt x="0" y="3291"/>
                    <a:pt x="0" y="4615"/>
                  </a:cubicBezTo>
                  <a:lnTo>
                    <a:pt x="0" y="15518"/>
                  </a:lnTo>
                  <a:lnTo>
                    <a:pt x="0" y="16948"/>
                  </a:lnTo>
                  <a:lnTo>
                    <a:pt x="0" y="21590"/>
                  </a:lnTo>
                  <a:lnTo>
                    <a:pt x="113" y="21590"/>
                  </a:lnTo>
                  <a:lnTo>
                    <a:pt x="21486" y="21590"/>
                  </a:lnTo>
                  <a:lnTo>
                    <a:pt x="21600" y="21590"/>
                  </a:lnTo>
                  <a:lnTo>
                    <a:pt x="21600" y="16948"/>
                  </a:lnTo>
                  <a:lnTo>
                    <a:pt x="21600" y="15518"/>
                  </a:lnTo>
                  <a:lnTo>
                    <a:pt x="21600" y="4615"/>
                  </a:lnTo>
                  <a:cubicBezTo>
                    <a:pt x="21600" y="3270"/>
                    <a:pt x="21600" y="2604"/>
                    <a:pt x="21594" y="1890"/>
                  </a:cubicBezTo>
                  <a:cubicBezTo>
                    <a:pt x="21588" y="1108"/>
                    <a:pt x="21572" y="501"/>
                    <a:pt x="21553" y="216"/>
                  </a:cubicBezTo>
                  <a:cubicBezTo>
                    <a:pt x="21535" y="-10"/>
                    <a:pt x="21519" y="1"/>
                    <a:pt x="21487" y="1"/>
                  </a:cubicBezTo>
                  <a:lnTo>
                    <a:pt x="114" y="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4" name="Shape 1190"/>
            <p:cNvSpPr/>
            <p:nvPr/>
          </p:nvSpPr>
          <p:spPr>
            <a:xfrm>
              <a:off x="82568" y="55413"/>
              <a:ext cx="95595" cy="95595"/>
            </a:xfrm>
            <a:prstGeom prst="ellipse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5" name="Shape 1191"/>
            <p:cNvSpPr/>
            <p:nvPr/>
          </p:nvSpPr>
          <p:spPr>
            <a:xfrm>
              <a:off x="211189" y="55413"/>
              <a:ext cx="95595" cy="95595"/>
            </a:xfrm>
            <a:prstGeom prst="ellipse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6" name="Shape 1192"/>
            <p:cNvSpPr/>
            <p:nvPr/>
          </p:nvSpPr>
          <p:spPr>
            <a:xfrm>
              <a:off x="339811" y="55413"/>
              <a:ext cx="95595" cy="95595"/>
            </a:xfrm>
            <a:prstGeom prst="ellipse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" name="Group 1199"/>
          <p:cNvGrpSpPr/>
          <p:nvPr userDrawn="1"/>
        </p:nvGrpSpPr>
        <p:grpSpPr>
          <a:xfrm>
            <a:off x="9853721" y="2943083"/>
            <a:ext cx="4225645" cy="103211"/>
            <a:chOff x="0" y="0"/>
            <a:chExt cx="8452389" cy="206420"/>
          </a:xfrm>
        </p:grpSpPr>
        <p:sp>
          <p:nvSpPr>
            <p:cNvPr id="28" name="Shape 1195"/>
            <p:cNvSpPr/>
            <p:nvPr/>
          </p:nvSpPr>
          <p:spPr>
            <a:xfrm>
              <a:off x="0" y="0"/>
              <a:ext cx="8452390" cy="206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9" h="21590" extrusionOk="0">
                  <a:moveTo>
                    <a:pt x="113" y="1"/>
                  </a:moveTo>
                  <a:cubicBezTo>
                    <a:pt x="81" y="1"/>
                    <a:pt x="64" y="-8"/>
                    <a:pt x="47" y="216"/>
                  </a:cubicBezTo>
                  <a:cubicBezTo>
                    <a:pt x="28" y="501"/>
                    <a:pt x="12" y="1108"/>
                    <a:pt x="6" y="1890"/>
                  </a:cubicBezTo>
                  <a:cubicBezTo>
                    <a:pt x="0" y="2604"/>
                    <a:pt x="0" y="3291"/>
                    <a:pt x="0" y="4615"/>
                  </a:cubicBezTo>
                  <a:lnTo>
                    <a:pt x="0" y="15518"/>
                  </a:lnTo>
                  <a:lnTo>
                    <a:pt x="0" y="16948"/>
                  </a:lnTo>
                  <a:lnTo>
                    <a:pt x="0" y="21590"/>
                  </a:lnTo>
                  <a:lnTo>
                    <a:pt x="113" y="21590"/>
                  </a:lnTo>
                  <a:lnTo>
                    <a:pt x="21486" y="21590"/>
                  </a:lnTo>
                  <a:lnTo>
                    <a:pt x="21600" y="21590"/>
                  </a:lnTo>
                  <a:lnTo>
                    <a:pt x="21600" y="16948"/>
                  </a:lnTo>
                  <a:lnTo>
                    <a:pt x="21600" y="15518"/>
                  </a:lnTo>
                  <a:lnTo>
                    <a:pt x="21600" y="4615"/>
                  </a:lnTo>
                  <a:cubicBezTo>
                    <a:pt x="21600" y="3270"/>
                    <a:pt x="21600" y="2604"/>
                    <a:pt x="21594" y="1890"/>
                  </a:cubicBezTo>
                  <a:cubicBezTo>
                    <a:pt x="21588" y="1108"/>
                    <a:pt x="21572" y="501"/>
                    <a:pt x="21553" y="216"/>
                  </a:cubicBezTo>
                  <a:cubicBezTo>
                    <a:pt x="21535" y="-10"/>
                    <a:pt x="21519" y="1"/>
                    <a:pt x="21487" y="1"/>
                  </a:cubicBezTo>
                  <a:lnTo>
                    <a:pt x="114" y="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29" name="Shape 1196"/>
            <p:cNvSpPr/>
            <p:nvPr/>
          </p:nvSpPr>
          <p:spPr>
            <a:xfrm>
              <a:off x="82568" y="55413"/>
              <a:ext cx="95595" cy="95595"/>
            </a:xfrm>
            <a:prstGeom prst="ellipse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0" name="Shape 1197"/>
            <p:cNvSpPr/>
            <p:nvPr/>
          </p:nvSpPr>
          <p:spPr>
            <a:xfrm>
              <a:off x="211189" y="55413"/>
              <a:ext cx="95595" cy="95595"/>
            </a:xfrm>
            <a:prstGeom prst="ellipse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31" name="Shape 1198"/>
            <p:cNvSpPr/>
            <p:nvPr/>
          </p:nvSpPr>
          <p:spPr>
            <a:xfrm>
              <a:off x="339811" y="55413"/>
              <a:ext cx="95595" cy="95595"/>
            </a:xfrm>
            <a:prstGeom prst="ellipse">
              <a:avLst/>
            </a:prstGeom>
            <a:solidFill>
              <a:srgbClr val="53585F"/>
            </a:solidFill>
            <a:ln w="12700" cap="flat">
              <a:noFill/>
              <a:miter lim="400000"/>
            </a:ln>
            <a:effectLst/>
          </p:spPr>
          <p:txBody>
            <a:bodyPr wrap="square" lIns="22860" tIns="22860" rIns="22860" bIns="22860" numCol="1" anchor="ctr">
              <a:noAutofit/>
            </a:bodyPr>
            <a:lstStyle/>
            <a:p>
              <a:pPr algn="ctr" defTabSz="410766" hangingPunct="0">
                <a:defRPr sz="3000">
                  <a:solidFill>
                    <a:srgbClr val="FFFFFF"/>
                  </a:solidFill>
                </a:defRPr>
              </a:pPr>
              <a:endParaRPr sz="1500" kern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04950" y="1152525"/>
            <a:ext cx="9191625" cy="7128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lang="ru-RU" sz="3200" b="1" i="0" u="none" strike="noStrike" cap="none" spc="0" baseline="0" dirty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 Light"/>
              </a:defRPr>
            </a:lvl1pPr>
          </a:lstStyle>
          <a:p>
            <a:r>
              <a:rPr lang="ru-RU" dirty="0" smtClean="0"/>
              <a:t>Заголовок в одну строку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7170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оследний слайд 1  докладчик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 userDrawn="1"/>
        </p:nvSpPr>
        <p:spPr>
          <a:xfrm>
            <a:off x="0" y="1"/>
            <a:ext cx="12193588" cy="6858000"/>
          </a:xfrm>
          <a:prstGeom prst="rect">
            <a:avLst/>
          </a:prstGeom>
          <a:solidFill>
            <a:srgbClr val="000000">
              <a:alpha val="50196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" name="Текст 18" title="Имя Фамилия спикера"/>
          <p:cNvSpPr>
            <a:spLocks noGrp="1"/>
          </p:cNvSpPr>
          <p:nvPr>
            <p:ph type="body" sz="quarter" idx="16" hasCustomPrompt="1"/>
          </p:nvPr>
        </p:nvSpPr>
        <p:spPr>
          <a:xfrm>
            <a:off x="2212099" y="4937763"/>
            <a:ext cx="4583169" cy="44321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Имя Фамилия спикера</a:t>
            </a:r>
            <a:endParaRPr lang="ru-RU" dirty="0"/>
          </a:p>
        </p:txBody>
      </p:sp>
      <p:sp>
        <p:nvSpPr>
          <p:cNvPr id="25" name="Текст 20"/>
          <p:cNvSpPr>
            <a:spLocks noGrp="1"/>
          </p:cNvSpPr>
          <p:nvPr>
            <p:ph type="body" sz="quarter" idx="17" hasCustomPrompt="1"/>
          </p:nvPr>
        </p:nvSpPr>
        <p:spPr>
          <a:xfrm>
            <a:off x="2212099" y="5314305"/>
            <a:ext cx="4580118" cy="29769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26" name="Текст 20"/>
          <p:cNvSpPr>
            <a:spLocks noGrp="1"/>
          </p:cNvSpPr>
          <p:nvPr>
            <p:ph type="body" sz="quarter" idx="18" hasCustomPrompt="1"/>
          </p:nvPr>
        </p:nvSpPr>
        <p:spPr>
          <a:xfrm>
            <a:off x="2212099" y="6076950"/>
            <a:ext cx="4579309" cy="3460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(</a:t>
            </a:r>
            <a:r>
              <a:rPr lang="ru-RU" dirty="0" smtClean="0"/>
              <a:t>945) </a:t>
            </a:r>
            <a:r>
              <a:rPr lang="ru-RU" dirty="0" err="1" smtClean="0"/>
              <a:t>ххх</a:t>
            </a:r>
            <a:r>
              <a:rPr lang="en-US" dirty="0" smtClean="0"/>
              <a:t> </a:t>
            </a:r>
            <a:r>
              <a:rPr lang="ru-RU" dirty="0" err="1" smtClean="0"/>
              <a:t>хх</a:t>
            </a:r>
            <a:r>
              <a:rPr lang="en-US" dirty="0" smtClean="0"/>
              <a:t> </a:t>
            </a:r>
            <a:r>
              <a:rPr lang="ru-RU" dirty="0" err="1" smtClean="0"/>
              <a:t>хх</a:t>
            </a:r>
            <a:endParaRPr lang="ru-RU" dirty="0" smtClean="0"/>
          </a:p>
        </p:txBody>
      </p:sp>
      <p:sp>
        <p:nvSpPr>
          <p:cNvPr id="27" name="Текст 20"/>
          <p:cNvSpPr>
            <a:spLocks noGrp="1"/>
          </p:cNvSpPr>
          <p:nvPr>
            <p:ph type="body" sz="quarter" idx="19" hasCustomPrompt="1"/>
          </p:nvPr>
        </p:nvSpPr>
        <p:spPr>
          <a:xfrm>
            <a:off x="2212099" y="6353155"/>
            <a:ext cx="4579309" cy="29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err="1" smtClean="0"/>
              <a:t>хххх</a:t>
            </a:r>
            <a:r>
              <a:rPr lang="ru-RU" dirty="0" smtClean="0"/>
              <a:t>@</a:t>
            </a:r>
            <a:r>
              <a:rPr lang="en-US" dirty="0" smtClean="0"/>
              <a:t>taxcom.ru</a:t>
            </a:r>
          </a:p>
        </p:txBody>
      </p:sp>
      <p:sp>
        <p:nvSpPr>
          <p:cNvPr id="28" name="Текст 20"/>
          <p:cNvSpPr>
            <a:spLocks noGrp="1"/>
          </p:cNvSpPr>
          <p:nvPr>
            <p:ph type="body" sz="quarter" idx="20" hasCustomPrompt="1"/>
          </p:nvPr>
        </p:nvSpPr>
        <p:spPr>
          <a:xfrm>
            <a:off x="2212099" y="5552799"/>
            <a:ext cx="4580118" cy="3050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отдел</a:t>
            </a:r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7776" y="-12966"/>
            <a:ext cx="12193588" cy="6858000"/>
          </a:xfrm>
          <a:prstGeom prst="rect">
            <a:avLst/>
          </a:prstGeom>
          <a:solidFill>
            <a:srgbClr val="0060A2">
              <a:alpha val="28000"/>
            </a:srgb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Прямоугольник 1"/>
          <p:cNvSpPr/>
          <p:nvPr userDrawn="1"/>
        </p:nvSpPr>
        <p:spPr>
          <a:xfrm>
            <a:off x="3087999" y="-3966"/>
            <a:ext cx="5986298" cy="3420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100728" y="1562159"/>
            <a:ext cx="5986298" cy="9352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16" name="Прямоугольник 15"/>
          <p:cNvSpPr/>
          <p:nvPr userDrawn="1"/>
        </p:nvSpPr>
        <p:spPr>
          <a:xfrm>
            <a:off x="2388902" y="1201795"/>
            <a:ext cx="7384493" cy="1656000"/>
          </a:xfrm>
          <a:prstGeom prst="rect">
            <a:avLst/>
          </a:prstGeom>
          <a:noFill/>
          <a:ln w="1143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Текст 18" title="Имя Фамилия спикера"/>
          <p:cNvSpPr>
            <a:spLocks noGrp="1"/>
          </p:cNvSpPr>
          <p:nvPr>
            <p:ph type="body" sz="quarter" idx="21" hasCustomPrompt="1"/>
          </p:nvPr>
        </p:nvSpPr>
        <p:spPr>
          <a:xfrm>
            <a:off x="3448050" y="2985533"/>
            <a:ext cx="5313040" cy="361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kumimoji="0" lang="ru-RU" sz="110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lang="en-US" dirty="0" smtClean="0"/>
              <a:t>www.taxcom.ru</a:t>
            </a:r>
            <a:endParaRPr lang="ru-RU" dirty="0"/>
          </a:p>
        </p:txBody>
      </p:sp>
      <p:pic>
        <p:nvPicPr>
          <p:cNvPr id="12" name="Picture 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157" y="482955"/>
            <a:ext cx="747274" cy="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032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62170" y="1330977"/>
            <a:ext cx="9191625" cy="8858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>
              <a:defRPr sz="32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 smtClean="0"/>
              <a:t>Заголовок в одну строку</a:t>
            </a:r>
            <a:endParaRPr lang="ru-RU" dirty="0"/>
          </a:p>
        </p:txBody>
      </p:sp>
      <p:sp>
        <p:nvSpPr>
          <p:cNvPr id="4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344135" y="217214"/>
            <a:ext cx="870966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</p:spTree>
    <p:extLst>
      <p:ext uri="{BB962C8B-B14F-4D97-AF65-F5344CB8AC3E}">
        <p14:creationId xmlns:p14="http://schemas.microsoft.com/office/powerpoint/2010/main" val="2744952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28;p5" title="Имя Фамилия спикера"/>
          <p:cNvSpPr txBox="1">
            <a:spLocks noGrp="1"/>
          </p:cNvSpPr>
          <p:nvPr>
            <p:ph type="body" idx="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25"/>
              <a:buFont typeface="Open Sans"/>
              <a:buNone/>
              <a:defRPr sz="1100" b="1" i="0" u="none" strike="noStrike" cap="all" spc="100" baseline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ru-RU" dirty="0" smtClean="0"/>
              <a:t>Ссылка на страницу сайта</a:t>
            </a:r>
            <a:endParaRPr dirty="0"/>
          </a:p>
        </p:txBody>
      </p:sp>
      <p:sp>
        <p:nvSpPr>
          <p:cNvPr id="4" name="Google Shape;29;p5"/>
          <p:cNvSpPr txBox="1">
            <a:spLocks noGrp="1"/>
          </p:cNvSpPr>
          <p:nvPr>
            <p:ph type="body" idx="2"/>
          </p:nvPr>
        </p:nvSpPr>
        <p:spPr>
          <a:xfrm>
            <a:off x="753873" y="2171700"/>
            <a:ext cx="7523352" cy="407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 dirty="0"/>
          </a:p>
        </p:txBody>
      </p:sp>
      <p:sp>
        <p:nvSpPr>
          <p:cNvPr id="5" name="Google Shape;31;p5"/>
          <p:cNvSpPr txBox="1">
            <a:spLocks noGrp="1"/>
          </p:cNvSpPr>
          <p:nvPr>
            <p:ph type="title"/>
          </p:nvPr>
        </p:nvSpPr>
        <p:spPr>
          <a:xfrm>
            <a:off x="753872" y="1343026"/>
            <a:ext cx="8275827" cy="6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 Light"/>
              <a:buNone/>
              <a:defRPr sz="6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 Light"/>
              <a:buNone/>
              <a:defRPr sz="6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 Light"/>
              <a:buNone/>
              <a:defRPr sz="6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 Light"/>
              <a:buNone/>
              <a:defRPr sz="6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 Light"/>
              <a:buNone/>
              <a:defRPr sz="6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 Light"/>
              <a:buNone/>
              <a:defRPr sz="6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 Light"/>
              <a:buNone/>
              <a:defRPr sz="6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Open Sans Light"/>
              <a:buNone/>
              <a:defRPr sz="6000" b="0" i="0" u="none" strike="noStrike" cap="none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 dirty="0"/>
          </a:p>
        </p:txBody>
      </p:sp>
      <p:sp>
        <p:nvSpPr>
          <p:cNvPr id="6" name="Google Shape;26;p4"/>
          <p:cNvSpPr txBox="1">
            <a:spLocks noGrp="1"/>
          </p:cNvSpPr>
          <p:nvPr>
            <p:ph type="body" idx="10" hasCustomPrompt="1"/>
          </p:nvPr>
        </p:nvSpPr>
        <p:spPr>
          <a:xfrm>
            <a:off x="1476462" y="176270"/>
            <a:ext cx="8730318" cy="537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Open Sans"/>
              <a:buNone/>
              <a:defRPr sz="18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857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Open Sans"/>
              <a:buChar char="•"/>
              <a:defRPr sz="1200" b="0" i="0" u="none" strike="noStrike" cap="non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ru-RU" dirty="0" smtClean="0"/>
              <a:t>Название презентации/раздела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4647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Главный слайд Отчетно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 userDrawn="1"/>
        </p:nvSpPr>
        <p:spPr>
          <a:xfrm>
            <a:off x="3228975" y="0"/>
            <a:ext cx="5734050" cy="5495925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546100" dist="38100" dir="5400000" algn="t" rotWithShape="0">
              <a:prstClr val="black">
                <a:alpha val="8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3157" y="708580"/>
            <a:ext cx="747274" cy="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3448050" y="5048249"/>
            <a:ext cx="5313040" cy="3619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kumimoji="0" lang="ru-RU" sz="1100" b="0" i="0" u="none" strike="noStrike" cap="all" spc="15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pPr lvl="0"/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12" name="Текст 18" title="Имя Фамилия спикера"/>
          <p:cNvSpPr>
            <a:spLocks noGrp="1"/>
          </p:cNvSpPr>
          <p:nvPr>
            <p:ph type="body" sz="quarter" idx="12" hasCustomPrompt="1"/>
          </p:nvPr>
        </p:nvSpPr>
        <p:spPr>
          <a:xfrm>
            <a:off x="3448050" y="1743723"/>
            <a:ext cx="5313040" cy="220915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Отчетность</a:t>
            </a:r>
          </a:p>
          <a:p>
            <a:pPr lvl="0"/>
            <a:r>
              <a:rPr lang="ru-RU" dirty="0" smtClean="0"/>
              <a:t>Через интернет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2486819" y="1466850"/>
            <a:ext cx="7219950" cy="2714625"/>
          </a:xfrm>
          <a:prstGeom prst="rect">
            <a:avLst/>
          </a:prstGeom>
          <a:noFill/>
          <a:ln w="114300" cap="flat">
            <a:solidFill>
              <a:schemeClr val="accent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404419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 со ссыл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C:\Users\BaimurzaevaLM\Desktop\Продающие презентации\макеты для шаблонов\фон-основной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6379200"/>
            <a:ext cx="12192000" cy="4788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77" name="Picture 5" descr="C:\Users\BaimurzaevaLM\Desktop\Продающие презентации\макеты для шаблонов\logo_color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058525" y="334023"/>
            <a:ext cx="813942" cy="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Текст 18" title="Имя Фамилия спикера"/>
          <p:cNvSpPr>
            <a:spLocks noGrp="1"/>
          </p:cNvSpPr>
          <p:nvPr>
            <p:ph type="body" sz="quarter" idx="12" hasCustomPrompt="1"/>
          </p:nvPr>
        </p:nvSpPr>
        <p:spPr>
          <a:xfrm>
            <a:off x="209550" y="276873"/>
            <a:ext cx="8248650" cy="4158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cap="all" baseline="0">
                <a:solidFill>
                  <a:srgbClr val="2A68A6"/>
                </a:solidFill>
                <a:latin typeface="+mj-lt"/>
              </a:defRPr>
            </a:lvl1pPr>
          </a:lstStyle>
          <a:p>
            <a:pPr lvl="0"/>
            <a:r>
              <a:rPr lang="ru-RU" dirty="0" smtClean="0"/>
              <a:t>Компания «</a:t>
            </a:r>
            <a:r>
              <a:rPr lang="ru-RU" dirty="0" err="1" smtClean="0"/>
              <a:t>Такском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6379200"/>
            <a:ext cx="12202590" cy="478800"/>
          </a:xfrm>
          <a:prstGeom prst="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Текст 18" title="Имя Фамилия спикера"/>
          <p:cNvSpPr>
            <a:spLocks noGrp="1"/>
          </p:cNvSpPr>
          <p:nvPr>
            <p:ph type="body" sz="quarter" idx="10" hasCustomPrompt="1"/>
          </p:nvPr>
        </p:nvSpPr>
        <p:spPr>
          <a:xfrm>
            <a:off x="6105796" y="6476999"/>
            <a:ext cx="5831725" cy="36195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ru-RU" dirty="0" smtClean="0"/>
              <a:t>Лидер защищенного электронного документооборота</a:t>
            </a:r>
            <a:endParaRPr lang="ru-RU" dirty="0"/>
          </a:p>
        </p:txBody>
      </p:sp>
      <p:sp>
        <p:nvSpPr>
          <p:cNvPr id="10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kumimoji="0" lang="en-US" sz="1100" b="0" i="0" u="none" strike="noStrike" cap="all" spc="13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defRPr>
            </a:lvl1pPr>
          </a:lstStyle>
          <a:p>
            <a:pPr lvl="0"/>
            <a:r>
              <a:rPr lang="en-US" dirty="0" smtClean="0"/>
              <a:t>www.taxcom.ru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4570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в одну строк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7300354" y="4357265"/>
            <a:ext cx="7515225" cy="333085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9pPr>
          </a:lstStyle>
          <a:p>
            <a:pPr marL="447675" indent="-447675" algn="l" hangingPunct="1">
              <a:spcBef>
                <a:spcPts val="0"/>
              </a:spcBef>
              <a:spcAft>
                <a:spcPts val="1200"/>
              </a:spcAft>
              <a:buSzPct val="140000"/>
              <a:buFontTx/>
              <a:buBlip>
                <a:blip r:embed="rId2"/>
              </a:buBlip>
            </a:pPr>
            <a:endParaRPr lang="ru-RU" sz="1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8456323" y="2279369"/>
            <a:ext cx="2710473" cy="2689783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146538" marR="0" lvl="0" indent="-146538" algn="l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tabLst/>
              <a:defRPr/>
            </a:pPr>
            <a:endParaRPr lang="en-US" dirty="0"/>
          </a:p>
        </p:txBody>
      </p:sp>
      <p:sp>
        <p:nvSpPr>
          <p:cNvPr id="11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b="1" cap="all" spc="130" normalizeH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fontAlgn="auto" hangingPunct="1">
              <a:buNone/>
            </a:pPr>
            <a:r>
              <a:rPr lang="en-US" dirty="0" smtClean="0"/>
              <a:t>www.taxcom.ru/otchetnost</a:t>
            </a:r>
            <a:endParaRPr lang="ru-RU" dirty="0"/>
          </a:p>
        </p:txBody>
      </p:sp>
      <p:sp>
        <p:nvSpPr>
          <p:cNvPr id="12" name="Текст 14"/>
          <p:cNvSpPr>
            <a:spLocks noGrp="1"/>
          </p:cNvSpPr>
          <p:nvPr>
            <p:ph type="body" sz="quarter" idx="17"/>
          </p:nvPr>
        </p:nvSpPr>
        <p:spPr>
          <a:xfrm>
            <a:off x="1200149" y="2038350"/>
            <a:ext cx="7048501" cy="4267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04950" y="1152525"/>
            <a:ext cx="9191625" cy="885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lang="ru-RU"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ru-RU" dirty="0" smtClean="0"/>
              <a:t>Заголовок в одну строку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</p:spTree>
    <p:extLst>
      <p:ext uri="{BB962C8B-B14F-4D97-AF65-F5344CB8AC3E}">
        <p14:creationId xmlns:p14="http://schemas.microsoft.com/office/powerpoint/2010/main" val="41621824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4"/>
          <p:cNvSpPr>
            <a:spLocks noGrp="1"/>
          </p:cNvSpPr>
          <p:nvPr>
            <p:ph type="body" sz="quarter" idx="17"/>
          </p:nvPr>
        </p:nvSpPr>
        <p:spPr>
          <a:xfrm>
            <a:off x="1504949" y="2038350"/>
            <a:ext cx="6953251" cy="4267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04950" y="1152525"/>
            <a:ext cx="9191625" cy="885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32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 smtClean="0"/>
              <a:t>Заголовок в одну строку</a:t>
            </a:r>
            <a:endParaRPr lang="ru-RU" dirty="0"/>
          </a:p>
        </p:txBody>
      </p:sp>
      <p:sp>
        <p:nvSpPr>
          <p:cNvPr id="6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b="1" cap="all" spc="130" normalizeH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fontAlgn="auto" hangingPunct="1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  <p:sp>
        <p:nvSpPr>
          <p:cNvPr id="8" name="Рисунок 2"/>
          <p:cNvSpPr>
            <a:spLocks noGrp="1"/>
          </p:cNvSpPr>
          <p:nvPr>
            <p:ph type="pic" sz="quarter" idx="18"/>
          </p:nvPr>
        </p:nvSpPr>
        <p:spPr>
          <a:xfrm>
            <a:off x="7353300" y="2295524"/>
            <a:ext cx="4076700" cy="34766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0025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b="1" cap="all" spc="130" normalizeH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fontAlgn="auto" hangingPunct="1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  <p:sp>
        <p:nvSpPr>
          <p:cNvPr id="8" name="Текст 14"/>
          <p:cNvSpPr>
            <a:spLocks noGrp="1"/>
          </p:cNvSpPr>
          <p:nvPr>
            <p:ph type="body" sz="quarter" idx="17"/>
          </p:nvPr>
        </p:nvSpPr>
        <p:spPr>
          <a:xfrm>
            <a:off x="1504949" y="2038350"/>
            <a:ext cx="9191626" cy="4267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04950" y="1152525"/>
            <a:ext cx="9191625" cy="885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32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 smtClean="0"/>
              <a:t>Заголовок в одну строку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057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b="1" cap="all" spc="130" normalizeH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fontAlgn="auto" hangingPunct="1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504950" y="1152525"/>
            <a:ext cx="9191625" cy="8858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32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 smtClean="0"/>
              <a:t>Заголовок в одну строку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21278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b="1" cap="all" spc="130" normalizeH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fontAlgn="auto" hangingPunct="1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</p:spTree>
    <p:extLst>
      <p:ext uri="{BB962C8B-B14F-4D97-AF65-F5344CB8AC3E}">
        <p14:creationId xmlns:p14="http://schemas.microsoft.com/office/powerpoint/2010/main" val="36866099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b="1" cap="all" spc="130" normalizeH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fontAlgn="auto" hangingPunct="1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63139" y="2766951"/>
            <a:ext cx="3871356" cy="160227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 smtClean="0"/>
              <a:t>Заголовок в две строки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038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8" title="Имя Фамилия спикера"/>
          <p:cNvSpPr>
            <a:spLocks noGrp="1"/>
          </p:cNvSpPr>
          <p:nvPr>
            <p:ph type="body" sz="quarter" idx="11" hasCustomPrompt="1"/>
          </p:nvPr>
        </p:nvSpPr>
        <p:spPr>
          <a:xfrm>
            <a:off x="209550" y="6476999"/>
            <a:ext cx="5831725" cy="361951"/>
          </a:xfrm>
          <a:prstGeom prst="rect">
            <a:avLst/>
          </a:prstGeom>
        </p:spPr>
        <p:txBody>
          <a:bodyPr/>
          <a:lstStyle>
            <a:lvl1pPr>
              <a:defRPr kumimoji="0" lang="ru-RU" sz="1100" b="1" cap="all" spc="130" normalizeH="0" dirty="0">
                <a:solidFill>
                  <a:schemeClr val="accent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lvl="0" indent="0" fontAlgn="auto" hangingPunct="1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7" name="Текст 16"/>
          <p:cNvSpPr>
            <a:spLocks noGrp="1"/>
          </p:cNvSpPr>
          <p:nvPr>
            <p:ph type="body" sz="quarter" idx="12" hasCustomPrompt="1"/>
          </p:nvPr>
        </p:nvSpPr>
        <p:spPr>
          <a:xfrm>
            <a:off x="1066800" y="217214"/>
            <a:ext cx="9391650" cy="42096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1800" b="0" i="0" u="none" strike="noStrike" kern="1200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600" kern="1200" cap="none" baseline="0" noProof="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Название сервиса или продукта 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009650" y="1343026"/>
            <a:ext cx="3952875" cy="13042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>
              <a:defRPr sz="3200" b="1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ru-RU" dirty="0" smtClean="0"/>
              <a:t>Заголовок в две строки</a:t>
            </a:r>
            <a:endParaRPr lang="ru-RU" dirty="0"/>
          </a:p>
        </p:txBody>
      </p:sp>
      <p:sp>
        <p:nvSpPr>
          <p:cNvPr id="5" name="Текст 14"/>
          <p:cNvSpPr>
            <a:spLocks noGrp="1"/>
          </p:cNvSpPr>
          <p:nvPr>
            <p:ph type="body" sz="quarter" idx="21" hasCustomPrompt="1"/>
          </p:nvPr>
        </p:nvSpPr>
        <p:spPr>
          <a:xfrm>
            <a:off x="1009650" y="2781300"/>
            <a:ext cx="3209925" cy="3467100"/>
          </a:xfrm>
          <a:prstGeom prst="rect">
            <a:avLst/>
          </a:prstGeom>
        </p:spPr>
        <p:txBody>
          <a:bodyPr/>
          <a:lstStyle>
            <a:lvl1pPr marL="0" marR="0" indent="0" algn="l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Tx/>
              <a:buNone/>
              <a:tabLst/>
              <a:defRPr sz="16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4107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Tx/>
              <a:buNone/>
              <a:tabLst/>
              <a:defRPr/>
            </a:pPr>
            <a:r>
              <a:rPr lang="ru-RU" dirty="0" smtClean="0"/>
              <a:t>Небольшое описание</a:t>
            </a:r>
          </a:p>
        </p:txBody>
      </p:sp>
    </p:spTree>
    <p:extLst>
      <p:ext uri="{BB962C8B-B14F-4D97-AF65-F5344CB8AC3E}">
        <p14:creationId xmlns:p14="http://schemas.microsoft.com/office/powerpoint/2010/main" val="37637824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hyperlink" Target="http://www.taxcom.ru/" TargetMode="Externa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674"/>
          <p:cNvSpPr/>
          <p:nvPr userDrawn="1"/>
        </p:nvSpPr>
        <p:spPr>
          <a:xfrm>
            <a:off x="4499" y="6354000"/>
            <a:ext cx="12193200" cy="504000"/>
          </a:xfrm>
          <a:prstGeom prst="rect">
            <a:avLst/>
          </a:prstGeom>
          <a:solidFill>
            <a:srgbClr val="F1F6FD"/>
          </a:solidFill>
          <a:ln w="12700">
            <a:miter lim="400000"/>
          </a:ln>
        </p:spPr>
        <p:txBody>
          <a:bodyPr lIns="22860" rIns="22860" anchor="ctr"/>
          <a:lstStyle/>
          <a:p>
            <a:pPr lvl="0">
              <a:lnSpc>
                <a:spcPct val="100000"/>
              </a:lnSpc>
            </a:pPr>
            <a:endParaRPr sz="1800" u="sng" dirty="0">
              <a:solidFill>
                <a:srgbClr val="FF934A"/>
              </a:solidFill>
            </a:endParaRPr>
          </a:p>
        </p:txBody>
      </p:sp>
      <p:sp>
        <p:nvSpPr>
          <p:cNvPr id="22" name="Shape 674"/>
          <p:cNvSpPr/>
          <p:nvPr userDrawn="1"/>
        </p:nvSpPr>
        <p:spPr>
          <a:xfrm>
            <a:off x="4499" y="6057674"/>
            <a:ext cx="12193200" cy="28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76200" dir="3600000" algn="tl" rotWithShape="0">
              <a:schemeClr val="accent1">
                <a:lumMod val="50000"/>
                <a:alpha val="1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defTabSz="821531"/>
            <a:endParaRPr sz="2400">
              <a:solidFill>
                <a:srgbClr val="FFFFFF"/>
              </a:solidFill>
            </a:endParaRPr>
          </a:p>
        </p:txBody>
      </p:sp>
      <p:sp>
        <p:nvSpPr>
          <p:cNvPr id="26" name="Shape 674"/>
          <p:cNvSpPr/>
          <p:nvPr userDrawn="1"/>
        </p:nvSpPr>
        <p:spPr>
          <a:xfrm>
            <a:off x="4499" y="5816698"/>
            <a:ext cx="12193200" cy="28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lvl="0" algn="l" defTabSz="821531"/>
            <a:endParaRPr sz="2400">
              <a:solidFill>
                <a:srgbClr val="FFFFFF"/>
              </a:solidFill>
            </a:endParaRPr>
          </a:p>
        </p:txBody>
      </p:sp>
      <p:sp>
        <p:nvSpPr>
          <p:cNvPr id="15" name="Shape 674"/>
          <p:cNvSpPr/>
          <p:nvPr userDrawn="1"/>
        </p:nvSpPr>
        <p:spPr>
          <a:xfrm>
            <a:off x="-1" y="-1"/>
            <a:ext cx="12193590" cy="82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11200" lvl="0" defTabSz="1076325">
              <a:tabLst>
                <a:tab pos="809625" algn="l"/>
              </a:tabLst>
            </a:pPr>
            <a:endParaRPr sz="2000">
              <a:solidFill>
                <a:schemeClr val="lt1"/>
              </a:solidFill>
              <a:latin typeface="+mj-lt"/>
              <a:ea typeface="PT Sans" panose="020B0503020203020204" pitchFamily="34" charset="-52"/>
              <a:cs typeface="+mn-cs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8852" y="257826"/>
            <a:ext cx="747371" cy="32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 userDrawn="1"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12839" y="0"/>
            <a:ext cx="2380751" cy="8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Текст 18" title="Имя Фамилия спикера"/>
          <p:cNvSpPr txBox="1">
            <a:spLocks/>
          </p:cNvSpPr>
          <p:nvPr userDrawn="1"/>
        </p:nvSpPr>
        <p:spPr>
          <a:xfrm>
            <a:off x="6105796" y="6439672"/>
            <a:ext cx="5831725" cy="361951"/>
          </a:xfrm>
          <a:prstGeom prst="rect">
            <a:avLst/>
          </a:prstGeom>
        </p:spPr>
        <p:txBody>
          <a:bodyPr/>
          <a:lstStyle>
            <a:lvl1pPr marL="0" marR="0" indent="0" algn="r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hangingPunct="1"/>
            <a:r>
              <a:rPr lang="ru-RU" sz="1400" dirty="0" smtClean="0">
                <a:solidFill>
                  <a:schemeClr val="accent1"/>
                </a:solidFill>
              </a:rPr>
              <a:t>Аккредитованный</a:t>
            </a:r>
            <a:r>
              <a:rPr lang="ru-RU" sz="1400" baseline="0" dirty="0" smtClean="0">
                <a:solidFill>
                  <a:schemeClr val="accent1"/>
                </a:solidFill>
              </a:rPr>
              <a:t> УЦ, Оператор ЭДО и ОФД</a:t>
            </a:r>
            <a:endParaRPr lang="ru-RU" sz="1400" dirty="0">
              <a:solidFill>
                <a:schemeClr val="accent1"/>
              </a:solidFill>
            </a:endParaRPr>
          </a:p>
        </p:txBody>
      </p:sp>
      <p:sp>
        <p:nvSpPr>
          <p:cNvPr id="9" name="Текст 6"/>
          <p:cNvSpPr txBox="1">
            <a:spLocks/>
          </p:cNvSpPr>
          <p:nvPr userDrawn="1"/>
        </p:nvSpPr>
        <p:spPr>
          <a:xfrm>
            <a:off x="139285" y="6425024"/>
            <a:ext cx="5831725" cy="361951"/>
          </a:xfrm>
          <a:prstGeom prst="rect">
            <a:avLst/>
          </a:prstGeom>
        </p:spPr>
        <p:txBody>
          <a:bodyPr/>
          <a:lstStyle>
            <a:lvl1pPr marL="14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z="1400" b="0" u="none" dirty="0" smtClean="0">
                <a:hlinkClick r:id="rId24"/>
              </a:rPr>
              <a:t>www.taxcom.ru</a:t>
            </a:r>
            <a:endParaRPr lang="ru-RU" sz="1400" b="0" u="none" dirty="0"/>
          </a:p>
        </p:txBody>
      </p:sp>
    </p:spTree>
    <p:extLst>
      <p:ext uri="{BB962C8B-B14F-4D97-AF65-F5344CB8AC3E}">
        <p14:creationId xmlns:p14="http://schemas.microsoft.com/office/powerpoint/2010/main" val="1569527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810" r:id="rId2"/>
    <p:sldLayoutId id="2147483812" r:id="rId3"/>
    <p:sldLayoutId id="2147483910" r:id="rId4"/>
    <p:sldLayoutId id="2147483902" r:id="rId5"/>
    <p:sldLayoutId id="2147483903" r:id="rId6"/>
    <p:sldLayoutId id="2147483904" r:id="rId7"/>
    <p:sldLayoutId id="2147483908" r:id="rId8"/>
    <p:sldLayoutId id="2147483905" r:id="rId9"/>
    <p:sldLayoutId id="2147483906" r:id="rId10"/>
    <p:sldLayoutId id="2147483909" r:id="rId11"/>
    <p:sldLayoutId id="2147483907" r:id="rId12"/>
    <p:sldLayoutId id="2147483825" r:id="rId13"/>
    <p:sldLayoutId id="2147483900" r:id="rId14"/>
    <p:sldLayoutId id="2147483912" r:id="rId15"/>
    <p:sldLayoutId id="2147483913" r:id="rId16"/>
    <p:sldLayoutId id="2147483914" r:id="rId17"/>
    <p:sldLayoutId id="2147483915" r:id="rId18"/>
    <p:sldLayoutId id="2147483920" r:id="rId19"/>
    <p:sldLayoutId id="2147483921" r:id="rId20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 Light"/>
        </a:defRPr>
      </a:lvl1pPr>
      <a:lvl2pPr marL="0" marR="0" indent="1143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Open Sans Light"/>
        </a:defRPr>
      </a:lvl2pPr>
      <a:lvl3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Open Sans Light"/>
        </a:defRPr>
      </a:lvl3pPr>
      <a:lvl4pPr marL="0" marR="0" indent="3429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Open Sans Light"/>
        </a:defRPr>
      </a:lvl4pPr>
      <a:lvl5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Open Sans Light"/>
        </a:defRPr>
      </a:lvl5pPr>
      <a:lvl6pPr marL="0" marR="0" indent="5715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Open Sans Light"/>
        </a:defRPr>
      </a:lvl6pPr>
      <a:lvl7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Open Sans Light"/>
        </a:defRPr>
      </a:lvl7pPr>
      <a:lvl8pPr marL="0" marR="0" indent="8001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Open Sans Light"/>
        </a:defRPr>
      </a:lvl8pPr>
      <a:lvl9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Open Sans Light"/>
        </a:defRPr>
      </a:lvl9pPr>
    </p:titleStyle>
    <p:bodyStyle>
      <a:lvl1pPr marL="146538" marR="0" indent="-146538" algn="l" defTabSz="410766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1pPr>
      <a:lvl2pPr marL="464038" marR="0" indent="-146538" algn="l" defTabSz="410766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2pPr>
      <a:lvl3pPr marL="781538" marR="0" indent="-146538" algn="l" defTabSz="410766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3pPr>
      <a:lvl4pPr marL="1099038" marR="0" indent="-146538" algn="l" defTabSz="410766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4pPr>
      <a:lvl5pPr marL="1416538" marR="0" indent="-146538" algn="l" defTabSz="410766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5pPr>
      <a:lvl6pPr marL="1734039" marR="0" indent="-146539" algn="l" defTabSz="410766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6pPr>
      <a:lvl7pPr marL="2051539" marR="0" indent="-146539" algn="l" defTabSz="410766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7pPr>
      <a:lvl8pPr marL="2369039" marR="0" indent="-146539" algn="l" defTabSz="410766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8pPr>
      <a:lvl9pPr marL="2686539" marR="0" indent="-146539" algn="l" defTabSz="410766" rtl="0" latinLnBrk="0">
        <a:lnSpc>
          <a:spcPct val="12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FFFFFF"/>
          </a:solidFill>
          <a:uFillTx/>
          <a:latin typeface="Open Sans"/>
          <a:ea typeface="Open Sans"/>
          <a:cs typeface="Open Sans"/>
          <a:sym typeface="Open Sans"/>
        </a:defRPr>
      </a:lvl9pPr>
    </p:bodyStyle>
    <p:otherStyle>
      <a:lvl1pPr marL="0" marR="0" indent="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1143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2286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3429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4572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5715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6858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8001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914400" algn="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xcom.ru/markirovk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axcom.ru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 smtClean="0">
                <a:hlinkClick r:id="rId2"/>
              </a:rPr>
              <a:t>taxcom.ru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373381" y="2968020"/>
            <a:ext cx="9443715" cy="863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2400" dirty="0">
                <a:solidFill>
                  <a:srgbClr val="0070BB"/>
                </a:solidFill>
                <a:latin typeface="+mn-lt"/>
              </a:rPr>
              <a:t>Работа в цифровой среде с помощью ЭДО. Особенности перехода, взаимодействия и вовлечения контрагентов</a:t>
            </a:r>
            <a:endParaRPr lang="ru-RU" sz="2400" dirty="0" smtClean="0">
              <a:solidFill>
                <a:schemeClr val="tx1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  <a:sym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92225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>
            <a:spLocks noGrp="1"/>
          </p:cNvSpPr>
          <p:nvPr/>
        </p:nvSpPr>
        <p:spPr bwMode="auto">
          <a:xfrm>
            <a:off x="4146383" y="1039905"/>
            <a:ext cx="8026400" cy="5239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ru-RU" sz="1400" b="1" dirty="0" smtClean="0"/>
              <a:t>Сформировать </a:t>
            </a:r>
            <a:r>
              <a:rPr lang="ru-RU" sz="1400" b="1" dirty="0" smtClean="0"/>
              <a:t>рабочую группу</a:t>
            </a:r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Привлечь представителей бизнес-подразделений, чьи процессы затронуты и специалистов ИТ, кто занимается обслуживанием используемых систем;</a:t>
            </a:r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Начать с определения оптимального решения по ЭДО с точки зрения существующих бизнес- процессов компании и ИТ-инфраструктуры;</a:t>
            </a:r>
          </a:p>
          <a:p>
            <a:pPr marL="400050" lvl="2" indent="0" algn="just">
              <a:buClr>
                <a:schemeClr val="accent1"/>
              </a:buClr>
              <a:buNone/>
              <a:defRPr/>
            </a:pPr>
            <a:r>
              <a:rPr lang="ru-RU" sz="600" dirty="0" smtClean="0"/>
              <a:t> </a:t>
            </a:r>
          </a:p>
          <a:p>
            <a:pPr marL="228600" indent="-2286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ru-RU" sz="1400" b="1" dirty="0" smtClean="0"/>
              <a:t>Оценить </a:t>
            </a:r>
            <a:r>
              <a:rPr lang="ru-RU" sz="1400" b="1" dirty="0" smtClean="0"/>
              <a:t>текущие бизнес-процессы и необходимость их изменения</a:t>
            </a:r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Описать существующие процессы как они организованы сейчас и спроектировать бизнес-процессы после их перестроения;</a:t>
            </a:r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Выбрать наиболее оптимальную модель их автоматизации. Составить план и программу проекта;</a:t>
            </a:r>
          </a:p>
          <a:p>
            <a:pPr marL="400050" lvl="2" indent="0" algn="just">
              <a:buClr>
                <a:schemeClr val="accent1"/>
              </a:buClr>
              <a:buNone/>
              <a:defRPr/>
            </a:pPr>
            <a:r>
              <a:rPr lang="ru-RU" sz="600" dirty="0" smtClean="0"/>
              <a:t> </a:t>
            </a:r>
          </a:p>
          <a:p>
            <a:pPr marL="228600" indent="-2286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ru-RU" sz="1400" b="1" dirty="0" smtClean="0"/>
              <a:t>Дополнить </a:t>
            </a:r>
            <a:r>
              <a:rPr lang="ru-RU" sz="1400" b="1" dirty="0" smtClean="0"/>
              <a:t>регламенты компании и разработать методику внедрения</a:t>
            </a:r>
            <a:endParaRPr lang="ru-RU" sz="1100" b="1" dirty="0" smtClean="0"/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Добавить формулировку об изменении учетной политики в части использования электронных документов;</a:t>
            </a:r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Определить необходимость использования и форму «Соглашения об обмене ЭД» с контрагентами;</a:t>
            </a:r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Описать процедуру резервного копирования и хранения электронных документов;</a:t>
            </a:r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Определить лиц с правом подписи и обеспечить их КЭП;</a:t>
            </a:r>
          </a:p>
          <a:p>
            <a:pPr marL="571500" lvl="2" indent="-171450" algn="just">
              <a:buClr>
                <a:schemeClr val="accent1"/>
              </a:buClr>
              <a:buFont typeface="Wingdings" pitchFamily="2" charset="2"/>
              <a:buChar char="q"/>
              <a:defRPr/>
            </a:pPr>
            <a:endParaRPr lang="ru-RU" sz="600" dirty="0" smtClean="0"/>
          </a:p>
          <a:p>
            <a:pPr marL="228600" indent="-2286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ru-RU" sz="1400" b="1" dirty="0" smtClean="0"/>
              <a:t>Организовать </a:t>
            </a:r>
            <a:r>
              <a:rPr lang="ru-RU" sz="1400" b="1" dirty="0" smtClean="0"/>
              <a:t>пилотный проект</a:t>
            </a:r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Выделить этап тестирования для отладки внедренных </a:t>
            </a:r>
            <a:r>
              <a:rPr lang="ru-RU" sz="1100" dirty="0"/>
              <a:t>решений </a:t>
            </a:r>
            <a:r>
              <a:rPr lang="ru-RU" sz="1100" dirty="0" smtClean="0"/>
              <a:t>и оценки </a:t>
            </a:r>
            <a:r>
              <a:rPr lang="ru-RU" sz="1100" dirty="0"/>
              <a:t>произведенных </a:t>
            </a:r>
            <a:r>
              <a:rPr lang="ru-RU" sz="1100" dirty="0" smtClean="0"/>
              <a:t>изменений;</a:t>
            </a:r>
            <a:endParaRPr lang="ru-RU" sz="1100" dirty="0"/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Доработать </a:t>
            </a:r>
            <a:r>
              <a:rPr lang="ru-RU" sz="1100" dirty="0"/>
              <a:t>информационные системы, внести изменения в существующие и проектируемые </a:t>
            </a:r>
            <a:r>
              <a:rPr lang="ru-RU" sz="1100" dirty="0" smtClean="0"/>
              <a:t>бизнес-процессы;</a:t>
            </a:r>
            <a:endParaRPr lang="ru-RU" sz="1100" dirty="0"/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Определить дату перехода на промышленную эксплуатацию ЭДО; </a:t>
            </a:r>
          </a:p>
          <a:p>
            <a:pPr marL="571500" lvl="2" indent="-171450" algn="just">
              <a:buClr>
                <a:schemeClr val="accent1"/>
              </a:buClr>
              <a:buFont typeface="Wingdings" panose="05000000000000000000" pitchFamily="2" charset="2"/>
              <a:buChar char="ü"/>
              <a:defRPr/>
            </a:pPr>
            <a:r>
              <a:rPr lang="ru-RU" sz="1100" dirty="0" smtClean="0"/>
              <a:t>При необходимости, подписать соглашение об обмене электронными документами с готовыми к переходу на ЭДО контрагентами;</a:t>
            </a:r>
          </a:p>
          <a:p>
            <a:pPr marL="0" lvl="1" indent="0" algn="just">
              <a:buNone/>
              <a:defRPr/>
            </a:pPr>
            <a:r>
              <a:rPr lang="ru-RU" sz="600" b="1" dirty="0" smtClean="0"/>
              <a:t> </a:t>
            </a:r>
          </a:p>
          <a:p>
            <a:pPr marL="0" lvl="1" indent="0" algn="just">
              <a:defRPr/>
            </a:pPr>
            <a:r>
              <a:rPr lang="ru-RU" sz="1400" b="1" dirty="0" smtClean="0">
                <a:solidFill>
                  <a:schemeClr val="accent1"/>
                </a:solidFill>
              </a:rPr>
              <a:t>5.</a:t>
            </a:r>
            <a:r>
              <a:rPr lang="ru-RU" sz="1400" b="1" dirty="0" smtClean="0"/>
              <a:t>   Выбрать </a:t>
            </a:r>
            <a:r>
              <a:rPr lang="ru-RU" sz="1400" b="1" dirty="0" smtClean="0"/>
              <a:t>схему вовлечения контрагентов к переходу на ЭДО</a:t>
            </a:r>
          </a:p>
          <a:p>
            <a:pPr marL="0" indent="0" algn="just">
              <a:buFont typeface="Arial" charset="0"/>
              <a:buNone/>
              <a:defRPr/>
            </a:pPr>
            <a:endParaRPr lang="ru-RU" sz="1000" b="1" dirty="0" smtClean="0"/>
          </a:p>
          <a:p>
            <a:pPr lvl="1" algn="just">
              <a:buFont typeface="Arial" charset="0"/>
              <a:buChar char="–"/>
              <a:defRPr/>
            </a:pPr>
            <a:endParaRPr lang="ru-RU" sz="1000" b="1" dirty="0" smtClean="0"/>
          </a:p>
          <a:p>
            <a:pPr lvl="1" algn="just">
              <a:buFont typeface="Arial" charset="0"/>
              <a:buChar char="–"/>
              <a:defRPr/>
            </a:pPr>
            <a:endParaRPr lang="ru-RU" sz="1000" b="1" dirty="0"/>
          </a:p>
        </p:txBody>
      </p:sp>
      <p:sp>
        <p:nvSpPr>
          <p:cNvPr id="3" name="TextBox 20"/>
          <p:cNvSpPr txBox="1"/>
          <p:nvPr/>
        </p:nvSpPr>
        <p:spPr>
          <a:xfrm>
            <a:off x="57296" y="3459722"/>
            <a:ext cx="3737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 smtClean="0"/>
              <a:t>5 ключевых этапов</a:t>
            </a:r>
            <a:endParaRPr lang="ru-RU" sz="20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003381" y="1039905"/>
            <a:ext cx="0" cy="5156200"/>
          </a:xfrm>
          <a:prstGeom prst="line">
            <a:avLst/>
          </a:prstGeom>
          <a:ln w="38100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209550" y="276873"/>
            <a:ext cx="10133522" cy="415823"/>
          </a:xfrm>
        </p:spPr>
        <p:txBody>
          <a:bodyPr/>
          <a:lstStyle/>
          <a:p>
            <a:r>
              <a:rPr lang="ru-RU" dirty="0" smtClean="0"/>
              <a:t>Процесс организации внедрения </a:t>
            </a:r>
            <a:r>
              <a:rPr lang="ru-RU" dirty="0"/>
              <a:t>ЭДО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Электронный документооборот</a:t>
            </a:r>
          </a:p>
          <a:p>
            <a:endParaRPr lang="ru-RU" dirty="0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WWW.TAXCOM.RU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48423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Спасибо за внимание</a:t>
            </a:r>
            <a:endParaRPr lang="ru-RU" sz="4400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 smtClean="0">
                <a:hlinkClick r:id="rId3" action="ppaction://hlinkfile"/>
              </a:rPr>
              <a:t>Taxcom.ru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060377" y="4680378"/>
            <a:ext cx="3129062" cy="14321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algn="l" defTabSz="821531"/>
            <a:r>
              <a:rPr kumimoji="0" lang="ru-RU" sz="2400" i="0" u="none" strike="noStrike" cap="none" spc="0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uFillTx/>
                <a:sym typeface="Open Sans"/>
              </a:rPr>
              <a:t>Сергей Анисимов</a:t>
            </a:r>
          </a:p>
          <a:p>
            <a:pPr algn="l" defTabSz="821531"/>
            <a:r>
              <a:rPr lang="en-US" sz="2400" dirty="0" smtClean="0">
                <a:solidFill>
                  <a:srgbClr val="FFFFFF"/>
                </a:solidFill>
              </a:rPr>
              <a:t>anisimov@taxcom.ru</a:t>
            </a:r>
            <a:endParaRPr kumimoji="0" lang="ru-RU" sz="2400" i="0" u="none" strike="noStrike" cap="none" spc="0" normalizeH="0" baseline="0" dirty="0" smtClean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sym typeface="Open Sans"/>
            </a:endParaRPr>
          </a:p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4075313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Компания </a:t>
            </a:r>
            <a:r>
              <a:rPr lang="ru-RU" dirty="0" err="1"/>
              <a:t>Такском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Электронный документооборот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857750" y="3354166"/>
            <a:ext cx="2478088" cy="112553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ru-RU" sz="2000" dirty="0" smtClean="0"/>
              <a:t>Комплексы </a:t>
            </a:r>
            <a:br>
              <a:rPr lang="ru-RU" sz="2000" dirty="0" smtClean="0"/>
            </a:br>
            <a:r>
              <a:rPr lang="ru-RU" sz="2000" dirty="0" smtClean="0"/>
              <a:t>готовых решений для </a:t>
            </a:r>
            <a:r>
              <a:rPr lang="ru-RU" sz="2000" dirty="0"/>
              <a:t>бизнеса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3505713" y="1118236"/>
            <a:ext cx="5182162" cy="4975480"/>
            <a:chOff x="5675666" y="1905000"/>
            <a:chExt cx="3771900" cy="3771900"/>
          </a:xfrm>
          <a:solidFill>
            <a:schemeClr val="bg2">
              <a:lumMod val="95000"/>
            </a:schemeClr>
          </a:solidFill>
        </p:grpSpPr>
        <p:sp>
          <p:nvSpPr>
            <p:cNvPr id="12" name="Freeform 389"/>
            <p:cNvSpPr>
              <a:spLocks noEditPoints="1"/>
            </p:cNvSpPr>
            <p:nvPr/>
          </p:nvSpPr>
          <p:spPr bwMode="auto">
            <a:xfrm>
              <a:off x="6063016" y="2292350"/>
              <a:ext cx="2997200" cy="2997200"/>
            </a:xfrm>
            <a:custGeom>
              <a:avLst/>
              <a:gdLst>
                <a:gd name="T0" fmla="*/ 472 w 944"/>
                <a:gd name="T1" fmla="*/ 944 h 944"/>
                <a:gd name="T2" fmla="*/ 0 w 944"/>
                <a:gd name="T3" fmla="*/ 472 h 944"/>
                <a:gd name="T4" fmla="*/ 472 w 944"/>
                <a:gd name="T5" fmla="*/ 0 h 944"/>
                <a:gd name="T6" fmla="*/ 944 w 944"/>
                <a:gd name="T7" fmla="*/ 472 h 944"/>
                <a:gd name="T8" fmla="*/ 472 w 944"/>
                <a:gd name="T9" fmla="*/ 944 h 944"/>
                <a:gd name="T10" fmla="*/ 472 w 944"/>
                <a:gd name="T11" fmla="*/ 40 h 944"/>
                <a:gd name="T12" fmla="*/ 40 w 944"/>
                <a:gd name="T13" fmla="*/ 472 h 944"/>
                <a:gd name="T14" fmla="*/ 472 w 944"/>
                <a:gd name="T15" fmla="*/ 904 h 944"/>
                <a:gd name="T16" fmla="*/ 904 w 944"/>
                <a:gd name="T17" fmla="*/ 472 h 944"/>
                <a:gd name="T18" fmla="*/ 472 w 944"/>
                <a:gd name="T19" fmla="*/ 4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4" h="944">
                  <a:moveTo>
                    <a:pt x="472" y="944"/>
                  </a:moveTo>
                  <a:cubicBezTo>
                    <a:pt x="212" y="944"/>
                    <a:pt x="0" y="732"/>
                    <a:pt x="0" y="472"/>
                  </a:cubicBezTo>
                  <a:cubicBezTo>
                    <a:pt x="0" y="212"/>
                    <a:pt x="212" y="0"/>
                    <a:pt x="472" y="0"/>
                  </a:cubicBezTo>
                  <a:cubicBezTo>
                    <a:pt x="732" y="0"/>
                    <a:pt x="944" y="212"/>
                    <a:pt x="944" y="472"/>
                  </a:cubicBezTo>
                  <a:cubicBezTo>
                    <a:pt x="944" y="732"/>
                    <a:pt x="732" y="944"/>
                    <a:pt x="472" y="944"/>
                  </a:cubicBezTo>
                  <a:close/>
                  <a:moveTo>
                    <a:pt x="472" y="40"/>
                  </a:moveTo>
                  <a:cubicBezTo>
                    <a:pt x="234" y="40"/>
                    <a:pt x="40" y="234"/>
                    <a:pt x="40" y="472"/>
                  </a:cubicBezTo>
                  <a:cubicBezTo>
                    <a:pt x="40" y="710"/>
                    <a:pt x="234" y="904"/>
                    <a:pt x="472" y="904"/>
                  </a:cubicBezTo>
                  <a:cubicBezTo>
                    <a:pt x="710" y="904"/>
                    <a:pt x="904" y="710"/>
                    <a:pt x="904" y="472"/>
                  </a:cubicBezTo>
                  <a:cubicBezTo>
                    <a:pt x="904" y="234"/>
                    <a:pt x="710" y="40"/>
                    <a:pt x="47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391"/>
            <p:cNvSpPr>
              <a:spLocks noEditPoints="1"/>
            </p:cNvSpPr>
            <p:nvPr/>
          </p:nvSpPr>
          <p:spPr bwMode="auto">
            <a:xfrm>
              <a:off x="6348766" y="2581276"/>
              <a:ext cx="2425700" cy="2422525"/>
            </a:xfrm>
            <a:custGeom>
              <a:avLst/>
              <a:gdLst>
                <a:gd name="T0" fmla="*/ 382 w 764"/>
                <a:gd name="T1" fmla="*/ 763 h 763"/>
                <a:gd name="T2" fmla="*/ 0 w 764"/>
                <a:gd name="T3" fmla="*/ 381 h 763"/>
                <a:gd name="T4" fmla="*/ 382 w 764"/>
                <a:gd name="T5" fmla="*/ 0 h 763"/>
                <a:gd name="T6" fmla="*/ 764 w 764"/>
                <a:gd name="T7" fmla="*/ 381 h 763"/>
                <a:gd name="T8" fmla="*/ 382 w 764"/>
                <a:gd name="T9" fmla="*/ 763 h 763"/>
                <a:gd name="T10" fmla="*/ 382 w 764"/>
                <a:gd name="T11" fmla="*/ 40 h 763"/>
                <a:gd name="T12" fmla="*/ 40 w 764"/>
                <a:gd name="T13" fmla="*/ 381 h 763"/>
                <a:gd name="T14" fmla="*/ 382 w 764"/>
                <a:gd name="T15" fmla="*/ 723 h 763"/>
                <a:gd name="T16" fmla="*/ 724 w 764"/>
                <a:gd name="T17" fmla="*/ 381 h 763"/>
                <a:gd name="T18" fmla="*/ 382 w 764"/>
                <a:gd name="T19" fmla="*/ 40 h 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4" h="763">
                  <a:moveTo>
                    <a:pt x="382" y="763"/>
                  </a:moveTo>
                  <a:cubicBezTo>
                    <a:pt x="172" y="763"/>
                    <a:pt x="0" y="591"/>
                    <a:pt x="0" y="381"/>
                  </a:cubicBezTo>
                  <a:cubicBezTo>
                    <a:pt x="0" y="171"/>
                    <a:pt x="172" y="0"/>
                    <a:pt x="382" y="0"/>
                  </a:cubicBezTo>
                  <a:cubicBezTo>
                    <a:pt x="592" y="0"/>
                    <a:pt x="764" y="171"/>
                    <a:pt x="764" y="381"/>
                  </a:cubicBezTo>
                  <a:cubicBezTo>
                    <a:pt x="764" y="591"/>
                    <a:pt x="592" y="763"/>
                    <a:pt x="382" y="763"/>
                  </a:cubicBezTo>
                  <a:close/>
                  <a:moveTo>
                    <a:pt x="382" y="40"/>
                  </a:moveTo>
                  <a:cubicBezTo>
                    <a:pt x="194" y="40"/>
                    <a:pt x="40" y="193"/>
                    <a:pt x="40" y="381"/>
                  </a:cubicBezTo>
                  <a:cubicBezTo>
                    <a:pt x="40" y="569"/>
                    <a:pt x="194" y="723"/>
                    <a:pt x="382" y="723"/>
                  </a:cubicBezTo>
                  <a:cubicBezTo>
                    <a:pt x="570" y="723"/>
                    <a:pt x="724" y="569"/>
                    <a:pt x="724" y="381"/>
                  </a:cubicBezTo>
                  <a:cubicBezTo>
                    <a:pt x="724" y="193"/>
                    <a:pt x="570" y="40"/>
                    <a:pt x="382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392"/>
            <p:cNvSpPr>
              <a:spLocks/>
            </p:cNvSpPr>
            <p:nvPr/>
          </p:nvSpPr>
          <p:spPr bwMode="auto">
            <a:xfrm>
              <a:off x="5675666" y="1905000"/>
              <a:ext cx="1695450" cy="1695450"/>
            </a:xfrm>
            <a:custGeom>
              <a:avLst/>
              <a:gdLst>
                <a:gd name="T0" fmla="*/ 0 w 534"/>
                <a:gd name="T1" fmla="*/ 534 h 534"/>
                <a:gd name="T2" fmla="*/ 60 w 534"/>
                <a:gd name="T3" fmla="*/ 534 h 534"/>
                <a:gd name="T4" fmla="*/ 534 w 534"/>
                <a:gd name="T5" fmla="*/ 60 h 534"/>
                <a:gd name="T6" fmla="*/ 534 w 534"/>
                <a:gd name="T7" fmla="*/ 0 h 534"/>
                <a:gd name="T8" fmla="*/ 0 w 534"/>
                <a:gd name="T9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534">
                  <a:moveTo>
                    <a:pt x="0" y="534"/>
                  </a:moveTo>
                  <a:cubicBezTo>
                    <a:pt x="60" y="534"/>
                    <a:pt x="60" y="534"/>
                    <a:pt x="60" y="534"/>
                  </a:cubicBezTo>
                  <a:cubicBezTo>
                    <a:pt x="88" y="286"/>
                    <a:pt x="286" y="88"/>
                    <a:pt x="534" y="60"/>
                  </a:cubicBezTo>
                  <a:cubicBezTo>
                    <a:pt x="534" y="0"/>
                    <a:pt x="534" y="0"/>
                    <a:pt x="534" y="0"/>
                  </a:cubicBezTo>
                  <a:cubicBezTo>
                    <a:pt x="253" y="28"/>
                    <a:pt x="28" y="253"/>
                    <a:pt x="0" y="5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393"/>
            <p:cNvSpPr>
              <a:spLocks/>
            </p:cNvSpPr>
            <p:nvPr/>
          </p:nvSpPr>
          <p:spPr bwMode="auto">
            <a:xfrm>
              <a:off x="5675666" y="3981450"/>
              <a:ext cx="1695450" cy="1695450"/>
            </a:xfrm>
            <a:custGeom>
              <a:avLst/>
              <a:gdLst>
                <a:gd name="T0" fmla="*/ 60 w 534"/>
                <a:gd name="T1" fmla="*/ 0 h 534"/>
                <a:gd name="T2" fmla="*/ 0 w 534"/>
                <a:gd name="T3" fmla="*/ 0 h 534"/>
                <a:gd name="T4" fmla="*/ 534 w 534"/>
                <a:gd name="T5" fmla="*/ 534 h 534"/>
                <a:gd name="T6" fmla="*/ 534 w 534"/>
                <a:gd name="T7" fmla="*/ 474 h 534"/>
                <a:gd name="T8" fmla="*/ 60 w 534"/>
                <a:gd name="T9" fmla="*/ 0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534">
                  <a:moveTo>
                    <a:pt x="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8" y="281"/>
                    <a:pt x="253" y="506"/>
                    <a:pt x="534" y="534"/>
                  </a:cubicBezTo>
                  <a:cubicBezTo>
                    <a:pt x="534" y="474"/>
                    <a:pt x="534" y="474"/>
                    <a:pt x="534" y="474"/>
                  </a:cubicBezTo>
                  <a:cubicBezTo>
                    <a:pt x="286" y="446"/>
                    <a:pt x="88" y="248"/>
                    <a:pt x="6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394"/>
            <p:cNvSpPr>
              <a:spLocks/>
            </p:cNvSpPr>
            <p:nvPr/>
          </p:nvSpPr>
          <p:spPr bwMode="auto">
            <a:xfrm>
              <a:off x="7752116" y="3981450"/>
              <a:ext cx="1695450" cy="1695450"/>
            </a:xfrm>
            <a:custGeom>
              <a:avLst/>
              <a:gdLst>
                <a:gd name="T0" fmla="*/ 0 w 534"/>
                <a:gd name="T1" fmla="*/ 474 h 534"/>
                <a:gd name="T2" fmla="*/ 0 w 534"/>
                <a:gd name="T3" fmla="*/ 534 h 534"/>
                <a:gd name="T4" fmla="*/ 534 w 534"/>
                <a:gd name="T5" fmla="*/ 0 h 534"/>
                <a:gd name="T6" fmla="*/ 474 w 534"/>
                <a:gd name="T7" fmla="*/ 0 h 534"/>
                <a:gd name="T8" fmla="*/ 0 w 534"/>
                <a:gd name="T9" fmla="*/ 47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534">
                  <a:moveTo>
                    <a:pt x="0" y="474"/>
                  </a:moveTo>
                  <a:cubicBezTo>
                    <a:pt x="0" y="534"/>
                    <a:pt x="0" y="534"/>
                    <a:pt x="0" y="534"/>
                  </a:cubicBezTo>
                  <a:cubicBezTo>
                    <a:pt x="281" y="506"/>
                    <a:pt x="506" y="281"/>
                    <a:pt x="534" y="0"/>
                  </a:cubicBezTo>
                  <a:cubicBezTo>
                    <a:pt x="474" y="0"/>
                    <a:pt x="474" y="0"/>
                    <a:pt x="474" y="0"/>
                  </a:cubicBezTo>
                  <a:cubicBezTo>
                    <a:pt x="446" y="248"/>
                    <a:pt x="248" y="446"/>
                    <a:pt x="0" y="47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395"/>
            <p:cNvSpPr>
              <a:spLocks/>
            </p:cNvSpPr>
            <p:nvPr/>
          </p:nvSpPr>
          <p:spPr bwMode="auto">
            <a:xfrm>
              <a:off x="7752116" y="1905000"/>
              <a:ext cx="1695450" cy="1695450"/>
            </a:xfrm>
            <a:custGeom>
              <a:avLst/>
              <a:gdLst>
                <a:gd name="T0" fmla="*/ 474 w 534"/>
                <a:gd name="T1" fmla="*/ 534 h 534"/>
                <a:gd name="T2" fmla="*/ 534 w 534"/>
                <a:gd name="T3" fmla="*/ 534 h 534"/>
                <a:gd name="T4" fmla="*/ 0 w 534"/>
                <a:gd name="T5" fmla="*/ 0 h 534"/>
                <a:gd name="T6" fmla="*/ 0 w 534"/>
                <a:gd name="T7" fmla="*/ 60 h 534"/>
                <a:gd name="T8" fmla="*/ 474 w 534"/>
                <a:gd name="T9" fmla="*/ 534 h 5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534">
                  <a:moveTo>
                    <a:pt x="474" y="534"/>
                  </a:moveTo>
                  <a:cubicBezTo>
                    <a:pt x="534" y="534"/>
                    <a:pt x="534" y="534"/>
                    <a:pt x="534" y="534"/>
                  </a:cubicBezTo>
                  <a:cubicBezTo>
                    <a:pt x="506" y="253"/>
                    <a:pt x="281" y="28"/>
                    <a:pt x="0" y="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248" y="88"/>
                    <a:pt x="446" y="286"/>
                    <a:pt x="474" y="5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pic>
        <p:nvPicPr>
          <p:cNvPr id="5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6107" y="2743674"/>
            <a:ext cx="1341374" cy="6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" name="Текст 13"/>
          <p:cNvSpPr txBox="1">
            <a:spLocks/>
          </p:cNvSpPr>
          <p:nvPr/>
        </p:nvSpPr>
        <p:spPr>
          <a:xfrm>
            <a:off x="7525176" y="1114601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lnSpc>
                <a:spcPct val="110000"/>
              </a:lnSpc>
              <a:buFont typeface="Open Sans" panose="020B0606030504020204" pitchFamily="34" charset="0"/>
              <a:defRPr sz="13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accent1"/>
                </a:solidFill>
              </a:rPr>
              <a:t>Оператор электронного документооборота</a:t>
            </a:r>
          </a:p>
        </p:txBody>
      </p:sp>
      <p:sp>
        <p:nvSpPr>
          <p:cNvPr id="58" name="Текст 13"/>
          <p:cNvSpPr txBox="1">
            <a:spLocks/>
          </p:cNvSpPr>
          <p:nvPr/>
        </p:nvSpPr>
        <p:spPr>
          <a:xfrm>
            <a:off x="8087532" y="1835722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spcAft>
                <a:spcPts val="1200"/>
              </a:spcAft>
              <a:buFont typeface="Open Sans" panose="020B0606030504020204" pitchFamily="34" charset="0"/>
              <a:defRPr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1"/>
                </a:solidFill>
              </a:rPr>
              <a:t>Маркировка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1"/>
                </a:solidFill>
              </a:rPr>
              <a:t>Товаров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1" name="Текст 13"/>
          <p:cNvSpPr txBox="1">
            <a:spLocks/>
          </p:cNvSpPr>
          <p:nvPr/>
        </p:nvSpPr>
        <p:spPr>
          <a:xfrm>
            <a:off x="8649888" y="2556844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spcAft>
                <a:spcPts val="1200"/>
              </a:spcAft>
              <a:buFont typeface="Open Sans" panose="020B0606030504020204" pitchFamily="34" charset="0"/>
              <a:defRPr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1"/>
                </a:solidFill>
              </a:rPr>
              <a:t>Проверка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1"/>
                </a:solidFill>
              </a:rPr>
              <a:t>контрагентов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0" name="Текст 13"/>
          <p:cNvSpPr txBox="1">
            <a:spLocks/>
          </p:cNvSpPr>
          <p:nvPr/>
        </p:nvSpPr>
        <p:spPr>
          <a:xfrm>
            <a:off x="9079506" y="3277966"/>
            <a:ext cx="259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lnSpc>
                <a:spcPct val="110000"/>
              </a:lnSpc>
              <a:buFont typeface="Open Sans" panose="020B0606030504020204" pitchFamily="34" charset="0"/>
              <a:defRPr sz="13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accent1"/>
                </a:solidFill>
              </a:rPr>
              <a:t>Систематизация и хранение электронных документов</a:t>
            </a:r>
          </a:p>
        </p:txBody>
      </p:sp>
      <p:sp>
        <p:nvSpPr>
          <p:cNvPr id="62" name="Текст 13"/>
          <p:cNvSpPr txBox="1">
            <a:spLocks/>
          </p:cNvSpPr>
          <p:nvPr/>
        </p:nvSpPr>
        <p:spPr>
          <a:xfrm>
            <a:off x="8649888" y="3999087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lnSpc>
                <a:spcPct val="110000"/>
              </a:lnSpc>
              <a:buFont typeface="Open Sans" panose="020B0606030504020204" pitchFamily="34" charset="0"/>
              <a:defRPr sz="13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200" dirty="0">
                <a:solidFill>
                  <a:schemeClr val="accent1"/>
                </a:solidFill>
              </a:rPr>
              <a:t>Онлайн кассы</a:t>
            </a:r>
            <a:br>
              <a:rPr lang="ru-RU" sz="1200" dirty="0">
                <a:solidFill>
                  <a:schemeClr val="accent1"/>
                </a:solidFill>
              </a:rPr>
            </a:br>
            <a:r>
              <a:rPr lang="ru-RU" sz="1200" dirty="0">
                <a:solidFill>
                  <a:schemeClr val="accent1"/>
                </a:solidFill>
              </a:rPr>
              <a:t>и обслуживание</a:t>
            </a:r>
          </a:p>
        </p:txBody>
      </p:sp>
      <p:sp>
        <p:nvSpPr>
          <p:cNvPr id="63" name="Текст 13"/>
          <p:cNvSpPr txBox="1">
            <a:spLocks/>
          </p:cNvSpPr>
          <p:nvPr/>
        </p:nvSpPr>
        <p:spPr>
          <a:xfrm>
            <a:off x="8087532" y="4720208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spcAft>
                <a:spcPts val="1200"/>
              </a:spcAft>
              <a:buFont typeface="Open Sans" panose="020B0606030504020204" pitchFamily="34" charset="0"/>
              <a:defRPr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1"/>
                </a:solidFill>
              </a:rPr>
              <a:t>Аналитика данных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1"/>
                </a:solidFill>
              </a:rPr>
              <a:t>(</a:t>
            </a:r>
            <a:r>
              <a:rPr lang="en-US" sz="1200" dirty="0" smtClean="0">
                <a:solidFill>
                  <a:schemeClr val="accent1"/>
                </a:solidFill>
              </a:rPr>
              <a:t>Big data</a:t>
            </a:r>
            <a:r>
              <a:rPr lang="ru-RU" sz="1200" dirty="0" smtClean="0">
                <a:solidFill>
                  <a:schemeClr val="accent1"/>
                </a:solidFill>
              </a:rPr>
              <a:t>)</a:t>
            </a:r>
            <a:endParaRPr lang="en-US" sz="1200" dirty="0">
              <a:solidFill>
                <a:schemeClr val="accent1"/>
              </a:solidFill>
            </a:endParaRPr>
          </a:p>
        </p:txBody>
      </p:sp>
      <p:sp>
        <p:nvSpPr>
          <p:cNvPr id="64" name="Текст 13"/>
          <p:cNvSpPr txBox="1">
            <a:spLocks/>
          </p:cNvSpPr>
          <p:nvPr/>
        </p:nvSpPr>
        <p:spPr>
          <a:xfrm>
            <a:off x="7525176" y="5441330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spcAft>
                <a:spcPts val="1200"/>
              </a:spcAft>
              <a:buFont typeface="Open Sans" panose="020B0606030504020204" pitchFamily="34" charset="0"/>
              <a:defRPr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1"/>
                </a:solidFill>
              </a:rPr>
              <a:t>База знаний</a:t>
            </a:r>
          </a:p>
        </p:txBody>
      </p:sp>
      <p:sp>
        <p:nvSpPr>
          <p:cNvPr id="65" name="Текст 13"/>
          <p:cNvSpPr txBox="1">
            <a:spLocks/>
          </p:cNvSpPr>
          <p:nvPr/>
        </p:nvSpPr>
        <p:spPr>
          <a:xfrm>
            <a:off x="2168391" y="1119521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lnSpc>
                <a:spcPct val="110000"/>
              </a:lnSpc>
              <a:buFont typeface="Open Sans" panose="020B0606030504020204" pitchFamily="34" charset="0"/>
              <a:defRPr sz="13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200" dirty="0" smtClean="0">
                <a:solidFill>
                  <a:schemeClr val="accent1"/>
                </a:solidFill>
              </a:rPr>
              <a:t>Сдача отчетности </a:t>
            </a:r>
          </a:p>
          <a:p>
            <a:pPr algn="r">
              <a:lnSpc>
                <a:spcPct val="100000"/>
              </a:lnSpc>
            </a:pPr>
            <a:r>
              <a:rPr lang="ru-RU" sz="1200" dirty="0" smtClean="0">
                <a:solidFill>
                  <a:schemeClr val="accent1"/>
                </a:solidFill>
              </a:rPr>
              <a:t>через интернет</a:t>
            </a:r>
            <a:endParaRPr lang="ru-RU" sz="1200" dirty="0">
              <a:solidFill>
                <a:schemeClr val="accent1"/>
              </a:solidFill>
            </a:endParaRPr>
          </a:p>
        </p:txBody>
      </p:sp>
      <p:sp>
        <p:nvSpPr>
          <p:cNvPr id="66" name="Текст 13"/>
          <p:cNvSpPr txBox="1">
            <a:spLocks/>
          </p:cNvSpPr>
          <p:nvPr/>
        </p:nvSpPr>
        <p:spPr>
          <a:xfrm>
            <a:off x="1606035" y="1840642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spcAft>
                <a:spcPts val="1200"/>
              </a:spcAft>
              <a:buFont typeface="Open Sans" panose="020B0606030504020204" pitchFamily="34" charset="0"/>
              <a:defRPr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1"/>
                </a:solidFill>
              </a:rPr>
              <a:t>Оператор </a:t>
            </a:r>
            <a:endParaRPr lang="ru-RU" sz="1200" dirty="0" smtClean="0">
              <a:solidFill>
                <a:schemeClr val="accent1"/>
              </a:solidFill>
            </a:endParaRPr>
          </a:p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1"/>
                </a:solidFill>
              </a:rPr>
              <a:t>фискальных </a:t>
            </a:r>
            <a:r>
              <a:rPr lang="ru-RU" sz="1200" dirty="0">
                <a:solidFill>
                  <a:schemeClr val="accent1"/>
                </a:solidFill>
              </a:rPr>
              <a:t>данных</a:t>
            </a:r>
          </a:p>
        </p:txBody>
      </p:sp>
      <p:sp>
        <p:nvSpPr>
          <p:cNvPr id="67" name="Текст 13"/>
          <p:cNvSpPr txBox="1">
            <a:spLocks/>
          </p:cNvSpPr>
          <p:nvPr/>
        </p:nvSpPr>
        <p:spPr>
          <a:xfrm>
            <a:off x="1043679" y="2561764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spcAft>
                <a:spcPts val="1200"/>
              </a:spcAft>
              <a:buFont typeface="Open Sans" panose="020B0606030504020204" pitchFamily="34" charset="0"/>
              <a:defRPr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1"/>
                </a:solidFill>
              </a:rPr>
              <a:t>Удостоверяющий центр</a:t>
            </a:r>
          </a:p>
        </p:txBody>
      </p:sp>
      <p:sp>
        <p:nvSpPr>
          <p:cNvPr id="68" name="Текст 13"/>
          <p:cNvSpPr txBox="1">
            <a:spLocks/>
          </p:cNvSpPr>
          <p:nvPr/>
        </p:nvSpPr>
        <p:spPr>
          <a:xfrm>
            <a:off x="524061" y="3282886"/>
            <a:ext cx="259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lnSpc>
                <a:spcPct val="110000"/>
              </a:lnSpc>
              <a:buFont typeface="Open Sans" panose="020B0606030504020204" pitchFamily="34" charset="0"/>
              <a:defRPr sz="13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200" dirty="0">
                <a:solidFill>
                  <a:schemeClr val="accent1"/>
                </a:solidFill>
              </a:rPr>
              <a:t>Решения 1С</a:t>
            </a:r>
          </a:p>
        </p:txBody>
      </p:sp>
      <p:sp>
        <p:nvSpPr>
          <p:cNvPr id="69" name="Текст 13"/>
          <p:cNvSpPr txBox="1">
            <a:spLocks/>
          </p:cNvSpPr>
          <p:nvPr/>
        </p:nvSpPr>
        <p:spPr>
          <a:xfrm>
            <a:off x="1043679" y="4004007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lnSpc>
                <a:spcPct val="110000"/>
              </a:lnSpc>
              <a:buFont typeface="Open Sans" panose="020B0606030504020204" pitchFamily="34" charset="0"/>
              <a:defRPr sz="13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</a:pPr>
            <a:r>
              <a:rPr lang="ru-RU" sz="1200" dirty="0">
                <a:solidFill>
                  <a:schemeClr val="accent1"/>
                </a:solidFill>
              </a:rPr>
              <a:t>Онлайн кассы</a:t>
            </a:r>
            <a:br>
              <a:rPr lang="ru-RU" sz="1200" dirty="0">
                <a:solidFill>
                  <a:schemeClr val="accent1"/>
                </a:solidFill>
              </a:rPr>
            </a:br>
            <a:r>
              <a:rPr lang="ru-RU" sz="1200" dirty="0">
                <a:solidFill>
                  <a:schemeClr val="accent1"/>
                </a:solidFill>
              </a:rPr>
              <a:t>и обслуживание</a:t>
            </a:r>
          </a:p>
        </p:txBody>
      </p:sp>
      <p:sp>
        <p:nvSpPr>
          <p:cNvPr id="70" name="Текст 13"/>
          <p:cNvSpPr txBox="1">
            <a:spLocks/>
          </p:cNvSpPr>
          <p:nvPr/>
        </p:nvSpPr>
        <p:spPr>
          <a:xfrm>
            <a:off x="1606035" y="4725128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spcAft>
                <a:spcPts val="1200"/>
              </a:spcAft>
              <a:buFont typeface="Open Sans" panose="020B0606030504020204" pitchFamily="34" charset="0"/>
              <a:defRPr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1"/>
                </a:solidFill>
              </a:rPr>
              <a:t>Ветеринарные сертификаты</a:t>
            </a:r>
          </a:p>
        </p:txBody>
      </p:sp>
      <p:sp>
        <p:nvSpPr>
          <p:cNvPr id="71" name="Текст 13"/>
          <p:cNvSpPr txBox="1">
            <a:spLocks/>
          </p:cNvSpPr>
          <p:nvPr/>
        </p:nvSpPr>
        <p:spPr>
          <a:xfrm>
            <a:off x="2168391" y="5446250"/>
            <a:ext cx="2502000" cy="648000"/>
          </a:xfrm>
          <a:prstGeom prst="rect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190500" dist="63500" dir="5100000" algn="tl" rotWithShape="0">
              <a:schemeClr val="accent1">
                <a:lumMod val="50000"/>
                <a:alpha val="15000"/>
              </a:schemeClr>
            </a:outerShdw>
          </a:effectLst>
          <a:sp3d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36000" rIns="180000" bIns="36000" numCol="1" spcCol="38100" rtlCol="0" anchor="ctr">
            <a:no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l">
              <a:spcAft>
                <a:spcPts val="1200"/>
              </a:spcAft>
              <a:buFont typeface="Open Sans" panose="020B0606030504020204" pitchFamily="34" charset="0"/>
              <a:defRPr sz="1400"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r">
              <a:lnSpc>
                <a:spcPct val="100000"/>
              </a:lnSpc>
              <a:spcAft>
                <a:spcPts val="0"/>
              </a:spcAft>
            </a:pPr>
            <a:r>
              <a:rPr lang="ru-RU" sz="1200" dirty="0" smtClean="0">
                <a:solidFill>
                  <a:schemeClr val="accent1"/>
                </a:solidFill>
              </a:rPr>
              <a:t>Бесплатные вебинары </a:t>
            </a:r>
            <a:endParaRPr lang="ru-RU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14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Текст 8"/>
          <p:cNvSpPr txBox="1">
            <a:spLocks/>
          </p:cNvSpPr>
          <p:nvPr/>
        </p:nvSpPr>
        <p:spPr>
          <a:xfrm>
            <a:off x="1941554" y="3966176"/>
            <a:ext cx="1521192" cy="524320"/>
          </a:xfrm>
          <a:prstGeom prst="rect">
            <a:avLst/>
          </a:prstGeom>
        </p:spPr>
        <p:txBody>
          <a:bodyPr/>
          <a:lstStyle>
            <a:lvl1pPr marL="14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Calibri" panose="020F0502020204030204" pitchFamily="34" charset="0"/>
              </a:rPr>
              <a:t>2002-2005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1" name="Текст 7"/>
          <p:cNvSpPr txBox="1">
            <a:spLocks/>
          </p:cNvSpPr>
          <p:nvPr/>
        </p:nvSpPr>
        <p:spPr>
          <a:xfrm>
            <a:off x="5695209" y="3966176"/>
            <a:ext cx="1100306" cy="524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Tx/>
              <a:buNone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20</a:t>
            </a:r>
            <a:r>
              <a:rPr lang="ru-RU" sz="1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16</a:t>
            </a:r>
            <a:endParaRPr lang="ru-RU" sz="1200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2" name="Текст 11"/>
          <p:cNvSpPr txBox="1">
            <a:spLocks/>
          </p:cNvSpPr>
          <p:nvPr/>
        </p:nvSpPr>
        <p:spPr>
          <a:xfrm>
            <a:off x="9021992" y="3966176"/>
            <a:ext cx="573703" cy="525635"/>
          </a:xfrm>
          <a:prstGeom prst="rect">
            <a:avLst/>
          </a:prstGeom>
        </p:spPr>
        <p:txBody>
          <a:bodyPr/>
          <a:lstStyle>
            <a:lvl1pPr marL="14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Calibri" panose="020F0502020204030204" pitchFamily="34" charset="0"/>
              </a:rPr>
              <a:t>2021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1361848" y="1107215"/>
            <a:ext cx="9596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222222"/>
                </a:solidFill>
                <a:latin typeface="+mj-lt"/>
              </a:rPr>
              <a:t>Изменения законодательства. Развитие технологий и ИТ-Решений по ЭДО</a:t>
            </a:r>
            <a:endParaRPr lang="ru-RU" sz="2000" dirty="0">
              <a:latin typeface="+mj-lt"/>
            </a:endParaRPr>
          </a:p>
        </p:txBody>
      </p:sp>
      <p:sp>
        <p:nvSpPr>
          <p:cNvPr id="97" name="Google Shape;386;p22"/>
          <p:cNvSpPr txBox="1"/>
          <p:nvPr/>
        </p:nvSpPr>
        <p:spPr>
          <a:xfrm>
            <a:off x="199870" y="1772149"/>
            <a:ext cx="2578945" cy="102215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algn="l" defTabSz="821531">
              <a:lnSpc>
                <a:spcPct val="110000"/>
              </a:lnSpc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60130" y="1880576"/>
            <a:ext cx="2618685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Компания «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Такском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» реализует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первый в России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пилотный проект по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сдаче отчетности в электронном виде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в налоговых инспекциях города Москвы</a:t>
            </a:r>
          </a:p>
        </p:txBody>
      </p:sp>
      <p:sp>
        <p:nvSpPr>
          <p:cNvPr id="99" name="Google Shape;386;p22"/>
          <p:cNvSpPr txBox="1"/>
          <p:nvPr/>
        </p:nvSpPr>
        <p:spPr>
          <a:xfrm>
            <a:off x="3058355" y="1772149"/>
            <a:ext cx="3185224" cy="104319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algn="l" defTabSz="821531">
              <a:lnSpc>
                <a:spcPct val="110000"/>
              </a:lnSpc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058355" y="1755575"/>
            <a:ext cx="3300671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Проводится пилотный проект по организации системы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ЭДО счетов­ фактур.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Дан старт перехода </a:t>
            </a:r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ЮЛ на 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новую технологию по всей стране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Проект проводится Минфином России и ФНС России по г. Москве по поручению Правительства РФ от 11.11.2008 № КА-П13-6752. </a:t>
            </a:r>
          </a:p>
        </p:txBody>
      </p:sp>
      <p:sp>
        <p:nvSpPr>
          <p:cNvPr id="101" name="Google Shape;386;p22"/>
          <p:cNvSpPr txBox="1"/>
          <p:nvPr/>
        </p:nvSpPr>
        <p:spPr>
          <a:xfrm>
            <a:off x="6388354" y="1772149"/>
            <a:ext cx="2941505" cy="1022151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algn="l" defTabSz="821531">
              <a:lnSpc>
                <a:spcPct val="110000"/>
              </a:lnSpc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2" name="Google Shape;386;p22"/>
          <p:cNvSpPr txBox="1"/>
          <p:nvPr/>
        </p:nvSpPr>
        <p:spPr>
          <a:xfrm>
            <a:off x="9526888" y="1772149"/>
            <a:ext cx="2559452" cy="102215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algn="l" defTabSz="821531">
              <a:lnSpc>
                <a:spcPct val="110000"/>
              </a:lnSpc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421930" y="1850006"/>
            <a:ext cx="2761174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Начат массовый переход и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внедрение ЭДО в проектах маркировки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Налоговый мониторинг. </a:t>
            </a:r>
          </a:p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Пилотные проекты по </a:t>
            </a:r>
            <a:r>
              <a:rPr lang="ru-RU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ЭТрН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кадровому ЭДО и 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др.направлениям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9556521" y="1971119"/>
            <a:ext cx="2500185" cy="49039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>
            <a:def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Разработана концепция развития ЭДО. </a:t>
            </a:r>
          </a:p>
          <a:p>
            <a:r>
              <a:rPr lang="ru-RU" dirty="0"/>
              <a:t>Проекты МЧД, электронных договоров 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-24641" y="3274119"/>
            <a:ext cx="12187050" cy="756000"/>
          </a:xfrm>
          <a:prstGeom prst="rect">
            <a:avLst/>
          </a:prstGeom>
          <a:solidFill>
            <a:srgbClr val="E7F5FF">
              <a:alpha val="80000"/>
            </a:srgbClr>
          </a:solidFill>
          <a:ln w="1905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Shape 1609"/>
          <p:cNvSpPr/>
          <p:nvPr/>
        </p:nvSpPr>
        <p:spPr>
          <a:xfrm>
            <a:off x="176197" y="3563219"/>
            <a:ext cx="11331392" cy="0"/>
          </a:xfrm>
          <a:prstGeom prst="line">
            <a:avLst/>
          </a:prstGeom>
          <a:ln w="22225">
            <a:solidFill>
              <a:schemeClr val="accent3">
                <a:lumMod val="50000"/>
              </a:schemeClr>
            </a:solidFill>
            <a:miter lim="400000"/>
            <a:headEnd type="none" w="med" len="med"/>
            <a:tailEnd type="triangle" w="med" len="med"/>
          </a:ln>
        </p:spPr>
        <p:txBody>
          <a:bodyPr lIns="25400" tIns="25400" rIns="25400" bIns="25400" anchor="ctr"/>
          <a:lstStyle/>
          <a:p>
            <a:pPr defTabSz="412750">
              <a:lnSpc>
                <a:spcPct val="100000"/>
              </a:lnSpc>
              <a:defRPr sz="32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1600"/>
          </a:p>
        </p:txBody>
      </p:sp>
      <p:sp>
        <p:nvSpPr>
          <p:cNvPr id="107" name="Овал 106"/>
          <p:cNvSpPr/>
          <p:nvPr/>
        </p:nvSpPr>
        <p:spPr>
          <a:xfrm>
            <a:off x="7729604" y="3508483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6166511" y="3508483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Овал 108"/>
          <p:cNvSpPr/>
          <p:nvPr/>
        </p:nvSpPr>
        <p:spPr>
          <a:xfrm>
            <a:off x="4381860" y="3514022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Овал 109"/>
          <p:cNvSpPr/>
          <p:nvPr/>
        </p:nvSpPr>
        <p:spPr>
          <a:xfrm>
            <a:off x="2391925" y="3508483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1" name="Овал 110"/>
          <p:cNvSpPr/>
          <p:nvPr/>
        </p:nvSpPr>
        <p:spPr>
          <a:xfrm>
            <a:off x="514997" y="3508958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Текст 7"/>
          <p:cNvSpPr txBox="1">
            <a:spLocks/>
          </p:cNvSpPr>
          <p:nvPr/>
        </p:nvSpPr>
        <p:spPr>
          <a:xfrm>
            <a:off x="276587" y="3035099"/>
            <a:ext cx="1100306" cy="524320"/>
          </a:xfrm>
          <a:prstGeom prst="rect">
            <a:avLst/>
          </a:prstGeom>
        </p:spPr>
        <p:txBody>
          <a:bodyPr/>
          <a:lstStyle>
            <a:lvl1pPr marL="14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buFontTx/>
              <a:buNone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</a:rPr>
              <a:t>2000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3" name="Текст 9"/>
          <p:cNvSpPr txBox="1">
            <a:spLocks/>
          </p:cNvSpPr>
          <p:nvPr/>
        </p:nvSpPr>
        <p:spPr>
          <a:xfrm>
            <a:off x="4033203" y="3049422"/>
            <a:ext cx="1355405" cy="524320"/>
          </a:xfrm>
          <a:prstGeom prst="rect">
            <a:avLst/>
          </a:prstGeom>
        </p:spPr>
        <p:txBody>
          <a:bodyPr/>
          <a:lstStyle>
            <a:lvl1pPr marL="14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2009-2015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4" name="Текст 10"/>
          <p:cNvSpPr txBox="1">
            <a:spLocks/>
          </p:cNvSpPr>
          <p:nvPr/>
        </p:nvSpPr>
        <p:spPr>
          <a:xfrm>
            <a:off x="10499097" y="3015253"/>
            <a:ext cx="1100306" cy="524320"/>
          </a:xfrm>
          <a:prstGeom prst="rect">
            <a:avLst/>
          </a:prstGeom>
        </p:spPr>
        <p:txBody>
          <a:bodyPr/>
          <a:lstStyle>
            <a:lvl1pPr marL="14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buFontTx/>
              <a:buNone/>
            </a:pPr>
            <a:r>
              <a:rPr lang="ru-RU" dirty="0" smtClean="0">
                <a:solidFill>
                  <a:schemeClr val="tx1"/>
                </a:solidFill>
                <a:latin typeface="Calibri" panose="020F0502020204030204" pitchFamily="34" charset="0"/>
              </a:rPr>
              <a:t>2021-2024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5" name="Текст 11"/>
          <p:cNvSpPr txBox="1">
            <a:spLocks/>
          </p:cNvSpPr>
          <p:nvPr/>
        </p:nvSpPr>
        <p:spPr>
          <a:xfrm>
            <a:off x="7345115" y="3035099"/>
            <a:ext cx="1379246" cy="525635"/>
          </a:xfrm>
          <a:prstGeom prst="rect">
            <a:avLst/>
          </a:prstGeom>
        </p:spPr>
        <p:txBody>
          <a:bodyPr/>
          <a:lstStyle>
            <a:lvl1pPr marL="14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indent="0" hangingPunct="1">
              <a:buFontTx/>
              <a:buNone/>
            </a:pPr>
            <a:r>
              <a:rPr lang="ru-RU" smtClean="0">
                <a:solidFill>
                  <a:schemeClr val="tx1"/>
                </a:solidFill>
                <a:latin typeface="Calibri" panose="020F0502020204030204" pitchFamily="34" charset="0"/>
              </a:rPr>
              <a:t>2017-2020</a:t>
            </a:r>
            <a:endParaRPr lang="ru-RU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6" name="Овал 115"/>
          <p:cNvSpPr/>
          <p:nvPr/>
        </p:nvSpPr>
        <p:spPr>
          <a:xfrm>
            <a:off x="3356333" y="3506562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7" name="Овал 116"/>
          <p:cNvSpPr/>
          <p:nvPr/>
        </p:nvSpPr>
        <p:spPr>
          <a:xfrm>
            <a:off x="1403772" y="3508483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" name="Овал 117"/>
          <p:cNvSpPr/>
          <p:nvPr/>
        </p:nvSpPr>
        <p:spPr>
          <a:xfrm>
            <a:off x="5355180" y="3509263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Shape 1610"/>
          <p:cNvSpPr/>
          <p:nvPr/>
        </p:nvSpPr>
        <p:spPr>
          <a:xfrm>
            <a:off x="479492" y="3474319"/>
            <a:ext cx="177801" cy="177800"/>
          </a:xfrm>
          <a:prstGeom prst="ellipse">
            <a:avLst/>
          </a:prstGeom>
          <a:solidFill>
            <a:srgbClr val="0F1113"/>
          </a:solidFill>
          <a:ln w="12700">
            <a:noFill/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20" name="Shape 1611"/>
          <p:cNvSpPr/>
          <p:nvPr/>
        </p:nvSpPr>
        <p:spPr>
          <a:xfrm>
            <a:off x="2353548" y="3474319"/>
            <a:ext cx="177801" cy="177800"/>
          </a:xfrm>
          <a:prstGeom prst="ellipse">
            <a:avLst/>
          </a:prstGeom>
          <a:solidFill>
            <a:srgbClr val="0F1113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21" name="Shape 1612"/>
          <p:cNvSpPr/>
          <p:nvPr/>
        </p:nvSpPr>
        <p:spPr>
          <a:xfrm>
            <a:off x="4346354" y="3474319"/>
            <a:ext cx="177801" cy="177800"/>
          </a:xfrm>
          <a:prstGeom prst="ellipse">
            <a:avLst/>
          </a:prstGeom>
          <a:solidFill>
            <a:srgbClr val="0F1113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22" name="Shape 1612"/>
          <p:cNvSpPr/>
          <p:nvPr/>
        </p:nvSpPr>
        <p:spPr>
          <a:xfrm>
            <a:off x="6131005" y="3484842"/>
            <a:ext cx="177801" cy="177800"/>
          </a:xfrm>
          <a:prstGeom prst="ellipse">
            <a:avLst/>
          </a:prstGeom>
          <a:solidFill>
            <a:srgbClr val="0F1113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23" name="Shape 1613"/>
          <p:cNvSpPr/>
          <p:nvPr/>
        </p:nvSpPr>
        <p:spPr>
          <a:xfrm>
            <a:off x="10747886" y="3358654"/>
            <a:ext cx="419101" cy="419100"/>
          </a:xfrm>
          <a:prstGeom prst="ellipse">
            <a:avLst/>
          </a:prstGeom>
          <a:solidFill>
            <a:schemeClr val="accent1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24" name="Shape 1612"/>
          <p:cNvSpPr/>
          <p:nvPr/>
        </p:nvSpPr>
        <p:spPr>
          <a:xfrm>
            <a:off x="7713617" y="3484842"/>
            <a:ext cx="177801" cy="177800"/>
          </a:xfrm>
          <a:prstGeom prst="ellipse">
            <a:avLst/>
          </a:prstGeom>
          <a:solidFill>
            <a:srgbClr val="0F1113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25" name="Овал 124"/>
          <p:cNvSpPr/>
          <p:nvPr/>
        </p:nvSpPr>
        <p:spPr>
          <a:xfrm>
            <a:off x="6940529" y="3506562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6" name="Shape 1612"/>
          <p:cNvSpPr/>
          <p:nvPr/>
        </p:nvSpPr>
        <p:spPr>
          <a:xfrm>
            <a:off x="9174890" y="3484842"/>
            <a:ext cx="177801" cy="177800"/>
          </a:xfrm>
          <a:prstGeom prst="ellipse">
            <a:avLst/>
          </a:prstGeom>
          <a:solidFill>
            <a:srgbClr val="0F1113"/>
          </a:solidFill>
          <a:ln w="12700">
            <a:miter lim="4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22860" rIns="22860" anchor="ctr"/>
          <a:lstStyle/>
          <a:p>
            <a:pPr>
              <a:lnSpc>
                <a:spcPct val="100000"/>
              </a:lnSpc>
              <a:defRPr sz="3000">
                <a:solidFill>
                  <a:srgbClr val="FFFFFF"/>
                </a:solidFill>
              </a:defRPr>
            </a:pPr>
            <a:endParaRPr sz="1500"/>
          </a:p>
        </p:txBody>
      </p:sp>
      <p:sp>
        <p:nvSpPr>
          <p:cNvPr id="127" name="Овал 126"/>
          <p:cNvSpPr/>
          <p:nvPr/>
        </p:nvSpPr>
        <p:spPr>
          <a:xfrm>
            <a:off x="8479760" y="3514022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" name="Овал 127"/>
          <p:cNvSpPr/>
          <p:nvPr/>
        </p:nvSpPr>
        <p:spPr>
          <a:xfrm>
            <a:off x="9996895" y="3514022"/>
            <a:ext cx="106787" cy="104502"/>
          </a:xfrm>
          <a:prstGeom prst="ellipse">
            <a:avLst/>
          </a:prstGeom>
          <a:solidFill>
            <a:schemeClr val="bg1">
              <a:lumMod val="50000"/>
            </a:schemeClr>
          </a:solidFill>
          <a:ln w="12700" cap="flat">
            <a:solidFill>
              <a:schemeClr val="bg1">
                <a:lumMod val="5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821531" rtl="0" fontAlgn="auto" latinLnBrk="0" hangingPunc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9" name="Google Shape;386;p22"/>
          <p:cNvSpPr txBox="1"/>
          <p:nvPr/>
        </p:nvSpPr>
        <p:spPr>
          <a:xfrm>
            <a:off x="1272113" y="4288985"/>
            <a:ext cx="2054624" cy="114502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algn="l" defTabSz="821531">
              <a:lnSpc>
                <a:spcPct val="110000"/>
              </a:lnSpc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232526" y="4344945"/>
            <a:ext cx="207393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Безбумажная технология выводится в промышленную эксплуатацию и становится первым специализированным оператором связи</a:t>
            </a:r>
          </a:p>
        </p:txBody>
      </p:sp>
      <p:sp>
        <p:nvSpPr>
          <p:cNvPr id="131" name="Google Shape;386;p22"/>
          <p:cNvSpPr txBox="1"/>
          <p:nvPr/>
        </p:nvSpPr>
        <p:spPr>
          <a:xfrm>
            <a:off x="5169141" y="4292563"/>
            <a:ext cx="2101525" cy="114144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algn="l" defTabSz="821531">
              <a:lnSpc>
                <a:spcPct val="110000"/>
              </a:lnSpc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5304609" y="4408216"/>
            <a:ext cx="1888067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Компания «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Такском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» одной из первых реализует </a:t>
            </a:r>
            <a:endParaRPr lang="ru-RU" sz="1000" dirty="0" smtClean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  <a:p>
            <a:r>
              <a:rPr lang="ru-RU" sz="1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сервисы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ОФД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. Активно развивает сервис роуминга </a:t>
            </a:r>
          </a:p>
        </p:txBody>
      </p:sp>
      <p:sp>
        <p:nvSpPr>
          <p:cNvPr id="133" name="Google Shape;386;p22"/>
          <p:cNvSpPr txBox="1"/>
          <p:nvPr/>
        </p:nvSpPr>
        <p:spPr>
          <a:xfrm>
            <a:off x="8180817" y="4344945"/>
            <a:ext cx="2318280" cy="1089062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algn="l" defTabSz="821531">
              <a:lnSpc>
                <a:spcPct val="110000"/>
              </a:lnSpc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8149703" y="4363033"/>
            <a:ext cx="231827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Компания «</a:t>
            </a:r>
            <a:r>
              <a:rPr lang="ru-RU" sz="1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Такском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» </a:t>
            </a:r>
            <a:r>
              <a:rPr lang="ru-RU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первый в России УЦ</a:t>
            </a:r>
            <a:r>
              <a:rPr lang="ru-RU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rPr>
              <a:t>, который получил аккредитацию согласно новым требованиям закона «Об электронной подписи» от 06.04.2011 № 63-ФЗ.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Основные тренды</a:t>
            </a:r>
          </a:p>
          <a:p>
            <a:endParaRPr lang="ru-RU" dirty="0"/>
          </a:p>
        </p:txBody>
      </p:sp>
      <p:sp>
        <p:nvSpPr>
          <p:cNvPr id="135" name="Текст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Электронный документооборот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5669128"/>
            <a:ext cx="1216584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22222"/>
                </a:solidFill>
                <a:latin typeface="+mj-lt"/>
              </a:rPr>
              <a:t>В конце </a:t>
            </a:r>
            <a:r>
              <a:rPr lang="ru-RU" sz="1600" dirty="0">
                <a:solidFill>
                  <a:srgbClr val="222222"/>
                </a:solidFill>
                <a:latin typeface="+mj-lt"/>
              </a:rPr>
              <a:t>2020 года </a:t>
            </a:r>
            <a:r>
              <a:rPr lang="ru-RU" sz="1600" dirty="0" smtClean="0">
                <a:solidFill>
                  <a:srgbClr val="222222"/>
                </a:solidFill>
                <a:latin typeface="+mj-lt"/>
              </a:rPr>
              <a:t>разработана «Концепция </a:t>
            </a:r>
            <a:r>
              <a:rPr lang="ru-RU" sz="1600" dirty="0">
                <a:solidFill>
                  <a:srgbClr val="222222"/>
                </a:solidFill>
                <a:latin typeface="+mj-lt"/>
              </a:rPr>
              <a:t>развития </a:t>
            </a:r>
            <a:r>
              <a:rPr lang="ru-RU" sz="1600" dirty="0" smtClean="0">
                <a:solidFill>
                  <a:srgbClr val="222222"/>
                </a:solidFill>
                <a:latin typeface="+mj-lt"/>
              </a:rPr>
              <a:t>ЭДО», </a:t>
            </a:r>
            <a:r>
              <a:rPr lang="ru-RU" sz="1600" dirty="0">
                <a:solidFill>
                  <a:srgbClr val="222222"/>
                </a:solidFill>
                <a:latin typeface="+mj-lt"/>
              </a:rPr>
              <a:t>которая показывает куда мы движемся </a:t>
            </a:r>
            <a:r>
              <a:rPr lang="ru-RU" sz="1600" dirty="0" smtClean="0">
                <a:solidFill>
                  <a:srgbClr val="222222"/>
                </a:solidFill>
                <a:latin typeface="+mj-lt"/>
              </a:rPr>
              <a:t/>
            </a:r>
            <a:br>
              <a:rPr lang="ru-RU" sz="1600" dirty="0" smtClean="0">
                <a:solidFill>
                  <a:srgbClr val="222222"/>
                </a:solidFill>
                <a:latin typeface="+mj-lt"/>
              </a:rPr>
            </a:br>
            <a:r>
              <a:rPr lang="ru-RU" sz="1600" dirty="0" smtClean="0">
                <a:solidFill>
                  <a:srgbClr val="222222"/>
                </a:solidFill>
                <a:latin typeface="+mj-lt"/>
              </a:rPr>
              <a:t>и </a:t>
            </a:r>
            <a:r>
              <a:rPr lang="ru-RU" sz="1600" dirty="0">
                <a:solidFill>
                  <a:srgbClr val="222222"/>
                </a:solidFill>
                <a:latin typeface="+mj-lt"/>
              </a:rPr>
              <a:t>какой намечен план по её реализации</a:t>
            </a:r>
          </a:p>
        </p:txBody>
      </p:sp>
      <p:sp>
        <p:nvSpPr>
          <p:cNvPr id="48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WWW.TAXCOM.RU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13633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ЭДО </a:t>
            </a:r>
            <a:r>
              <a:rPr lang="en-US" dirty="0" smtClean="0"/>
              <a:t>B2b</a:t>
            </a:r>
            <a:endParaRPr 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860396" y="2713705"/>
            <a:ext cx="9679518" cy="1573641"/>
          </a:xfrm>
          <a:prstGeom prst="rect">
            <a:avLst/>
          </a:prstGeom>
        </p:spPr>
        <p:txBody>
          <a:bodyPr/>
          <a:lstStyle>
            <a:lvl1pPr marL="14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355600" indent="-355600" hangingPunct="1">
              <a:spcAft>
                <a:spcPts val="1200"/>
              </a:spcAft>
              <a:buClr>
                <a:srgbClr val="0070BB"/>
              </a:buClr>
              <a:buSzPct val="110000"/>
              <a:buFontTx/>
              <a:buBlip>
                <a:blip r:embed="rId2"/>
              </a:buBlip>
            </a:pPr>
            <a:r>
              <a:rPr lang="ru-RU" sz="1600" dirty="0" smtClean="0">
                <a:solidFill>
                  <a:prstClr val="black"/>
                </a:solidFill>
                <a:latin typeface="+mn-lt"/>
              </a:rPr>
              <a:t>Электронный документооборот (ЭДО) для работы с контрагентами</a:t>
            </a:r>
          </a:p>
          <a:p>
            <a:pPr marL="355600" indent="-355600" hangingPunct="1">
              <a:spcAft>
                <a:spcPts val="1200"/>
              </a:spcAft>
              <a:buClr>
                <a:srgbClr val="0070BB"/>
              </a:buClr>
              <a:buSzPct val="110000"/>
              <a:buBlip>
                <a:blip r:embed="rId2"/>
              </a:buBlip>
            </a:pPr>
            <a:r>
              <a:rPr lang="ru-RU" sz="1600" dirty="0">
                <a:solidFill>
                  <a:srgbClr val="212529"/>
                </a:solidFill>
                <a:latin typeface="+mn-lt"/>
              </a:rPr>
              <a:t>Электронный документооборот в 1C, SAP, </a:t>
            </a:r>
            <a:r>
              <a:rPr lang="ru-RU" sz="1600" dirty="0" err="1">
                <a:solidFill>
                  <a:srgbClr val="212529"/>
                </a:solidFill>
                <a:latin typeface="+mn-lt"/>
              </a:rPr>
              <a:t>Oracle</a:t>
            </a:r>
            <a:r>
              <a:rPr lang="ru-RU" sz="1600" dirty="0">
                <a:solidFill>
                  <a:srgbClr val="212529"/>
                </a:solidFill>
                <a:latin typeface="+mn-lt"/>
              </a:rPr>
              <a:t> и в других</a:t>
            </a:r>
            <a:r>
              <a:rPr lang="en-US" sz="1600" dirty="0">
                <a:solidFill>
                  <a:srgbClr val="212529"/>
                </a:solidFill>
                <a:latin typeface="+mn-lt"/>
              </a:rPr>
              <a:t> </a:t>
            </a:r>
            <a:r>
              <a:rPr lang="ru-RU" sz="1600" dirty="0">
                <a:solidFill>
                  <a:srgbClr val="212529"/>
                </a:solidFill>
                <a:latin typeface="+mn-lt"/>
              </a:rPr>
              <a:t>системах бухгалтерского учёта</a:t>
            </a:r>
            <a:endParaRPr lang="ru-RU" sz="1600" dirty="0">
              <a:latin typeface="+mn-lt"/>
            </a:endParaRPr>
          </a:p>
          <a:p>
            <a:pPr marL="355600" indent="-355600" hangingPunct="1">
              <a:spcAft>
                <a:spcPts val="1200"/>
              </a:spcAft>
              <a:buClr>
                <a:srgbClr val="0070BB"/>
              </a:buClr>
              <a:buSzPct val="110000"/>
              <a:buFontTx/>
              <a:buBlip>
                <a:blip r:embed="rId2"/>
              </a:buBlip>
            </a:pPr>
            <a:r>
              <a:rPr lang="ru-RU" sz="1600" dirty="0" smtClean="0">
                <a:solidFill>
                  <a:srgbClr val="212529"/>
                </a:solidFill>
                <a:latin typeface="+mn-lt"/>
              </a:rPr>
              <a:t>Комплексный подход к процессу автоматизации</a:t>
            </a:r>
          </a:p>
          <a:p>
            <a:pPr hangingPunct="1">
              <a:spcAft>
                <a:spcPts val="1200"/>
              </a:spcAft>
              <a:buClr>
                <a:srgbClr val="0070BB"/>
              </a:buClr>
              <a:buSzPct val="110000"/>
            </a:pPr>
            <a:endParaRPr lang="ru-RU" sz="16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Заголовок 6"/>
          <p:cNvSpPr txBox="1">
            <a:spLocks/>
          </p:cNvSpPr>
          <p:nvPr/>
        </p:nvSpPr>
        <p:spPr>
          <a:xfrm>
            <a:off x="860396" y="1443070"/>
            <a:ext cx="10004350" cy="127063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9pPr>
          </a:lstStyle>
          <a:p>
            <a:pPr hangingPunct="1"/>
            <a:r>
              <a:rPr lang="ru-RU" sz="3200" b="1" dirty="0">
                <a:ea typeface="Open Sans" panose="020B0606030504020204" pitchFamily="34" charset="0"/>
                <a:cs typeface="Open Sans" panose="020B0606030504020204" pitchFamily="34" charset="0"/>
              </a:rPr>
              <a:t>Работа с электронными документами</a:t>
            </a:r>
            <a:br>
              <a:rPr lang="ru-RU" sz="3200" b="1" dirty="0"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ru-RU" sz="3200" b="1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63632" y="4218175"/>
            <a:ext cx="2412000" cy="1656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>
            <a:outerShdw blurRad="190500" dist="76200" dir="5400000" algn="tl" rotWithShape="0">
              <a:srgbClr val="002060">
                <a:alpha val="1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972000" rIns="72000" bIns="72000" numCol="1" spcCol="38100" rtlCol="0" anchor="t">
            <a:noAutofit/>
          </a:bodyPr>
          <a:lstStyle/>
          <a:p>
            <a:pPr lvl="0" algn="l">
              <a:lnSpc>
                <a:spcPct val="110000"/>
              </a:lnSpc>
            </a:pPr>
            <a:r>
              <a:rPr lang="ru-RU" sz="1400" dirty="0" smtClean="0">
                <a:latin typeface="+mn-lt"/>
              </a:rPr>
              <a:t>Доставка</a:t>
            </a:r>
          </a:p>
          <a:p>
            <a:pPr lvl="0" algn="l">
              <a:lnSpc>
                <a:spcPct val="110000"/>
              </a:lnSpc>
            </a:pPr>
            <a:r>
              <a:rPr lang="ru-RU" sz="1400" dirty="0" smtClean="0">
                <a:latin typeface="+mn-lt"/>
              </a:rPr>
              <a:t>за </a:t>
            </a:r>
            <a:r>
              <a:rPr lang="ru-RU" sz="1400" dirty="0">
                <a:latin typeface="+mn-lt"/>
              </a:rPr>
              <a:t>несколько секунд</a:t>
            </a:r>
          </a:p>
        </p:txBody>
      </p:sp>
      <p:pic>
        <p:nvPicPr>
          <p:cNvPr id="8" name="Picture 12" descr="D:\done\Продающие презентации\Иконки\icon_speedsend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511" y="4478029"/>
            <a:ext cx="514830" cy="5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634563" y="4218175"/>
            <a:ext cx="2412000" cy="1656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>
            <a:outerShdw blurRad="190500" dist="76200" dir="5400000" algn="tl" rotWithShape="0">
              <a:srgbClr val="002060">
                <a:alpha val="1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972000" rIns="72000" bIns="72000" numCol="1" spcCol="38100" rtlCol="0" anchor="t">
            <a:noAutofit/>
          </a:bodyPr>
          <a:lstStyle/>
          <a:p>
            <a:pPr lvl="0" algn="l">
              <a:lnSpc>
                <a:spcPct val="110000"/>
              </a:lnSpc>
            </a:pPr>
            <a:r>
              <a:rPr lang="ru-RU" sz="1400" dirty="0" smtClean="0">
                <a:latin typeface="+mn-lt"/>
              </a:rPr>
              <a:t>Снижение </a:t>
            </a:r>
          </a:p>
          <a:p>
            <a:pPr lvl="0" algn="l">
              <a:lnSpc>
                <a:spcPct val="110000"/>
              </a:lnSpc>
            </a:pPr>
            <a:r>
              <a:rPr lang="ru-RU" sz="1400" dirty="0" smtClean="0">
                <a:latin typeface="+mn-lt"/>
              </a:rPr>
              <a:t>затрат </a:t>
            </a:r>
            <a:r>
              <a:rPr lang="ru-RU" sz="1400" dirty="0">
                <a:latin typeface="+mn-lt"/>
              </a:rPr>
              <a:t>на 80 %</a:t>
            </a:r>
          </a:p>
        </p:txBody>
      </p:sp>
      <p:pic>
        <p:nvPicPr>
          <p:cNvPr id="10" name="Picture 11" descr="D:\done\Продающие презентации\Иконки\Icon_snizgenie_zatra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2442" y="4478029"/>
            <a:ext cx="514830" cy="5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246502" y="4218175"/>
            <a:ext cx="2412000" cy="1656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>
            <a:outerShdw blurRad="190500" dist="76200" dir="5400000" algn="tl" rotWithShape="0">
              <a:srgbClr val="002060">
                <a:alpha val="1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972000" rIns="72000" bIns="72000" numCol="1" spcCol="38100" rtlCol="0" anchor="t">
            <a:noAutofit/>
          </a:bodyPr>
          <a:lstStyle/>
          <a:p>
            <a:pPr lvl="0" algn="l">
              <a:lnSpc>
                <a:spcPct val="110000"/>
              </a:lnSpc>
            </a:pPr>
            <a:r>
              <a:rPr lang="ru-RU" sz="1400" dirty="0">
                <a:latin typeface="+mn-lt"/>
              </a:rPr>
              <a:t>Экономия времени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на обработку до 65 %</a:t>
            </a:r>
          </a:p>
        </p:txBody>
      </p:sp>
      <p:pic>
        <p:nvPicPr>
          <p:cNvPr id="12" name="Picture 2" descr="D:\done\Продающие презентации\Иконки\icon_economy_tim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381" y="4478029"/>
            <a:ext cx="514830" cy="5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873188" y="4218175"/>
            <a:ext cx="2412000" cy="1656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>
            <a:outerShdw blurRad="190500" dist="76200" dir="5400000" algn="tl" rotWithShape="0">
              <a:srgbClr val="002060">
                <a:alpha val="1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288000" tIns="972000" rIns="72000" bIns="72000" numCol="1" spcCol="38100" rtlCol="0" anchor="t">
            <a:noAutofit/>
          </a:bodyPr>
          <a:lstStyle/>
          <a:p>
            <a:pPr lvl="0" algn="l">
              <a:lnSpc>
                <a:spcPct val="110000"/>
              </a:lnSpc>
            </a:pPr>
            <a:r>
              <a:rPr lang="ru-RU" sz="1400" dirty="0">
                <a:latin typeface="+mn-lt"/>
              </a:rPr>
              <a:t>Повышение</a:t>
            </a:r>
            <a:br>
              <a:rPr lang="ru-RU" sz="1400" dirty="0">
                <a:latin typeface="+mn-lt"/>
              </a:rPr>
            </a:br>
            <a:r>
              <a:rPr lang="ru-RU" sz="1400" dirty="0">
                <a:latin typeface="+mn-lt"/>
              </a:rPr>
              <a:t>качества</a:t>
            </a:r>
          </a:p>
        </p:txBody>
      </p:sp>
      <p:pic>
        <p:nvPicPr>
          <p:cNvPr id="14" name="Picture 9" descr="D:\done\Продающие презентации\Иконки\icon_povish_kachestv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1067" y="4478029"/>
            <a:ext cx="514830" cy="51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Текст 6"/>
          <p:cNvSpPr>
            <a:spLocks noGrp="1"/>
          </p:cNvSpPr>
          <p:nvPr>
            <p:ph type="body" sz="quarter" idx="11"/>
          </p:nvPr>
        </p:nvSpPr>
        <p:spPr>
          <a:xfrm>
            <a:off x="209550" y="6476999"/>
            <a:ext cx="5831725" cy="3619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16" name="Текст 2"/>
          <p:cNvSpPr txBox="1">
            <a:spLocks/>
          </p:cNvSpPr>
          <p:nvPr/>
        </p:nvSpPr>
        <p:spPr>
          <a:xfrm>
            <a:off x="6102920" y="6474301"/>
            <a:ext cx="5831725" cy="361951"/>
          </a:xfrm>
          <a:prstGeom prst="rect">
            <a:avLst/>
          </a:prstGeom>
        </p:spPr>
        <p:txBody>
          <a:bodyPr/>
          <a:lstStyle>
            <a:lvl1pPr marL="0" marR="0" indent="0" algn="r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ru-RU" dirty="0"/>
              <a:t>Электронный документооборот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6698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решения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92494" y="1239101"/>
            <a:ext cx="10430438" cy="1356850"/>
          </a:xfrm>
          <a:prstGeom prst="rect">
            <a:avLst/>
          </a:prstGeom>
        </p:spPr>
        <p:txBody>
          <a:bodyPr anchor="t">
            <a:normAutofit fontScale="97500"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9pPr>
          </a:lstStyle>
          <a:p>
            <a:pPr hangingPunct="1">
              <a:lnSpc>
                <a:spcPct val="120000"/>
              </a:lnSpc>
            </a:pPr>
            <a:r>
              <a:rPr lang="ru-RU" sz="33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Решения </a:t>
            </a:r>
            <a:r>
              <a:rPr lang="ru-RU" sz="3300" b="1" dirty="0">
                <a:ea typeface="Open Sans" panose="020B0606030504020204" pitchFamily="34" charset="0"/>
                <a:cs typeface="Open Sans" panose="020B0606030504020204" pitchFamily="34" charset="0"/>
              </a:rPr>
              <a:t>для организации </a:t>
            </a:r>
            <a:r>
              <a:rPr lang="ru-RU" sz="3300" b="1" dirty="0" smtClean="0">
                <a:ea typeface="Open Sans" panose="020B0606030504020204" pitchFamily="34" charset="0"/>
                <a:cs typeface="Open Sans" panose="020B0606030504020204" pitchFamily="34" charset="0"/>
              </a:rPr>
              <a:t>ЭДО</a:t>
            </a:r>
            <a:endParaRPr lang="ru-RU" sz="2700" b="1" dirty="0"/>
          </a:p>
        </p:txBody>
      </p:sp>
      <p:sp>
        <p:nvSpPr>
          <p:cNvPr id="6" name="Google Shape;386;p22"/>
          <p:cNvSpPr txBox="1"/>
          <p:nvPr/>
        </p:nvSpPr>
        <p:spPr>
          <a:xfrm>
            <a:off x="692494" y="2698953"/>
            <a:ext cx="3420000" cy="313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lvl="0" algn="l">
              <a:spcAft>
                <a:spcPts val="1000"/>
              </a:spcAft>
              <a:buSzPct val="75000"/>
            </a:pPr>
            <a:r>
              <a:rPr lang="en-US" sz="1600" b="1" dirty="0" smtClean="0">
                <a:solidFill>
                  <a:schemeClr val="tx1"/>
                </a:solidFill>
                <a:latin typeface="+mn-lt"/>
              </a:rPr>
              <a:t>Web-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решения</a:t>
            </a:r>
          </a:p>
          <a:p>
            <a:pPr marL="176213" lvl="0" indent="-176213" algn="l">
              <a:spcAft>
                <a:spcPts val="400"/>
              </a:spcAft>
              <a:buClr>
                <a:srgbClr val="0070B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+mn-lt"/>
              </a:rPr>
              <a:t>ЭДО-доступ из любой точки мира через интернет-браузер</a:t>
            </a:r>
          </a:p>
          <a:p>
            <a:pPr marL="176213" lvl="0" indent="-176213" algn="l">
              <a:spcAft>
                <a:spcPts val="400"/>
              </a:spcAft>
              <a:buClr>
                <a:srgbClr val="0070B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+mn-lt"/>
              </a:rPr>
              <a:t>Минимум </a:t>
            </a:r>
            <a:r>
              <a:rPr lang="ru-RU" dirty="0" smtClean="0">
                <a:solidFill>
                  <a:schemeClr val="tx1"/>
                </a:solidFill>
                <a:latin typeface="+mn-lt"/>
              </a:rPr>
              <a:t>затрат на </a:t>
            </a:r>
            <a:r>
              <a:rPr lang="ru-RU" dirty="0">
                <a:solidFill>
                  <a:schemeClr val="tx1"/>
                </a:solidFill>
                <a:latin typeface="+mn-lt"/>
              </a:rPr>
              <a:t>внедрение,</a:t>
            </a:r>
            <a:br>
              <a:rPr lang="ru-RU" dirty="0">
                <a:solidFill>
                  <a:schemeClr val="tx1"/>
                </a:solidFill>
                <a:latin typeface="+mn-lt"/>
              </a:rPr>
            </a:br>
            <a:r>
              <a:rPr lang="ru-RU" dirty="0">
                <a:solidFill>
                  <a:schemeClr val="tx1"/>
                </a:solidFill>
                <a:latin typeface="+mn-lt"/>
              </a:rPr>
              <a:t>максимум простоты использования</a:t>
            </a:r>
          </a:p>
        </p:txBody>
      </p:sp>
      <p:sp>
        <p:nvSpPr>
          <p:cNvPr id="7" name="Google Shape;387;p22"/>
          <p:cNvSpPr txBox="1"/>
          <p:nvPr/>
        </p:nvSpPr>
        <p:spPr>
          <a:xfrm>
            <a:off x="4386794" y="2698953"/>
            <a:ext cx="3420000" cy="313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lvl="0" algn="l">
              <a:spcAft>
                <a:spcPts val="1000"/>
              </a:spcAft>
              <a:buSzPct val="75000"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Готовые 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встроенные</a:t>
            </a:r>
          </a:p>
          <a:p>
            <a:pPr marL="176213" indent="-176213" algn="l">
              <a:spcAft>
                <a:spcPts val="400"/>
              </a:spcAft>
              <a:buClr>
                <a:srgbClr val="0070B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Модуль обработки документов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1С - Обмен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, согласование и </a:t>
            </a:r>
            <a:r>
              <a:rPr lang="ru-RU" dirty="0" smtClean="0">
                <a:solidFill>
                  <a:schemeClr val="tx1"/>
                </a:solidFill>
                <a:latin typeface="+mn-lt"/>
                <a:sym typeface="Arial"/>
              </a:rPr>
              <a:t>подписание электронных </a:t>
            </a:r>
            <a:r>
              <a:rPr lang="ru-RU" dirty="0">
                <a:solidFill>
                  <a:schemeClr val="tx1"/>
                </a:solidFill>
                <a:latin typeface="+mn-lt"/>
                <a:sym typeface="Arial"/>
              </a:rPr>
              <a:t>документов — прямо из 1С</a:t>
            </a:r>
            <a:endParaRPr lang="ru-RU" dirty="0">
              <a:solidFill>
                <a:schemeClr val="tx1"/>
              </a:solidFill>
              <a:latin typeface="+mn-lt"/>
              <a:sym typeface="Arial"/>
            </a:endParaRPr>
          </a:p>
        </p:txBody>
      </p:sp>
      <p:sp>
        <p:nvSpPr>
          <p:cNvPr id="8" name="Google Shape;388;p22"/>
          <p:cNvSpPr txBox="1"/>
          <p:nvPr/>
        </p:nvSpPr>
        <p:spPr>
          <a:xfrm>
            <a:off x="8081095" y="2698953"/>
            <a:ext cx="3420000" cy="3132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190500" dist="63500" dir="5100000" algn="tl" rotWithShape="0">
              <a:srgbClr val="00385D">
                <a:alpha val="14901"/>
              </a:srgbClr>
            </a:outerShdw>
          </a:effectLst>
        </p:spPr>
        <p:txBody>
          <a:bodyPr spcFirstLastPara="1" wrap="square" lIns="180000" tIns="1224000" rIns="108000" bIns="3600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rgbClr val="E2BEE9"/>
              </a:buClr>
              <a:buSzPts val="6480"/>
              <a:buFont typeface="Open Sans"/>
              <a:buNone/>
            </a:pPr>
            <a:r>
              <a:rPr lang="ru-RU" sz="1600" b="1" dirty="0" smtClean="0">
                <a:solidFill>
                  <a:schemeClr val="tx1"/>
                </a:solidFill>
                <a:latin typeface="+mn-lt"/>
              </a:rPr>
              <a:t>Средства </a:t>
            </a:r>
            <a:r>
              <a:rPr lang="ru-RU" sz="1600" b="1" dirty="0">
                <a:solidFill>
                  <a:schemeClr val="tx1"/>
                </a:solidFill>
                <a:latin typeface="+mn-lt"/>
              </a:rPr>
              <a:t>интеграции</a:t>
            </a:r>
          </a:p>
          <a:p>
            <a:pPr marL="176213" lvl="0" indent="-176213" algn="l">
              <a:spcAft>
                <a:spcPts val="400"/>
              </a:spcAft>
              <a:buClr>
                <a:srgbClr val="0070B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+mn-lt"/>
              </a:rPr>
              <a:t>Возможность внедрения ЭДО в любые информационные системы</a:t>
            </a:r>
          </a:p>
          <a:p>
            <a:pPr marL="176213" lvl="0" indent="-176213" algn="l">
              <a:spcAft>
                <a:spcPts val="400"/>
              </a:spcAft>
              <a:buClr>
                <a:srgbClr val="0070BB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+mn-lt"/>
              </a:rPr>
              <a:t>Готовые средства разработки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115" y="2831603"/>
            <a:ext cx="1012285" cy="935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827" y="2904958"/>
            <a:ext cx="828000" cy="843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57" y="2902036"/>
            <a:ext cx="792000" cy="807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6"/>
          <p:cNvSpPr>
            <a:spLocks noGrp="1"/>
          </p:cNvSpPr>
          <p:nvPr>
            <p:ph type="body" sz="quarter" idx="11"/>
          </p:nvPr>
        </p:nvSpPr>
        <p:spPr>
          <a:xfrm>
            <a:off x="209550" y="6476999"/>
            <a:ext cx="5831725" cy="3619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13" name="Текст 2"/>
          <p:cNvSpPr txBox="1">
            <a:spLocks/>
          </p:cNvSpPr>
          <p:nvPr/>
        </p:nvSpPr>
        <p:spPr>
          <a:xfrm>
            <a:off x="6102920" y="6474301"/>
            <a:ext cx="5831725" cy="361951"/>
          </a:xfrm>
          <a:prstGeom prst="rect">
            <a:avLst/>
          </a:prstGeom>
        </p:spPr>
        <p:txBody>
          <a:bodyPr/>
          <a:lstStyle>
            <a:lvl1pPr marL="0" marR="0" indent="0" algn="r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ru-RU" dirty="0"/>
              <a:t>Электронный документооборот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00762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Практический </a:t>
            </a:r>
            <a:r>
              <a:rPr lang="ru-RU" dirty="0" smtClean="0"/>
              <a:t>кейс по ЭДО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Электронный документооборот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91599" y="1237915"/>
            <a:ext cx="9553397" cy="8858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200" dirty="0" smtClean="0"/>
              <a:t>Практический кейс компании по обслуживанию кассовой техники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6724" y="2506382"/>
            <a:ext cx="977948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+mn-lt"/>
                <a:ea typeface="Calibri" panose="020F0502020204030204" pitchFamily="34" charset="0"/>
              </a:rPr>
              <a:t>Цели внедрения:</a:t>
            </a:r>
            <a:endParaRPr lang="ru-RU" sz="1400" b="1" dirty="0">
              <a:solidFill>
                <a:schemeClr val="tx1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Быстрое </a:t>
            </a:r>
            <a:r>
              <a:rPr lang="ru-RU" sz="1400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вовлечение своих контрагентов в </a:t>
            </a: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обмен ЭД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Контроль и увеличение скорости получения </a:t>
            </a:r>
            <a:r>
              <a:rPr lang="ru-RU" sz="1400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документов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u="sng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Экономия </a:t>
            </a:r>
            <a:r>
              <a:rPr lang="ru-RU" sz="1400" u="sng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на бумаге и </a:t>
            </a:r>
            <a:r>
              <a:rPr lang="ru-RU" sz="1400" u="sng" dirty="0" err="1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расходниках</a:t>
            </a:r>
            <a:endParaRPr lang="ru-RU" sz="1400" u="sng" dirty="0">
              <a:solidFill>
                <a:srgbClr val="0060A2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Возможность </a:t>
            </a:r>
            <a:r>
              <a:rPr lang="ru-RU" sz="1400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администрирования </a:t>
            </a: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процессов</a:t>
            </a:r>
            <a:endParaRPr lang="ru-RU" sz="1400" dirty="0">
              <a:solidFill>
                <a:srgbClr val="0060A2"/>
              </a:solidFill>
              <a:latin typeface="+mn-lt"/>
              <a:ea typeface="Calibri" panose="020F0502020204030204" pitchFamily="34" charset="0"/>
            </a:endParaRPr>
          </a:p>
          <a:p>
            <a:pPr algn="l"/>
            <a:r>
              <a:rPr lang="ru-RU" sz="1400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 </a:t>
            </a:r>
          </a:p>
          <a:p>
            <a:pPr algn="l"/>
            <a:r>
              <a:rPr lang="ru-RU" sz="1400" b="1" dirty="0">
                <a:solidFill>
                  <a:schemeClr val="tx1"/>
                </a:solidFill>
                <a:latin typeface="+mn-lt"/>
              </a:rPr>
              <a:t>Результат: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Процессы вовлечения и администрирования ведутся на стороне интегратора</a:t>
            </a:r>
            <a:endParaRPr lang="ru-RU" sz="1400" dirty="0">
              <a:solidFill>
                <a:srgbClr val="0060A2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Модуль ЭДО был интегрирован в учетную систему, силами технических специалистов компании. Скорость </a:t>
            </a:r>
            <a:r>
              <a:rPr lang="ru-RU" sz="1400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документооборота возросла. Потерь документов не </a:t>
            </a: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стало.</a:t>
            </a:r>
            <a:endParaRPr lang="ru-RU" sz="1400" dirty="0">
              <a:solidFill>
                <a:srgbClr val="0060A2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400" u="sng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Расход </a:t>
            </a:r>
            <a:r>
              <a:rPr lang="ru-RU" sz="1400" u="sng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бумаги сократился на </a:t>
            </a:r>
            <a:r>
              <a:rPr lang="ru-RU" sz="1400" u="sng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2/3</a:t>
            </a: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 (часть </a:t>
            </a:r>
            <a:r>
              <a:rPr lang="ru-RU" sz="1400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контрагентов </a:t>
            </a: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отказалось </a:t>
            </a:r>
            <a:r>
              <a:rPr lang="ru-RU" sz="1400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от перехода на </a:t>
            </a: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ЭДО)</a:t>
            </a:r>
            <a:endParaRPr lang="ru-RU" sz="1400" dirty="0">
              <a:solidFill>
                <a:srgbClr val="0060A2"/>
              </a:solidFill>
              <a:latin typeface="+mn-lt"/>
              <a:ea typeface="Calibri" panose="020F0502020204030204" pitchFamily="34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Происходит администрация </a:t>
            </a:r>
            <a:r>
              <a:rPr lang="ru-RU" sz="1400" dirty="0">
                <a:solidFill>
                  <a:srgbClr val="0060A2"/>
                </a:solidFill>
                <a:latin typeface="+mn-lt"/>
                <a:ea typeface="Calibri" panose="020F0502020204030204" pitchFamily="34" charset="0"/>
              </a:rPr>
              <a:t>всех происходящих процессов</a:t>
            </a:r>
          </a:p>
          <a:p>
            <a:pPr marL="342900" indent="-342900" algn="l">
              <a:buFont typeface="+mj-lt"/>
              <a:buAutoNum type="arabicPeriod"/>
            </a:pPr>
            <a:endParaRPr lang="ru-RU" sz="1400" dirty="0">
              <a:solidFill>
                <a:srgbClr val="0060A2"/>
              </a:solidFill>
              <a:latin typeface="+mn-lt"/>
              <a:ea typeface="Calibri" panose="020F0502020204030204" pitchFamily="34" charset="0"/>
            </a:endParaRPr>
          </a:p>
        </p:txBody>
      </p:sp>
      <p:sp>
        <p:nvSpPr>
          <p:cNvPr id="8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WWW.TAXCOM.RU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5061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Практический </a:t>
            </a:r>
            <a:r>
              <a:rPr lang="ru-RU" dirty="0" smtClean="0"/>
              <a:t>кейс по ЭДО</a:t>
            </a:r>
            <a:endParaRPr lang="ru-RU" dirty="0"/>
          </a:p>
          <a:p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Электронный документооборот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55983" y="1221333"/>
            <a:ext cx="10899626" cy="8858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ru-RU" sz="3200" dirty="0"/>
              <a:t>Практический кейс компании </a:t>
            </a:r>
            <a:r>
              <a:rPr lang="ru-RU" sz="3200" dirty="0" smtClean="0"/>
              <a:t>предоставлению </a:t>
            </a:r>
            <a:br>
              <a:rPr lang="ru-RU" sz="3200" dirty="0" smtClean="0"/>
            </a:br>
            <a:r>
              <a:rPr lang="ru-RU" sz="3200" dirty="0" smtClean="0"/>
              <a:t>арендных площадей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9252" y="2691879"/>
            <a:ext cx="10167669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Цели </a:t>
            </a:r>
            <a:r>
              <a:rPr lang="ru-RU" sz="1400" b="1" dirty="0">
                <a:solidFill>
                  <a:schemeClr val="tx1"/>
                </a:solidFill>
                <a:latin typeface="+mn-lt"/>
              </a:rPr>
              <a:t>внедрения: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</a:rPr>
              <a:t>Полностью уйти от бумажных документов</a:t>
            </a:r>
            <a:endParaRPr lang="ru-RU" sz="1400" dirty="0">
              <a:solidFill>
                <a:srgbClr val="0060A2"/>
              </a:solidFill>
              <a:latin typeface="+mn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</a:rPr>
              <a:t>Иметь возможность направлять массово документы арендодателям в определенный период 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</a:rPr>
              <a:t>Уйти от возможной недоставки документов в указанный срок</a:t>
            </a:r>
          </a:p>
          <a:p>
            <a:pPr marL="342900" indent="-342900" algn="l">
              <a:buFont typeface="+mj-lt"/>
              <a:buAutoNum type="arabicPeriod"/>
            </a:pPr>
            <a:endParaRPr lang="ru-RU" sz="1400" dirty="0">
              <a:solidFill>
                <a:srgbClr val="0060A2"/>
              </a:solidFill>
              <a:latin typeface="+mn-lt"/>
            </a:endParaRPr>
          </a:p>
          <a:p>
            <a:pPr algn="l"/>
            <a:r>
              <a:rPr lang="ru-RU" sz="1400" b="1" dirty="0" smtClean="0">
                <a:solidFill>
                  <a:schemeClr val="tx1"/>
                </a:solidFill>
                <a:latin typeface="+mn-lt"/>
              </a:rPr>
              <a:t>Результат:</a:t>
            </a:r>
            <a:endParaRPr lang="ru-RU" sz="1400" b="1" dirty="0">
              <a:solidFill>
                <a:schemeClr val="tx1"/>
              </a:solidFill>
              <a:latin typeface="+mn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</a:rPr>
              <a:t>От бумаги удалось отказаться на 99%  (1% - новые арендаторы, которые в дальнейшем переходят на ЭДО)</a:t>
            </a:r>
            <a:endParaRPr lang="ru-RU" sz="1400" dirty="0">
              <a:solidFill>
                <a:srgbClr val="0060A2"/>
              </a:solidFill>
              <a:latin typeface="+mn-lt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>
                <a:solidFill>
                  <a:srgbClr val="0060A2"/>
                </a:solidFill>
                <a:latin typeface="+mn-lt"/>
              </a:rPr>
              <a:t>П</a:t>
            </a:r>
            <a:r>
              <a:rPr lang="ru-RU" sz="1400" dirty="0" smtClean="0">
                <a:solidFill>
                  <a:srgbClr val="0060A2"/>
                </a:solidFill>
                <a:latin typeface="+mn-lt"/>
              </a:rPr>
              <a:t>роблема </a:t>
            </a:r>
            <a:r>
              <a:rPr lang="ru-RU" sz="1400" dirty="0">
                <a:solidFill>
                  <a:srgbClr val="0060A2"/>
                </a:solidFill>
                <a:latin typeface="+mn-lt"/>
              </a:rPr>
              <a:t>рассылки , подписания документов решена </a:t>
            </a:r>
            <a:r>
              <a:rPr lang="ru-RU" sz="1400" dirty="0" smtClean="0">
                <a:solidFill>
                  <a:srgbClr val="0060A2"/>
                </a:solidFill>
                <a:latin typeface="+mn-lt"/>
              </a:rPr>
              <a:t>полностью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1400" dirty="0" smtClean="0">
                <a:solidFill>
                  <a:srgbClr val="0060A2"/>
                </a:solidFill>
                <a:latin typeface="+mn-lt"/>
              </a:rPr>
              <a:t>Документы доставляются в указанные временные рамки, потерь документов нет</a:t>
            </a:r>
            <a:endParaRPr lang="ru-RU" sz="1400" dirty="0">
              <a:solidFill>
                <a:srgbClr val="0060A2"/>
              </a:solidFill>
              <a:latin typeface="+mn-lt"/>
            </a:endParaRPr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WWW.TAXCOM.RU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040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045708" y="1149849"/>
            <a:ext cx="1889093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5EA4"/>
                </a:solidFill>
                <a:latin typeface="+mj-lt"/>
                <a:cs typeface="Segoe UI" pitchFamily="34" charset="0"/>
              </a:rPr>
              <a:t>Кейс 4</a:t>
            </a:r>
          </a:p>
          <a:p>
            <a:pPr algn="ctr">
              <a:defRPr/>
            </a:pPr>
            <a:r>
              <a:rPr lang="ru-RU" sz="1400" dirty="0" smtClean="0">
                <a:latin typeface="+mj-lt"/>
              </a:rPr>
              <a:t>Шины</a:t>
            </a:r>
            <a:endParaRPr lang="ru-RU" sz="1400" b="1" dirty="0">
              <a:solidFill>
                <a:srgbClr val="005EA4"/>
              </a:solidFill>
              <a:latin typeface="+mj-lt"/>
              <a:cs typeface="Segoe UI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158392" y="1234662"/>
            <a:ext cx="0" cy="470262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250532" y="1149849"/>
            <a:ext cx="1889093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5EA4"/>
                </a:solidFill>
                <a:latin typeface="+mj-lt"/>
                <a:cs typeface="Segoe UI" pitchFamily="34" charset="0"/>
              </a:rPr>
              <a:t>Кейс 3</a:t>
            </a:r>
          </a:p>
          <a:p>
            <a:pPr algn="ctr">
              <a:defRPr/>
            </a:pPr>
            <a:r>
              <a:rPr lang="ru-RU" sz="1400" dirty="0">
                <a:latin typeface="+mj-lt"/>
              </a:rPr>
              <a:t>Табак</a:t>
            </a:r>
            <a:endParaRPr lang="ru-RU" sz="1400" b="1" dirty="0">
              <a:solidFill>
                <a:srgbClr val="005EA4"/>
              </a:solidFill>
              <a:latin typeface="+mj-lt"/>
              <a:cs typeface="Segoe UI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80755" y="1182123"/>
            <a:ext cx="0" cy="470262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391662" y="1149849"/>
            <a:ext cx="1889093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5EA4"/>
                </a:solidFill>
                <a:latin typeface="+mj-lt"/>
                <a:cs typeface="Segoe UI" pitchFamily="34" charset="0"/>
              </a:rPr>
              <a:t>Кейс 2</a:t>
            </a:r>
          </a:p>
          <a:p>
            <a:pPr algn="ctr">
              <a:defRPr/>
            </a:pPr>
            <a:r>
              <a:rPr lang="ru-RU" sz="1400" dirty="0" smtClean="0">
                <a:latin typeface="+mj-lt"/>
              </a:rPr>
              <a:t>Обувь</a:t>
            </a:r>
            <a:endParaRPr lang="ru-RU" sz="1400" b="1" dirty="0">
              <a:solidFill>
                <a:srgbClr val="005EA4"/>
              </a:solidFill>
              <a:latin typeface="+mj-lt"/>
              <a:cs typeface="Segoe UI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469619" y="1154984"/>
            <a:ext cx="0" cy="470262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71479" y="1149849"/>
            <a:ext cx="1889093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5EA4"/>
                </a:solidFill>
                <a:latin typeface="+mj-lt"/>
                <a:cs typeface="Segoe UI" pitchFamily="34" charset="0"/>
              </a:rPr>
              <a:t>Кейс 1</a:t>
            </a:r>
          </a:p>
          <a:p>
            <a:pPr algn="ctr">
              <a:defRPr/>
            </a:pPr>
            <a:r>
              <a:rPr lang="ru-RU" sz="1400" dirty="0">
                <a:latin typeface="+mj-lt"/>
              </a:rPr>
              <a:t>Парфюм</a:t>
            </a:r>
            <a:endParaRPr lang="ru-RU" sz="1400" b="1" dirty="0">
              <a:solidFill>
                <a:srgbClr val="005EA4"/>
              </a:solidFill>
              <a:latin typeface="+mj-lt"/>
              <a:cs typeface="Segoe UI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630637" y="1182123"/>
            <a:ext cx="0" cy="470262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7086" y="1811491"/>
            <a:ext cx="1210491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82397" y="2936176"/>
            <a:ext cx="1210491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82397" y="5177355"/>
            <a:ext cx="1210491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87086" y="4036531"/>
            <a:ext cx="12104914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85496" y="1943347"/>
            <a:ext cx="2493158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Общее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количество контрагентов (с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которыми идет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уже обмен </a:t>
            </a:r>
            <a:r>
              <a:rPr lang="ru-RU" sz="1400" dirty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через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ЭДО)</a:t>
            </a:r>
            <a:endParaRPr lang="ru-RU" sz="1400" dirty="0">
              <a:solidFill>
                <a:schemeClr val="dk1"/>
              </a:solidFill>
              <a:latin typeface="+mn-l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-26299" y="3041471"/>
            <a:ext cx="2656936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Количество используемых операторов со стороны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контрагентов (роуминг)</a:t>
            </a:r>
            <a:endParaRPr lang="ru-RU" sz="1400" dirty="0">
              <a:solidFill>
                <a:schemeClr val="dk1"/>
              </a:solidFill>
              <a:latin typeface="+mn-l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50185" y="5235486"/>
            <a:ext cx="262166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Количество ежемесячно отправляемых </a:t>
            </a:r>
            <a:endParaRPr lang="ru-RU" sz="1400" dirty="0" smtClean="0">
              <a:solidFill>
                <a:schemeClr val="dk1"/>
              </a:solidFill>
              <a:latin typeface="+mn-lt"/>
              <a:ea typeface="Open Sans Light" panose="020B0604020202020204" charset="0"/>
              <a:cs typeface="Open Sans Light" panose="020B0604020202020204" charset="0"/>
            </a:endParaRPr>
          </a:p>
          <a:p>
            <a:pPr algn="ctr"/>
            <a: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документов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в ЭДО </a:t>
            </a:r>
            <a:b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</a:br>
            <a:endParaRPr lang="ru-RU" sz="1400" dirty="0">
              <a:solidFill>
                <a:schemeClr val="dk1"/>
              </a:solidFill>
              <a:latin typeface="+mn-l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40292" y="2105033"/>
            <a:ext cx="204031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</a:t>
            </a: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 150</a:t>
            </a:r>
            <a:endParaRPr lang="ru-RU" sz="1800" dirty="0">
              <a:latin typeface="+mn-lt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4343606" y="2105033"/>
            <a:ext cx="205906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</a:t>
            </a: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 300</a:t>
            </a:r>
            <a:endParaRPr lang="ru-RU" sz="1800" dirty="0">
              <a:latin typeface="+mn-lt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195640" y="2105033"/>
            <a:ext cx="1968997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</a:t>
            </a: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sz="1800" dirty="0">
                <a:latin typeface="+mn-lt"/>
                <a:ea typeface="Open Sans Light" panose="020B0604020202020204" charset="0"/>
                <a:cs typeface="Open Sans Light" panose="020B0604020202020204" charset="0"/>
              </a:rPr>
              <a:t>20 </a:t>
            </a: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000</a:t>
            </a:r>
            <a:endParaRPr lang="ru-RU" sz="1800" dirty="0">
              <a:latin typeface="+mn-l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8013876" y="2105033"/>
            <a:ext cx="216039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</a:t>
            </a: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 </a:t>
            </a:r>
            <a:r>
              <a:rPr lang="ru-RU" sz="1800" dirty="0">
                <a:latin typeface="+mn-lt"/>
                <a:ea typeface="Open Sans Light" panose="020B0604020202020204" charset="0"/>
                <a:cs typeface="Open Sans Light" panose="020B0604020202020204" charset="0"/>
              </a:rPr>
              <a:t>3 </a:t>
            </a: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500</a:t>
            </a:r>
            <a:endParaRPr lang="ru-RU" sz="1800" dirty="0">
              <a:latin typeface="+mn-l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48848" y="3176342"/>
            <a:ext cx="1920771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8</a:t>
            </a:r>
            <a:endParaRPr lang="ru-RU" sz="1800" dirty="0">
              <a:latin typeface="+mn-lt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343606" y="3176342"/>
            <a:ext cx="20284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10</a:t>
            </a:r>
            <a:endParaRPr lang="ru-RU" sz="1800" dirty="0">
              <a:latin typeface="+mn-lt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07644" y="3176342"/>
            <a:ext cx="20284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</a:rPr>
              <a:t>10</a:t>
            </a:r>
            <a:endParaRPr lang="ru-RU" sz="1800" dirty="0">
              <a:latin typeface="+mn-lt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8081293" y="3176342"/>
            <a:ext cx="2028434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15</a:t>
            </a:r>
            <a:endParaRPr lang="ru-RU" sz="1800" dirty="0">
              <a:latin typeface="+mn-lt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494607" y="5376121"/>
            <a:ext cx="1934039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 1 000</a:t>
            </a:r>
            <a:endParaRPr lang="ru-RU" sz="1800" dirty="0"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35394" y="5376121"/>
            <a:ext cx="192916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 1 000</a:t>
            </a:r>
            <a:endParaRPr lang="ru-RU" sz="1800" dirty="0"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67333" y="5376121"/>
            <a:ext cx="206535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algn="ctr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 100 000</a:t>
            </a:r>
            <a:endParaRPr lang="ru-RU" sz="1800" dirty="0">
              <a:latin typeface="+mn-lt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42264" y="5376121"/>
            <a:ext cx="2229306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algn="ctr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 25 000 </a:t>
            </a:r>
            <a:endParaRPr lang="ru-RU" sz="1800" dirty="0">
              <a:latin typeface="+mn-lt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10188685" y="1234662"/>
            <a:ext cx="0" cy="4702629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0111731" y="1149849"/>
            <a:ext cx="1889093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5EA4"/>
                </a:solidFill>
                <a:latin typeface="+mj-lt"/>
                <a:cs typeface="Segoe UI" pitchFamily="34" charset="0"/>
              </a:rPr>
              <a:t>Кейс 5</a:t>
            </a:r>
          </a:p>
          <a:p>
            <a:pPr algn="ctr">
              <a:defRPr/>
            </a:pPr>
            <a:r>
              <a:rPr lang="ru-RU" sz="1400" dirty="0" smtClean="0">
                <a:latin typeface="+mj-lt"/>
              </a:rPr>
              <a:t>Медиа</a:t>
            </a:r>
            <a:endParaRPr lang="ru-RU" sz="1400" b="1" dirty="0">
              <a:solidFill>
                <a:srgbClr val="005EA4"/>
              </a:solidFill>
              <a:latin typeface="+mj-lt"/>
              <a:cs typeface="Segoe UI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9984165" y="5376121"/>
            <a:ext cx="2210081" cy="402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>
              <a:spcAft>
                <a:spcPts val="200"/>
              </a:spcAft>
              <a:buClr>
                <a:srgbClr val="0070BB"/>
              </a:buClr>
            </a:pPr>
            <a:r>
              <a:rPr lang="en-US" sz="1800" dirty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 50 000 </a:t>
            </a:r>
            <a:endParaRPr lang="ru-RU" sz="1800" dirty="0">
              <a:latin typeface="+mn-l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0186826" y="3176342"/>
            <a:ext cx="178886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6</a:t>
            </a:r>
            <a:endParaRPr lang="ru-RU" sz="1800" dirty="0">
              <a:latin typeface="+mn-lt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0109218" y="2105033"/>
            <a:ext cx="2160391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>
                <a:latin typeface="+mn-lt"/>
                <a:ea typeface="Open Sans Light" panose="020B0604020202020204" charset="0"/>
                <a:cs typeface="Open Sans Light" panose="020B0604020202020204" charset="0"/>
              </a:rPr>
              <a:t>&gt; 1 500</a:t>
            </a:r>
            <a:endParaRPr lang="ru-RU" sz="1800" dirty="0">
              <a:latin typeface="+mn-l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err="1" smtClean="0"/>
              <a:t>кейс</a:t>
            </a:r>
            <a:r>
              <a:rPr lang="ru-RU" dirty="0" err="1"/>
              <a:t>Ы</a:t>
            </a:r>
            <a:r>
              <a:rPr lang="ru-RU" dirty="0" smtClean="0"/>
              <a:t> по различным отраслям</a:t>
            </a:r>
            <a:endParaRPr lang="ru-RU" dirty="0"/>
          </a:p>
          <a:p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056" y="4232921"/>
            <a:ext cx="254479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Средний объем поставок на одного </a:t>
            </a:r>
            <a: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контрагента </a:t>
            </a:r>
          </a:p>
          <a:p>
            <a:pPr algn="ctr"/>
            <a:r>
              <a:rPr lang="ru-RU" sz="1400" dirty="0" smtClean="0">
                <a:solidFill>
                  <a:schemeClr val="dk1"/>
                </a:solidFill>
                <a:latin typeface="+mn-lt"/>
                <a:ea typeface="Open Sans Light" panose="020B0604020202020204" charset="0"/>
                <a:cs typeface="Open Sans Light" panose="020B0604020202020204" charset="0"/>
              </a:rPr>
              <a:t>в месяц</a:t>
            </a:r>
            <a:endParaRPr lang="ru-RU" sz="1400" dirty="0">
              <a:solidFill>
                <a:schemeClr val="dk1"/>
              </a:solidFill>
              <a:latin typeface="+mn-lt"/>
              <a:ea typeface="Open Sans Light" panose="020B0604020202020204" charset="0"/>
              <a:cs typeface="Open Sans Light" panose="020B060402020202020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492506" y="4262498"/>
            <a:ext cx="1920771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en-US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6-7</a:t>
            </a:r>
            <a:endParaRPr lang="ru-RU" sz="18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353740" y="4262498"/>
            <a:ext cx="1920771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3-4</a:t>
            </a:r>
            <a:endParaRPr lang="ru-RU" sz="1800" dirty="0">
              <a:latin typeface="+mn-lt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195640" y="4262498"/>
            <a:ext cx="1920771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4-5</a:t>
            </a:r>
            <a:endParaRPr lang="ru-RU" sz="1800" dirty="0">
              <a:latin typeface="+mn-lt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8063394" y="4262498"/>
            <a:ext cx="1920771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7-8</a:t>
            </a:r>
            <a:endParaRPr lang="ru-RU" sz="1800" dirty="0">
              <a:latin typeface="+mn-lt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0034350" y="4262498"/>
            <a:ext cx="1920771" cy="401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lvl="0" defTabSz="410766" hangingPunct="0">
              <a:spcAft>
                <a:spcPts val="200"/>
              </a:spcAft>
              <a:buClr>
                <a:srgbClr val="0070BB"/>
              </a:buClr>
              <a:defRPr/>
            </a:pPr>
            <a:r>
              <a:rPr lang="ru-RU" sz="1800" dirty="0" smtClean="0">
                <a:latin typeface="+mn-lt"/>
                <a:ea typeface="Open Sans Light" panose="020B0604020202020204" charset="0"/>
                <a:cs typeface="Open Sans Light" panose="020B0604020202020204" charset="0"/>
              </a:rPr>
              <a:t>30-35</a:t>
            </a:r>
            <a:endParaRPr lang="ru-RU" sz="18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Электронный документооборот</a:t>
            </a:r>
          </a:p>
          <a:p>
            <a:endParaRPr lang="ru-RU" dirty="0"/>
          </a:p>
        </p:txBody>
      </p:sp>
      <p:sp>
        <p:nvSpPr>
          <p:cNvPr id="46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WWW.TAXCOM.RU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05820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Welcome on </a:t>
            </a:r>
            <a:r>
              <a:rPr lang="en-US" dirty="0" smtClean="0"/>
              <a:t>board</a:t>
            </a:r>
            <a:endParaRPr lang="en-US" dirty="0"/>
          </a:p>
        </p:txBody>
      </p:sp>
      <p:pic>
        <p:nvPicPr>
          <p:cNvPr id="5" name="Picture 2" descr="C:\Google Диск\Рабочая\Схемы, картинки, рисунки\onboarding-uni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987" y="2353346"/>
            <a:ext cx="5013648" cy="365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945" y="2459091"/>
            <a:ext cx="7077892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412750">
              <a:lnSpc>
                <a:spcPct val="100000"/>
              </a:lnSpc>
              <a:spcBef>
                <a:spcPts val="600"/>
              </a:spcBef>
              <a:buSzPct val="150000"/>
            </a:pPr>
            <a:r>
              <a:rPr lang="ru-RU" sz="1800" dirty="0" smtClean="0">
                <a:solidFill>
                  <a:schemeClr val="accent1"/>
                </a:solidFill>
                <a:latin typeface="+mn-lt"/>
              </a:rPr>
              <a:t>Мотивация для вовлечения  контрагентов в систему ЭДО:</a:t>
            </a:r>
          </a:p>
          <a:p>
            <a:pPr marL="285750" indent="-285750" algn="l" defTabSz="412750" fontAlgn="auto" hangingPunct="0">
              <a:lnSpc>
                <a:spcPct val="100000"/>
              </a:lnSpc>
              <a:spcBef>
                <a:spcPts val="600"/>
              </a:spcBef>
              <a:buSzPct val="150000"/>
              <a:buBlip>
                <a:blip r:embed="rId4"/>
              </a:buBlip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Показ экономической эффективности использование ЭДО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defTabSz="412750" fontAlgn="auto" hangingPunct="0">
              <a:lnSpc>
                <a:spcPct val="100000"/>
              </a:lnSpc>
              <a:spcBef>
                <a:spcPts val="600"/>
              </a:spcBef>
              <a:buSzPct val="150000"/>
              <a:buBlip>
                <a:blip r:embed="rId4"/>
              </a:buBlip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Универсальность решений для всех категорий бизнеса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defTabSz="412750" fontAlgn="auto" hangingPunct="0">
              <a:lnSpc>
                <a:spcPct val="100000"/>
              </a:lnSpc>
              <a:spcBef>
                <a:spcPts val="600"/>
              </a:spcBef>
              <a:buSzPct val="150000"/>
              <a:buBlip>
                <a:blip r:embed="rId4"/>
              </a:buBlip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Существенная экономия времени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9945" y="4077076"/>
            <a:ext cx="5384321" cy="159530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defTabSz="412750" fontAlgn="auto" hangingPunct="0">
              <a:lnSpc>
                <a:spcPct val="100000"/>
              </a:lnSpc>
            </a:pPr>
            <a:r>
              <a:rPr lang="ru-RU" sz="1800" dirty="0" smtClean="0">
                <a:solidFill>
                  <a:schemeClr val="accent1"/>
                </a:solidFill>
                <a:latin typeface="+mn-lt"/>
              </a:rPr>
              <a:t>Варианты привлечения контрагентов: </a:t>
            </a:r>
            <a:endParaRPr lang="ru-RU" sz="1800" dirty="0">
              <a:solidFill>
                <a:schemeClr val="accent1"/>
              </a:solidFill>
              <a:latin typeface="+mn-lt"/>
            </a:endParaRPr>
          </a:p>
          <a:p>
            <a:pPr marL="285750" indent="-285750" algn="l" defTabSz="412750">
              <a:lnSpc>
                <a:spcPct val="100000"/>
              </a:lnSpc>
              <a:spcBef>
                <a:spcPts val="600"/>
              </a:spcBef>
              <a:buSzPct val="150000"/>
              <a:buBlip>
                <a:blip r:embed="rId4"/>
              </a:buBlip>
            </a:pPr>
            <a:r>
              <a:rPr lang="ru-RU" sz="1600" dirty="0">
                <a:solidFill>
                  <a:schemeClr val="tx1"/>
                </a:solidFill>
                <a:latin typeface="+mn-lt"/>
              </a:rPr>
              <a:t>Бонусы и скидки при переходе на ЭДО</a:t>
            </a:r>
          </a:p>
          <a:p>
            <a:pPr marL="285750" indent="-285750" algn="l" defTabSz="412750" fontAlgn="auto" hangingPunct="0">
              <a:lnSpc>
                <a:spcPct val="100000"/>
              </a:lnSpc>
              <a:spcBef>
                <a:spcPts val="600"/>
              </a:spcBef>
              <a:buSzPct val="150000"/>
              <a:buBlip>
                <a:blip r:embed="rId4"/>
              </a:buBlip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Принудительный переход на ЭДО - как одно из значимых условий сделки</a:t>
            </a: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 marL="285750" indent="-285750" algn="l" defTabSz="412750" fontAlgn="auto" hangingPunct="0">
              <a:lnSpc>
                <a:spcPct val="100000"/>
              </a:lnSpc>
              <a:spcBef>
                <a:spcPts val="600"/>
              </a:spcBef>
              <a:buSzPct val="150000"/>
              <a:buBlip>
                <a:blip r:embed="rId4"/>
              </a:buBlip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Текст 6"/>
          <p:cNvSpPr>
            <a:spLocks noGrp="1"/>
          </p:cNvSpPr>
          <p:nvPr>
            <p:ph type="body" sz="quarter" idx="11"/>
          </p:nvPr>
        </p:nvSpPr>
        <p:spPr>
          <a:xfrm>
            <a:off x="209550" y="6476999"/>
            <a:ext cx="5831725" cy="36195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www.taxcom.ru</a:t>
            </a:r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103515" y="1259490"/>
            <a:ext cx="9875520" cy="11253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marR="0" indent="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 i="0" u="none" strike="noStrike" cap="none" spc="0" baseline="0">
                <a:ln>
                  <a:noFill/>
                </a:ln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1pPr>
            <a:lvl2pPr marL="0" marR="0" indent="1143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2pPr>
            <a:lvl3pPr marL="0" marR="0" indent="2286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3pPr>
            <a:lvl4pPr marL="0" marR="0" indent="3429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4pPr>
            <a:lvl5pPr marL="0" marR="0" indent="4572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5pPr>
            <a:lvl6pPr marL="0" marR="0" indent="5715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6pPr>
            <a:lvl7pPr marL="0" marR="0" indent="6858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7pPr>
            <a:lvl8pPr marL="0" marR="0" indent="8001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8pPr>
            <a:lvl9pPr marL="0" marR="0" indent="914400" algn="ctr" defTabSz="41275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Open Sans Light"/>
              </a:defRPr>
            </a:lvl9pPr>
          </a:lstStyle>
          <a:p>
            <a:pPr>
              <a:lnSpc>
                <a:spcPct val="120000"/>
              </a:lnSpc>
            </a:pPr>
            <a:r>
              <a:rPr lang="ru-RU" sz="3200" dirty="0" smtClean="0">
                <a:ea typeface="Open Sans" panose="020B0606030504020204" pitchFamily="34" charset="0"/>
                <a:cs typeface="Open Sans" panose="020B0606030504020204" pitchFamily="34" charset="0"/>
              </a:rPr>
              <a:t>Вовлечение контрагентов в цифровую среду ЭДО</a:t>
            </a:r>
            <a:endParaRPr lang="ru-RU" sz="32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Текст 2"/>
          <p:cNvSpPr txBox="1">
            <a:spLocks/>
          </p:cNvSpPr>
          <p:nvPr/>
        </p:nvSpPr>
        <p:spPr>
          <a:xfrm>
            <a:off x="6102920" y="6474301"/>
            <a:ext cx="5831725" cy="361951"/>
          </a:xfrm>
          <a:prstGeom prst="rect">
            <a:avLst/>
          </a:prstGeom>
        </p:spPr>
        <p:txBody>
          <a:bodyPr/>
          <a:lstStyle>
            <a:lvl1pPr marL="0" marR="0" indent="0" algn="r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1pPr>
            <a:lvl2pPr marL="464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781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10990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1416538" marR="0" indent="-146538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1734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2051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23690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2686539" marR="0" indent="-146539" algn="l" defTabSz="410766" rtl="0" latinLnBrk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12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ru-RU" dirty="0"/>
              <a:t>Электронный документооборот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257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зайн Общие">
  <a:themeElements>
    <a:clrScheme name="Такском Общая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70BB"/>
      </a:accent1>
      <a:accent2>
        <a:srgbClr val="F79418"/>
      </a:accent2>
      <a:accent3>
        <a:srgbClr val="37BBEB"/>
      </a:accent3>
      <a:accent4>
        <a:srgbClr val="B862C8"/>
      </a:accent4>
      <a:accent5>
        <a:srgbClr val="F35757"/>
      </a:accent5>
      <a:accent6>
        <a:srgbClr val="EFAB00"/>
      </a:accent6>
      <a:hlink>
        <a:srgbClr val="0070BB"/>
      </a:hlink>
      <a:folHlink>
        <a:srgbClr val="7DCBFF"/>
      </a:folHlink>
    </a:clrScheme>
    <a:fontScheme name="Whit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799179"/>
              <a:satOff val="-16973"/>
              <a:lumOff val="1176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Open Sans Light"/>
        <a:ea typeface="Open Sans Light"/>
        <a:cs typeface="Open Sans Light"/>
      </a:majorFont>
      <a:minorFont>
        <a:latin typeface="Open Sans Light"/>
        <a:ea typeface="Open Sans Light"/>
        <a:cs typeface="Open Sans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F1113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>
              <a:hueOff val="799179"/>
              <a:satOff val="-16973"/>
              <a:lumOff val="11768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2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F1113"/>
            </a:solidFill>
            <a:effectLst/>
            <a:uFillTx/>
            <a:latin typeface="Open Sans"/>
            <a:ea typeface="Open Sans"/>
            <a:cs typeface="Open Sans"/>
            <a:sym typeface="Open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211B3B193B9364EB3E068B342C4658D" ma:contentTypeVersion="0" ma:contentTypeDescription="Создание документа." ma:contentTypeScope="" ma:versionID="40cf31bf0273d4c4ee4c6f2956fae90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b6ee6868b3de15550ffcb219b0599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256B38B-2C80-45CF-9BD0-7C0DF7A9C842}"/>
</file>

<file path=customXml/itemProps2.xml><?xml version="1.0" encoding="utf-8"?>
<ds:datastoreItem xmlns:ds="http://schemas.openxmlformats.org/officeDocument/2006/customXml" ds:itemID="{34A37414-22FF-40B0-92C3-681F3F7BB16C}"/>
</file>

<file path=customXml/itemProps3.xml><?xml version="1.0" encoding="utf-8"?>
<ds:datastoreItem xmlns:ds="http://schemas.openxmlformats.org/officeDocument/2006/customXml" ds:itemID="{E6F145B9-C9B4-4ED8-A228-A3211829F9BE}"/>
</file>

<file path=docProps/app.xml><?xml version="1.0" encoding="utf-8"?>
<Properties xmlns="http://schemas.openxmlformats.org/officeDocument/2006/extended-properties" xmlns:vt="http://schemas.openxmlformats.org/officeDocument/2006/docPropsVTypes">
  <TotalTime>25948</TotalTime>
  <Words>806</Words>
  <Application>Microsoft Office PowerPoint</Application>
  <PresentationFormat>Произвольный</PresentationFormat>
  <Paragraphs>180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Segoe UI</vt:lpstr>
      <vt:lpstr>Open Sans</vt:lpstr>
      <vt:lpstr>Helvetica Neue</vt:lpstr>
      <vt:lpstr>Helvetica Light</vt:lpstr>
      <vt:lpstr>Arial</vt:lpstr>
      <vt:lpstr>Open Sans Light</vt:lpstr>
      <vt:lpstr>PT Sans</vt:lpstr>
      <vt:lpstr>Open Sans Semibold</vt:lpstr>
      <vt:lpstr>Wingdings</vt:lpstr>
      <vt:lpstr>Calibri</vt:lpstr>
      <vt:lpstr>Дизайн Общие</vt:lpstr>
      <vt:lpstr>Презентация PowerPoint</vt:lpstr>
      <vt:lpstr>Комплексы  готовых решений для бизнеса</vt:lpstr>
      <vt:lpstr>Презентация PowerPoint</vt:lpstr>
      <vt:lpstr>Презентация PowerPoint</vt:lpstr>
      <vt:lpstr>Презентация PowerPoint</vt:lpstr>
      <vt:lpstr>Практический кейс компании по обслуживанию кассовой техники</vt:lpstr>
      <vt:lpstr>Практический кейс компании предоставлению  арендных площадей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Баймурзаева Луиза Мугутдиновна</dc:creator>
  <cp:lastModifiedBy>Анисимов Сергей Константинович</cp:lastModifiedBy>
  <cp:revision>654</cp:revision>
  <dcterms:modified xsi:type="dcterms:W3CDTF">2022-03-31T14:05:02Z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0x0101004211B3B193B9364EB3E068B342C4658D</vt:lpwstr>
  </property>
</Properties>
</file>