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65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DB7FBD-B9FE-46CD-8C95-2330A6298A5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F38693-3E10-41AD-B46E-ABA11E04710B}" type="pres">
      <dgm:prSet presAssocID="{63DB7FBD-B9FE-46CD-8C95-2330A6298A5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1BEC834-400E-458F-9F96-13E6D1CA14D8}" type="presOf" srcId="{63DB7FBD-B9FE-46CD-8C95-2330A6298A58}" destId="{83F38693-3E10-41AD-B46E-ABA11E04710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DB7FBD-B9FE-46CD-8C95-2330A6298A5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F38693-3E10-41AD-B46E-ABA11E04710B}" type="pres">
      <dgm:prSet presAssocID="{63DB7FBD-B9FE-46CD-8C95-2330A6298A5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26498A2-23D3-4CB3-AE1D-CBB31C6463E5}" type="presOf" srcId="{63DB7FBD-B9FE-46CD-8C95-2330A6298A58}" destId="{83F38693-3E10-41AD-B46E-ABA11E04710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DB7FBD-B9FE-46CD-8C95-2330A6298A5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F38693-3E10-41AD-B46E-ABA11E04710B}" type="pres">
      <dgm:prSet presAssocID="{63DB7FBD-B9FE-46CD-8C95-2330A6298A5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E0371AD-4494-4FBD-A9C1-B5DB8234C7A6}" type="presOf" srcId="{63DB7FBD-B9FE-46CD-8C95-2330A6298A58}" destId="{83F38693-3E10-41AD-B46E-ABA11E04710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2398" y="977463"/>
            <a:ext cx="6715086" cy="2469826"/>
          </a:xfrm>
        </p:spPr>
        <p:txBody>
          <a:bodyPr/>
          <a:lstStyle/>
          <a:p>
            <a:r>
              <a:rPr lang="ru-RU" sz="3100" dirty="0" smtClean="0"/>
              <a:t>Практика взаимодействия налоговых органов и налогоплательщика в допроверочной стадии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1814" y="3712465"/>
            <a:ext cx="6815669" cy="1106423"/>
          </a:xfrm>
        </p:spPr>
        <p:txBody>
          <a:bodyPr>
            <a:noAutofit/>
          </a:bodyPr>
          <a:lstStyle/>
          <a:p>
            <a:r>
              <a:rPr lang="ru-RU" sz="1600" dirty="0" smtClean="0"/>
              <a:t>Балакин Максим Сергеевич</a:t>
            </a:r>
          </a:p>
          <a:p>
            <a:r>
              <a:rPr lang="ru-RU" sz="1600" dirty="0" smtClean="0"/>
              <a:t>Начальник контрольно-аналитического отдела </a:t>
            </a:r>
          </a:p>
          <a:p>
            <a:r>
              <a:rPr lang="ru-RU" sz="1600" dirty="0" smtClean="0"/>
              <a:t>ИФНС России №4 по г. Москве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9375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ru-RU" smtClean="0"/>
              <a:t>Вступительная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2" y="3166532"/>
            <a:ext cx="9601196" cy="230898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Кто является </a:t>
            </a:r>
            <a:r>
              <a:rPr lang="ru-RU" dirty="0" smtClean="0"/>
              <a:t>Выгодоприобретателем и как данный «статус» определяется контрольно-аналитическими отделами в 2022 году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Мероприятия налогового контроля, основные и дополнител</a:t>
            </a:r>
            <a:r>
              <a:rPr lang="ru-RU" dirty="0" smtClean="0"/>
              <a:t>ь</a:t>
            </a:r>
            <a:r>
              <a:rPr lang="ru-RU" dirty="0" smtClean="0"/>
              <a:t>ные инструменты побуждения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  <a:p>
            <a:r>
              <a:rPr lang="ru-RU" dirty="0" smtClean="0"/>
              <a:t>Последствия в случае отказа от добровольного побуждения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890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определения выгодоприобретателя </a:t>
            </a:r>
            <a:r>
              <a:rPr lang="ru-RU" dirty="0" smtClean="0"/>
              <a:t>контрольно-аналитическими отделами в 2022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10644110"/>
              </p:ext>
            </p:extLst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3942514"/>
              </p:ext>
            </p:extLst>
          </p:nvPr>
        </p:nvGraphicFramePr>
        <p:xfrm>
          <a:off x="1295400" y="2460625"/>
          <a:ext cx="9601200" cy="3918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77457358"/>
              </p:ext>
            </p:extLst>
          </p:nvPr>
        </p:nvGraphicFramePr>
        <p:xfrm>
          <a:off x="1447800" y="2613025"/>
          <a:ext cx="9601200" cy="3918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1162657" y="2073576"/>
            <a:ext cx="2971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Сложное расхождение</a:t>
            </a:r>
          </a:p>
          <a:p>
            <a:pPr algn="ctr"/>
            <a:r>
              <a:rPr lang="ru-RU" dirty="0" smtClean="0"/>
              <a:t>7704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05456" y="2064339"/>
            <a:ext cx="2971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Выгодоприобретатель</a:t>
            </a:r>
          </a:p>
          <a:p>
            <a:pPr algn="ctr"/>
            <a:r>
              <a:rPr lang="ru-RU" dirty="0" smtClean="0"/>
              <a:t>7720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468158" y="2064340"/>
            <a:ext cx="2971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Ответственный НО за отработку</a:t>
            </a:r>
          </a:p>
          <a:p>
            <a:pPr algn="ctr"/>
            <a:r>
              <a:rPr lang="ru-RU" dirty="0" smtClean="0"/>
              <a:t>7704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162884" y="2436246"/>
            <a:ext cx="609601" cy="446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7776462" y="2454407"/>
            <a:ext cx="690266" cy="446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53419" y="3919775"/>
            <a:ext cx="2971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Сложное расхождение</a:t>
            </a:r>
          </a:p>
          <a:p>
            <a:pPr algn="ctr"/>
            <a:r>
              <a:rPr lang="ru-RU" dirty="0" smtClean="0"/>
              <a:t>7704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72485" y="3947483"/>
            <a:ext cx="2971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Выгодоприобретатель</a:t>
            </a:r>
          </a:p>
          <a:p>
            <a:pPr algn="ctr"/>
            <a:r>
              <a:rPr lang="ru-RU" dirty="0" smtClean="0"/>
              <a:t>7806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4139434" y="4268117"/>
            <a:ext cx="609601" cy="446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7778867" y="4322006"/>
            <a:ext cx="726235" cy="446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532812" y="3955767"/>
            <a:ext cx="2971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Ответственный НО за отработку</a:t>
            </a:r>
          </a:p>
          <a:p>
            <a:pPr algn="ctr"/>
            <a:r>
              <a:rPr lang="ru-RU" dirty="0" smtClean="0"/>
              <a:t>7806</a:t>
            </a:r>
            <a:endParaRPr lang="ru-RU" dirty="0"/>
          </a:p>
        </p:txBody>
      </p:sp>
      <p:sp>
        <p:nvSpPr>
          <p:cNvPr id="17" name="Rounded Rectangle 16"/>
          <p:cNvSpPr/>
          <p:nvPr/>
        </p:nvSpPr>
        <p:spPr>
          <a:xfrm>
            <a:off x="314036" y="3334327"/>
            <a:ext cx="11711709" cy="4895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Экстерриториальный принцип</a:t>
            </a:r>
            <a:endParaRPr lang="ru-RU" dirty="0"/>
          </a:p>
        </p:txBody>
      </p:sp>
      <p:sp>
        <p:nvSpPr>
          <p:cNvPr id="18" name="Скругленный прямоугольник 11"/>
          <p:cNvSpPr/>
          <p:nvPr/>
        </p:nvSpPr>
        <p:spPr>
          <a:xfrm>
            <a:off x="1176510" y="5291375"/>
            <a:ext cx="2971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Сложное расхождение</a:t>
            </a:r>
          </a:p>
          <a:p>
            <a:pPr algn="ctr"/>
            <a:r>
              <a:rPr lang="ru-RU" dirty="0" smtClean="0"/>
              <a:t>Москва (построение дерева связи в ином субъекте РФ)</a:t>
            </a:r>
            <a:endParaRPr lang="ru-RU" dirty="0"/>
          </a:p>
        </p:txBody>
      </p:sp>
      <p:sp>
        <p:nvSpPr>
          <p:cNvPr id="19" name="Скругленный прямоугольник 12"/>
          <p:cNvSpPr/>
          <p:nvPr/>
        </p:nvSpPr>
        <p:spPr>
          <a:xfrm>
            <a:off x="4860231" y="5309846"/>
            <a:ext cx="2971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Выгодоприобретатель</a:t>
            </a:r>
          </a:p>
          <a:p>
            <a:pPr algn="ctr"/>
            <a:r>
              <a:rPr lang="ru-RU" dirty="0" smtClean="0"/>
              <a:t>Москва</a:t>
            </a:r>
            <a:endParaRPr lang="ru-RU" dirty="0"/>
          </a:p>
        </p:txBody>
      </p:sp>
      <p:sp>
        <p:nvSpPr>
          <p:cNvPr id="20" name="Скругленный прямоугольник 8"/>
          <p:cNvSpPr/>
          <p:nvPr/>
        </p:nvSpPr>
        <p:spPr>
          <a:xfrm>
            <a:off x="8537430" y="5310921"/>
            <a:ext cx="3091152" cy="13577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Ответственный НО за отработку</a:t>
            </a:r>
          </a:p>
          <a:p>
            <a:pPr algn="ctr"/>
            <a:r>
              <a:rPr lang="ru-RU" dirty="0" smtClean="0"/>
              <a:t>на усмотрение УФНС субъекта,где установлен ВП</a:t>
            </a:r>
            <a:endParaRPr lang="ru-RU" dirty="0"/>
          </a:p>
        </p:txBody>
      </p:sp>
      <p:sp>
        <p:nvSpPr>
          <p:cNvPr id="21" name="Стрелка вправо 13"/>
          <p:cNvSpPr/>
          <p:nvPr/>
        </p:nvSpPr>
        <p:spPr>
          <a:xfrm>
            <a:off x="4162525" y="5648953"/>
            <a:ext cx="695802" cy="4655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13"/>
          <p:cNvSpPr/>
          <p:nvPr/>
        </p:nvSpPr>
        <p:spPr>
          <a:xfrm>
            <a:off x="7843215" y="5727462"/>
            <a:ext cx="695802" cy="4655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52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729343"/>
            <a:ext cx="9601196" cy="1458686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dirty="0" smtClean="0"/>
              <a:t>Мероприятия налогового контроля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2" y="2188029"/>
            <a:ext cx="9601196" cy="4060372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Требование </a:t>
            </a:r>
            <a:r>
              <a:rPr lang="ru-RU" b="1" u="sng" dirty="0"/>
              <a:t>в рамках ст. 93 НК РФ и поручения в рамках ст. 93.1 НК </a:t>
            </a:r>
            <a:r>
              <a:rPr lang="ru-RU" b="1" u="sng" dirty="0" smtClean="0"/>
              <a:t>РФ</a:t>
            </a:r>
            <a:r>
              <a:rPr lang="en-US" b="1" u="sng" dirty="0" smtClean="0"/>
              <a:t>;</a:t>
            </a:r>
            <a:r>
              <a:rPr lang="ru-RU" b="1" u="sng" dirty="0" smtClean="0"/>
              <a:t> Требование в рамках КНП и вне рамок КНП</a:t>
            </a:r>
            <a:r>
              <a:rPr lang="en-US" b="1" u="sng" dirty="0" smtClean="0"/>
              <a:t>;</a:t>
            </a:r>
            <a:r>
              <a:rPr lang="ru-RU" b="1" u="sng" dirty="0" smtClean="0"/>
              <a:t>                           Почему необходимо предоставлять все документы, которые отображены в запросе.</a:t>
            </a:r>
            <a:endParaRPr lang="en-US" b="1" u="sng" dirty="0" smtClean="0"/>
          </a:p>
          <a:p>
            <a:r>
              <a:rPr lang="ru-RU" b="1" u="sng" dirty="0"/>
              <a:t>Уведомление о вызове в рамках ст. 31 НК РФ</a:t>
            </a:r>
            <a:r>
              <a:rPr lang="en-US" b="1" u="sng" dirty="0" smtClean="0"/>
              <a:t>;</a:t>
            </a:r>
          </a:p>
          <a:p>
            <a:r>
              <a:rPr lang="ru-RU" b="1" u="sng" dirty="0"/>
              <a:t>Вызов на допрос в качестве свидетеля в рамках ст. 90 НК </a:t>
            </a:r>
            <a:r>
              <a:rPr lang="ru-RU" b="1" u="sng" dirty="0" smtClean="0"/>
              <a:t>РФ</a:t>
            </a:r>
            <a:r>
              <a:rPr lang="en-US" b="1" u="sng" dirty="0" smtClean="0"/>
              <a:t>; </a:t>
            </a:r>
            <a:r>
              <a:rPr lang="ru-RU" b="1" u="sng" dirty="0" smtClean="0"/>
              <a:t>              Ст. 51 Конституции РФ при проведении допроса в НО.</a:t>
            </a:r>
            <a:endParaRPr lang="ru-RU" dirty="0"/>
          </a:p>
          <a:p>
            <a:r>
              <a:rPr lang="ru-RU" b="1" u="sng" dirty="0"/>
              <a:t>Запросы в банк по счетам организаций </a:t>
            </a:r>
            <a:r>
              <a:rPr lang="ru-RU" b="1" u="sng" dirty="0" smtClean="0"/>
              <a:t>ст. 86 НК РФ. </a:t>
            </a:r>
            <a:r>
              <a:rPr lang="ru-RU" b="1" u="sng" dirty="0"/>
              <a:t>Анализ и сопоставление товарного и денежного </a:t>
            </a:r>
            <a:r>
              <a:rPr lang="ru-RU" b="1" u="sng" dirty="0" smtClean="0"/>
              <a:t>потока</a:t>
            </a:r>
            <a:r>
              <a:rPr lang="en-US" b="1" u="sng" dirty="0" smtClean="0"/>
              <a:t>;</a:t>
            </a:r>
            <a:r>
              <a:rPr lang="ru-RU" b="1" u="sng" dirty="0" smtClean="0"/>
              <a:t> </a:t>
            </a:r>
          </a:p>
          <a:p>
            <a:r>
              <a:rPr lang="ru-RU" b="1" u="sng" dirty="0"/>
              <a:t>Осмотр юридического адреса </a:t>
            </a:r>
            <a:r>
              <a:rPr lang="ru-RU" b="1" u="sng" dirty="0" smtClean="0"/>
              <a:t>ст. 92 НК РФ. Последствия </a:t>
            </a:r>
            <a:r>
              <a:rPr lang="ru-RU" b="1" u="sng" dirty="0" err="1" smtClean="0"/>
              <a:t>отстутствия</a:t>
            </a:r>
            <a:r>
              <a:rPr lang="ru-RU" b="1" u="sng" dirty="0" smtClean="0"/>
              <a:t> организации на юридическом адресе.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010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729343"/>
            <a:ext cx="9601196" cy="1458686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dirty="0" smtClean="0"/>
              <a:t>Дополнительные инструменты побуждения.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2" y="2188029"/>
            <a:ext cx="9601196" cy="40603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Поиск физических лиц через социальные сети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Допросы должностных лиц заказчиков, которые напрямую взаимодействовали с представителями Выгодоприобретеля в рамках ст. 90 НК РФ.</a:t>
            </a:r>
            <a:endParaRPr lang="ru-RU" dirty="0" smtClean="0"/>
          </a:p>
          <a:p>
            <a:r>
              <a:rPr lang="ru-RU" dirty="0" smtClean="0"/>
              <a:t>Запросы в ЗАГС</a:t>
            </a:r>
            <a:r>
              <a:rPr lang="en-US" dirty="0" smtClean="0"/>
              <a:t>;</a:t>
            </a:r>
          </a:p>
          <a:p>
            <a:r>
              <a:rPr lang="ru-RU" dirty="0" smtClean="0"/>
              <a:t>Запрос</a:t>
            </a:r>
            <a:r>
              <a:rPr lang="ru-RU" dirty="0"/>
              <a:t>ы</a:t>
            </a:r>
            <a:r>
              <a:rPr lang="ru-RU" dirty="0" smtClean="0"/>
              <a:t> в Глонасс, </a:t>
            </a:r>
            <a:r>
              <a:rPr lang="ru-RU" dirty="0" smtClean="0"/>
              <a:t>Платон, ГИБДД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/>
              <a:t>Вручение повестки </a:t>
            </a:r>
            <a:r>
              <a:rPr lang="ru-RU" dirty="0" smtClean="0"/>
              <a:t>лично</a:t>
            </a:r>
            <a:r>
              <a:rPr lang="en-US" dirty="0"/>
              <a:t>;</a:t>
            </a:r>
            <a:endParaRPr lang="en-US" dirty="0" smtClean="0"/>
          </a:p>
          <a:p>
            <a:r>
              <a:rPr lang="ru-RU" dirty="0" smtClean="0"/>
              <a:t>Получение дополнительных </a:t>
            </a:r>
            <a:r>
              <a:rPr lang="ru-RU" dirty="0" smtClean="0"/>
              <a:t>документов, подтверждающих реальность или нереальность сделки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Допрос уволенных сотрудников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оиск физических лиц, оставивших негативный отзыв в открытых источниках о работе в проверяемой организации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Анализ сайтов по поиску работы</a:t>
            </a:r>
            <a:r>
              <a:rPr lang="en-US" dirty="0" smtClean="0"/>
              <a:t>;</a:t>
            </a:r>
          </a:p>
          <a:p>
            <a:r>
              <a:rPr lang="ru-RU" dirty="0" smtClean="0"/>
              <a:t>Взаимодействие с правоохранительными органами</a:t>
            </a:r>
            <a:r>
              <a:rPr lang="en-US" dirty="0" smtClean="0"/>
              <a:t> </a:t>
            </a:r>
            <a:r>
              <a:rPr lang="ru-RU" dirty="0" smtClean="0"/>
              <a:t>на этапе побуждения.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25161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729343"/>
            <a:ext cx="9601196" cy="1458686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ru-RU" sz="3200" dirty="0" smtClean="0"/>
              <a:t>Последствия в </a:t>
            </a:r>
            <a:r>
              <a:rPr lang="ru-RU" sz="3200" dirty="0"/>
              <a:t>случае отказа </a:t>
            </a:r>
            <a:r>
              <a:rPr lang="ru-RU" sz="3200" dirty="0" smtClean="0"/>
              <a:t>от побуждения </a:t>
            </a:r>
            <a:r>
              <a:rPr lang="ru-RU" sz="3200" dirty="0"/>
              <a:t>налогоплательщиков к добровольному исполнению своих обязательств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2" y="2188029"/>
            <a:ext cx="9601196" cy="406037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Назначение комплексной выездной налоговой проверки (</a:t>
            </a:r>
            <a:r>
              <a:rPr lang="ru-RU" dirty="0" smtClean="0"/>
              <a:t>ППА)</a:t>
            </a:r>
            <a:endParaRPr lang="ru-RU" dirty="0" smtClean="0"/>
          </a:p>
          <a:p>
            <a:r>
              <a:rPr lang="ru-RU" dirty="0" smtClean="0"/>
              <a:t>Назначение тематической выездной </a:t>
            </a:r>
            <a:r>
              <a:rPr lang="ru-RU" dirty="0"/>
              <a:t>налоговой </a:t>
            </a:r>
            <a:r>
              <a:rPr lang="ru-RU" dirty="0" smtClean="0"/>
              <a:t>проверки (КАО)</a:t>
            </a:r>
          </a:p>
          <a:p>
            <a:r>
              <a:rPr lang="ru-RU" dirty="0" smtClean="0"/>
              <a:t>Передача материалов по ст. 82 НК </a:t>
            </a:r>
            <a:r>
              <a:rPr lang="ru-RU" dirty="0"/>
              <a:t>РФ. </a:t>
            </a:r>
            <a:r>
              <a:rPr lang="ru-RU" dirty="0" smtClean="0"/>
              <a:t>(п.3 ст. 82 НК РФ </a:t>
            </a:r>
            <a:r>
              <a:rPr lang="ru-RU" dirty="0" smtClean="0"/>
              <a:t>)- </a:t>
            </a:r>
            <a:r>
              <a:rPr lang="ru-RU" dirty="0" smtClean="0"/>
              <a:t>Налоговые </a:t>
            </a:r>
            <a:r>
              <a:rPr lang="ru-RU" dirty="0"/>
              <a:t>органы, таможенные органы, органы внутренних дел, следственные органы и органы управления государственными внебюджетными фондами Российской Федерации в порядке, определяемом по соглашению между ними, информируют друг друга об имеющихся у них материалах о нарушениях законодательства о налогах и сборах и налоговых преступлениях, о принятых мерах по их пресечению, о проводимых ими налоговых проверках, а также осуществляют обмен другой необходимой информацией в целях исполнения возложенных на них </a:t>
            </a:r>
            <a:r>
              <a:rPr lang="ru-RU" dirty="0" smtClean="0"/>
              <a:t>задач).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544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814" y="1839311"/>
            <a:ext cx="7035662" cy="1692165"/>
          </a:xfrm>
        </p:spPr>
        <p:txBody>
          <a:bodyPr/>
          <a:lstStyle/>
          <a:p>
            <a:r>
              <a:rPr lang="ru-RU" sz="3100" dirty="0" smtClean="0"/>
              <a:t>Спасибо за внимание.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xmlns="" val="671153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1B3B193B9364EB3E068B342C4658D" ma:contentTypeVersion="0" ma:contentTypeDescription="Создание документа." ma:contentTypeScope="" ma:versionID="40cf31bf0273d4c4ee4c6f2956fae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B28212-E55C-4349-8601-503CB6AF531C}"/>
</file>

<file path=customXml/itemProps2.xml><?xml version="1.0" encoding="utf-8"?>
<ds:datastoreItem xmlns:ds="http://schemas.openxmlformats.org/officeDocument/2006/customXml" ds:itemID="{37D337D7-37E4-4940-9982-5F054435117E}"/>
</file>

<file path=customXml/itemProps3.xml><?xml version="1.0" encoding="utf-8"?>
<ds:datastoreItem xmlns:ds="http://schemas.openxmlformats.org/officeDocument/2006/customXml" ds:itemID="{8688BC73-F8E2-4F50-8AF2-82C53A59DD5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474</TotalTime>
  <Words>441</Words>
  <Application>Microsoft Office PowerPoint</Application>
  <PresentationFormat>Custom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Практика взаимодействия налоговых органов и налогоплательщика в допроверочной стадии</vt:lpstr>
      <vt:lpstr>Вступительная часть</vt:lpstr>
      <vt:lpstr>Механизм определения выгодоприобретателя контрольно-аналитическими отделами в 2022 году</vt:lpstr>
      <vt:lpstr>Мероприятия налогового контроля</vt:lpstr>
      <vt:lpstr>Дополнительные инструменты побуждения.</vt:lpstr>
      <vt:lpstr>Последствия в случае отказа от побуждения налогоплательщиков к добровольному исполнению своих обязательств 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аспекты работы  контрольно-аналитического отдела</dc:title>
  <dc:creator>Максим</dc:creator>
  <cp:lastModifiedBy>Максим</cp:lastModifiedBy>
  <cp:revision>35</cp:revision>
  <dcterms:created xsi:type="dcterms:W3CDTF">2020-05-18T23:17:39Z</dcterms:created>
  <dcterms:modified xsi:type="dcterms:W3CDTF">2022-04-03T19:08:50Z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0x0101004211B3B193B9364EB3E068B342C4658D</vt:lpwstr>
  </property>
</Properties>
</file>