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256" r:id="rId2"/>
    <p:sldId id="301" r:id="rId3"/>
    <p:sldId id="316" r:id="rId4"/>
    <p:sldId id="315" r:id="rId5"/>
    <p:sldId id="317" r:id="rId6"/>
    <p:sldId id="318" r:id="rId7"/>
    <p:sldId id="320" r:id="rId8"/>
    <p:sldId id="322" r:id="rId9"/>
    <p:sldId id="351" r:id="rId10"/>
    <p:sldId id="352" r:id="rId11"/>
    <p:sldId id="353" r:id="rId12"/>
    <p:sldId id="35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88BEF-EBDD-4C0C-AB51-9C7EECDCC739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DCF3-EB86-429E-8989-528ED16B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5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2A17BB2-B233-44A4-A9BA-C57AF62A05EC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C4A3D41-D162-4863-A9B1-114B5997CD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844824"/>
            <a:ext cx="7543800" cy="1092696"/>
          </a:xfrm>
        </p:spPr>
        <p:txBody>
          <a:bodyPr/>
          <a:lstStyle/>
          <a:p>
            <a:r>
              <a:rPr lang="ru-RU" sz="4000" b="1" dirty="0" smtClean="0"/>
              <a:t>Как правильно отвечать </a:t>
            </a:r>
            <a:br>
              <a:rPr lang="ru-RU" sz="4000" b="1" dirty="0" smtClean="0"/>
            </a:br>
            <a:r>
              <a:rPr lang="ru-RU" sz="4000" b="1" dirty="0" smtClean="0"/>
              <a:t>на требования ИФНС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6858000" cy="990600"/>
          </a:xfrm>
        </p:spPr>
        <p:txBody>
          <a:bodyPr>
            <a:noAutofit/>
          </a:bodyPr>
          <a:lstStyle/>
          <a:p>
            <a:r>
              <a:rPr lang="ru-RU" sz="1400" dirty="0" smtClean="0"/>
              <a:t>8 апреля.  </a:t>
            </a:r>
            <a:r>
              <a:rPr lang="ru-RU" sz="1400" dirty="0" smtClean="0"/>
              <a:t>Налоговый марафон. </a:t>
            </a:r>
          </a:p>
          <a:p>
            <a:r>
              <a:rPr lang="ru-RU" sz="1400" dirty="0" smtClean="0"/>
              <a:t>Финансовый </a:t>
            </a:r>
            <a:r>
              <a:rPr lang="ru-RU" sz="1400" dirty="0"/>
              <a:t>Университет при Правительстве РФ. </a:t>
            </a:r>
            <a:endParaRPr lang="ru-RU" sz="1400" dirty="0" smtClean="0"/>
          </a:p>
          <a:p>
            <a:r>
              <a:rPr lang="ru-RU" sz="1400" dirty="0" smtClean="0"/>
              <a:t>Департамент </a:t>
            </a:r>
            <a:r>
              <a:rPr lang="ru-RU" sz="1400" dirty="0"/>
              <a:t>налогов и налогового администрирования  </a:t>
            </a:r>
          </a:p>
          <a:p>
            <a:endParaRPr lang="ru-RU" sz="1400" dirty="0" smtClean="0"/>
          </a:p>
          <a:p>
            <a:r>
              <a:rPr lang="ru-RU" sz="1400" dirty="0" smtClean="0"/>
              <a:t>Бартенева </a:t>
            </a:r>
            <a:r>
              <a:rPr lang="ru-RU" sz="1400" dirty="0"/>
              <a:t>Т.С. </a:t>
            </a:r>
          </a:p>
          <a:p>
            <a:r>
              <a:rPr lang="ru-RU" sz="1400" dirty="0"/>
              <a:t>Главный </a:t>
            </a:r>
            <a:r>
              <a:rPr lang="ru-RU" sz="1400" dirty="0" smtClean="0"/>
              <a:t>редактор образовательных проектов  </a:t>
            </a:r>
            <a:endParaRPr lang="ru-RU" sz="1400" dirty="0"/>
          </a:p>
          <a:p>
            <a:r>
              <a:rPr lang="ru-RU" sz="1400" dirty="0" err="1"/>
              <a:t>Актион.Финансы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4996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ИФНС не может запрашивать информацию по всем контрагентам за год</a:t>
            </a:r>
          </a:p>
          <a:p>
            <a:pPr marL="0" indent="0">
              <a:buNone/>
            </a:pPr>
            <a:r>
              <a:rPr lang="ru-RU" dirty="0" smtClean="0"/>
              <a:t>Документы </a:t>
            </a:r>
            <a:r>
              <a:rPr lang="ru-RU" dirty="0"/>
              <a:t>по контрагенту за </a:t>
            </a:r>
            <a:r>
              <a:rPr lang="ru-RU" dirty="0" smtClean="0"/>
              <a:t>год запрашивать не имеют право, только в </a:t>
            </a:r>
            <a:r>
              <a:rPr lang="ru-RU" dirty="0"/>
              <a:t>отношении конкретной сделки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КТО </a:t>
            </a:r>
            <a:r>
              <a:rPr lang="ru-RU" dirty="0"/>
              <a:t>ВЫИГРАЛ	</a:t>
            </a:r>
            <a:r>
              <a:rPr lang="ru-RU" dirty="0" smtClean="0"/>
              <a:t>Компания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ДОКУМЕНТ	</a:t>
            </a:r>
            <a:r>
              <a:rPr lang="ru-RU" dirty="0"/>
              <a:t>Постановление Арбитражного суда Центрального округа от 15.12.2021 № А08-10169/2020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62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800" b="1" dirty="0" smtClean="0"/>
              <a:t>Общие рекомендации по требованиям по статье 93 НК РФ </a:t>
            </a:r>
          </a:p>
          <a:p>
            <a:pPr marL="0" indent="0">
              <a:buNone/>
            </a:pPr>
            <a:endParaRPr lang="ru-RU" sz="4800" dirty="0"/>
          </a:p>
          <a:p>
            <a:pPr marL="457200" indent="-457200">
              <a:buFont typeface="+mj-lt"/>
              <a:buAutoNum type="arabicPeriod"/>
            </a:pPr>
            <a:r>
              <a:rPr lang="ru-RU" sz="4800" dirty="0"/>
              <a:t>Документы всегда даете в копиях. Подлинники — только на обозрение. Если инспекция хочет забрать оригиналы, должна предъявить мотивированное постановление за подписью руководителя ИНФС или его зама</a:t>
            </a:r>
            <a:r>
              <a:rPr lang="ru-RU" sz="4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4800" dirty="0"/>
          </a:p>
          <a:p>
            <a:pPr marL="457200" indent="-457200">
              <a:buFont typeface="+mj-lt"/>
              <a:buAutoNum type="arabicPeriod"/>
            </a:pPr>
            <a:r>
              <a:rPr lang="ru-RU" sz="4800" dirty="0"/>
              <a:t>Документы предоставляете в рамках их сроков хранения</a:t>
            </a:r>
            <a:r>
              <a:rPr lang="ru-RU" sz="4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4800" dirty="0"/>
          </a:p>
          <a:p>
            <a:pPr marL="457200" indent="-457200">
              <a:buFont typeface="+mj-lt"/>
              <a:buAutoNum type="arabicPeriod"/>
            </a:pPr>
            <a:r>
              <a:rPr lang="ru-RU" sz="4800" dirty="0"/>
              <a:t>Если документы напрямую не связаны с исчислением налогов, судебная практика последних лет все же обязывает их предоставлять (постановления арбитражных судов Дальневосточного округа от 27.11.2019 № А80-79/2019, Уральского округа от 22.06.2020 № А50-16452/2019). Это касается карточек бухгалтерского учета и иных документов — отчетов по проводкам, анализа и карточек счетов</a:t>
            </a:r>
            <a:r>
              <a:rPr lang="ru-RU" sz="4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4800" dirty="0"/>
          </a:p>
          <a:p>
            <a:pPr marL="457200" indent="-457200">
              <a:buFont typeface="+mj-lt"/>
              <a:buAutoNum type="arabicPeriod"/>
            </a:pPr>
            <a:r>
              <a:rPr lang="ru-RU" sz="4800" dirty="0"/>
              <a:t>Вы обязаны давать только те документы, которые существуют. Составлять для инспекции аналитические справки и другие подобные документы вы не должны.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71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Спасибо за внимание!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Бартенева Татьяна Сергеевна </a:t>
            </a:r>
          </a:p>
          <a:p>
            <a:pPr marL="0" indent="0">
              <a:buNone/>
            </a:pPr>
            <a:r>
              <a:rPr lang="en-US" dirty="0" smtClean="0"/>
              <a:t>barteneva@action-media.ru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69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6781800" cy="10150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Практические аспекты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sz="1800" b="0" dirty="0">
              <a:effectLst/>
              <a:latin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b="0" dirty="0" smtClean="0">
                <a:effectLst/>
                <a:latin typeface="Times New Roman" panose="02020603050405020304" pitchFamily="18" charset="0"/>
              </a:rPr>
              <a:t>Отказ 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проверяемого лица от представления запрашиваемых при проведении налоговой проверки документов или непредставление их в установленные сроки – штраф по статье 126 НК РФ. </a:t>
            </a:r>
          </a:p>
          <a:p>
            <a:pPr indent="0" algn="just">
              <a:buNone/>
            </a:pPr>
            <a:r>
              <a:rPr lang="ru-RU" sz="1800" dirty="0">
                <a:latin typeface="Times New Roman" panose="02020603050405020304" pitchFamily="18" charset="0"/>
              </a:rPr>
              <a:t>200 руб. за каждый непредставленный документ. </a:t>
            </a:r>
          </a:p>
          <a:p>
            <a:pPr indent="0" algn="just">
              <a:buNone/>
            </a:pPr>
            <a:endParaRPr lang="ru-RU" sz="1800" b="0" dirty="0">
              <a:effectLst/>
              <a:latin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latin typeface="Times New Roman" panose="02020603050405020304" pitchFamily="18" charset="0"/>
              </a:rPr>
              <a:t>Отказ может повлечь за собой выемку документов (п. 4 ст. 93 НК РФ) – арбитражная практика </a:t>
            </a:r>
            <a:r>
              <a:rPr lang="ru-RU" sz="1800" dirty="0" smtClean="0">
                <a:latin typeface="Times New Roman" panose="02020603050405020304" pitchFamily="18" charset="0"/>
              </a:rPr>
              <a:t>- в </a:t>
            </a:r>
            <a:r>
              <a:rPr lang="ru-RU" sz="1800" dirty="0">
                <a:latin typeface="Times New Roman" panose="02020603050405020304" pitchFamily="18" charset="0"/>
              </a:rPr>
              <a:t>пользу налогового органа. См., например:  </a:t>
            </a:r>
          </a:p>
          <a:p>
            <a:pPr indent="0" algn="just">
              <a:buNone/>
            </a:pPr>
            <a:endParaRPr lang="ru-RU" sz="1400" dirty="0"/>
          </a:p>
          <a:p>
            <a:pPr marL="560070" indent="-285750" algn="just"/>
            <a:r>
              <a:rPr lang="ru-RU" sz="1400" dirty="0"/>
              <a:t>Постановление Арбитражного суда Волго-Вятского округа от 21.02.2020 N Ф01-7937/2019 по делу N А29-1607/2019</a:t>
            </a:r>
            <a:endParaRPr lang="ru-RU" sz="1800" dirty="0">
              <a:latin typeface="Times New Roman" panose="02020603050405020304" pitchFamily="18" charset="0"/>
            </a:endParaRPr>
          </a:p>
          <a:p>
            <a:pPr marL="560070" indent="-285750" algn="just"/>
            <a:r>
              <a:rPr lang="ru-RU" sz="1400" dirty="0"/>
              <a:t>Постановление Арбитражного суда Московского округа от 10.04.2019 N Ф05-3969/2019 по делу N А40-36991/2018</a:t>
            </a:r>
          </a:p>
          <a:p>
            <a:pPr marL="560070" indent="-285750" algn="just"/>
            <a:r>
              <a:rPr lang="ru-RU" sz="1400" dirty="0"/>
              <a:t>Постановление Восьмого арбитражного апелляционного суда от 10.09.2021 по делу N А75-3315/2021</a:t>
            </a:r>
          </a:p>
          <a:p>
            <a:pPr marL="560070" indent="-285750" algn="just"/>
            <a:r>
              <a:rPr lang="ru-RU" sz="1400" dirty="0"/>
              <a:t>Определение ВС РФ от 29.10.2021 № </a:t>
            </a:r>
            <a:r>
              <a:rPr lang="ru-RU" sz="1100" dirty="0"/>
              <a:t>310-ЭС21-19361</a:t>
            </a:r>
          </a:p>
          <a:p>
            <a:pPr indent="0" algn="just">
              <a:buNone/>
            </a:pP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89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Штраф за непредставление документов </a:t>
            </a:r>
            <a:r>
              <a:rPr lang="ru-RU" b="1" dirty="0" smtClean="0"/>
              <a:t>не отменят</a:t>
            </a:r>
            <a:r>
              <a:rPr lang="ru-RU" b="1" dirty="0"/>
              <a:t>, если инспекторы видели оригиналы</a:t>
            </a:r>
          </a:p>
          <a:p>
            <a:pPr marL="0" indent="0">
              <a:buNone/>
            </a:pPr>
            <a:r>
              <a:rPr lang="ru-RU" dirty="0" smtClean="0"/>
              <a:t>Могут штрафовать </a:t>
            </a:r>
            <a:r>
              <a:rPr lang="ru-RU" dirty="0"/>
              <a:t>за непредставление документов по требованию, </a:t>
            </a:r>
            <a:r>
              <a:rPr lang="ru-RU" dirty="0" smtClean="0"/>
              <a:t>даже если </a:t>
            </a:r>
            <a:r>
              <a:rPr lang="ru-RU" dirty="0"/>
              <a:t>инспекторы изучали оригиналы бумаг в офисе фирмы</a:t>
            </a:r>
          </a:p>
          <a:p>
            <a:pPr marL="0" indent="0">
              <a:buNone/>
            </a:pPr>
            <a:r>
              <a:rPr lang="ru-RU" dirty="0"/>
              <a:t>КТО ВЫИГРАЛ	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ДОКУМЕНТ</a:t>
            </a:r>
            <a:r>
              <a:rPr lang="ru-RU" dirty="0"/>
              <a:t>	</a:t>
            </a:r>
            <a:r>
              <a:rPr lang="ru-RU" dirty="0" smtClean="0"/>
              <a:t>Решение Арбитражного суда Кабардино-Балкарской республики </a:t>
            </a:r>
            <a:r>
              <a:rPr lang="ru-RU" dirty="0" smtClean="0"/>
              <a:t>от 21.01.2022 № А20-1913/2020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9247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ИФНС может штрафовать за непредставление документов, которых нет</a:t>
            </a:r>
          </a:p>
          <a:p>
            <a:r>
              <a:rPr lang="ru-RU" dirty="0" smtClean="0"/>
              <a:t>ИП </a:t>
            </a:r>
            <a:r>
              <a:rPr lang="ru-RU" dirty="0"/>
              <a:t>пропустил срок ответа на требование, полученное им в рамках встречной проверки, и вовремя не сообщил, что у него нет документов по взаимоотношениям с проверяемой компанией. За это поплатился штрафом в размере 2500 руб.</a:t>
            </a:r>
          </a:p>
          <a:p>
            <a:r>
              <a:rPr lang="ru-RU" dirty="0"/>
              <a:t>КТО ВЫИГРАЛ	Инспекция</a:t>
            </a:r>
          </a:p>
          <a:p>
            <a:r>
              <a:rPr lang="ru-RU" dirty="0"/>
              <a:t>ДОКУМЕНТ	Постановление Арбитражного суда Поволжского округа от 01.12.2020 № А12-5790/2020</a:t>
            </a:r>
          </a:p>
        </p:txBody>
      </p:sp>
    </p:spTree>
    <p:extLst>
      <p:ext uri="{BB962C8B-B14F-4D97-AF65-F5344CB8AC3E}">
        <p14:creationId xmlns:p14="http://schemas.microsoft.com/office/powerpoint/2010/main" val="240229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Требования вне проверки придется исполнять. </a:t>
            </a:r>
            <a:r>
              <a:rPr lang="ru-RU" b="1" dirty="0" smtClean="0"/>
              <a:t>Если контрагента можно идентифицировать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у вас запросили документы по контрагенту вне проверки, придется повиноваться. При </a:t>
            </a:r>
            <a:r>
              <a:rPr lang="ru-RU" dirty="0" smtClean="0"/>
              <a:t>условии, </a:t>
            </a:r>
            <a:r>
              <a:rPr lang="ru-RU" dirty="0"/>
              <a:t>что в требовании есть признаки, позволяющие идентифицировать нужную инспекции информацию, указание на конкретных контрагентов</a:t>
            </a:r>
          </a:p>
          <a:p>
            <a:pPr marL="0" indent="0">
              <a:buNone/>
            </a:pPr>
            <a:r>
              <a:rPr lang="ru-RU" dirty="0"/>
              <a:t>КТО ВЫИГРАЛ	Инспекция</a:t>
            </a:r>
          </a:p>
          <a:p>
            <a:pPr marL="0" indent="0">
              <a:buNone/>
            </a:pPr>
            <a:r>
              <a:rPr lang="ru-RU" dirty="0"/>
              <a:t>ДОКУМЕНТ	Постановление Арбитражного суда Волго-Вятского округа от 18.05.2021 № А31-6901/2020</a:t>
            </a:r>
          </a:p>
        </p:txBody>
      </p:sp>
    </p:spTree>
    <p:extLst>
      <p:ext uri="{BB962C8B-B14F-4D97-AF65-F5344CB8AC3E}">
        <p14:creationId xmlns:p14="http://schemas.microsoft.com/office/powerpoint/2010/main" val="183739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Сколько тысяч документов может запросить инспекция?</a:t>
            </a:r>
          </a:p>
          <a:p>
            <a:pPr marL="0" indent="0">
              <a:buNone/>
            </a:pPr>
            <a:r>
              <a:rPr lang="ru-RU" dirty="0" smtClean="0"/>
              <a:t>Налоговый </a:t>
            </a:r>
            <a:r>
              <a:rPr lang="ru-RU" dirty="0"/>
              <a:t>кодекс не содержит ограничений по количеству документов, которые можно запросить у плательщика в рамках выездной проверки</a:t>
            </a:r>
          </a:p>
          <a:p>
            <a:pPr marL="0" indent="0">
              <a:buNone/>
            </a:pPr>
            <a:r>
              <a:rPr lang="ru-RU" dirty="0"/>
              <a:t>КТО ВЫИГРАЛ	Инспекция</a:t>
            </a:r>
          </a:p>
          <a:p>
            <a:pPr marL="0" indent="0">
              <a:buNone/>
            </a:pPr>
            <a:r>
              <a:rPr lang="ru-RU" dirty="0"/>
              <a:t>ДОКУМЕНТ	Постановление Арбитражного суда Московского округа от 20.05.2021 № А40-103871/2020</a:t>
            </a:r>
          </a:p>
        </p:txBody>
      </p:sp>
    </p:spTree>
    <p:extLst>
      <p:ext uri="{BB962C8B-B14F-4D97-AF65-F5344CB8AC3E}">
        <p14:creationId xmlns:p14="http://schemas.microsoft.com/office/powerpoint/2010/main" val="456682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Требование, направленное в последний день выездной проверки, нужно исполнить</a:t>
            </a:r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/>
              <a:t>составления справки о проведенной выездной проверке инспекторы вправе затребовать документы. Требование, датированное даже последним днем ревизии, законно</a:t>
            </a:r>
          </a:p>
          <a:p>
            <a:pPr marL="0" indent="0">
              <a:buNone/>
            </a:pPr>
            <a:r>
              <a:rPr lang="ru-RU" dirty="0"/>
              <a:t>КТО ВЫИГРАЛ	Инспекция</a:t>
            </a:r>
          </a:p>
          <a:p>
            <a:pPr marL="0" indent="0">
              <a:buNone/>
            </a:pPr>
            <a:r>
              <a:rPr lang="ru-RU" dirty="0"/>
              <a:t>ДОКУМЕНТ	Постановление Арбитражного суда Северо-Кавказского округа от 17.02.2021 № А32-8515/2020</a:t>
            </a:r>
          </a:p>
        </p:txBody>
      </p:sp>
    </p:spTree>
    <p:extLst>
      <p:ext uri="{BB962C8B-B14F-4D97-AF65-F5344CB8AC3E}">
        <p14:creationId xmlns:p14="http://schemas.microsoft.com/office/powerpoint/2010/main" val="138459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Налоговики должны соблюдать </a:t>
            </a:r>
            <a:r>
              <a:rPr lang="ru-RU" b="1" dirty="0"/>
              <a:t>четкие границы </a:t>
            </a:r>
            <a:r>
              <a:rPr lang="ru-RU" b="1" dirty="0" smtClean="0"/>
              <a:t>при истребовании </a:t>
            </a:r>
            <a:r>
              <a:rPr lang="ru-RU" b="1" dirty="0"/>
              <a:t>документов</a:t>
            </a:r>
          </a:p>
          <a:p>
            <a:pPr marL="0" indent="0">
              <a:buNone/>
            </a:pPr>
            <a:r>
              <a:rPr lang="ru-RU" dirty="0" smtClean="0"/>
              <a:t>Чиновники </a:t>
            </a:r>
            <a:r>
              <a:rPr lang="ru-RU" dirty="0"/>
              <a:t>должны учесть ситуацию, при которой истребуют документы, статус компании, состав самих документов</a:t>
            </a:r>
          </a:p>
          <a:p>
            <a:pPr marL="0" indent="0">
              <a:buNone/>
            </a:pPr>
            <a:r>
              <a:rPr lang="ru-RU" dirty="0"/>
              <a:t>КТО ВЫИГРАЛ	Компания</a:t>
            </a:r>
          </a:p>
          <a:p>
            <a:pPr marL="0" indent="0">
              <a:buNone/>
            </a:pPr>
            <a:r>
              <a:rPr lang="ru-RU" dirty="0"/>
              <a:t>ДОКУМЕНТ	Постановление Арбитражного суда Северо-Западного округа от 18.01.2021 № А56-38742/2020</a:t>
            </a:r>
          </a:p>
        </p:txBody>
      </p:sp>
    </p:spTree>
    <p:extLst>
      <p:ext uri="{BB962C8B-B14F-4D97-AF65-F5344CB8AC3E}">
        <p14:creationId xmlns:p14="http://schemas.microsoft.com/office/powerpoint/2010/main" val="825806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0C1C60-C611-40EF-85A4-1948B44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Практические аспекты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B877-0755-4EE3-9416-A2E16392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Налоговики вправе требовать информацию по конкретной сделке у </a:t>
            </a:r>
            <a:r>
              <a:rPr lang="ru-RU" b="1" dirty="0" smtClean="0"/>
              <a:t>аудиторов по п. 2 ст. 93.1 </a:t>
            </a:r>
          </a:p>
          <a:p>
            <a:pPr marL="0" indent="0">
              <a:buNone/>
            </a:pPr>
            <a:r>
              <a:rPr lang="ru-RU" dirty="0"/>
              <a:t>Суд обязал аудиторов предоставить налоговикам информацию о стоимости и исполнителе аудиторских услуг. Такая информация не относится к аудиторской </a:t>
            </a:r>
            <a:r>
              <a:rPr lang="ru-RU" dirty="0" smtClean="0"/>
              <a:t>тайне</a:t>
            </a:r>
          </a:p>
          <a:p>
            <a:pPr marL="0" indent="0">
              <a:buNone/>
            </a:pPr>
            <a:r>
              <a:rPr lang="ru-RU" dirty="0" smtClean="0"/>
              <a:t>КТО </a:t>
            </a:r>
            <a:r>
              <a:rPr lang="ru-RU" dirty="0"/>
              <a:t>ВЫИГРАЛ	</a:t>
            </a:r>
            <a:r>
              <a:rPr lang="ru-RU" dirty="0" smtClean="0"/>
              <a:t>Инспекци</a:t>
            </a:r>
            <a:r>
              <a:rPr lang="ru-RU" dirty="0" smtClean="0"/>
              <a:t>я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ДОКУМЕНТ	</a:t>
            </a:r>
            <a:r>
              <a:rPr lang="ru-RU" dirty="0"/>
              <a:t>Постановление Арбитражного суда Западно-Сибирского округа от 24.02.2022 № А67-1157/2021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584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2888BB-B878-4076-86B3-C96CD702159C}"/>
</file>

<file path=customXml/itemProps2.xml><?xml version="1.0" encoding="utf-8"?>
<ds:datastoreItem xmlns:ds="http://schemas.openxmlformats.org/officeDocument/2006/customXml" ds:itemID="{7C3BC536-26C5-4104-8651-BC2C7B005027}"/>
</file>

<file path=customXml/itemProps3.xml><?xml version="1.0" encoding="utf-8"?>
<ds:datastoreItem xmlns:ds="http://schemas.openxmlformats.org/officeDocument/2006/customXml" ds:itemID="{CE7B1C4D-1D9C-48B5-9527-EDF5C2259E29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2601</TotalTime>
  <Words>449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Как правильно отвечать  на требования ИФНС </vt:lpstr>
      <vt:lpstr>Практические аспекты</vt:lpstr>
      <vt:lpstr>Практические аспекты</vt:lpstr>
      <vt:lpstr>Практические аспекты</vt:lpstr>
      <vt:lpstr>Практические аспекты</vt:lpstr>
      <vt:lpstr>Практические аспекты</vt:lpstr>
      <vt:lpstr>Практические аспекты</vt:lpstr>
      <vt:lpstr>Практические аспекты</vt:lpstr>
      <vt:lpstr>Практические аспекты</vt:lpstr>
      <vt:lpstr>Практические аспекты</vt:lpstr>
      <vt:lpstr>Практические аспекты</vt:lpstr>
      <vt:lpstr> Спасибо за внимание!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Налоговая система РФ</dc:title>
  <dc:creator>Бартенева Татьяна</dc:creator>
  <cp:lastModifiedBy>Бартенева Татьяна Сергеевна</cp:lastModifiedBy>
  <cp:revision>61</cp:revision>
  <dcterms:created xsi:type="dcterms:W3CDTF">2021-05-21T13:38:10Z</dcterms:created>
  <dcterms:modified xsi:type="dcterms:W3CDTF">2022-04-07T14:03:12Z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0x0101004211B3B193B9364EB3E068B342C4658D</vt:lpwstr>
  </property>
</Properties>
</file>