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417" r:id="rId2"/>
    <p:sldId id="1559" r:id="rId3"/>
    <p:sldId id="1573" r:id="rId4"/>
    <p:sldId id="1574" r:id="rId5"/>
    <p:sldId id="1569" r:id="rId6"/>
    <p:sldId id="1570" r:id="rId7"/>
    <p:sldId id="1565" r:id="rId8"/>
    <p:sldId id="1556" r:id="rId9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 snapToGrid="0">
      <p:cViewPr>
        <p:scale>
          <a:sx n="119" d="100"/>
          <a:sy n="119" d="100"/>
        </p:scale>
        <p:origin x="-1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2471F-936B-473A-A153-AC7E85502B23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63751-44F2-4D27-8803-2176B75E2F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75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7F43B81-9DF2-45B8-BEF0-66507895B26B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228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7F43B81-9DF2-45B8-BEF0-66507895B26B}" type="slidenum">
              <a:rPr lang="ru-RU" sz="1400" b="0" strike="noStrike" spc="-1" smtClean="0">
                <a:latin typeface="Times New Roman"/>
              </a:rPr>
              <a:pPr algn="r"/>
              <a:t>1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864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7F43B81-9DF2-45B8-BEF0-66507895B26B}" type="slidenum">
              <a:rPr lang="ru-RU" sz="1400" b="0" strike="noStrike" spc="-1" smtClean="0">
                <a:latin typeface="Times New Roman"/>
              </a:rPr>
              <a:pPr algn="r"/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2113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7F43B81-9DF2-45B8-BEF0-66507895B26B}" type="slidenum">
              <a:rPr lang="ru-RU" sz="1400" b="0" strike="noStrike" spc="-1" smtClean="0">
                <a:latin typeface="Times New Roman"/>
              </a:rPr>
              <a:pPr algn="r"/>
              <a:t>3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2113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7F43B81-9DF2-45B8-BEF0-66507895B26B}" type="slidenum">
              <a:rPr lang="ru-RU" sz="1400" b="0" strike="noStrike" spc="-1" smtClean="0">
                <a:latin typeface="Times New Roman"/>
              </a:rPr>
              <a:pPr algn="r"/>
              <a:t>4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5211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0" y="279000"/>
            <a:ext cx="6570000" cy="993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5" y="1538288"/>
            <a:ext cx="6570663" cy="432117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3" y="234000"/>
            <a:ext cx="2249487" cy="260966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xmlns="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0" y="3113662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xmlns="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2" y="549000"/>
            <a:ext cx="2249487" cy="3284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xmlns="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2" y="4095550"/>
            <a:ext cx="2249487" cy="260966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6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93D71B9-7B4B-4BDE-8F37-24F3DDB95356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xmlns="" id="{0C370953-F495-4EB6-B835-70A5E7B3F6EE}"/>
              </a:ext>
            </a:extLst>
          </p:cNvPr>
          <p:cNvSpPr/>
          <p:nvPr/>
        </p:nvSpPr>
        <p:spPr>
          <a:xfrm rot="10800000">
            <a:off x="-8745" y="1"/>
            <a:ext cx="7512001" cy="6976184"/>
          </a:xfrm>
          <a:custGeom>
            <a:avLst/>
            <a:gdLst>
              <a:gd name="connsiteX0" fmla="*/ 7512001 w 7512001"/>
              <a:gd name="connsiteY0" fmla="*/ 6976184 h 6976184"/>
              <a:gd name="connsiteX1" fmla="*/ 7471158 w 7512001"/>
              <a:gd name="connsiteY1" fmla="*/ 6914835 h 6976184"/>
              <a:gd name="connsiteX2" fmla="*/ 0 w 7512001"/>
              <a:gd name="connsiteY2" fmla="*/ 6914835 h 6976184"/>
              <a:gd name="connsiteX3" fmla="*/ 2882430 w 7512001"/>
              <a:gd name="connsiteY3" fmla="*/ 0 h 6976184"/>
              <a:gd name="connsiteX4" fmla="*/ 2920480 w 7512001"/>
              <a:gd name="connsiteY4" fmla="*/ 56832 h 6976184"/>
              <a:gd name="connsiteX5" fmla="*/ 7512001 w 7512001"/>
              <a:gd name="connsiteY5" fmla="*/ 56832 h 697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12001" h="6976184">
                <a:moveTo>
                  <a:pt x="7512001" y="6976184"/>
                </a:moveTo>
                <a:lnTo>
                  <a:pt x="7471158" y="6914835"/>
                </a:lnTo>
                <a:lnTo>
                  <a:pt x="0" y="6914835"/>
                </a:lnTo>
                <a:lnTo>
                  <a:pt x="2882430" y="0"/>
                </a:lnTo>
                <a:lnTo>
                  <a:pt x="2920480" y="56832"/>
                </a:lnTo>
                <a:lnTo>
                  <a:pt x="7512001" y="56832"/>
                </a:lnTo>
                <a:close/>
              </a:path>
            </a:pathLst>
          </a:custGeom>
          <a:solidFill>
            <a:schemeClr val="tx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7B0A06D-BE18-42F6-B6FD-5711770E378C}"/>
              </a:ext>
            </a:extLst>
          </p:cNvPr>
          <p:cNvSpPr txBox="1"/>
          <p:nvPr/>
        </p:nvSpPr>
        <p:spPr>
          <a:xfrm>
            <a:off x="4884097" y="5029200"/>
            <a:ext cx="7307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Виталий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Крицкий, советник государственной гражданской службы РФ 3 класса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Страницы - Медиафайл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001" y="965042"/>
            <a:ext cx="4009543" cy="14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7B0A06D-BE18-42F6-B6FD-5711770E378C}"/>
              </a:ext>
            </a:extLst>
          </p:cNvPr>
          <p:cNvSpPr txBox="1"/>
          <p:nvPr/>
        </p:nvSpPr>
        <p:spPr>
          <a:xfrm>
            <a:off x="-8746" y="965042"/>
            <a:ext cx="7023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 налогоплательщика при проведении у него ВНП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88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5D172-FFB9-4D20-9539-4F157746E9D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1267" name="Rectangle 22"/>
          <p:cNvSpPr>
            <a:spLocks noChangeArrowheads="1"/>
          </p:cNvSpPr>
          <p:nvPr/>
        </p:nvSpPr>
        <p:spPr bwMode="auto">
          <a:xfrm>
            <a:off x="335360" y="260648"/>
            <a:ext cx="11421533" cy="6477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118800" anchor="ctr" anchorCtr="1"/>
          <a:lstStyle/>
          <a:p>
            <a:pPr algn="ctr"/>
            <a:r>
              <a:rPr lang="ru-RU" sz="2000" b="1" dirty="0" smtClean="0"/>
              <a:t>Отказ в доступе </a:t>
            </a:r>
            <a:r>
              <a:rPr lang="ru-RU" sz="2000" b="1" dirty="0" smtClean="0"/>
              <a:t>на территорию проверяемого </a:t>
            </a:r>
            <a:r>
              <a:rPr lang="ru-RU" sz="2000" b="1" dirty="0" smtClean="0"/>
              <a:t>лица, отказ в осмотре</a:t>
            </a:r>
            <a:endParaRPr lang="ru-RU" sz="2000" b="1" dirty="0"/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334434" y="981076"/>
            <a:ext cx="11421533" cy="504825"/>
          </a:xfrm>
          <a:prstGeom prst="downArrowCallout">
            <a:avLst>
              <a:gd name="adj1" fmla="val 485803"/>
              <a:gd name="adj2" fmla="val 485961"/>
              <a:gd name="adj3" fmla="val 16667"/>
              <a:gd name="adj4" fmla="val 6666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11270" name="Text Box 22"/>
          <p:cNvSpPr txBox="1">
            <a:spLocks noChangeArrowheads="1"/>
          </p:cNvSpPr>
          <p:nvPr/>
        </p:nvSpPr>
        <p:spPr bwMode="auto">
          <a:xfrm>
            <a:off x="1968500" y="1773238"/>
            <a:ext cx="9450917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Основания для доступа</a:t>
            </a:r>
            <a:endParaRPr lang="en-GB" b="1" dirty="0"/>
          </a:p>
        </p:txBody>
      </p:sp>
      <p:sp>
        <p:nvSpPr>
          <p:cNvPr id="11271" name="Text Box 22"/>
          <p:cNvSpPr txBox="1">
            <a:spLocks noChangeArrowheads="1"/>
          </p:cNvSpPr>
          <p:nvPr/>
        </p:nvSpPr>
        <p:spPr bwMode="auto">
          <a:xfrm>
            <a:off x="1968500" y="2349501"/>
            <a:ext cx="9450917" cy="358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Документы, необходимые для доступа</a:t>
            </a:r>
            <a:endParaRPr lang="en-GB" b="1" dirty="0"/>
          </a:p>
        </p:txBody>
      </p:sp>
      <p:sp>
        <p:nvSpPr>
          <p:cNvPr id="11273" name="Text Box 22"/>
          <p:cNvSpPr txBox="1">
            <a:spLocks noChangeArrowheads="1"/>
          </p:cNvSpPr>
          <p:nvPr/>
        </p:nvSpPr>
        <p:spPr bwMode="auto">
          <a:xfrm>
            <a:off x="2050716" y="3178176"/>
            <a:ext cx="9450917" cy="358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Последствия отказа в доступе</a:t>
            </a:r>
            <a:endParaRPr lang="en-GB" b="1" dirty="0"/>
          </a:p>
        </p:txBody>
      </p:sp>
      <p:sp>
        <p:nvSpPr>
          <p:cNvPr id="11278" name="AutoShape 23"/>
          <p:cNvSpPr>
            <a:spLocks noChangeArrowheads="1"/>
          </p:cNvSpPr>
          <p:nvPr/>
        </p:nvSpPr>
        <p:spPr bwMode="auto">
          <a:xfrm>
            <a:off x="431800" y="2276475"/>
            <a:ext cx="1498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AutoShape 23"/>
          <p:cNvSpPr>
            <a:spLocks noChangeArrowheads="1"/>
          </p:cNvSpPr>
          <p:nvPr/>
        </p:nvSpPr>
        <p:spPr bwMode="auto">
          <a:xfrm>
            <a:off x="431800" y="1773238"/>
            <a:ext cx="1498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2565955" y="3718261"/>
            <a:ext cx="7935272" cy="504825"/>
          </a:xfrm>
          <a:prstGeom prst="downArrowCallout">
            <a:avLst>
              <a:gd name="adj1" fmla="val 485803"/>
              <a:gd name="adj2" fmla="val 485961"/>
              <a:gd name="adj3" fmla="val 16667"/>
              <a:gd name="adj4" fmla="val 6666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548063" y="4450598"/>
            <a:ext cx="4849170" cy="5935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Составление акта о противодействии (п.3 ст.91 НК РФ)</a:t>
            </a:r>
            <a:endParaRPr lang="en-GB" b="1" dirty="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598878" y="4450599"/>
            <a:ext cx="4902756" cy="7149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sz="1600" b="1" dirty="0" smtClean="0"/>
              <a:t>Применение расчетного метода (пп.7 п.1 ст.31 НК РФ, п.3 ст.91 НК РФ, определение ВС РФ </a:t>
            </a:r>
            <a:r>
              <a:rPr lang="ru-RU" sz="1600" b="1" dirty="0"/>
              <a:t>от 11.03.2021 № 304-ЭС21-820</a:t>
            </a:r>
            <a:r>
              <a:rPr lang="ru-RU" sz="1600" b="1" dirty="0" smtClean="0"/>
              <a:t>)</a:t>
            </a:r>
            <a:endParaRPr lang="en-GB" sz="1600" b="1" dirty="0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548063" y="5228640"/>
            <a:ext cx="4849170" cy="82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Приостановление течения срока давности привлечения к ответственности (п.1.1 ст.113 НК РФ)</a:t>
            </a:r>
            <a:endParaRPr lang="en-GB" b="1" dirty="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6598877" y="5228640"/>
            <a:ext cx="4849170" cy="8272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Наложения штрафа в соответствии со ст.19.7.6 КоАП РФ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053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5D172-FFB9-4D20-9539-4F157746E9D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1267" name="Rectangle 22"/>
          <p:cNvSpPr>
            <a:spLocks noChangeArrowheads="1"/>
          </p:cNvSpPr>
          <p:nvPr/>
        </p:nvSpPr>
        <p:spPr bwMode="auto">
          <a:xfrm>
            <a:off x="335360" y="260648"/>
            <a:ext cx="11421533" cy="6477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118800" anchor="ctr" anchorCtr="1"/>
          <a:lstStyle/>
          <a:p>
            <a:pPr algn="ctr"/>
            <a:r>
              <a:rPr lang="ru-RU" sz="2000" b="1" dirty="0" smtClean="0"/>
              <a:t>Ошибки при допросе свидетелей</a:t>
            </a:r>
            <a:endParaRPr lang="ru-RU" sz="2000" b="1" dirty="0"/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334434" y="981076"/>
            <a:ext cx="11421533" cy="504825"/>
          </a:xfrm>
          <a:prstGeom prst="downArrowCallout">
            <a:avLst>
              <a:gd name="adj1" fmla="val 485803"/>
              <a:gd name="adj2" fmla="val 485961"/>
              <a:gd name="adj3" fmla="val 16667"/>
              <a:gd name="adj4" fmla="val 6666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21" name="Прямоугольник 20"/>
          <p:cNvSpPr/>
          <p:nvPr/>
        </p:nvSpPr>
        <p:spPr>
          <a:xfrm>
            <a:off x="586463" y="1553256"/>
            <a:ext cx="11170430" cy="54014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dirty="0" smtClean="0">
                <a:latin typeface="PT Serif" pitchFamily="18" charset="-52"/>
              </a:rPr>
              <a:t>  </a:t>
            </a:r>
            <a:r>
              <a:rPr lang="ru-RU" sz="1500" dirty="0" smtClean="0">
                <a:latin typeface="PT Serif" pitchFamily="18" charset="-52"/>
              </a:rPr>
              <a:t>Инспекторы могут допросить любого сотрудника компании, ее контрагентов или иных лиц, которым что-либо известно о сделке</a:t>
            </a:r>
            <a:r>
              <a:rPr lang="ru-RU" sz="1500" dirty="0" smtClean="0">
                <a:latin typeface="PT Serif" pitchFamily="18" charset="-52"/>
              </a:rPr>
              <a:t>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endParaRPr lang="ru-RU" sz="1500" dirty="0" smtClean="0">
              <a:latin typeface="PT Serif" pitchFamily="18" charset="-52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1500" dirty="0" smtClean="0">
                <a:latin typeface="PT Serif" pitchFamily="18" charset="-52"/>
              </a:rPr>
              <a:t>  </a:t>
            </a:r>
            <a:r>
              <a:rPr lang="ru-RU" sz="1500" dirty="0" smtClean="0">
                <a:latin typeface="PT Serif" pitchFamily="18" charset="-52"/>
              </a:rPr>
              <a:t>Во время приостановки проверки тоже могут провести допрос, но не на территории компании (письма ФНС от 21.11.2013 №ЕД-3-2/4395@, постановление 11-го ААС от 11.02.2017 № 11АП-18895/2016). К примеру, на улице (определение Верховного суда от 03.02.2015 №309-КГ14-2191</a:t>
            </a:r>
            <a:r>
              <a:rPr lang="ru-RU" sz="1500" dirty="0" smtClean="0">
                <a:latin typeface="PT Serif" pitchFamily="18" charset="-52"/>
              </a:rPr>
              <a:t>).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endParaRPr lang="ru-RU" sz="1500" dirty="0" smtClean="0">
              <a:latin typeface="PT Serif" pitchFamily="18" charset="-52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1500" dirty="0" smtClean="0">
                <a:latin typeface="PT Serif" pitchFamily="18" charset="-52"/>
              </a:rPr>
              <a:t>  </a:t>
            </a:r>
            <a:r>
              <a:rPr lang="ru-RU" sz="1500" dirty="0" smtClean="0">
                <a:latin typeface="PT Serif" pitchFamily="18" charset="-52"/>
              </a:rPr>
              <a:t>Вам могут задавать любые вопросы, а не только те, что рекомендовала налоговикам ФНС (письмо от 13.07.2017 № ЕД-4-2/13650</a:t>
            </a:r>
            <a:r>
              <a:rPr lang="en-US" sz="1500" dirty="0" smtClean="0">
                <a:latin typeface="PT Serif" pitchFamily="18" charset="-52"/>
              </a:rPr>
              <a:t>@</a:t>
            </a:r>
            <a:r>
              <a:rPr lang="ru-RU" sz="1500" dirty="0" smtClean="0">
                <a:latin typeface="PT Serif" pitchFamily="18" charset="-52"/>
              </a:rPr>
              <a:t>).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endParaRPr lang="ru-RU" sz="1500" dirty="0" smtClean="0">
              <a:latin typeface="PT Serif" pitchFamily="18" charset="-52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1500" dirty="0" smtClean="0">
                <a:latin typeface="PT Serif" pitchFamily="18" charset="-52"/>
              </a:rPr>
              <a:t>  Круг участвующих на допросе инспекторов не ограничен (постановление Арбитражного суда Северо-Западного округа от 30.07.2020 № Ф07-7553/2020</a:t>
            </a:r>
            <a:r>
              <a:rPr lang="ru-RU" sz="1500" dirty="0" smtClean="0">
                <a:latin typeface="PT Serif" pitchFamily="18" charset="-52"/>
              </a:rPr>
              <a:t>).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endParaRPr lang="ru-RU" sz="1500" dirty="0" smtClean="0">
              <a:latin typeface="PT Serif" pitchFamily="18" charset="-52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1500" dirty="0" smtClean="0">
                <a:latin typeface="PT Serif" pitchFamily="18" charset="-52"/>
              </a:rPr>
              <a:t>  Показания свидетелей инспекторы могут использовать в качестве доказательств, даже если опросили их после окончания проверки (постановление Арбитражного суда Северо-Кавказского от округа 14.06.2020 №А32-26020/2019</a:t>
            </a:r>
            <a:r>
              <a:rPr lang="ru-RU" sz="1500" dirty="0" smtClean="0">
                <a:latin typeface="PT Serif" pitchFamily="18" charset="-52"/>
              </a:rPr>
              <a:t>).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endParaRPr lang="ru-RU" sz="1500" dirty="0">
              <a:latin typeface="PT Serif" pitchFamily="18" charset="-52"/>
            </a:endParaRP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ru-RU" sz="1500" dirty="0" smtClean="0">
                <a:latin typeface="PT Serif"/>
              </a:rPr>
              <a:t>Допрос на </a:t>
            </a:r>
            <a:r>
              <a:rPr lang="ru-RU" sz="1500" dirty="0">
                <a:latin typeface="PT Serif"/>
              </a:rPr>
              <a:t>улице законен (</a:t>
            </a:r>
            <a:r>
              <a:rPr lang="ru-RU" sz="1500" dirty="0">
                <a:solidFill>
                  <a:srgbClr val="00B0F0"/>
                </a:solidFill>
                <a:latin typeface="PT Serif"/>
              </a:rPr>
              <a:t>п. 4ст. 90 НК, письмо Минфина от18.10.2019 №03-02-08/80594,определение ВС от 03.02.2015 №309-КГ14-2191</a:t>
            </a:r>
            <a:r>
              <a:rPr lang="ru-RU" sz="1500" dirty="0">
                <a:latin typeface="PT Serif"/>
              </a:rPr>
              <a:t>).</a:t>
            </a:r>
          </a:p>
          <a:p>
            <a:pPr>
              <a:lnSpc>
                <a:spcPct val="120000"/>
              </a:lnSpc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endParaRPr lang="ru-RU" sz="1500" dirty="0" smtClean="0">
              <a:latin typeface="PT Serif" pitchFamily="18" charset="-52"/>
            </a:endParaRP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77785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5D172-FFB9-4D20-9539-4F157746E9D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1267" name="Rectangle 22"/>
          <p:cNvSpPr>
            <a:spLocks noChangeArrowheads="1"/>
          </p:cNvSpPr>
          <p:nvPr/>
        </p:nvSpPr>
        <p:spPr bwMode="auto">
          <a:xfrm>
            <a:off x="335360" y="260648"/>
            <a:ext cx="11421533" cy="6477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118800" anchor="ctr" anchorCtr="1"/>
          <a:lstStyle/>
          <a:p>
            <a:pPr algn="ctr"/>
            <a:r>
              <a:rPr lang="ru-RU" sz="2000" b="1" dirty="0" smtClean="0"/>
              <a:t>Непредставление документов по требованиям</a:t>
            </a:r>
            <a:endParaRPr lang="ru-RU" sz="2000" b="1" dirty="0"/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334434" y="981076"/>
            <a:ext cx="11421533" cy="504825"/>
          </a:xfrm>
          <a:prstGeom prst="downArrowCallout">
            <a:avLst>
              <a:gd name="adj1" fmla="val 485803"/>
              <a:gd name="adj2" fmla="val 485961"/>
              <a:gd name="adj3" fmla="val 16667"/>
              <a:gd name="adj4" fmla="val 6666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6" name="Прямоугольник 5"/>
          <p:cNvSpPr/>
          <p:nvPr/>
        </p:nvSpPr>
        <p:spPr>
          <a:xfrm>
            <a:off x="334434" y="1790626"/>
            <a:ext cx="11420607" cy="44135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2400" b="1" dirty="0" smtClean="0">
                <a:latin typeface="PT Serif" pitchFamily="18" charset="-52"/>
              </a:rPr>
              <a:t>Срок ответа </a:t>
            </a:r>
            <a:r>
              <a:rPr lang="ru-RU" dirty="0" smtClean="0">
                <a:latin typeface="PT Serif" pitchFamily="18" charset="-52"/>
              </a:rPr>
              <a:t>на </a:t>
            </a:r>
            <a:r>
              <a:rPr lang="ru-RU" dirty="0" smtClean="0">
                <a:latin typeface="PT Serif" pitchFamily="18" charset="-52"/>
              </a:rPr>
              <a:t>требование во </a:t>
            </a:r>
            <a:r>
              <a:rPr lang="ru-RU" dirty="0" smtClean="0">
                <a:latin typeface="PT Serif" pitchFamily="18" charset="-52"/>
              </a:rPr>
              <a:t>время проверки - </a:t>
            </a:r>
            <a:r>
              <a:rPr lang="ru-RU" sz="2400" b="1" dirty="0" smtClean="0">
                <a:latin typeface="PT Serif" pitchFamily="18" charset="-52"/>
              </a:rPr>
              <a:t>10</a:t>
            </a:r>
            <a:r>
              <a:rPr lang="ru-RU" sz="2000" b="1" dirty="0" smtClean="0">
                <a:latin typeface="PT Serif" pitchFamily="18" charset="-52"/>
              </a:rPr>
              <a:t> </a:t>
            </a:r>
            <a:r>
              <a:rPr lang="ru-RU" b="1" dirty="0" smtClean="0">
                <a:latin typeface="PT Serif" pitchFamily="18" charset="-52"/>
              </a:rPr>
              <a:t>рабочих дней</a:t>
            </a:r>
            <a:r>
              <a:rPr lang="ru-RU" dirty="0" smtClean="0">
                <a:latin typeface="PT Serif" pitchFamily="18" charset="-5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000" b="1" dirty="0" smtClean="0">
                <a:latin typeface="PT Serif" pitchFamily="18" charset="-52"/>
              </a:rPr>
              <a:t>При встречной проверке: 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PT Serif" pitchFamily="18" charset="-52"/>
              </a:rPr>
              <a:t>5</a:t>
            </a:r>
            <a:r>
              <a:rPr lang="ru-RU" dirty="0" smtClean="0">
                <a:latin typeface="PT Serif" pitchFamily="18" charset="-52"/>
              </a:rPr>
              <a:t>  </a:t>
            </a:r>
            <a:r>
              <a:rPr lang="ru-RU" sz="1600" dirty="0" smtClean="0">
                <a:latin typeface="PT Serif" pitchFamily="18" charset="-52"/>
              </a:rPr>
              <a:t>рабочих дней, если документы запросили в связи с проверкой контрагента;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PT Serif" pitchFamily="18" charset="-52"/>
              </a:rPr>
              <a:t>10</a:t>
            </a:r>
            <a:r>
              <a:rPr lang="ru-RU" dirty="0" smtClean="0">
                <a:latin typeface="PT Serif" pitchFamily="18" charset="-52"/>
              </a:rPr>
              <a:t>  </a:t>
            </a:r>
            <a:r>
              <a:rPr lang="ru-RU" sz="1600" dirty="0" smtClean="0">
                <a:latin typeface="PT Serif" pitchFamily="18" charset="-52"/>
              </a:rPr>
              <a:t>рабочих дней, если документы требуют по конкретной сделке вне рамок проверок (п. 5 ст. 93.1 НК).</a:t>
            </a:r>
          </a:p>
          <a:p>
            <a:pPr>
              <a:lnSpc>
                <a:spcPct val="120000"/>
              </a:lnSpc>
            </a:pPr>
            <a:endParaRPr lang="ru-RU" sz="1600" dirty="0" smtClean="0">
              <a:latin typeface="PT Serif" pitchFamily="18" charset="-52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PT Serif" pitchFamily="18" charset="-52"/>
              </a:rPr>
              <a:t>Сообщайте инспекции, если не можете представить документы в срок (определение Верховного суда от 12.01.2021 № 306-ЭС20-21310).</a:t>
            </a:r>
            <a:br>
              <a:rPr lang="ru-RU" dirty="0" smtClean="0">
                <a:latin typeface="PT Serif" pitchFamily="18" charset="-52"/>
              </a:rPr>
            </a:br>
            <a:endParaRPr lang="ru-RU" dirty="0" smtClean="0">
              <a:latin typeface="PT Serif" pitchFamily="18" charset="-52"/>
            </a:endParaRPr>
          </a:p>
          <a:p>
            <a:pPr>
              <a:lnSpc>
                <a:spcPct val="120000"/>
              </a:lnSpc>
            </a:pPr>
            <a:r>
              <a:rPr lang="ru-RU" dirty="0" smtClean="0">
                <a:latin typeface="PT Serif" pitchFamily="18" charset="-52"/>
              </a:rPr>
              <a:t>Будьте готовы заплатить штраф, если во время проверки не выполнили требование инспекторов. Штраф -  200 руб. за каждый непредставленный документ (ст. 126 НК). Если не передали документы при встречной проверке, штраф – 10 тыс. руб., если в требовании ссылка на п. 1 ст. 93.1, и 200 руб. за каждый непредставленный документ, если ссылка на п.2 ст. 93.1 НК</a:t>
            </a:r>
            <a:endParaRPr lang="ru-RU" sz="1400" dirty="0" smtClean="0">
              <a:latin typeface="PT Serif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4285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5D172-FFB9-4D20-9539-4F157746E9D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1267" name="Rectangle 22"/>
          <p:cNvSpPr>
            <a:spLocks noChangeArrowheads="1"/>
          </p:cNvSpPr>
          <p:nvPr/>
        </p:nvSpPr>
        <p:spPr bwMode="auto">
          <a:xfrm>
            <a:off x="335360" y="260648"/>
            <a:ext cx="11421533" cy="6477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118800" anchor="ctr" anchorCtr="1"/>
          <a:lstStyle/>
          <a:p>
            <a:pPr algn="ctr"/>
            <a:r>
              <a:rPr lang="ru-RU" sz="2000" b="1" dirty="0" smtClean="0"/>
              <a:t>Типичные ошибки пр</a:t>
            </a:r>
            <a:r>
              <a:rPr lang="ru-RU" sz="2000" b="1" dirty="0" smtClean="0"/>
              <a:t>и в</a:t>
            </a:r>
            <a:r>
              <a:rPr lang="ru-RU" sz="2000" b="1" dirty="0" smtClean="0"/>
              <a:t>ыемка </a:t>
            </a:r>
            <a:r>
              <a:rPr lang="ru-RU" sz="2000" b="1" dirty="0" smtClean="0"/>
              <a:t>документов и предметов</a:t>
            </a:r>
            <a:endParaRPr lang="ru-RU" sz="2000" b="1" dirty="0"/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334434" y="981076"/>
            <a:ext cx="11421533" cy="504825"/>
          </a:xfrm>
          <a:prstGeom prst="downArrowCallout">
            <a:avLst>
              <a:gd name="adj1" fmla="val 485803"/>
              <a:gd name="adj2" fmla="val 485961"/>
              <a:gd name="adj3" fmla="val 16667"/>
              <a:gd name="adj4" fmla="val 6666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3" name="Прямоугольник 2"/>
          <p:cNvSpPr/>
          <p:nvPr/>
        </p:nvSpPr>
        <p:spPr>
          <a:xfrm>
            <a:off x="335359" y="1536175"/>
            <a:ext cx="11420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В </a:t>
            </a:r>
            <a:r>
              <a:rPr lang="ru-RU" sz="1200" dirty="0"/>
              <a:t>ходе выездной проверки сотрудники ИФНС имеют право изъять, в том числе документы взаимозависимой с проверяемой фирмой компании. </a:t>
            </a:r>
            <a:r>
              <a:rPr lang="ru-RU" sz="1200" dirty="0" smtClean="0">
                <a:solidFill>
                  <a:srgbClr val="00B0F0"/>
                </a:solidFill>
              </a:rPr>
              <a:t>Информация ФНС; Определение </a:t>
            </a:r>
            <a:r>
              <a:rPr lang="ru-RU" sz="1200" dirty="0">
                <a:solidFill>
                  <a:srgbClr val="00B0F0"/>
                </a:solidFill>
              </a:rPr>
              <a:t>ВС от 13.06.2019 № </a:t>
            </a:r>
            <a:r>
              <a:rPr lang="ru-RU" sz="1200" dirty="0" smtClean="0">
                <a:solidFill>
                  <a:srgbClr val="00B0F0"/>
                </a:solidFill>
              </a:rPr>
              <a:t>305-ЭС19-7994</a:t>
            </a:r>
            <a:endParaRPr lang="ru-RU" sz="12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59" y="2114477"/>
            <a:ext cx="114215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Ночное </a:t>
            </a:r>
            <a:r>
              <a:rPr lang="ru-RU" sz="1200" dirty="0"/>
              <a:t>подписание протокола о выемке документов не делает саму выемку </a:t>
            </a:r>
            <a:r>
              <a:rPr lang="ru-RU" sz="1200" dirty="0" smtClean="0"/>
              <a:t>незаконной. По </a:t>
            </a:r>
            <a:r>
              <a:rPr lang="ru-RU" sz="1200" dirty="0"/>
              <a:t>правилам, при налоговых проверках запрещено производить выемку (изъятие) документов в ночное время (с 22 до 6 часов). Однако это не значит, что закончить протоколирование выемки сотрудники инспекции также обязаны до 22 </a:t>
            </a:r>
            <a:r>
              <a:rPr lang="ru-RU" sz="1200" dirty="0" smtClean="0"/>
              <a:t>часов </a:t>
            </a:r>
            <a:r>
              <a:rPr lang="ru-RU" sz="1200" dirty="0" smtClean="0">
                <a:solidFill>
                  <a:srgbClr val="00B0F0"/>
                </a:solidFill>
              </a:rPr>
              <a:t>Письмо </a:t>
            </a:r>
            <a:r>
              <a:rPr lang="ru-RU" sz="1200" dirty="0">
                <a:solidFill>
                  <a:srgbClr val="00B0F0"/>
                </a:solidFill>
              </a:rPr>
              <a:t>Минфина от 05.10.2017 № 03-02-08/64830</a:t>
            </a:r>
          </a:p>
          <a:p>
            <a:endParaRPr lang="ru-RU" sz="1200" dirty="0"/>
          </a:p>
          <a:p>
            <a:r>
              <a:rPr lang="ru-RU" sz="1200" dirty="0" smtClean="0"/>
              <a:t>Оригиналы </a:t>
            </a:r>
            <a:r>
              <a:rPr lang="ru-RU" sz="1200" dirty="0"/>
              <a:t>документов могут быть изъяты, если для проведения мероприятий налогового контроля недостаточно копий документов проверяемого лица, например для проведения экспертизы (</a:t>
            </a:r>
            <a:r>
              <a:rPr lang="ru-RU" sz="1200" dirty="0">
                <a:solidFill>
                  <a:srgbClr val="00B0F0"/>
                </a:solidFill>
              </a:rPr>
              <a:t>Определение ВС РФ от 26.09.2016 №</a:t>
            </a:r>
            <a:r>
              <a:rPr lang="ru-RU" sz="1200" dirty="0" smtClean="0">
                <a:solidFill>
                  <a:srgbClr val="00B0F0"/>
                </a:solidFill>
              </a:rPr>
              <a:t>305-КГ16-11358</a:t>
            </a:r>
            <a:r>
              <a:rPr lang="ru-RU" sz="1200" dirty="0" smtClean="0"/>
              <a:t>)</a:t>
            </a:r>
            <a:endParaRPr lang="ru-RU" sz="1200" dirty="0"/>
          </a:p>
          <a:p>
            <a:endParaRPr lang="ru-RU" sz="1200" dirty="0"/>
          </a:p>
          <a:p>
            <a:pPr algn="just"/>
            <a:r>
              <a:rPr lang="ru-RU" sz="1200" dirty="0" smtClean="0"/>
              <a:t>Препятствование </a:t>
            </a:r>
            <a:r>
              <a:rPr lang="ru-RU" sz="1200" dirty="0"/>
              <a:t>проведению осмотра и выемки может повлечь за собой привлечение к административной ответственности </a:t>
            </a:r>
            <a:r>
              <a:rPr lang="ru-RU" sz="1200" dirty="0">
                <a:solidFill>
                  <a:srgbClr val="00B0F0"/>
                </a:solidFill>
              </a:rPr>
              <a:t>по ст.19.7.6 и 19.4.1 </a:t>
            </a:r>
            <a:r>
              <a:rPr lang="ru-RU" sz="1200" dirty="0" smtClean="0">
                <a:solidFill>
                  <a:srgbClr val="00B0F0"/>
                </a:solidFill>
              </a:rPr>
              <a:t>КоАП РФ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359" y="3815306"/>
            <a:ext cx="114215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Понятые могут не расписываться в описи документов (</a:t>
            </a:r>
            <a:r>
              <a:rPr lang="ru-RU" sz="1200" dirty="0" smtClean="0">
                <a:solidFill>
                  <a:srgbClr val="00B0F0"/>
                </a:solidFill>
              </a:rPr>
              <a:t>дело №</a:t>
            </a:r>
            <a:r>
              <a:rPr lang="ru-RU" sz="1200" dirty="0">
                <a:solidFill>
                  <a:srgbClr val="00B0F0"/>
                </a:solidFill>
              </a:rPr>
              <a:t>А40-208999/15</a:t>
            </a:r>
            <a:r>
              <a:rPr lang="ru-RU" sz="1200" dirty="0"/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6287" y="4117577"/>
            <a:ext cx="114206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В тоже время стоит помнить, что должностные лица в случае невозможности составления детальной описи на месте могут упаковать изымаемые документы и предметы в присутствии понятых и налогоплательщика способом, исключающим несанкционированный доступ к ним, и составить опись в помещении налогового органа в присутствии проверяемого лица в иное время, о чем его должны уведомить (</a:t>
            </a:r>
            <a:r>
              <a:rPr lang="ru-RU" sz="1200" dirty="0" smtClean="0">
                <a:solidFill>
                  <a:srgbClr val="00B0F0"/>
                </a:solidFill>
              </a:rPr>
              <a:t>дело №</a:t>
            </a:r>
            <a:r>
              <a:rPr lang="ru-RU" sz="1200" dirty="0">
                <a:solidFill>
                  <a:srgbClr val="00B0F0"/>
                </a:solidFill>
              </a:rPr>
              <a:t>А40-27170/2016</a:t>
            </a:r>
            <a:r>
              <a:rPr lang="ru-RU" sz="1200" dirty="0" smtClean="0"/>
              <a:t>).</a:t>
            </a:r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Налоговый орган может составить «усеченный» вариант описи, без детального указания каждого конкретного изымаемого документа и такой вариант также будет соответствовать положениям НК РФ (</a:t>
            </a:r>
            <a:r>
              <a:rPr lang="ru-RU" sz="1200" dirty="0" smtClean="0">
                <a:solidFill>
                  <a:srgbClr val="00B0F0"/>
                </a:solidFill>
              </a:rPr>
              <a:t>дело №</a:t>
            </a:r>
            <a:r>
              <a:rPr lang="ru-RU" sz="1200" dirty="0">
                <a:solidFill>
                  <a:srgbClr val="00B0F0"/>
                </a:solidFill>
              </a:rPr>
              <a:t>А40-141659/2014</a:t>
            </a:r>
            <a:r>
              <a:rPr lang="ru-RU" sz="1200" dirty="0"/>
              <a:t>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434" y="5317906"/>
            <a:ext cx="11421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Компьютеры, ноутбуки, серверы, записные книжки сотрудников также являются предметами, которые подлежат выемке, проводимой налоговыми органами (</a:t>
            </a:r>
            <a:r>
              <a:rPr lang="ru-RU" sz="1200" dirty="0" smtClean="0">
                <a:solidFill>
                  <a:srgbClr val="00B0F0"/>
                </a:solidFill>
              </a:rPr>
              <a:t>дело</a:t>
            </a:r>
            <a:r>
              <a:rPr lang="ru-RU" sz="1200" dirty="0">
                <a:solidFill>
                  <a:srgbClr val="00B0F0"/>
                </a:solidFill>
              </a:rPr>
              <a:t>№А40-98029/2016</a:t>
            </a:r>
            <a:r>
              <a:rPr lang="ru-RU" sz="1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8700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5D172-FFB9-4D20-9539-4F157746E9D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1267" name="Rectangle 22"/>
          <p:cNvSpPr>
            <a:spLocks noChangeArrowheads="1"/>
          </p:cNvSpPr>
          <p:nvPr/>
        </p:nvSpPr>
        <p:spPr bwMode="auto">
          <a:xfrm>
            <a:off x="335360" y="260648"/>
            <a:ext cx="11421533" cy="6477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118800" anchor="ctr" anchorCtr="1"/>
          <a:lstStyle/>
          <a:p>
            <a:pPr algn="ctr"/>
            <a:r>
              <a:rPr lang="ru-RU" sz="2000" b="1" dirty="0" smtClean="0"/>
              <a:t>Привлечение специалиста и эксперта</a:t>
            </a:r>
            <a:endParaRPr lang="ru-RU" sz="2000" b="1" dirty="0"/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334434" y="981076"/>
            <a:ext cx="11421533" cy="504825"/>
          </a:xfrm>
          <a:prstGeom prst="downArrowCallout">
            <a:avLst>
              <a:gd name="adj1" fmla="val 485803"/>
              <a:gd name="adj2" fmla="val 485961"/>
              <a:gd name="adj3" fmla="val 16667"/>
              <a:gd name="adj4" fmla="val 6666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618232"/>
            <a:ext cx="1142245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/>
          </a:p>
          <a:p>
            <a:pPr algn="just"/>
            <a:r>
              <a:rPr lang="ru-RU" sz="1200" dirty="0"/>
              <a:t>Эксперт формирует доказательственную базу. В отличие от него специалист не проводит исследования и не дает заключений, </a:t>
            </a:r>
            <a:r>
              <a:rPr lang="ru-RU" sz="1200" b="1" dirty="0"/>
              <a:t>а лишь содействует проведению налогового контроля</a:t>
            </a:r>
            <a:r>
              <a:rPr lang="ru-RU" sz="1200" dirty="0"/>
              <a:t>. Следовательно, </a:t>
            </a:r>
            <a:r>
              <a:rPr lang="ru-RU" sz="1200" b="1" dirty="0"/>
              <a:t>если налоговый орган выносит решение о привлечении специалиста в соответствии со  ст. 96 НК РФ, а привлеченное лицо составляет заключение, в котором содержатся обоснованные ответы на поставленные вопросы, такое действие налогового органа следует рассматривать как привлечение эксперта и нарушение порядка проведения экспертизы</a:t>
            </a:r>
            <a:r>
              <a:rPr lang="ru-RU" sz="1200" dirty="0"/>
              <a:t>.</a:t>
            </a:r>
          </a:p>
          <a:p>
            <a:pPr algn="just"/>
            <a:r>
              <a:rPr lang="ru-RU" sz="1200" dirty="0" smtClean="0"/>
              <a:t>• Указанные </a:t>
            </a:r>
            <a:r>
              <a:rPr lang="ru-RU" sz="1200" dirty="0"/>
              <a:t>вывод отражены в судебной практике (Решение Арбитражного суда г. Москвы от 21.09.2011 года по делу №А40-65585/11-129-280, Определение ВАС РФ от 13.07.2012 года №</a:t>
            </a:r>
            <a:r>
              <a:rPr lang="ru-RU" sz="1200" dirty="0" smtClean="0"/>
              <a:t>ВАС-8625/12).</a:t>
            </a:r>
            <a:endParaRPr lang="ru-RU" sz="1200" dirty="0"/>
          </a:p>
          <a:p>
            <a:pPr algn="just"/>
            <a:r>
              <a:rPr lang="ru-RU" sz="1200" dirty="0"/>
              <a:t>•Между специалистом (привлекаемым в порядке ст. 96НК РФ) и экспертом (процедура привлечения которого определена ст. 95НК РФ) имеется существенное различие. Как подчеркнул Девятый арбитражный апелляционный суд в </a:t>
            </a:r>
            <a:r>
              <a:rPr lang="ru-RU" sz="1200" dirty="0" smtClean="0"/>
              <a:t>Постановлении от </a:t>
            </a:r>
            <a:r>
              <a:rPr lang="ru-RU" sz="1200" dirty="0"/>
              <a:t>08.12.2011 года № 09АП-31311/2011-АК, специалист не проводит исследований и не дает заключений -его функция заключается лишь в содействии осуществлению мероприятий налогового контроля. Поэтому его мнение, в отличие от заключения эксперта, не имеет доказательственного значения. Соответственно, заключение специалиста не может быть признано допустимым доказательством  по данному делу (</a:t>
            </a:r>
            <a:r>
              <a:rPr lang="ru-RU" sz="1200" dirty="0" smtClean="0"/>
              <a:t>Постановление ФАС </a:t>
            </a:r>
            <a:r>
              <a:rPr lang="ru-RU" sz="1200" dirty="0"/>
              <a:t>МО от 23.03.2012 года № А40-65585/11-129-280, </a:t>
            </a:r>
            <a:r>
              <a:rPr lang="ru-RU" sz="1200" dirty="0" smtClean="0"/>
              <a:t>Определение ВАС </a:t>
            </a:r>
            <a:r>
              <a:rPr lang="ru-RU" sz="1200" dirty="0"/>
              <a:t>РФ от 13.07.2012 года № ВАС-8625/12 указанное решение оставлено в силе, Постановление 10 ААС от 28.02.2014 года №А41-26943/13, от 06.02.2014 года №А41-26955/13, Постановление 9 ААС от 02.09.2013 года по делу №09 АП-24678/2013, Постановление 14 ААС от 06.08.2014 года, Постановление АС СЗО от 27.11.2015 года по делу №А52-4000/2014).</a:t>
            </a:r>
          </a:p>
          <a:p>
            <a:pPr algn="just"/>
            <a:r>
              <a:rPr lang="ru-RU" sz="1200" dirty="0"/>
              <a:t>•Из Постановления 20 ААС от 02.03.2016 года по делу №20АП-472/2016 следует, что </a:t>
            </a:r>
            <a:r>
              <a:rPr lang="ru-RU" sz="1200" b="1" dirty="0"/>
              <a:t>если привлечение специалиста имело своей целью не выполнение специалистами указанной организации специальных действий, выходящих за пределы возможностей должностных лиц инспекции, проводивших налоговую проверку, а получение разъяснений  вопросов, требующих особого познание, то в этом случае должен привлекаться эксперт</a:t>
            </a:r>
            <a:r>
              <a:rPr lang="ru-RU" sz="1200" b="1" dirty="0" smtClean="0"/>
              <a:t>. </a:t>
            </a:r>
            <a:r>
              <a:rPr lang="ru-RU" sz="1200" dirty="0" smtClean="0"/>
              <a:t>В </a:t>
            </a:r>
            <a:r>
              <a:rPr lang="ru-RU" sz="1200" dirty="0"/>
              <a:t>силу абзаца 2 пункта 1 статьи 95НК РФ в случае необходимости получения разъяснений возникающих вопросов,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5257" y="5219218"/>
            <a:ext cx="11359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эксперт имеет право провести экспертизу по копиям документов, если сочтет их достаточными (</a:t>
            </a:r>
            <a:r>
              <a:rPr lang="ru-RU" sz="1200" dirty="0">
                <a:solidFill>
                  <a:srgbClr val="00B0F0"/>
                </a:solidFill>
              </a:rPr>
              <a:t>п.10 Постановления Пленума ВАС РФ от 20.12.2006 №66, Постановление Пятнадцатого арбитражного апелляционного суда от 15.11.2014 №15АП-13615/2014, Постановление ФАС МО от 05.08.2014 по делу №А40-11794/2013</a:t>
            </a:r>
            <a:r>
              <a:rPr lang="ru-RU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621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E05D172-FFB9-4D20-9539-4F157746E9D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11267" name="Rectangle 22"/>
          <p:cNvSpPr>
            <a:spLocks noChangeArrowheads="1"/>
          </p:cNvSpPr>
          <p:nvPr/>
        </p:nvSpPr>
        <p:spPr bwMode="auto">
          <a:xfrm>
            <a:off x="335360" y="260648"/>
            <a:ext cx="11421533" cy="6477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tIns="118800" anchor="ctr" anchorCtr="1"/>
          <a:lstStyle/>
          <a:p>
            <a:pPr algn="ctr"/>
            <a:r>
              <a:rPr lang="ru-RU" sz="2000" b="1" dirty="0" smtClean="0"/>
              <a:t>Инвентаризация имущества</a:t>
            </a:r>
            <a:endParaRPr lang="ru-RU" sz="2000" b="1" dirty="0"/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334434" y="981076"/>
            <a:ext cx="11421533" cy="504825"/>
          </a:xfrm>
          <a:prstGeom prst="downArrowCallout">
            <a:avLst>
              <a:gd name="adj1" fmla="val 485803"/>
              <a:gd name="adj2" fmla="val 485961"/>
              <a:gd name="adj3" fmla="val 16667"/>
              <a:gd name="adj4" fmla="val 66667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968500" y="1773238"/>
            <a:ext cx="9450917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Основания для проведения инвентаризации</a:t>
            </a:r>
            <a:endParaRPr lang="en-GB" b="1" dirty="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968500" y="2349501"/>
            <a:ext cx="9450917" cy="358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Порядок проведения инвентаризации</a:t>
            </a:r>
            <a:endParaRPr lang="en-GB" b="1" dirty="0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1954262" y="2852738"/>
            <a:ext cx="9450917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Обеспечение грузчиками, </a:t>
            </a:r>
            <a:r>
              <a:rPr lang="ru-RU" b="1" dirty="0" err="1" smtClean="0"/>
              <a:t>тех.средствами</a:t>
            </a:r>
            <a:r>
              <a:rPr lang="ru-RU" b="1" dirty="0" smtClean="0"/>
              <a:t>, весами</a:t>
            </a:r>
            <a:endParaRPr lang="en-GB" b="1" dirty="0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968500" y="3357564"/>
            <a:ext cx="9450917" cy="358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Итоги проведения инвентаризации</a:t>
            </a:r>
            <a:endParaRPr lang="en-GB" b="1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968500" y="3860801"/>
            <a:ext cx="9450917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tIns="118800" anchor="ctr" anchorCtr="1"/>
          <a:lstStyle/>
          <a:p>
            <a:pPr marL="88900" indent="-88900" algn="ctr"/>
            <a:r>
              <a:rPr lang="ru-RU" b="1" dirty="0" smtClean="0"/>
              <a:t>Ограничения на период проведения инвентаризации</a:t>
            </a:r>
            <a:endParaRPr lang="en-GB" b="1" dirty="0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auto">
          <a:xfrm>
            <a:off x="431800" y="2276475"/>
            <a:ext cx="1498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23"/>
          <p:cNvSpPr>
            <a:spLocks noChangeArrowheads="1"/>
          </p:cNvSpPr>
          <p:nvPr/>
        </p:nvSpPr>
        <p:spPr bwMode="auto">
          <a:xfrm>
            <a:off x="431800" y="2852738"/>
            <a:ext cx="1498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23"/>
          <p:cNvSpPr>
            <a:spLocks noChangeArrowheads="1"/>
          </p:cNvSpPr>
          <p:nvPr/>
        </p:nvSpPr>
        <p:spPr bwMode="auto">
          <a:xfrm>
            <a:off x="431800" y="3357563"/>
            <a:ext cx="1498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AutoShape 23"/>
          <p:cNvSpPr>
            <a:spLocks noChangeArrowheads="1"/>
          </p:cNvSpPr>
          <p:nvPr/>
        </p:nvSpPr>
        <p:spPr bwMode="auto">
          <a:xfrm>
            <a:off x="431800" y="3789363"/>
            <a:ext cx="1498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AutoShape 23"/>
          <p:cNvSpPr>
            <a:spLocks noChangeArrowheads="1"/>
          </p:cNvSpPr>
          <p:nvPr/>
        </p:nvSpPr>
        <p:spPr bwMode="auto">
          <a:xfrm>
            <a:off x="431800" y="1773238"/>
            <a:ext cx="149860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8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C9CCFF8D-7089-4F3E-97E2-C25E5FA0D48B}"/>
              </a:ext>
            </a:extLst>
          </p:cNvPr>
          <p:cNvSpPr txBox="1">
            <a:spLocks/>
          </p:cNvSpPr>
          <p:nvPr/>
        </p:nvSpPr>
        <p:spPr>
          <a:xfrm>
            <a:off x="528270" y="2298132"/>
            <a:ext cx="11111242" cy="29008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" name="Picture 2" descr="Страницы - Медиафайлы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503" y="416402"/>
            <a:ext cx="4009543" cy="148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88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2CD951-D39B-4D2A-9D82-CD64C78F5E56}"/>
</file>

<file path=customXml/itemProps2.xml><?xml version="1.0" encoding="utf-8"?>
<ds:datastoreItem xmlns:ds="http://schemas.openxmlformats.org/officeDocument/2006/customXml" ds:itemID="{F04EA73D-2468-43CC-BFCD-F232D4B3473A}"/>
</file>

<file path=customXml/itemProps3.xml><?xml version="1.0" encoding="utf-8"?>
<ds:datastoreItem xmlns:ds="http://schemas.openxmlformats.org/officeDocument/2006/customXml" ds:itemID="{AC6614B0-87B0-468D-BC6E-731090EEED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15330</TotalTime>
  <Words>1011</Words>
  <Application>Microsoft Office PowerPoint</Application>
  <PresentationFormat>Произвольный</PresentationFormat>
  <Paragraphs>67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 (Постер)</dc:creator>
  <cp:lastModifiedBy>Administrator</cp:lastModifiedBy>
  <cp:revision>363</cp:revision>
  <cp:lastPrinted>2019-10-03T14:05:54Z</cp:lastPrinted>
  <dcterms:created xsi:type="dcterms:W3CDTF">2018-11-29T15:22:25Z</dcterms:created>
  <dcterms:modified xsi:type="dcterms:W3CDTF">2022-04-05T05:31:58Z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63</vt:i4>
  </property>
  <property fmtid="{D5CDD505-2E9C-101B-9397-08002B2CF9AE}" pid="12" name="ContentTypeId">
    <vt:lpwstr>0x0101004211B3B193B9364EB3E068B342C4658D</vt:lpwstr>
  </property>
</Properties>
</file>