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83" r:id="rId3"/>
    <p:sldMasterId id="2147483773" r:id="rId4"/>
    <p:sldMasterId id="2147483820" r:id="rId5"/>
  </p:sldMasterIdLst>
  <p:notesMasterIdLst>
    <p:notesMasterId r:id="rId17"/>
  </p:notesMasterIdLst>
  <p:sldIdLst>
    <p:sldId id="296" r:id="rId6"/>
    <p:sldId id="319" r:id="rId7"/>
    <p:sldId id="301" r:id="rId8"/>
    <p:sldId id="297" r:id="rId9"/>
    <p:sldId id="313" r:id="rId10"/>
    <p:sldId id="312" r:id="rId11"/>
    <p:sldId id="310" r:id="rId12"/>
    <p:sldId id="318" r:id="rId13"/>
    <p:sldId id="320" r:id="rId14"/>
    <p:sldId id="317" r:id="rId15"/>
    <p:sldId id="31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DAD"/>
    <a:srgbClr val="47B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customXml" Target="../customXml/item2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CC2A03-7300-45BC-8F16-139A3AE2F92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31AAEE-A3D1-4E7F-81DD-1C19DB64905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dirty="0">
            <a:solidFill>
              <a:srgbClr val="000000"/>
            </a:solidFill>
            <a:latin typeface="Arial" panose="020B0604020202020204" pitchFamily="34" charset="0"/>
          </a:endParaRP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rPr>
            <a:t>Почему борьба имеет смысл!</a:t>
          </a:r>
        </a:p>
        <a:p>
          <a:pPr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EAD06438-FB92-43F1-994F-F27778E10268}" type="parTrans" cxnId="{71FBF1FC-3C9E-4B24-908E-00DDE458340D}">
      <dgm:prSet/>
      <dgm:spPr/>
      <dgm:t>
        <a:bodyPr/>
        <a:lstStyle/>
        <a:p>
          <a:endParaRPr lang="ru-RU"/>
        </a:p>
      </dgm:t>
    </dgm:pt>
    <dgm:pt modelId="{07A63168-BCDC-4325-8050-9E56F53B14EE}" type="sibTrans" cxnId="{71FBF1FC-3C9E-4B24-908E-00DDE458340D}">
      <dgm:prSet/>
      <dgm:spPr/>
      <dgm:t>
        <a:bodyPr/>
        <a:lstStyle/>
        <a:p>
          <a:endParaRPr lang="ru-RU"/>
        </a:p>
      </dgm:t>
    </dgm:pt>
    <dgm:pt modelId="{151CBAC4-0EA9-45F4-A140-9A29325B0C19}" type="pres">
      <dgm:prSet presAssocID="{7ECC2A03-7300-45BC-8F16-139A3AE2F922}" presName="linear" presStyleCnt="0">
        <dgm:presLayoutVars>
          <dgm:animLvl val="lvl"/>
          <dgm:resizeHandles val="exact"/>
        </dgm:presLayoutVars>
      </dgm:prSet>
      <dgm:spPr/>
    </dgm:pt>
    <dgm:pt modelId="{553F28A4-C0AF-444B-BC59-5173FD80B56C}" type="pres">
      <dgm:prSet presAssocID="{A531AAEE-A3D1-4E7F-81DD-1C19DB64905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D472C9E-FB72-4B6C-9180-69948CB01A65}" type="presOf" srcId="{A531AAEE-A3D1-4E7F-81DD-1C19DB649051}" destId="{553F28A4-C0AF-444B-BC59-5173FD80B56C}" srcOrd="0" destOrd="0" presId="urn:microsoft.com/office/officeart/2005/8/layout/vList2"/>
    <dgm:cxn modelId="{96A566DC-4754-4D7C-A5ED-8003DF52CA9C}" type="presOf" srcId="{7ECC2A03-7300-45BC-8F16-139A3AE2F922}" destId="{151CBAC4-0EA9-45F4-A140-9A29325B0C19}" srcOrd="0" destOrd="0" presId="urn:microsoft.com/office/officeart/2005/8/layout/vList2"/>
    <dgm:cxn modelId="{71FBF1FC-3C9E-4B24-908E-00DDE458340D}" srcId="{7ECC2A03-7300-45BC-8F16-139A3AE2F922}" destId="{A531AAEE-A3D1-4E7F-81DD-1C19DB649051}" srcOrd="0" destOrd="0" parTransId="{EAD06438-FB92-43F1-994F-F27778E10268}" sibTransId="{07A63168-BCDC-4325-8050-9E56F53B14EE}"/>
    <dgm:cxn modelId="{F26B187B-6EF2-468E-8A99-BDCF76D3F59E}" type="presParOf" srcId="{151CBAC4-0EA9-45F4-A140-9A29325B0C19}" destId="{553F28A4-C0AF-444B-BC59-5173FD80B5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F28A4-C0AF-444B-BC59-5173FD80B56C}">
      <dsp:nvSpPr>
        <dsp:cNvPr id="0" name=""/>
        <dsp:cNvSpPr/>
      </dsp:nvSpPr>
      <dsp:spPr>
        <a:xfrm>
          <a:off x="0" y="284"/>
          <a:ext cx="10972800" cy="673686"/>
        </a:xfrm>
        <a:prstGeom prst="roundRect">
          <a:avLst/>
        </a:prstGeom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kern="1200" dirty="0">
            <a:solidFill>
              <a:srgbClr val="000000"/>
            </a:solidFill>
            <a:latin typeface="Arial" panose="020B0604020202020204" pitchFamily="34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rPr>
            <a:t>Почему борьба имеет смысл!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>
        <a:off x="32887" y="33171"/>
        <a:ext cx="10907026" cy="607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8EF1E-27E5-4581-85A1-76FD52288C8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83C70-8AA9-42A7-AD59-C66FF91C8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38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3152-1C06-42B5-AF50-FDD791A96C50}" type="datetime1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F620-3B61-4C6C-A0ED-C2A4EBC90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8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C8E7-66F8-4A63-A9E7-A14897D963F5}" type="datetime1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F620-3B61-4C6C-A0ED-C2A4EBC90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23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C72F-BE02-437E-80B8-3D6B9E9B015A}" type="datetime1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F620-3B61-4C6C-A0ED-C2A4EBC90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90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 flipH="1">
            <a:off x="32965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6"/>
          <p:cNvSpPr/>
          <p:nvPr/>
        </p:nvSpPr>
        <p:spPr>
          <a:xfrm>
            <a:off x="3447300" y="0"/>
            <a:ext cx="87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120833" y="767333"/>
            <a:ext cx="74616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800"/>
              </a:spcBef>
              <a:spcAft>
                <a:spcPts val="0"/>
              </a:spcAft>
              <a:buSzPts val="1400"/>
              <a:buChar char="▪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120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120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228053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/>
        </p:nvSpPr>
        <p:spPr>
          <a:xfrm flipH="1">
            <a:off x="32965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1"/>
          <p:cNvSpPr/>
          <p:nvPr/>
        </p:nvSpPr>
        <p:spPr>
          <a:xfrm>
            <a:off x="3447300" y="0"/>
            <a:ext cx="87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082933" y="767333"/>
            <a:ext cx="36400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>
              <a:spcBef>
                <a:spcPts val="800"/>
              </a:spcBef>
              <a:spcAft>
                <a:spcPts val="0"/>
              </a:spcAft>
              <a:buSzPts val="1100"/>
              <a:buChar char="▪"/>
              <a:defRPr sz="1467"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7942268" y="767333"/>
            <a:ext cx="36400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>
              <a:spcBef>
                <a:spcPts val="800"/>
              </a:spcBef>
              <a:spcAft>
                <a:spcPts val="0"/>
              </a:spcAft>
              <a:buSzPts val="1100"/>
              <a:buChar char="▪"/>
              <a:defRPr sz="1467"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120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120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10786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E6F29-7731-45EB-8353-AB4B114C9232}" type="datetime1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06.04.2022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F7E32-C456-4ACD-855A-018C9A407AF9}" type="slidenum">
              <a:rPr kumimoji="0" lang="ru-RU" sz="1333" b="0" i="0" u="none" strike="noStrike" kern="120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33" b="0" i="0" u="none" strike="noStrike" kern="120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75746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283AB-9FD7-4A48-BBB3-B6F2E48A8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7B5B90-8554-5443-B094-0D6E3426F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6747AE-26C8-C74F-8DE0-E7AFAD8D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0E7C87-EFD4-45F9-BF36-F3373FDBF5DF}" type="datetime1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06.04.2022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A8F665-0653-E346-B709-3C16D35F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99DDB1-D99D-0B48-86B1-911342D4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AA2A69-A839-5F45-A5D3-FB02C7441164}" type="slidenum">
              <a:rPr kumimoji="0" lang="ru-RU" sz="1333" b="0" i="0" u="none" strike="noStrike" kern="120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33" b="0" i="0" u="none" strike="noStrike" kern="120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113520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6BD62-AD98-5A46-84D0-07135956B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881C2F-63D6-ED4A-89D5-5CC0CCF30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83E772-D2CC-3F47-963A-582A6745E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B7674F-EDB1-443D-B680-5C27DDA83C27}" type="datetime1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06.04.2022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D3178E-852A-6345-8EB2-22F226E0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6AA66-B4B6-3243-96FC-D02AFCA25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AA2A69-A839-5F45-A5D3-FB02C7441164}" type="slidenum">
              <a:rPr kumimoji="0" lang="ru-RU" sz="1333" b="0" i="0" u="none" strike="noStrike" kern="120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33" b="0" i="0" u="none" strike="noStrike" kern="120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275848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CF9266-AA75-42B2-A488-F67568CADC7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89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91E871-8937-43F1-B4B1-FFE0304A452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98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54DA61-0697-4C21-AE12-962290C662A1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81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DC19-1758-45FC-9F26-7DBF41368679}" type="datetime1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F620-3B61-4C6C-A0ED-C2A4EBC90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88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BE5C55-A518-4948-B657-90E1BEF0F62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15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CF9266-AA75-42B2-A488-F67568CADC7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5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E282E2-07F0-4787-B222-B387351CBEE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19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A7F188-4B37-4ED5-ADFE-A3D2DA564C4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74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FAD3B-595D-402C-A900-F149CD94226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83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8963F0-5160-469F-BCE5-86B08FA0B9A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49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00F6F9-C5DB-4DA8-AD3D-34410DD05261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81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3F20B-6A9F-4D8C-86F6-73B0D44D899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652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37DE1-B089-4C31-B7A3-7F97B2624E6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29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125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36CC-BFC0-43FD-8C55-3726D2CE9DAE}" type="datetime1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F620-3B61-4C6C-A0ED-C2A4EBC90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84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" y="-9731"/>
            <a:ext cx="12191999" cy="1181306"/>
          </a:xfrm>
          <a:prstGeom prst="rect">
            <a:avLst/>
          </a:prstGeom>
          <a:solidFill>
            <a:srgbClr val="273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372"/>
            <a:ext cx="10515600" cy="6731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2600" y="6466116"/>
            <a:ext cx="2743200" cy="281437"/>
          </a:xfrm>
        </p:spPr>
        <p:txBody>
          <a:bodyPr/>
          <a:lstStyle>
            <a:lvl1pPr>
              <a:defRPr>
                <a:solidFill>
                  <a:srgbClr val="576973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52368E-8E78-46CC-B2BD-4CA64D63BFD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69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769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6116"/>
            <a:ext cx="4114800" cy="281437"/>
          </a:xfrm>
        </p:spPr>
        <p:txBody>
          <a:bodyPr/>
          <a:lstStyle>
            <a:lvl1pPr>
              <a:defRPr>
                <a:solidFill>
                  <a:srgbClr val="576973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769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6201" y="6466116"/>
            <a:ext cx="2743200" cy="281437"/>
          </a:xfrm>
        </p:spPr>
        <p:txBody>
          <a:bodyPr/>
          <a:lstStyle>
            <a:lvl1pPr algn="r">
              <a:defRPr>
                <a:solidFill>
                  <a:srgbClr val="576973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18DBF4-37B7-4C4F-9728-A1C100B177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769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769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6766560"/>
            <a:ext cx="12192000" cy="91440"/>
            <a:chOff x="0" y="4480421"/>
            <a:chExt cx="12192000" cy="9144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4480421"/>
              <a:ext cx="2439924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2439924" y="4480421"/>
              <a:ext cx="2439924" cy="914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4879848" y="4480421"/>
              <a:ext cx="2439924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7319772" y="4480421"/>
              <a:ext cx="2439924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9759696" y="4480421"/>
              <a:ext cx="2432304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865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 flipH="1">
            <a:off x="32965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6"/>
          <p:cNvSpPr/>
          <p:nvPr/>
        </p:nvSpPr>
        <p:spPr>
          <a:xfrm>
            <a:off x="3447300" y="0"/>
            <a:ext cx="87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120833" y="767333"/>
            <a:ext cx="74616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800"/>
              </a:spcBef>
              <a:spcAft>
                <a:spcPts val="0"/>
              </a:spcAft>
              <a:buSzPts val="1400"/>
              <a:buChar char="▪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754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EB3FA51-943B-4086-A25F-C0E65DD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000" y="279003"/>
            <a:ext cx="6570000" cy="993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8B6AFF7-ABF1-4A29-84D5-00E32979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0827" y="1538291"/>
            <a:ext cx="6570663" cy="4321175"/>
          </a:xfrm>
        </p:spPr>
        <p:txBody>
          <a:bodyPr/>
          <a:lstStyle>
            <a:lvl1pPr marL="0" indent="0">
              <a:buNone/>
              <a:defRPr/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06DB0F6D-303F-4E81-A3D0-5C56453C23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6066" y="234003"/>
            <a:ext cx="2249487" cy="2609663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8">
            <a:extLst>
              <a:ext uri="{FF2B5EF4-FFF2-40B4-BE49-F238E27FC236}">
                <a16:creationId xmlns:a16="http://schemas.microsoft.com/office/drawing/2014/main" id="{E19019EB-1908-499F-8DDD-57FCF302CF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2783" y="3113664"/>
            <a:ext cx="2249487" cy="32846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8">
            <a:extLst>
              <a:ext uri="{FF2B5EF4-FFF2-40B4-BE49-F238E27FC236}">
                <a16:creationId xmlns:a16="http://schemas.microsoft.com/office/drawing/2014/main" id="{42858865-2D1D-4E01-A5ED-8E9703C3F9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1805" y="549003"/>
            <a:ext cx="2249487" cy="32846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8">
            <a:extLst>
              <a:ext uri="{FF2B5EF4-FFF2-40B4-BE49-F238E27FC236}">
                <a16:creationId xmlns:a16="http://schemas.microsoft.com/office/drawing/2014/main" id="{E2644163-594C-4D16-97AD-5643AA6E3E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91805" y="4095552"/>
            <a:ext cx="2249487" cy="26096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61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FA701F-844C-4C1B-BEAE-8ACB882D222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470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D1871E-9273-4273-94F0-209EE985C15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95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65CA3F-5FA5-4D48-8BF1-9895FEB8566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0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167332-6FB8-4BB8-809F-DC2DA2EEDF5F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93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835952-796B-447B-A400-8AE0572706F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01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86D9D8-C0D1-4B45-8E1A-3FBCB5C75F21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22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CF9C5F-0269-4EDF-9BCA-46EC70096FB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00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92DD-F66E-417D-BD85-E514B11BBD25}" type="datetime1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F620-3B61-4C6C-A0ED-C2A4EBC90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05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742F5-C94C-43AE-83B3-1EE3C83F2D21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866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04C33A-F6FB-4ECD-BBE5-522DDCD79C1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04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D6EBF9-C663-4829-8265-66AB8D28CA5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42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C7305B-750B-4F32-BD7D-EA219788534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17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 userDrawn="1"/>
        </p:nvGrpSpPr>
        <p:grpSpPr>
          <a:xfrm>
            <a:off x="328168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sansLight" panose="02000603020000020003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87756" y="620688"/>
            <a:ext cx="7694645" cy="288032"/>
          </a:xfrm>
        </p:spPr>
        <p:txBody>
          <a:bodyPr anchor="ctr">
            <a:noAutofit/>
          </a:bodyPr>
          <a:lstStyle>
            <a:lvl1pPr marL="0" indent="0" algn="r">
              <a:buNone/>
              <a:defRPr sz="1600" cap="small" baseline="0">
                <a:solidFill>
                  <a:srgbClr val="2F3A4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3887756" y="3076"/>
            <a:ext cx="7694645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2F3A46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6796" y="100099"/>
            <a:ext cx="1627773" cy="451143"/>
          </a:xfrm>
          <a:prstGeom prst="rect">
            <a:avLst/>
          </a:prstGeom>
        </p:spPr>
      </p:pic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3352" y="6237314"/>
            <a:ext cx="576064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8327C5-B821-4FE9-A59A-A60D9EB59A9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F3A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F3A4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95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62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EB3FA51-943B-4086-A25F-C0E65DD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000" y="279002"/>
            <a:ext cx="6570000" cy="993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8B6AFF7-ABF1-4A29-84D5-00E32979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0826" y="1538290"/>
            <a:ext cx="6570663" cy="43211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06DB0F6D-303F-4E81-A3D0-5C56453C23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6065" y="234000"/>
            <a:ext cx="2249487" cy="2609662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8">
            <a:extLst>
              <a:ext uri="{FF2B5EF4-FFF2-40B4-BE49-F238E27FC236}">
                <a16:creationId xmlns:a16="http://schemas.microsoft.com/office/drawing/2014/main" id="{E19019EB-1908-499F-8DDD-57FCF302CF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2782" y="3113662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8">
            <a:extLst>
              <a:ext uri="{FF2B5EF4-FFF2-40B4-BE49-F238E27FC236}">
                <a16:creationId xmlns:a16="http://schemas.microsoft.com/office/drawing/2014/main" id="{42858865-2D1D-4E01-A5ED-8E9703C3F9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1803" y="549000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8">
            <a:extLst>
              <a:ext uri="{FF2B5EF4-FFF2-40B4-BE49-F238E27FC236}">
                <a16:creationId xmlns:a16="http://schemas.microsoft.com/office/drawing/2014/main" id="{E2644163-594C-4D16-97AD-5643AA6E3E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91803" y="4095550"/>
            <a:ext cx="2249487" cy="26096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5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" y="-9731"/>
            <a:ext cx="12191999" cy="1181306"/>
          </a:xfrm>
          <a:prstGeom prst="rect">
            <a:avLst/>
          </a:prstGeom>
          <a:solidFill>
            <a:srgbClr val="273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372"/>
            <a:ext cx="10515600" cy="6731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2600" y="6466118"/>
            <a:ext cx="2743200" cy="281437"/>
          </a:xfrm>
        </p:spPr>
        <p:txBody>
          <a:bodyPr/>
          <a:lstStyle>
            <a:lvl1pPr>
              <a:defRPr>
                <a:solidFill>
                  <a:srgbClr val="576973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A25CD-8EA8-436A-B6B1-22D31A4378B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69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769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6118"/>
            <a:ext cx="4114800" cy="281437"/>
          </a:xfrm>
        </p:spPr>
        <p:txBody>
          <a:bodyPr/>
          <a:lstStyle>
            <a:lvl1pPr>
              <a:defRPr>
                <a:solidFill>
                  <a:srgbClr val="576973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769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6201" y="6466118"/>
            <a:ext cx="2743200" cy="281437"/>
          </a:xfrm>
        </p:spPr>
        <p:txBody>
          <a:bodyPr/>
          <a:lstStyle>
            <a:lvl1pPr algn="r">
              <a:defRPr>
                <a:solidFill>
                  <a:srgbClr val="576973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18DBF4-37B7-4C4F-9728-A1C100B177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769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769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" name="Group 12"/>
          <p:cNvGrpSpPr/>
          <p:nvPr userDrawn="1"/>
        </p:nvGrpSpPr>
        <p:grpSpPr>
          <a:xfrm>
            <a:off x="0" y="6766560"/>
            <a:ext cx="12192000" cy="91440"/>
            <a:chOff x="0" y="4480421"/>
            <a:chExt cx="12192000" cy="9144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4480421"/>
              <a:ext cx="2439924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2439924" y="4480421"/>
              <a:ext cx="2439924" cy="914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4879848" y="4480421"/>
              <a:ext cx="2439924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7319772" y="4480421"/>
              <a:ext cx="2439924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9759696" y="4480421"/>
              <a:ext cx="2432304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11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463033" y="2272800"/>
            <a:ext cx="7266000" cy="36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algn="ctr" rtl="0">
              <a:spcBef>
                <a:spcPts val="800"/>
              </a:spcBef>
              <a:spcAft>
                <a:spcPts val="0"/>
              </a:spcAft>
              <a:buSzPts val="2400"/>
              <a:buFont typeface="Georgia"/>
              <a:buChar char="▪"/>
              <a:defRPr sz="3200" i="1">
                <a:latin typeface="Georgia"/>
                <a:ea typeface="Georgia"/>
                <a:cs typeface="Georgia"/>
                <a:sym typeface="Georgia"/>
              </a:defRPr>
            </a:lvl1pPr>
            <a:lvl2pPr marL="1219170" lvl="1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2pPr>
            <a:lvl3pPr marL="1828754" lvl="2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3pPr>
            <a:lvl4pPr marL="2438339" lvl="3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4pPr>
            <a:lvl5pPr marL="3047924" lvl="4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5pPr>
            <a:lvl6pPr marL="3657509" lvl="5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6pPr>
            <a:lvl7pPr marL="4267093" lvl="6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7pPr>
            <a:lvl8pPr marL="4876678" lvl="7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8pPr>
            <a:lvl9pPr marL="5486263" lvl="8" indent="-507987" algn="ctr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50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EB3FA51-943B-4086-A25F-C0E65DD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000" y="279002"/>
            <a:ext cx="6570000" cy="993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8B6AFF7-ABF1-4A29-84D5-00E32979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0826" y="1538290"/>
            <a:ext cx="6570663" cy="43211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06DB0F6D-303F-4E81-A3D0-5C56453C23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6065" y="234000"/>
            <a:ext cx="2249487" cy="2609662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8">
            <a:extLst>
              <a:ext uri="{FF2B5EF4-FFF2-40B4-BE49-F238E27FC236}">
                <a16:creationId xmlns:a16="http://schemas.microsoft.com/office/drawing/2014/main" id="{E19019EB-1908-499F-8DDD-57FCF302CF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2782" y="3113662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8">
            <a:extLst>
              <a:ext uri="{FF2B5EF4-FFF2-40B4-BE49-F238E27FC236}">
                <a16:creationId xmlns:a16="http://schemas.microsoft.com/office/drawing/2014/main" id="{42858865-2D1D-4E01-A5ED-8E9703C3F9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1803" y="549000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8">
            <a:extLst>
              <a:ext uri="{FF2B5EF4-FFF2-40B4-BE49-F238E27FC236}">
                <a16:creationId xmlns:a16="http://schemas.microsoft.com/office/drawing/2014/main" id="{E2644163-594C-4D16-97AD-5643AA6E3E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91803" y="4095550"/>
            <a:ext cx="2249487" cy="26096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02A4-A198-4A6C-AC91-626CDCCFF240}" type="datetime1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F620-3B61-4C6C-A0ED-C2A4EBC90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6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EB3FA51-943B-4086-A25F-C0E65DD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000" y="279002"/>
            <a:ext cx="6570000" cy="993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8B6AFF7-ABF1-4A29-84D5-00E32979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0826" y="1538290"/>
            <a:ext cx="6570663" cy="43211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06DB0F6D-303F-4E81-A3D0-5C56453C23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6065" y="234000"/>
            <a:ext cx="2249487" cy="2609662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8">
            <a:extLst>
              <a:ext uri="{FF2B5EF4-FFF2-40B4-BE49-F238E27FC236}">
                <a16:creationId xmlns:a16="http://schemas.microsoft.com/office/drawing/2014/main" id="{E19019EB-1908-499F-8DDD-57FCF302CF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2782" y="3113662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8">
            <a:extLst>
              <a:ext uri="{FF2B5EF4-FFF2-40B4-BE49-F238E27FC236}">
                <a16:creationId xmlns:a16="http://schemas.microsoft.com/office/drawing/2014/main" id="{42858865-2D1D-4E01-A5ED-8E9703C3F9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1803" y="549000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8">
            <a:extLst>
              <a:ext uri="{FF2B5EF4-FFF2-40B4-BE49-F238E27FC236}">
                <a16:creationId xmlns:a16="http://schemas.microsoft.com/office/drawing/2014/main" id="{E2644163-594C-4D16-97AD-5643AA6E3E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91803" y="4095550"/>
            <a:ext cx="2249487" cy="26096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88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DB5CA-63B4-974A-8B42-0D18E38D4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0B330B-888B-2240-9A20-983FA2B4C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BDC6D8-74AB-A344-905A-8704DD188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EA64-808F-4260-8D27-927690C5D234}" type="datetime1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34F989-8F06-9641-9601-9A3B79AE4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A6F949-127B-A443-AC66-4B4355119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2A69-A839-5F45-A5D3-FB02C7441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46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283AB-9FD7-4A48-BBB3-B6F2E48A8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7B5B90-8554-5443-B094-0D6E3426F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6747AE-26C8-C74F-8DE0-E7AFAD8D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FEF5-BB11-4098-889A-398E3DEA960D}" type="datetime1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A8F665-0653-E346-B709-3C16D35F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99DDB1-D99D-0B48-86B1-911342D4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2A69-A839-5F45-A5D3-FB02C7441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6BD62-AD98-5A46-84D0-07135956B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881C2F-63D6-ED4A-89D5-5CC0CCF30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83E772-D2CC-3F47-963A-582A6745E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471C-FD49-4FEA-B13E-12C9E65CF3A7}" type="datetime1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D3178E-852A-6345-8EB2-22F226E0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6AA66-B4B6-3243-96FC-D02AFCA25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2A69-A839-5F45-A5D3-FB02C7441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2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32A02-A860-D147-A6B6-5F34F6619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CBE89F-9EA2-8D41-92BC-99493F223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128BFE-1BCB-FE4B-B679-C4D6AD910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822A25-3219-A143-848A-A24E0F45E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4C7E-75E9-486B-AFE7-2D8DE16410AC}" type="datetime1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F92D00-463A-6741-81ED-A059E70B2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CD34B3-ED86-6A4B-A60F-3EBA1D3E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2A69-A839-5F45-A5D3-FB02C7441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26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243DD4-510E-BE4E-90D5-1E6ACC58C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6FCA20-D752-C045-9420-5E4349B1B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D68D46-7E43-9148-9B2D-FBB9F94B1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9FE6120-90E6-E647-B7AA-AB9E2A4F5E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F1371C-4A5C-1C49-8BFF-B25203D105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3D834C-4ACF-B643-BEA1-B3F68F01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7052-AE12-4505-9F36-93EC5CDA238D}" type="datetime1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BEF7DD-4B86-8A4B-932E-2BB92D01E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DC8442-32F9-E645-AADB-5C317D3A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2A69-A839-5F45-A5D3-FB02C7441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22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1820D-39C4-774B-8CBA-AD5A198ED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26CF274-4EDB-0A47-8F67-A85F3FD2E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DA9D-9E00-44A7-941F-985F3CD1A4DE}" type="datetime1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533F72-E627-1B44-8F94-FB26658D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74578FA-2D1D-7C4D-B04C-B825DFE7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2A69-A839-5F45-A5D3-FB02C7441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09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6EA691-33FF-A049-BEB5-4FE641A5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8BFA-1BDD-4A3A-803C-96AF376A7E15}" type="datetime1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912C8D-FA4B-FC4C-9E25-0757DEC4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CF3484-505F-154C-8EEE-8459CC832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2A69-A839-5F45-A5D3-FB02C7441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1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856DCE-F1A6-A54E-87D1-3B2239E7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384DF2-F6D6-8541-B3EE-4E22BBFD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8846DF-8E91-5D44-86E4-40431518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BD6350-D264-AB48-B718-E8053FD1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3AE5-9AD4-42BB-996C-D4FB1CB0A217}" type="datetime1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3BEDCA-C5D4-EA43-88BE-3E486AE87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62FCC3-8B4A-1F40-A4DA-7101FE8C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2A69-A839-5F45-A5D3-FB02C7441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95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5D5CC-19AB-5543-B56D-CBE7FAC35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864D33-6B7F-E44B-8A46-BA97C272E6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0A79EF-901B-0948-99DB-4F3D8C3B3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A2D42F-AB48-8D48-B152-AA05A007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44BA-29E0-418B-B3DF-66D04BC2D561}" type="datetime1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61FFD7-FDA5-FA42-A001-B3F0FDF5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5DF8A2-6EE6-C749-B0A5-5BC72ABD8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2A69-A839-5F45-A5D3-FB02C7441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5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79EA-D690-446A-9BA1-E46DC839D888}" type="datetime1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F620-3B61-4C6C-A0ED-C2A4EBC90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93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71B81-2346-B64E-B9BD-E56BA9D0F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CA76EA-D079-5043-8A4E-C3401270D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0E986C-291A-3441-AD22-63EDCDA7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15D9-91B3-41A7-B002-ADF0CFEFD7D5}" type="datetime1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20F311-63CB-FC4F-AD7E-9736F9FF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C35C17-94CB-1041-ABD5-09F49672E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2A69-A839-5F45-A5D3-FB02C7441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49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85994C8-FBEE-8F46-ACA1-3E15D53A6E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E70DF7-EE89-EA4D-95B4-ACFF7B51C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4272A5-A4FD-C94F-B295-9F0D011DB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FFDE-091B-479B-998C-B25A267FB9E5}" type="datetime1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9AD89E-0CDB-F94C-927B-E72A6961F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1B5B66-104C-A947-A2C3-DE2552B3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2A69-A839-5F45-A5D3-FB02C7441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0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EB3FA51-943B-4086-A25F-C0E65DD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000" y="279001"/>
            <a:ext cx="6570000" cy="993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8B6AFF7-ABF1-4A29-84D5-00E32979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0826" y="1538290"/>
            <a:ext cx="6570663" cy="4321175"/>
          </a:xfrm>
        </p:spPr>
        <p:txBody>
          <a:bodyPr/>
          <a:lstStyle>
            <a:lvl1pPr marL="0" indent="0">
              <a:buNone/>
              <a:defRPr/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06DB0F6D-303F-4E81-A3D0-5C56453C23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6065" y="234001"/>
            <a:ext cx="2249487" cy="2609663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8">
            <a:extLst>
              <a:ext uri="{FF2B5EF4-FFF2-40B4-BE49-F238E27FC236}">
                <a16:creationId xmlns:a16="http://schemas.microsoft.com/office/drawing/2014/main" id="{E19019EB-1908-499F-8DDD-57FCF302CF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2782" y="3113662"/>
            <a:ext cx="2249487" cy="32846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8">
            <a:extLst>
              <a:ext uri="{FF2B5EF4-FFF2-40B4-BE49-F238E27FC236}">
                <a16:creationId xmlns:a16="http://schemas.microsoft.com/office/drawing/2014/main" id="{42858865-2D1D-4E01-A5ED-8E9703C3F9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1803" y="549001"/>
            <a:ext cx="2249487" cy="32846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8">
            <a:extLst>
              <a:ext uri="{FF2B5EF4-FFF2-40B4-BE49-F238E27FC236}">
                <a16:creationId xmlns:a16="http://schemas.microsoft.com/office/drawing/2014/main" id="{E2644163-594C-4D16-97AD-5643AA6E3E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91803" y="4095550"/>
            <a:ext cx="2249487" cy="26096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4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3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2B36-70C2-42B4-B826-4ECD6BA961D4}" type="datetime1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F620-3B61-4C6C-A0ED-C2A4EBC90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46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FEFD-5B83-4519-9976-495096FEB017}" type="datetime1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F620-3B61-4C6C-A0ED-C2A4EBC90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2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2B6B-E1BC-41CB-B4AC-0B8017ECD2A0}" type="datetime1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F620-3B61-4C6C-A0ED-C2A4EBC90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70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21C38-8A84-47FE-B5D8-42771916D35C}" type="datetime1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FF620-3B61-4C6C-A0ED-C2A4EBC90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9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703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20833" y="767333"/>
            <a:ext cx="7461600" cy="5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▪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120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120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141639101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834" r:id="rId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1D230C-FA0E-4ABB-A172-6A67F6847A0F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93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3E229E-0407-4D23-B15C-5684DA0D994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5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  <p:sldLayoutId id="2147483791" r:id="rId18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2742A-AE31-0048-B380-96F6FC07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FEDDB8-78D9-9944-BF5F-23CA16AE0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0FDA4A-E6BB-6E44-A2E8-99C44EB6C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FDEC3-0C08-4D7A-90A8-DC85C7927495}" type="datetime1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DA3378-340A-2D4C-BF64-3424905D42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8215EF-AA6E-7C43-B9BE-1165223C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A2A69-A839-5F45-A5D3-FB02C7441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mailto:info@legicon.ru" TargetMode="External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1D806FC086FE290FC00A983DBB5A9BF6D907B7C6F9F9B79651FE86CD72F6AAE9A852112AC6CB190481DA6DC1B683022301D2C938F9F8E6BPBkBK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8690" y="6373688"/>
            <a:ext cx="2743200" cy="365125"/>
          </a:xfrm>
        </p:spPr>
        <p:txBody>
          <a:bodyPr/>
          <a:lstStyle/>
          <a:p>
            <a:fld id="{01AFF620-3B61-4C6C-A0ED-C2A4EBC90645}" type="slidenum">
              <a:rPr lang="ru-RU" smtClean="0"/>
              <a:t>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" name="TextBox 3"/>
          <p:cNvSpPr txBox="1"/>
          <p:nvPr/>
        </p:nvSpPr>
        <p:spPr>
          <a:xfrm>
            <a:off x="137743" y="1988346"/>
            <a:ext cx="119165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114300" dir="5400000" algn="ctr" rotWithShape="0">
                    <a:prstClr val="white"/>
                  </a:outerShdw>
                </a:effectLst>
                <a:uLnTx/>
                <a:uFillTx/>
                <a:latin typeface="Georgia" panose="02040502050405020303" pitchFamily="18" charset="0"/>
              </a:rPr>
              <a:t>Как правильно осуществлять налоговый </a:t>
            </a:r>
            <a:b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114300" dir="5400000" algn="ctr" rotWithShape="0">
                    <a:prstClr val="white"/>
                  </a:outerShdw>
                </a:effectLst>
                <a:uLnTx/>
                <a:uFillTx/>
                <a:latin typeface="Georgia" panose="02040502050405020303" pitchFamily="18" charset="0"/>
              </a:rPr>
            </a:b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114300" dir="5400000" algn="ctr" rotWithShape="0">
                    <a:prstClr val="white"/>
                  </a:outerShdw>
                </a:effectLst>
                <a:uLnTx/>
                <a:uFillTx/>
                <a:latin typeface="Georgia" panose="02040502050405020303" pitchFamily="18" charset="0"/>
              </a:rPr>
              <a:t>спор в 2022 году?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14300" dist="114300" dir="5400000" algn="ctr" rotWithShape="0">
                  <a:prstClr val="white"/>
                </a:outerShdw>
              </a:effectLst>
              <a:uLnTx/>
              <a:uFillTx/>
              <a:latin typeface="Georgia" panose="0204050205040502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14300" dist="114300" dir="5400000" algn="ctr" rotWithShape="0">
                  <a:prstClr val="white"/>
                </a:outerShdw>
              </a:effectLst>
              <a:uLnTx/>
              <a:uFillTx/>
              <a:latin typeface="Georgia" panose="0204050205040502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14300" dist="114300" dir="5400000" algn="ctr" rotWithShape="0">
                  <a:prstClr val="white"/>
                </a:outerShdw>
              </a:effectLst>
              <a:uLnTx/>
              <a:uFillTx/>
              <a:latin typeface="Georgia" panose="0204050205040502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114300" dir="5400000" algn="ctr" rotWithShape="0">
                    <a:prstClr val="white"/>
                  </a:outerShdw>
                </a:effectLst>
                <a:uLnTx/>
                <a:uFillTx/>
                <a:latin typeface="Georgia" panose="02040502050405020303" pitchFamily="18" charset="0"/>
              </a:rPr>
              <a:t>Левицкий Владислав Леонидович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114300" dir="5400000" algn="ctr" rotWithShape="0">
                    <a:prstClr val="white"/>
                  </a:outerShdw>
                </a:effectLst>
                <a:uLnTx/>
                <a:uFillTx/>
                <a:latin typeface="Georgia" panose="02040502050405020303" pitchFamily="18" charset="0"/>
              </a:rPr>
              <a:t>Управляющий партнёр ООО «Легикон-Право»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CE9E1B3A-6849-814F-82A1-7E50F7E59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01" y="81880"/>
            <a:ext cx="5101981" cy="99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40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0354100" y="8261372"/>
            <a:ext cx="0" cy="90167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506500" y="8413772"/>
            <a:ext cx="0" cy="90167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19741" y="1940670"/>
            <a:ext cx="11152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   Вывод: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50024"/>
            <a:ext cx="2743200" cy="365125"/>
          </a:xfrm>
        </p:spPr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3EAA2A69-A839-5F45-A5D3-FB02C7441164}" type="slidenum">
              <a:rPr kumimoji="0" lang="ru-RU" sz="1467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10</a:t>
            </a:fld>
            <a:endParaRPr kumimoji="0" lang="ru-RU" sz="1467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31C1093-1463-FF4D-8C78-7593B2E1F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741" y="6323172"/>
            <a:ext cx="1439369" cy="2957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B0A06D-BE18-42F6-B6FD-5711770E378C}"/>
              </a:ext>
            </a:extLst>
          </p:cNvPr>
          <p:cNvSpPr txBox="1"/>
          <p:nvPr/>
        </p:nvSpPr>
        <p:spPr>
          <a:xfrm>
            <a:off x="2276764" y="2505670"/>
            <a:ext cx="763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Georgia" panose="02040502050405020303" pitchFamily="18" charset="0"/>
              </a:rPr>
              <a:t> 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2929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0354100" y="8261372"/>
            <a:ext cx="0" cy="90167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506500" y="8413772"/>
            <a:ext cx="0" cy="90167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19741" y="1940670"/>
            <a:ext cx="11152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   Вывод: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50024"/>
            <a:ext cx="2743200" cy="365125"/>
          </a:xfrm>
        </p:spPr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3EAA2A69-A839-5F45-A5D3-FB02C7441164}" type="slidenum">
              <a:rPr kumimoji="0" lang="ru-RU" sz="1467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11</a:t>
            </a:fld>
            <a:endParaRPr kumimoji="0" lang="ru-RU" sz="1467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31C1093-1463-FF4D-8C78-7593B2E1F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741" y="6323172"/>
            <a:ext cx="1439369" cy="2957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B0A06D-BE18-42F6-B6FD-5711770E378C}"/>
              </a:ext>
            </a:extLst>
          </p:cNvPr>
          <p:cNvSpPr txBox="1"/>
          <p:nvPr/>
        </p:nvSpPr>
        <p:spPr>
          <a:xfrm>
            <a:off x="2276764" y="2505670"/>
            <a:ext cx="763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Georgia" panose="02040502050405020303" pitchFamily="18" charset="0"/>
              </a:rPr>
              <a:t> 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E9E1B3A-6849-814F-82A1-7E50F7E592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8" y="59299"/>
            <a:ext cx="5470817" cy="1115759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45960" y="1594638"/>
            <a:ext cx="10569822" cy="3375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Юридическая фирма «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Легикон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-Право»</a:t>
            </a:r>
            <a:r>
              <a:rPr kumimoji="0" lang="ru-RU" sz="1867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121917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867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(создана в 1997 году в Москве)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1867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/>
              <a:sym typeface="Arial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867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/>
              <a:sym typeface="Arial"/>
            </a:endParaRPr>
          </a:p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 </a:t>
            </a:r>
            <a:r>
              <a:rPr kumimoji="0" lang="ru-RU" sz="1867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Специализации компании:</a:t>
            </a:r>
          </a:p>
          <a:p>
            <a:pPr marL="380990" marR="0" lvl="0" indent="-38099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867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налоговая практика;</a:t>
            </a:r>
          </a:p>
          <a:p>
            <a:pPr marL="380990" marR="0" lvl="0" indent="-38099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867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структурирование бизнеса;</a:t>
            </a:r>
          </a:p>
          <a:p>
            <a:pPr marL="380990" marR="0" lvl="0" indent="-38099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867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международное налоговое планирование;</a:t>
            </a:r>
          </a:p>
          <a:p>
            <a:pPr marL="380990" marR="0" lvl="0" indent="-38099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867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судебная и арбитражная практика;</a:t>
            </a:r>
          </a:p>
          <a:p>
            <a:pPr marL="380990" marR="0" lvl="0" indent="-38099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867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защита интеллектуальной собственности.</a:t>
            </a:r>
          </a:p>
        </p:txBody>
      </p:sp>
      <p:sp>
        <p:nvSpPr>
          <p:cNvPr id="19" name="Номер слайда 1"/>
          <p:cNvSpPr txBox="1">
            <a:spLocks/>
          </p:cNvSpPr>
          <p:nvPr/>
        </p:nvSpPr>
        <p:spPr>
          <a:xfrm>
            <a:off x="9199418" y="640253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lvl="0" algn="r" defTabSz="914400" rtl="0" eaLnBrk="1" latinLnBrk="0" hangingPunct="1">
              <a:buNone/>
              <a:defRPr sz="1333" kern="12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L="457200" lvl="1" algn="r" defTabSz="914400" rtl="0" eaLnBrk="1" latinLnBrk="0" hangingPunct="1">
              <a:buNone/>
              <a:defRPr sz="1333" kern="12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L="914400" lvl="2" algn="r" defTabSz="914400" rtl="0" eaLnBrk="1" latinLnBrk="0" hangingPunct="1">
              <a:buNone/>
              <a:defRPr sz="1333" kern="12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L="1371600" lvl="3" algn="r" defTabSz="914400" rtl="0" eaLnBrk="1" latinLnBrk="0" hangingPunct="1">
              <a:buNone/>
              <a:defRPr sz="1333" kern="12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L="1828800" lvl="4" algn="r" defTabSz="914400" rtl="0" eaLnBrk="1" latinLnBrk="0" hangingPunct="1">
              <a:buNone/>
              <a:defRPr sz="1333" kern="12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L="2286000" lvl="5" algn="r" defTabSz="914400" rtl="0" eaLnBrk="1" latinLnBrk="0" hangingPunct="1">
              <a:buNone/>
              <a:defRPr sz="1333" kern="12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L="2743200" lvl="6" algn="r" defTabSz="914400" rtl="0" eaLnBrk="1" latinLnBrk="0" hangingPunct="1">
              <a:buNone/>
              <a:defRPr sz="1333" kern="12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L="3200400" lvl="7" algn="r" defTabSz="914400" rtl="0" eaLnBrk="1" latinLnBrk="0" hangingPunct="1">
              <a:buNone/>
              <a:defRPr sz="1333" kern="12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L="3657600" lvl="8" algn="r" defTabSz="914400" rtl="0" eaLnBrk="1" latinLnBrk="0" hangingPunct="1">
              <a:buNone/>
              <a:defRPr sz="1333" kern="12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>
              <a:defRPr/>
            </a:pPr>
            <a:fld id="{725C68B6-61C2-468F-89AB-4B9F7531AA68}" type="slidenum">
              <a:rPr lang="ru-RU" sz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>
                <a:defRPr/>
              </a:pPr>
              <a:t>11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0" name="CustomShape 2"/>
          <p:cNvSpPr/>
          <p:nvPr/>
        </p:nvSpPr>
        <p:spPr>
          <a:xfrm>
            <a:off x="750604" y="4979957"/>
            <a:ext cx="5645443" cy="15341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0" marR="0" lvl="0" indent="0" algn="l" defTabSz="121917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b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DejaVu Sans"/>
                <a:sym typeface="Arial"/>
              </a:rPr>
              <a:t>+7 (495) 921-45-27</a:t>
            </a:r>
            <a:endParaRPr lang="ru-RU" kern="0" spc="-1" dirty="0">
              <a:solidFill>
                <a:srgbClr val="000000"/>
              </a:solidFill>
              <a:latin typeface="Georgia" panose="02040502050405020303" pitchFamily="18" charset="0"/>
              <a:ea typeface="DejaVu Sans"/>
              <a:sym typeface="Arial"/>
              <a:hlinkClick r:id="rId4"/>
            </a:endParaRPr>
          </a:p>
          <a:p>
            <a:pPr defTabSz="1219170">
              <a:lnSpc>
                <a:spcPct val="150000"/>
              </a:lnSpc>
              <a:buClr>
                <a:srgbClr val="000000"/>
              </a:buClr>
              <a:defRPr/>
            </a:pPr>
            <a:r>
              <a:rPr lang="ru-RU" kern="0" spc="-1" dirty="0">
                <a:solidFill>
                  <a:srgbClr val="000000"/>
                </a:solidFill>
                <a:latin typeface="Georgia" panose="02040502050405020303" pitchFamily="18" charset="0"/>
                <a:ea typeface="DejaVu Sans"/>
                <a:sym typeface="Arial"/>
                <a:hlinkClick r:id="rId4"/>
              </a:rPr>
              <a:t>info@legicon.ru</a:t>
            </a:r>
            <a:endParaRPr lang="ru-RU" kern="0" spc="-1" dirty="0">
              <a:solidFill>
                <a:srgbClr val="000000"/>
              </a:solidFill>
              <a:latin typeface="Georgia" panose="02040502050405020303" pitchFamily="18" charset="0"/>
              <a:ea typeface="DejaVu Sans"/>
              <a:sym typeface="Arial"/>
            </a:endParaRPr>
          </a:p>
          <a:p>
            <a:pPr defTabSz="1219170">
              <a:lnSpc>
                <a:spcPct val="150000"/>
              </a:lnSpc>
              <a:buClr>
                <a:srgbClr val="000000"/>
              </a:buClr>
              <a:defRPr/>
            </a:pPr>
            <a:r>
              <a:rPr lang="en-US" kern="0" spc="-1" dirty="0">
                <a:solidFill>
                  <a:srgbClr val="000000"/>
                </a:solidFill>
                <a:latin typeface="Georgia" panose="02040502050405020303" pitchFamily="18" charset="0"/>
                <a:ea typeface="DejaVu Sans"/>
                <a:sym typeface="Arial"/>
              </a:rPr>
              <a:t>t</a:t>
            </a:r>
            <a:r>
              <a:rPr lang="ru-RU" kern="0" spc="-1" dirty="0">
                <a:solidFill>
                  <a:srgbClr val="000000"/>
                </a:solidFill>
                <a:latin typeface="Georgia" panose="02040502050405020303" pitchFamily="18" charset="0"/>
                <a:ea typeface="DejaVu Sans"/>
                <a:sym typeface="Arial"/>
              </a:rPr>
              <a:t>.</a:t>
            </a:r>
            <a:r>
              <a:rPr lang="en-US" kern="0" spc="-1" dirty="0">
                <a:solidFill>
                  <a:srgbClr val="000000"/>
                </a:solidFill>
                <a:latin typeface="Georgia" panose="02040502050405020303" pitchFamily="18" charset="0"/>
                <a:ea typeface="DejaVu Sans"/>
                <a:sym typeface="Arial"/>
              </a:rPr>
              <a:t>me/</a:t>
            </a:r>
            <a:r>
              <a:rPr lang="ru-RU" kern="0" spc="-1" dirty="0" err="1">
                <a:solidFill>
                  <a:srgbClr val="000000"/>
                </a:solidFill>
                <a:latin typeface="Georgia" panose="02040502050405020303" pitchFamily="18" charset="0"/>
                <a:ea typeface="DejaVu Sans"/>
                <a:sym typeface="Arial"/>
              </a:rPr>
              <a:t>legicon</a:t>
            </a:r>
            <a:r>
              <a:rPr lang="en-US" kern="0" spc="-1" dirty="0">
                <a:solidFill>
                  <a:srgbClr val="000000"/>
                </a:solidFill>
                <a:latin typeface="Georgia" panose="02040502050405020303" pitchFamily="18" charset="0"/>
                <a:ea typeface="DejaVu Sans"/>
                <a:sym typeface="Arial"/>
              </a:rPr>
              <a:t>law</a:t>
            </a:r>
            <a:endParaRPr lang="ru-RU" kern="0" spc="-1" dirty="0">
              <a:solidFill>
                <a:srgbClr val="000000"/>
              </a:solidFill>
              <a:latin typeface="Georgia" panose="02040502050405020303" pitchFamily="18" charset="0"/>
              <a:ea typeface="DejaVu Sans"/>
              <a:sym typeface="Arial"/>
            </a:endParaRPr>
          </a:p>
          <a:p>
            <a:pPr defTabSz="1219170">
              <a:lnSpc>
                <a:spcPct val="150000"/>
              </a:lnSpc>
              <a:buClr>
                <a:srgbClr val="000000"/>
              </a:buClr>
              <a:defRPr/>
            </a:pPr>
            <a:r>
              <a:rPr lang="ru-RU" kern="0" spc="-1" dirty="0">
                <a:solidFill>
                  <a:srgbClr val="000000"/>
                </a:solidFill>
                <a:latin typeface="Georgia" panose="02040502050405020303" pitchFamily="18" charset="0"/>
                <a:ea typeface="DejaVu Sans"/>
                <a:cs typeface="Arial"/>
                <a:sym typeface="Arial"/>
              </a:rPr>
              <a:t>г. Москва, </a:t>
            </a:r>
            <a:r>
              <a:rPr lang="ru-RU" kern="0" spc="-1" dirty="0" err="1">
                <a:solidFill>
                  <a:srgbClr val="000000"/>
                </a:solidFill>
                <a:latin typeface="Georgia" panose="02040502050405020303" pitchFamily="18" charset="0"/>
                <a:ea typeface="DejaVu Sans"/>
                <a:cs typeface="Arial"/>
                <a:sym typeface="Arial"/>
              </a:rPr>
              <a:t>пр</a:t>
            </a:r>
            <a:r>
              <a:rPr lang="ru-RU" kern="0" spc="-1" dirty="0">
                <a:solidFill>
                  <a:srgbClr val="000000"/>
                </a:solidFill>
                <a:latin typeface="Georgia" panose="02040502050405020303" pitchFamily="18" charset="0"/>
                <a:ea typeface="DejaVu Sans"/>
                <a:cs typeface="Arial"/>
                <a:sym typeface="Arial"/>
              </a:rPr>
              <a:t>-д Берёзовой Рощи, д. 4, оф. 5</a:t>
            </a:r>
            <a:endParaRPr lang="ru-RU" kern="0" spc="-1" dirty="0">
              <a:solidFill>
                <a:srgbClr val="000000"/>
              </a:solidFill>
              <a:latin typeface="Georgia" panose="02040502050405020303" pitchFamily="18" charset="0"/>
              <a:cs typeface="Arial"/>
              <a:sym typeface="Arial"/>
            </a:endParaRPr>
          </a:p>
          <a:p>
            <a:pPr defTabSz="1219170">
              <a:lnSpc>
                <a:spcPct val="150000"/>
              </a:lnSpc>
              <a:buClr>
                <a:srgbClr val="000000"/>
              </a:buClr>
              <a:defRPr/>
            </a:pPr>
            <a:endParaRPr lang="ru-RU" kern="0" spc="-1" dirty="0">
              <a:solidFill>
                <a:srgbClr val="000000"/>
              </a:solidFill>
              <a:latin typeface="Georgia" panose="02040502050405020303" pitchFamily="18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ru-RU" sz="2400" kern="0" spc="-1" dirty="0">
              <a:solidFill>
                <a:srgbClr val="000000"/>
              </a:solidFill>
              <a:latin typeface="Georgia" panose="02040502050405020303" pitchFamily="18" charset="0"/>
              <a:sym typeface="Arial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  <a:sym typeface="Arial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5062521"/>
            <a:ext cx="406191" cy="35321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19" y="5457282"/>
            <a:ext cx="414349" cy="41434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42" y="5866208"/>
            <a:ext cx="343656" cy="34365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60" y="6228655"/>
            <a:ext cx="388538" cy="38853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907" y="2253949"/>
            <a:ext cx="4581785" cy="367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8690" y="6373688"/>
            <a:ext cx="2743200" cy="365125"/>
          </a:xfrm>
        </p:spPr>
        <p:txBody>
          <a:bodyPr/>
          <a:lstStyle/>
          <a:p>
            <a:fld id="{01AFF620-3B61-4C6C-A0ED-C2A4EBC90645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63419" y="183592"/>
            <a:ext cx="105017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kern="0" dirty="0">
                <a:solidFill>
                  <a:srgbClr val="000000"/>
                </a:solidFill>
                <a:latin typeface="Georgia" panose="02040502050405020303" pitchFamily="18" charset="0"/>
                <a:cs typeface="Rubik Medium" panose="02000604000000020004" pitchFamily="2" charset="-79"/>
                <a:sym typeface="Arial"/>
              </a:rPr>
              <a:t>Сферы бизнеса в зоне особого внимания ФНС России</a:t>
            </a:r>
          </a:p>
          <a:p>
            <a:pPr algn="ctr"/>
            <a:r>
              <a:rPr lang="ru-RU" sz="2000" kern="0" dirty="0">
                <a:solidFill>
                  <a:srgbClr val="000000"/>
                </a:solidFill>
                <a:latin typeface="Georgia" panose="02040502050405020303" pitchFamily="18" charset="0"/>
                <a:cs typeface="Rubik Medium" panose="02000604000000020004" pitchFamily="2" charset="-79"/>
                <a:sym typeface="Arial"/>
              </a:rPr>
              <a:t>(по состоянию на начало 2022 года)</a:t>
            </a:r>
          </a:p>
          <a:p>
            <a:endParaRPr lang="ru-RU" b="1" kern="0" dirty="0">
              <a:solidFill>
                <a:srgbClr val="000000"/>
              </a:solidFill>
              <a:latin typeface="Georgia" panose="02040502050405020303" pitchFamily="18" charset="0"/>
              <a:cs typeface="Rubik Medium" panose="02000604000000020004" pitchFamily="2" charset="-79"/>
              <a:sym typeface="Arial"/>
            </a:endParaRPr>
          </a:p>
          <a:p>
            <a:endParaRPr lang="ru-RU" b="1" kern="0" dirty="0">
              <a:solidFill>
                <a:srgbClr val="000000"/>
              </a:solidFill>
              <a:latin typeface="Georgia" panose="02040502050405020303" pitchFamily="18" charset="0"/>
              <a:cs typeface="Rubik Medium" panose="02000604000000020004" pitchFamily="2" charset="-79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  <a:cs typeface="Arial"/>
              <a:sym typeface="Arial"/>
            </a:endParaRPr>
          </a:p>
          <a:p>
            <a:pPr marL="285750" lvl="0" indent="-285750" defTabSz="121914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ru-RU" sz="1400" b="1" kern="0" dirty="0">
              <a:solidFill>
                <a:srgbClr val="E10014"/>
              </a:solidFill>
              <a:latin typeface="Georgia" panose="02040502050405020303" pitchFamily="18" charset="0"/>
              <a:cs typeface="Arial"/>
              <a:sym typeface="Arial"/>
            </a:endParaRPr>
          </a:p>
          <a:p>
            <a:pPr lvl="0" defTabSz="1219140">
              <a:buClr>
                <a:srgbClr val="000000"/>
              </a:buClr>
              <a:defRPr/>
            </a:pPr>
            <a:endParaRPr lang="ru-RU" b="1" kern="0" dirty="0">
              <a:solidFill>
                <a:srgbClr val="E10014"/>
              </a:solidFill>
              <a:latin typeface="Georgia" panose="02040502050405020303" pitchFamily="18" charset="0"/>
              <a:cs typeface="Arial"/>
              <a:sym typeface="Arial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b="1" dirty="0">
              <a:solidFill>
                <a:srgbClr val="C00000"/>
              </a:solidFill>
              <a:latin typeface="Georgia" panose="02040502050405020303" pitchFamily="18" charset="0"/>
              <a:cs typeface="Arial"/>
              <a:sym typeface="Arial"/>
            </a:endParaRPr>
          </a:p>
          <a:p>
            <a:endParaRPr lang="ru-RU" b="1" kern="0" dirty="0">
              <a:solidFill>
                <a:srgbClr val="000000"/>
              </a:solidFill>
              <a:latin typeface="Georgia" panose="02040502050405020303" pitchFamily="18" charset="0"/>
              <a:cs typeface="Rubik Medium" panose="02000604000000020004" pitchFamily="2" charset="-79"/>
              <a:sym typeface="Arial"/>
            </a:endParaRPr>
          </a:p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3419" y="1063622"/>
            <a:ext cx="4054764" cy="190030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buClr>
                <a:srgbClr val="000000"/>
              </a:buClr>
              <a:defRPr/>
            </a:pPr>
            <a:r>
              <a:rPr lang="ru-RU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Охранный бизнес - совместный проект Росгвардии и ФНС России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82346" y="4391043"/>
            <a:ext cx="4054764" cy="190030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buClr>
                <a:srgbClr val="000000"/>
              </a:buClr>
              <a:defRPr/>
            </a:pPr>
            <a:r>
              <a:rPr lang="ru-RU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Аграрный бизнес в части производства зерна - акцент проверок в части обоснованности применения ЕСХН (сельскохозяйственное производство, услуги перевозки)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3419" y="4391044"/>
            <a:ext cx="4054764" cy="190030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buClr>
                <a:srgbClr val="000000"/>
              </a:buClr>
              <a:defRPr/>
            </a:pPr>
            <a:r>
              <a:rPr lang="ru-RU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Клининговые услуги - понуждение к вступлению в ассоциацию таких компаний, назначение  налоговых проверок при исключении из ассоциации в связи с налоговыми нарушениями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682346" y="1063622"/>
            <a:ext cx="4054764" cy="190030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buClr>
                <a:srgbClr val="000000"/>
              </a:buClr>
              <a:defRPr/>
            </a:pPr>
            <a:r>
              <a:rPr lang="ru-RU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Ресторанный бизнес - проведение проверок в связи с дроблением бизнеса. Снижение критериев для перехода на налоговый мониторинг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18183" y="3106643"/>
            <a:ext cx="3111501" cy="113977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Политика обеления отраслей</a:t>
            </a:r>
          </a:p>
        </p:txBody>
      </p:sp>
      <p:sp>
        <p:nvSpPr>
          <p:cNvPr id="13" name="Стрелка углом 12"/>
          <p:cNvSpPr/>
          <p:nvPr/>
        </p:nvSpPr>
        <p:spPr>
          <a:xfrm>
            <a:off x="6761018" y="1570183"/>
            <a:ext cx="822037" cy="1289992"/>
          </a:xfrm>
          <a:prstGeom prst="bentArrow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bg2">
                    <a:lumMod val="90000"/>
                  </a:schemeClr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Стрелка углом 15"/>
          <p:cNvSpPr/>
          <p:nvPr/>
        </p:nvSpPr>
        <p:spPr>
          <a:xfrm flipH="1">
            <a:off x="4717472" y="1568281"/>
            <a:ext cx="833583" cy="1291893"/>
          </a:xfrm>
          <a:prstGeom prst="bentArrow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bg2">
                    <a:lumMod val="90000"/>
                  </a:schemeClr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Стрелка углом 16"/>
          <p:cNvSpPr/>
          <p:nvPr/>
        </p:nvSpPr>
        <p:spPr>
          <a:xfrm flipH="1" flipV="1">
            <a:off x="4764810" y="4462452"/>
            <a:ext cx="833583" cy="1405011"/>
          </a:xfrm>
          <a:prstGeom prst="bentArrow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bg2">
                    <a:lumMod val="90000"/>
                  </a:schemeClr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Стрелка углом 17"/>
          <p:cNvSpPr/>
          <p:nvPr/>
        </p:nvSpPr>
        <p:spPr>
          <a:xfrm flipV="1">
            <a:off x="6543964" y="4462452"/>
            <a:ext cx="822037" cy="1386247"/>
          </a:xfrm>
          <a:prstGeom prst="bentArrow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bg2">
                    <a:lumMod val="90000"/>
                  </a:schemeClr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Номер слайда 1"/>
          <p:cNvSpPr txBox="1">
            <a:spLocks/>
          </p:cNvSpPr>
          <p:nvPr/>
        </p:nvSpPr>
        <p:spPr>
          <a:xfrm>
            <a:off x="9310254" y="63765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FB5C394-8B83-4565-8ED5-0D5BE2B0D925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2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380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3309" y="6390481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Номер слайда 1"/>
          <p:cNvSpPr txBox="1">
            <a:spLocks/>
          </p:cNvSpPr>
          <p:nvPr/>
        </p:nvSpPr>
        <p:spPr>
          <a:xfrm>
            <a:off x="9448800" y="64775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FB5C394-8B83-4565-8ED5-0D5BE2B0D925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3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1236" y="93891"/>
            <a:ext cx="10649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Georgia" panose="02040502050405020303" pitchFamily="18" charset="0"/>
              </a:rPr>
              <a:t>Значимость планирования налоговых последствий в % соотношении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на каждой стадии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78348" y="775732"/>
            <a:ext cx="3232726" cy="12921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buClr>
                <a:srgbClr val="000000"/>
              </a:buClr>
              <a:defRPr/>
            </a:pP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 Стадия </a:t>
            </a:r>
            <a:r>
              <a:rPr lang="ru-RU" sz="16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допроверочного</a:t>
            </a: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 планирования налоговых последствий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78348" y="2258198"/>
            <a:ext cx="3232726" cy="12921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buClr>
                <a:srgbClr val="000000"/>
              </a:buClr>
              <a:defRPr/>
            </a:pPr>
            <a:r>
              <a:rPr lang="ru-RU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 Стадия проведения </a:t>
            </a:r>
          </a:p>
          <a:p>
            <a:pPr lvl="0" algn="ctr" defTabSz="1219140">
              <a:buClr>
                <a:srgbClr val="000000"/>
              </a:buClr>
              <a:defRPr/>
            </a:pPr>
            <a:r>
              <a:rPr lang="ru-RU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ВНП / КНП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8348" y="3779289"/>
            <a:ext cx="3232726" cy="12921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buClr>
                <a:srgbClr val="000000"/>
              </a:buClr>
              <a:defRPr/>
            </a:pPr>
            <a:r>
              <a:rPr lang="ru-RU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 Стадия досудебного обжалования решения налогового органа в ВНО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78348" y="5280902"/>
            <a:ext cx="3232726" cy="12921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buClr>
                <a:srgbClr val="000000"/>
              </a:buClr>
              <a:defRPr/>
            </a:pPr>
            <a:r>
              <a:rPr lang="ru-RU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 Стадия обжалования решения налогового органа в судебном порядке 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4710545" y="1278101"/>
            <a:ext cx="2927927" cy="36945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709392" y="2630982"/>
            <a:ext cx="2927927" cy="36945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710544" y="4123389"/>
            <a:ext cx="2927927" cy="36945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4752107" y="5612857"/>
            <a:ext cx="2927927" cy="36945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8037942" y="763033"/>
            <a:ext cx="2482276" cy="1246075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Успешность защитных мероприятий - до 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100 %</a:t>
            </a:r>
            <a:r>
              <a:rPr lang="ru-RU" sz="11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endParaRPr lang="ru-RU" sz="17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Блок-схема: узел 31"/>
          <p:cNvSpPr/>
          <p:nvPr/>
        </p:nvSpPr>
        <p:spPr>
          <a:xfrm>
            <a:off x="8035637" y="2258198"/>
            <a:ext cx="2484581" cy="1246075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Успешность защитных мероприятий - до  </a:t>
            </a:r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70 %</a:t>
            </a: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7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Блок-схема: узел 32"/>
          <p:cNvSpPr/>
          <p:nvPr/>
        </p:nvSpPr>
        <p:spPr>
          <a:xfrm>
            <a:off x="8035636" y="3779289"/>
            <a:ext cx="2484582" cy="1246075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Успешность защитных мероприятий - до </a:t>
            </a:r>
            <a:r>
              <a:rPr lang="ru-RU" sz="14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ru-RU" sz="2000" b="1" u="sng" dirty="0">
                <a:solidFill>
                  <a:prstClr val="black">
                    <a:lumMod val="95000"/>
                    <a:lumOff val="5000"/>
                  </a:prstClr>
                </a:solidFill>
              </a:rPr>
              <a:t>20 %</a:t>
            </a:r>
            <a:endParaRPr lang="ru-RU" b="1" u="sng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4" name="Блок-схема: узел 33"/>
          <p:cNvSpPr/>
          <p:nvPr/>
        </p:nvSpPr>
        <p:spPr>
          <a:xfrm>
            <a:off x="8035635" y="5235211"/>
            <a:ext cx="2484583" cy="1246075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Успешность защитных мероприятий - до </a:t>
            </a:r>
            <a:r>
              <a:rPr lang="ru-RU" sz="14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ru-RU" sz="2000" b="1" u="sng" dirty="0">
                <a:solidFill>
                  <a:prstClr val="black">
                    <a:lumMod val="95000"/>
                    <a:lumOff val="5000"/>
                  </a:prstClr>
                </a:solidFill>
              </a:rPr>
              <a:t>10 %</a:t>
            </a:r>
            <a:endParaRPr lang="ru-RU" b="1" u="sng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9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255" y="208107"/>
            <a:ext cx="11381510" cy="823688"/>
          </a:xfr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>
                <a:latin typeface="Georgia" panose="02040502050405020303" pitchFamily="18" charset="0"/>
              </a:rPr>
              <a:t>АЛГОРИТМ ДЕЙСТВИЙ НАЛОГОПЛАТЕЛЬЩИКА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36364" y="6368511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4656" y="1431606"/>
            <a:ext cx="3074553" cy="157021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Georgia" panose="02040502050405020303" pitchFamily="18" charset="0"/>
              </a:rPr>
              <a:t>НЕ ДОПУСКАТЬ НАЧАЛО ПРОВЕРКИ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544708" y="1362549"/>
            <a:ext cx="4125765" cy="1777816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>
              <a:latin typeface="Georgia" panose="02040502050405020303" pitchFamily="18" charset="0"/>
            </a:endParaRPr>
          </a:p>
          <a:p>
            <a:pPr algn="ctr"/>
            <a:r>
              <a:rPr lang="ru-RU" sz="1600" dirty="0">
                <a:latin typeface="Georgia" panose="02040502050405020303" pitchFamily="18" charset="0"/>
              </a:rPr>
              <a:t>ПРОФЕССИОНАЛЬНО РЕАГИРОВАТЬ НА ВСЕ МЕРОПРИЯТИЯ НАЛОГОВОГО КОНТРОЛЯ В ДОПРОВЕРОЧНОЙ СТАДИИ</a:t>
            </a: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124038" y="5123318"/>
            <a:ext cx="3365497" cy="16103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Georgia" panose="02040502050405020303" pitchFamily="18" charset="0"/>
              </a:rPr>
              <a:t>ФОРМИРОВАТЬ ЛИНИЮ ЗАЩИТЫ ДО НАЧАЛА ПРОВЕРКИ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93254" y="3307250"/>
            <a:ext cx="3567545" cy="1911928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Georgia" panose="02040502050405020303" pitchFamily="18" charset="0"/>
              </a:rPr>
              <a:t>АНАЛИЗИРОВАТЬ НАЛОГОВЫЕ ПОСЛЕДСТВИЯ ПРИНИМАЕМЫХ РЕШЕНИЙ</a:t>
            </a:r>
          </a:p>
        </p:txBody>
      </p:sp>
      <p:sp>
        <p:nvSpPr>
          <p:cNvPr id="10" name="Овал 9"/>
          <p:cNvSpPr/>
          <p:nvPr/>
        </p:nvSpPr>
        <p:spPr>
          <a:xfrm>
            <a:off x="7673687" y="3254777"/>
            <a:ext cx="4416713" cy="2081577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Georgia" panose="02040502050405020303" pitchFamily="18" charset="0"/>
              </a:rPr>
              <a:t>ПРИ ВЫСОКИХ НАЛОГОВЫХ РИСКАХ СДАТЬ УТОЧНЁННУЮ НАЛОГОВУЮ ДЕКЛАРАЦИЮ. ПОДАЧА ДЕКЛАРАЦИИ ПРОИЗВОДИТСЯ ТОЛЬКО ПОСЛЕ ОПЛАТЫ ПРЕДПОЛАГАЕМОЙ НЕДОИМКИ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3265057" y="2011896"/>
            <a:ext cx="2165925" cy="387927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2023" y="1431606"/>
            <a:ext cx="2651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Georgia" panose="02040502050405020303" pitchFamily="18" charset="0"/>
              </a:rPr>
              <a:t>В случае возникновения проверки</a:t>
            </a:r>
          </a:p>
        </p:txBody>
      </p:sp>
      <p:sp>
        <p:nvSpPr>
          <p:cNvPr id="13" name="Стрелка углом 12"/>
          <p:cNvSpPr/>
          <p:nvPr/>
        </p:nvSpPr>
        <p:spPr>
          <a:xfrm rot="16200000" flipH="1" flipV="1">
            <a:off x="9672319" y="2197656"/>
            <a:ext cx="1105027" cy="837619"/>
          </a:xfrm>
          <a:prstGeom prst="ben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углом 13"/>
          <p:cNvSpPr/>
          <p:nvPr/>
        </p:nvSpPr>
        <p:spPr>
          <a:xfrm flipH="1" flipV="1">
            <a:off x="7673687" y="5444525"/>
            <a:ext cx="2132336" cy="815815"/>
          </a:xfrm>
          <a:prstGeom prst="ben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углом 15"/>
          <p:cNvSpPr/>
          <p:nvPr/>
        </p:nvSpPr>
        <p:spPr>
          <a:xfrm rot="5400000" flipH="1" flipV="1">
            <a:off x="2474646" y="4713019"/>
            <a:ext cx="762818" cy="2009488"/>
          </a:xfrm>
          <a:prstGeom prst="ben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6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82" y="88034"/>
            <a:ext cx="11896436" cy="983385"/>
          </a:xfrm>
          <a:solidFill>
            <a:schemeClr val="bg1">
              <a:lumMod val="9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500" dirty="0">
                <a:latin typeface="Georgia" panose="02040502050405020303" pitchFamily="18" charset="0"/>
              </a:rPr>
              <a:t>СТАТИСТИКА ПО ДОСУДЕБНОМУ РАЗРЕШЕНИЮ НАЛОГОВЫХ СПОРОВ за 2021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8690" y="6373688"/>
            <a:ext cx="2743200" cy="365125"/>
          </a:xfrm>
        </p:spPr>
        <p:txBody>
          <a:bodyPr/>
          <a:lstStyle/>
          <a:p>
            <a:fld id="{01AFF620-3B61-4C6C-A0ED-C2A4EBC90645}" type="slidenum">
              <a:rPr lang="ru-RU" smtClean="0"/>
              <a:t>5</a:t>
            </a:fld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68743" y="2930087"/>
            <a:ext cx="1902691" cy="7573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243657" y="3048904"/>
            <a:ext cx="15332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/>
              <a:t>2021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7075055" y="3308778"/>
            <a:ext cx="938067" cy="13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6151996" y="1806859"/>
            <a:ext cx="923059" cy="97013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2582" y="1453551"/>
            <a:ext cx="3805382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На 5,1 % по сравнению с показателем 2020 года снизилось количество вынесенных судами первой инстанции решений по налоговым спорам, прошедшим досудебное урегулирование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2582" y="3753028"/>
            <a:ext cx="3805382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На 5 % по сравнению с показателем 2020 года снизилось соотношение числа судебных дел по спорам, урегулированным в досудебном порядке и удовлетворенным в пользу налогоплательщиков, с количеством жалоб по налоговым спорам, оставленным без удовлетворения, при плановом значении не более 18% составило 7,5%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4479636" y="3793184"/>
            <a:ext cx="764021" cy="63103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6000" y="4557806"/>
            <a:ext cx="5495636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На 0,3 % по сравнению с показателем 2020 года снизилось количества судебных актов при оспаривании решений об отказе в государственной регистрации, вынесенных в пользу заявителей/истцов, к количеству принятых в административном порядке актов по жалобам заявителей на такие решения, вынесенных в пользу налоговых органов, при плановом значении не более 5% составило 2,23%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H="1" flipV="1">
            <a:off x="4361585" y="2059750"/>
            <a:ext cx="1180234" cy="75152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116743" y="2601422"/>
            <a:ext cx="382385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Возросла востребованность сервисов ФНС России - количество обращений к сервису «Узнать о жалобе» за 2021 год превысило 380 тыс. (297 тыс. за 2020 год)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97435" y="1290152"/>
            <a:ext cx="344285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Число обращений к сервису «Решения по жалобам» - составило 377 тыс. (357 тыс. за 2020 год)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6776893" y="3806286"/>
            <a:ext cx="1236229" cy="61793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28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0354100" y="8261372"/>
            <a:ext cx="0" cy="90167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506500" y="8413772"/>
            <a:ext cx="0" cy="90167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19741" y="1940670"/>
            <a:ext cx="11152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   Вывод: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50024"/>
            <a:ext cx="2743200" cy="365125"/>
          </a:xfrm>
        </p:spPr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3EAA2A69-A839-5F45-A5D3-FB02C7441164}" type="slidenum">
              <a:rPr kumimoji="0" lang="ru-RU" sz="1467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6</a:t>
            </a:fld>
            <a:endParaRPr kumimoji="0" lang="ru-RU" sz="1467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31C1093-1463-FF4D-8C78-7593B2E1F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741" y="6323172"/>
            <a:ext cx="1439369" cy="2957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77349" y="206053"/>
            <a:ext cx="1096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Распределение бремени доказывания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Georgia" panose="02040502050405020303" pitchFamily="18" charset="0"/>
              <a:cs typeface="Arial"/>
              <a:sym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7322" y="734337"/>
            <a:ext cx="11152613" cy="1405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33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cs typeface="Times New Roman" panose="02020603050405020304" pitchFamily="18" charset="0"/>
                <a:sym typeface="Arial"/>
              </a:rPr>
              <a:t>Определение Судебной коллегии по экономическим спорам Верховного Суда Российской Федерации от 14.05.2020 № 307-ЭС19-27597 по делу № А42-7695/2017 – судебное дело по заявлению АО «Специализированная производственно-техническая база «Звездочка</a:t>
            </a:r>
            <a:r>
              <a:rPr lang="ru-RU" sz="2133" i="1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  <a:sym typeface="Arial"/>
              </a:rPr>
              <a:t>»</a:t>
            </a:r>
            <a:endParaRPr kumimoji="0" lang="ru-RU" sz="2133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9970" y="2259677"/>
            <a:ext cx="109873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359991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Бремя доказывания.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/>
              <a:sym typeface="Arial"/>
            </a:endParaRPr>
          </a:p>
          <a:p>
            <a:pPr marL="0" marR="0" lvl="0" indent="359991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Еще один важный вопрос, который поднял ВС РФ: на ком лежит бремя доказывания должной осмотрительности - на налогоплательщике или проверяющих. И здесь все зависит от обстоятельств дела.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/>
              <a:sym typeface="Arial"/>
              <a:hlinkClick r:id="rId3"/>
            </a:endParaRPr>
          </a:p>
          <a:p>
            <a:pPr marL="0" marR="0" lvl="0" indent="359991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Это должен делать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налогоплательщик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, если инспекция выяснит, что:</a:t>
            </a:r>
          </a:p>
          <a:p>
            <a:pPr marL="0" marR="0" lvl="0" indent="359991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- экономический источник для вычета (возмещения) НДС не создан;</a:t>
            </a:r>
          </a:p>
          <a:p>
            <a:pPr marL="0" marR="0" lvl="0" indent="359991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- у контрагента нет ресурсов для исполнения договора, а сделка исполнена третьими лицами, которым контрагент не мог передать обязательства в силу своей номинальности.</a:t>
            </a:r>
          </a:p>
          <a:p>
            <a:pPr marL="0" marR="0" lvl="0" indent="359991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Налоговики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 же должны доказывать должную осмотрительность, если:</a:t>
            </a:r>
          </a:p>
          <a:p>
            <a:pPr marL="0" marR="0" lvl="0" indent="359991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- контрагент обладал ресурсами для исполнения сделки самостоятельно или с привлечением третьих лиц;</a:t>
            </a:r>
          </a:p>
          <a:p>
            <a:pPr marL="0" marR="0" lvl="0" indent="359991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- сдал бухгалтерскую и налоговую отчетность, где эти ресурсы отражены.</a:t>
            </a:r>
          </a:p>
          <a:p>
            <a:pPr marL="0" marR="0" lvl="0" indent="359991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/>
                <a:sym typeface="Arial"/>
              </a:rPr>
              <a:t>В таком случае налогоплательщик вправе ожидать, что партнер уплатит налоги в бюджет. Предполагается, что в такой ситуации выбор исполнителя отвечал условиям делового оборота.</a:t>
            </a:r>
          </a:p>
        </p:txBody>
      </p:sp>
      <p:sp>
        <p:nvSpPr>
          <p:cNvPr id="21" name="Номер слайда 1"/>
          <p:cNvSpPr txBox="1">
            <a:spLocks/>
          </p:cNvSpPr>
          <p:nvPr/>
        </p:nvSpPr>
        <p:spPr>
          <a:xfrm>
            <a:off x="9310254" y="63765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FB5C394-8B83-4565-8ED5-0D5BE2B0D925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6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128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94232506"/>
              </p:ext>
            </p:extLst>
          </p:nvPr>
        </p:nvGraphicFramePr>
        <p:xfrm>
          <a:off x="609600" y="258907"/>
          <a:ext cx="10972800" cy="674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7018" y="1206504"/>
            <a:ext cx="5938982" cy="5170342"/>
          </a:xfr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ru-RU" sz="29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ru-RU" sz="2900" dirty="0">
                <a:solidFill>
                  <a:prstClr val="black"/>
                </a:solidFill>
                <a:latin typeface="Georgia" panose="02040502050405020303" pitchFamily="18" charset="0"/>
              </a:rPr>
              <a:t>- В отношении 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ООО «МКЗ» проведена выездная налоговая проверка, в результате которой 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</a:rPr>
              <a:t>доначислены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 НДС и налог на прибыль;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- Платить сразу компания не стала и через 10 месяцев ФНС направила требование об уплате недоимки. Никто снова ничего не заплатил, и налоговики приняли решение о взыскании со счета;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- Только вот согласно п. 2 ст. 70 НК РФ, требование по результатам проверки должно быть направлено в течение 20 дней с даты вступления в силу решения, а также ФНС должна была принять решение о взыскании в течение двух месяцев, после – только через суд;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- Но и через суд срок – 6 месяцев, поэтому все сроки прошли. Зная это, компания обратилась в суд с обжалованием такого позднего решения налоговиков и выиграла. 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marL="0" indent="0" algn="just" fontAlgn="base">
              <a:buNone/>
            </a:pPr>
            <a:endParaRPr lang="ru-RU" dirty="0"/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1491" y="1686648"/>
            <a:ext cx="5698836" cy="3980872"/>
          </a:xfr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Арбитражный суд Западно-Сибирского признал, что налоговая пропустила все сроки взыскания и теперь их решение недействительно. ФНС подали кассацию, но и там поддержки не получила.</a:t>
            </a:r>
          </a:p>
          <a:p>
            <a:pPr marL="0" indent="0" algn="just">
              <a:buNone/>
            </a:pPr>
            <a:endParaRPr lang="ru-RU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Судьи посчитали, что все нужно было делать раньше, и возможности у инспекторов для этого были. Тем более компания от получения требований не уклонялась. </a:t>
            </a:r>
          </a:p>
          <a:p>
            <a:pPr marL="0" indent="0" algn="just">
              <a:buNone/>
            </a:pPr>
            <a:endParaRPr lang="ru-RU" sz="2900" dirty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9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*** 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Определение ВС РФ от 05.07.2021 №  307-ЭС21-2135 по делу № А21-10479/2019; Постановление Арбитражного суда Западно-Сибирского округа №Ф04-2423/21 от 18.05.2021</a:t>
            </a:r>
            <a:endParaRPr lang="ru-RU" sz="29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99418" y="6402533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47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3309" y="6390481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8547" y="106291"/>
            <a:ext cx="11720944" cy="99262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>
                <a:latin typeface="Georgia" panose="02040502050405020303" pitchFamily="18" charset="0"/>
              </a:rPr>
              <a:t>Особенности защиты в зависимости </a:t>
            </a:r>
            <a:br>
              <a:rPr lang="ru-RU" sz="3600" dirty="0">
                <a:latin typeface="Georgia" panose="02040502050405020303" pitchFamily="18" charset="0"/>
              </a:rPr>
            </a:br>
            <a:r>
              <a:rPr lang="ru-RU" sz="3600" dirty="0">
                <a:latin typeface="Georgia" panose="02040502050405020303" pitchFamily="18" charset="0"/>
              </a:rPr>
              <a:t>от вида налогового спора</a:t>
            </a: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5846618" y="1109698"/>
            <a:ext cx="6086763" cy="5732967"/>
          </a:xfrm>
          <a:prstGeom prst="rect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3400" b="1" dirty="0">
              <a:latin typeface="Georgia" panose="02040502050405020303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6400" b="1" dirty="0">
                <a:latin typeface="Georgia" panose="02040502050405020303" pitchFamily="18" charset="0"/>
              </a:rPr>
              <a:t>Спор, связанный с необоснованной налоговой выгодой:</a:t>
            </a:r>
          </a:p>
          <a:p>
            <a:r>
              <a:rPr lang="ru-RU" sz="6400" dirty="0">
                <a:latin typeface="Georgia" panose="02040502050405020303" pitchFamily="18" charset="0"/>
              </a:rPr>
              <a:t>Осуществляется на основании ст. 54.1 НК РФ;</a:t>
            </a:r>
          </a:p>
          <a:p>
            <a:r>
              <a:rPr lang="ru-RU" sz="6400" dirty="0">
                <a:latin typeface="Georgia" panose="02040502050405020303" pitchFamily="18" charset="0"/>
              </a:rPr>
              <a:t>Доказывается реальность сделки, отсутствие налогового мотива, исполнение контрагентом по сделке или иным лицом, предусмотренным сделкой;</a:t>
            </a:r>
          </a:p>
          <a:p>
            <a:r>
              <a:rPr lang="ru-RU" sz="6400" dirty="0">
                <a:latin typeface="Georgia" panose="02040502050405020303" pitchFamily="18" charset="0"/>
              </a:rPr>
              <a:t>Акцент делается на выемке, осмотре помещения, допросе свидетелей;</a:t>
            </a:r>
          </a:p>
          <a:p>
            <a:r>
              <a:rPr lang="ru-RU" sz="6400" dirty="0">
                <a:latin typeface="Georgia" panose="02040502050405020303" pitchFamily="18" charset="0"/>
              </a:rPr>
              <a:t>Доказывается наличие деловой цели во взаимоотношениях налогоплательщика и его контрагентов, проявление коммерческой осмотрительности;</a:t>
            </a:r>
          </a:p>
          <a:p>
            <a:r>
              <a:rPr lang="ru-RU" sz="6400" dirty="0">
                <a:latin typeface="Georgia" panose="02040502050405020303" pitchFamily="18" charset="0"/>
              </a:rPr>
              <a:t>Осуществление </a:t>
            </a:r>
            <a:r>
              <a:rPr lang="ru-RU" sz="6400" dirty="0" err="1">
                <a:latin typeface="Georgia" panose="02040502050405020303" pitchFamily="18" charset="0"/>
              </a:rPr>
              <a:t>контррасчёта</a:t>
            </a:r>
            <a:r>
              <a:rPr lang="ru-RU" sz="6400" dirty="0">
                <a:latin typeface="Georgia" panose="02040502050405020303" pitchFamily="18" charset="0"/>
              </a:rPr>
              <a:t>;</a:t>
            </a:r>
          </a:p>
          <a:p>
            <a:r>
              <a:rPr lang="ru-RU" sz="6400" dirty="0">
                <a:latin typeface="Georgia" panose="02040502050405020303" pitchFamily="18" charset="0"/>
              </a:rPr>
              <a:t>Проведение расчёта действительных налоговых обязательств (налоговая реконструкция);</a:t>
            </a:r>
          </a:p>
          <a:p>
            <a:r>
              <a:rPr lang="ru-RU" sz="6400" dirty="0">
                <a:latin typeface="Georgia" panose="02040502050405020303" pitchFamily="18" charset="0"/>
              </a:rPr>
              <a:t>Определение предельных сроков проведения налоговой проверки (влияет на привлечение к налоговой ответственности возможности взыскания недоимки).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6400" dirty="0">
                <a:latin typeface="Georgia" panose="02040502050405020303" pitchFamily="18" charset="0"/>
              </a:rPr>
              <a:t>* Определение Верховного Суда РФ от 12.10.2020 № 305-ЭС20-14227 по делу № А40-118135/2019, Постановление Девятого арбитражного апелляционного суда от 13.12.2021 № 09АП-61799/2021, 09АП-61801/2021 по делу № А40-118073/2019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6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endParaRPr lang="ru-RU" sz="2600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2" name="Объект 2"/>
          <p:cNvSpPr>
            <a:spLocks noGrp="1"/>
          </p:cNvSpPr>
          <p:nvPr>
            <p:ph type="title"/>
          </p:nvPr>
        </p:nvSpPr>
        <p:spPr>
          <a:xfrm>
            <a:off x="249384" y="1717964"/>
            <a:ext cx="5172362" cy="4855079"/>
          </a:xfrm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br>
              <a:rPr lang="ru-RU" sz="1800" b="1" dirty="0">
                <a:latin typeface="Georgia" panose="02040502050405020303" pitchFamily="18" charset="0"/>
              </a:rPr>
            </a:br>
            <a:br>
              <a:rPr lang="ru-RU" sz="1800" b="1" dirty="0">
                <a:latin typeface="Georgia" panose="02040502050405020303" pitchFamily="18" charset="0"/>
              </a:rPr>
            </a:br>
            <a:br>
              <a:rPr lang="ru-RU" sz="1800" b="1" dirty="0">
                <a:latin typeface="Georgia" panose="02040502050405020303" pitchFamily="18" charset="0"/>
              </a:rPr>
            </a:br>
            <a:r>
              <a:rPr lang="ru-RU" sz="1800" b="1" dirty="0">
                <a:latin typeface="Georgia" panose="02040502050405020303" pitchFamily="18" charset="0"/>
              </a:rPr>
              <a:t>Методологический спор:</a:t>
            </a:r>
            <a:br>
              <a:rPr lang="ru-RU" sz="1800" b="1" dirty="0">
                <a:latin typeface="Georgia" panose="02040502050405020303" pitchFamily="18" charset="0"/>
              </a:rPr>
            </a:br>
            <a:endParaRPr lang="ru-RU" sz="1800" b="1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latin typeface="Georgia" panose="02040502050405020303" pitchFamily="18" charset="0"/>
              </a:rPr>
              <a:t>Осуществляется на основании ст. 54 НК РФ;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latin typeface="Georgia" panose="02040502050405020303" pitchFamily="18" charset="0"/>
              </a:rPr>
              <a:t>Доказательства обоснованности определения объекта налогообложения, порядка исчисления налога;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latin typeface="Georgia" panose="02040502050405020303" pitchFamily="18" charset="0"/>
              </a:rPr>
              <a:t>Акцент делается на проведении экспертизы, привлечении специалиста, допросе свидетелей;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latin typeface="Georgia" panose="02040502050405020303" pitchFamily="18" charset="0"/>
              </a:rPr>
              <a:t>Доказывается отсутствие основания для изменения порядка определения объекта налогообложения и исчисления налога;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latin typeface="Georgia" panose="02040502050405020303" pitchFamily="18" charset="0"/>
              </a:rPr>
              <a:t>Осуществление </a:t>
            </a:r>
            <a:r>
              <a:rPr lang="ru-RU" sz="1800" dirty="0" err="1">
                <a:latin typeface="Georgia" panose="02040502050405020303" pitchFamily="18" charset="0"/>
              </a:rPr>
              <a:t>контррасчёта</a:t>
            </a:r>
            <a:r>
              <a:rPr lang="ru-RU" sz="1800" dirty="0">
                <a:latin typeface="Georgia" panose="02040502050405020303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latin typeface="Georgia" panose="02040502050405020303" pitchFamily="18" charset="0"/>
              </a:rPr>
              <a:t>Проведение расчёта действительных налоговых обязательств.</a:t>
            </a:r>
          </a:p>
          <a:p>
            <a:pPr>
              <a:lnSpc>
                <a:spcPct val="100000"/>
              </a:lnSpc>
            </a:pPr>
            <a:endParaRPr lang="ru-RU" sz="1800" dirty="0">
              <a:latin typeface="Georgia" panose="0204050205040502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>
                <a:latin typeface="Georgia" panose="02040502050405020303" pitchFamily="18" charset="0"/>
              </a:rPr>
              <a:t>* Определение Верховного Суда РФ от 01.04.20222 № 309-ЭС22-2928 по делу № А76-6025/2020, Определение Верховного Суда РФ от 26.10.2021 № 309-ЭС21-17279, А76-8659/2020</a:t>
            </a:r>
          </a:p>
          <a:p>
            <a:pPr marL="0" indent="0">
              <a:buNone/>
            </a:pPr>
            <a:endParaRPr lang="ru-RU" sz="1600" dirty="0">
              <a:latin typeface="Georgia" panose="02040502050405020303" pitchFamily="18" charset="0"/>
            </a:endParaRPr>
          </a:p>
          <a:p>
            <a:pPr lvl="0"/>
            <a:endParaRPr lang="ru-RU" sz="14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sz="1400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14" name="Номер слайда 1"/>
          <p:cNvSpPr txBox="1">
            <a:spLocks/>
          </p:cNvSpPr>
          <p:nvPr/>
        </p:nvSpPr>
        <p:spPr>
          <a:xfrm>
            <a:off x="9448800" y="64775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FB5C394-8B83-4565-8ED5-0D5BE2B0D925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8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8079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3309" y="6390481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5C394-8B83-4565-8ED5-0D5BE2B0D92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Номер слайда 1"/>
          <p:cNvSpPr txBox="1">
            <a:spLocks/>
          </p:cNvSpPr>
          <p:nvPr/>
        </p:nvSpPr>
        <p:spPr>
          <a:xfrm>
            <a:off x="9448800" y="64775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FB5C394-8B83-4565-8ED5-0D5BE2B0D925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9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1937" y="544720"/>
            <a:ext cx="106495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Georgia" panose="02040502050405020303" pitchFamily="18" charset="0"/>
              </a:rPr>
              <a:t>Стратегическое планирование работы </a:t>
            </a:r>
            <a:br>
              <a:rPr lang="ru-RU" sz="3200" dirty="0">
                <a:latin typeface="Georgia" panose="02040502050405020303" pitchFamily="18" charset="0"/>
              </a:rPr>
            </a:br>
            <a:r>
              <a:rPr lang="ru-RU" sz="3200" dirty="0">
                <a:latin typeface="Georgia" panose="02040502050405020303" pitchFamily="18" charset="0"/>
              </a:rPr>
              <a:t>с налоговыми рисками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8484" y="2340038"/>
            <a:ext cx="4113372" cy="251695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buClr>
                <a:srgbClr val="000000"/>
              </a:buClr>
              <a:defRPr/>
            </a:pPr>
            <a:r>
              <a:rPr lang="ru-RU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Стадия </a:t>
            </a:r>
            <a:r>
              <a:rPr lang="ru-RU" sz="24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допроверочного</a:t>
            </a:r>
            <a:r>
              <a:rPr lang="ru-RU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Arial"/>
                <a:sym typeface="Arial"/>
              </a:rPr>
              <a:t> планирования налоговых последствий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4463733" y="3243876"/>
            <a:ext cx="2657503" cy="387404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7253113" y="2120959"/>
            <a:ext cx="4855760" cy="2633238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Успешность защитных мероприятий - до </a:t>
            </a:r>
            <a:r>
              <a:rPr lang="ru-RU" sz="2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100 % </a:t>
            </a:r>
          </a:p>
          <a:p>
            <a:pPr algn="ctr"/>
            <a:endParaRPr lang="ru-RU" sz="17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2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lyss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1B3B193B9364EB3E068B342C4658D" ma:contentTypeVersion="0" ma:contentTypeDescription="Создание документа." ma:contentTypeScope="" ma:versionID="40cf31bf0273d4c4ee4c6f2956fae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DDE87-312A-4415-B42C-8D40BDB3C63F}"/>
</file>

<file path=customXml/itemProps2.xml><?xml version="1.0" encoding="utf-8"?>
<ds:datastoreItem xmlns:ds="http://schemas.openxmlformats.org/officeDocument/2006/customXml" ds:itemID="{9C34CBCE-7E31-4FF8-88E0-AB4F42902B82}"/>
</file>

<file path=customXml/itemProps3.xml><?xml version="1.0" encoding="utf-8"?>
<ds:datastoreItem xmlns:ds="http://schemas.openxmlformats.org/officeDocument/2006/customXml" ds:itemID="{3EE999F2-F697-41C8-8F78-5702EFCC4A0F}"/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1149</Words>
  <Application>Microsoft Office PowerPoint</Application>
  <PresentationFormat>Widescreen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Georgia</vt:lpstr>
      <vt:lpstr>GeosansLight</vt:lpstr>
      <vt:lpstr>Nunito Sans</vt:lpstr>
      <vt:lpstr>Wingdings</vt:lpstr>
      <vt:lpstr>Тема Office</vt:lpstr>
      <vt:lpstr>Ulysses template</vt:lpstr>
      <vt:lpstr>2_Тема Office</vt:lpstr>
      <vt:lpstr>19_Тема Office</vt:lpstr>
      <vt:lpstr>9_Тема Office</vt:lpstr>
      <vt:lpstr>PowerPoint Presentation</vt:lpstr>
      <vt:lpstr>PowerPoint Presentation</vt:lpstr>
      <vt:lpstr>PowerPoint Presentation</vt:lpstr>
      <vt:lpstr>АЛГОРИТМ ДЕЙСТВИЙ НАЛОГОПЛАТЕЛЬЩИКА</vt:lpstr>
      <vt:lpstr>СТАТИСТИКА ПО ДОСУДЕБНОМУ РАЗРЕШЕНИЮ НАЛОГОВЫХ СПОРОВ за 2021 год</vt:lpstr>
      <vt:lpstr>PowerPoint Presentation</vt:lpstr>
      <vt:lpstr>PowerPoint Presentation</vt:lpstr>
      <vt:lpstr>   Методологический спор:  Осуществляется на основании ст. 54 НК РФ; Доказательства обоснованности определения объекта налогообложения, порядка исчисления налога; Акцент делается на проведении экспертизы, привлечении специалиста, допросе свидетелей; Доказывается отсутствие основания для изменения порядка определения объекта налогообложения и исчисления налога; Осуществление контррасчёта; Проведение расчёта действительных налоговых обязательств.  * Определение Верховного Суда РФ от 01.04.20222 № 309-ЭС22-2928 по делу № А76-6025/2020, Определение Верховного Суда РФ от 26.10.2021 № 309-ЭС21-17279, А76-8659/2020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Тихомиров Василий Андреевич</dc:creator>
  <cp:lastModifiedBy>Владислав Левицкий</cp:lastModifiedBy>
  <cp:revision>294</cp:revision>
  <dcterms:created xsi:type="dcterms:W3CDTF">2021-09-10T08:19:02Z</dcterms:created>
  <dcterms:modified xsi:type="dcterms:W3CDTF">2022-04-06T13:22:57Z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0x0101004211B3B193B9364EB3E068B342C4658D</vt:lpwstr>
  </property>
</Properties>
</file>