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400" r:id="rId2"/>
    <p:sldId id="372" r:id="rId3"/>
    <p:sldId id="449" r:id="rId4"/>
    <p:sldId id="450" r:id="rId5"/>
    <p:sldId id="454" r:id="rId6"/>
    <p:sldId id="452" r:id="rId7"/>
    <p:sldId id="453" r:id="rId8"/>
    <p:sldId id="451" r:id="rId9"/>
    <p:sldId id="272" r:id="rId10"/>
  </p:sldIdLst>
  <p:sldSz cx="10693400" cy="7561263"/>
  <p:notesSz cx="6797675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A40000"/>
    <a:srgbClr val="963A4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43" autoAdjust="0"/>
    <p:restoredTop sz="94569" autoAdjust="0"/>
  </p:normalViewPr>
  <p:slideViewPr>
    <p:cSldViewPr showGuides="1">
      <p:cViewPr>
        <p:scale>
          <a:sx n="75" d="100"/>
          <a:sy n="75" d="100"/>
        </p:scale>
        <p:origin x="2100" y="66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427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168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20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948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103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455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858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436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1710296" y="2916535"/>
            <a:ext cx="727280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3261" tIns="66631" rIns="133261" bIns="66631" anchor="ctr"/>
          <a:lstStyle>
            <a:lvl1pPr defTabSz="1331913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331913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331913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331913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331913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dirty="0"/>
          </a:p>
          <a:p>
            <a:pPr algn="ctr" eaLnBrk="1" hangingPunct="1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«Недействительность сделок: Налоговые последствия»</a:t>
            </a:r>
          </a:p>
          <a:p>
            <a:pPr algn="ctr" eaLnBrk="1" hangingPunct="1"/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Григорий Михайлович</a:t>
            </a:r>
          </a:p>
          <a:p>
            <a:pPr algn="ctr" eaLnBrk="1" hangingPunct="1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Палий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отдела камерального контроля </a:t>
            </a:r>
          </a:p>
          <a:p>
            <a:pPr algn="ctr" eaLnBrk="1" hangingPunct="1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УФНС России по г. Москве</a:t>
            </a:r>
          </a:p>
        </p:txBody>
      </p:sp>
    </p:spTree>
    <p:extLst>
      <p:ext uri="{BB962C8B-B14F-4D97-AF65-F5344CB8AC3E}">
        <p14:creationId xmlns:p14="http://schemas.microsoft.com/office/powerpoint/2010/main" val="422778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11099803" y="6042222"/>
            <a:ext cx="825500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marL="0" algn="ctr" defTabSz="914400" rtl="0" eaLnBrk="1" latinLnBrk="0" hangingPunct="1">
              <a:lnSpc>
                <a:spcPts val="2104"/>
              </a:lnSpc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88309" y="4554522"/>
            <a:ext cx="10116843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5167" algn="just"/>
            <a:r>
              <a:rPr lang="ru-RU" sz="2000" b="1" dirty="0">
                <a:solidFill>
                  <a:srgbClr val="C00000"/>
                </a:solidFill>
                <a:latin typeface="+mj-lt"/>
              </a:rPr>
              <a:t>Недействительная сделка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не влечет юридических последствий, за исключением тех, которые связаны с ее недействительностью, и недействительна с момента ее совершения </a:t>
            </a:r>
            <a:r>
              <a:rPr lang="ru-RU" sz="2000" dirty="0">
                <a:solidFill>
                  <a:srgbClr val="C00000"/>
                </a:solidFill>
                <a:latin typeface="+mj-lt"/>
              </a:rPr>
              <a:t>– пункт 1 статьи 167 ГК РФ</a:t>
            </a:r>
          </a:p>
          <a:p>
            <a:pPr marL="735167" algn="just"/>
            <a:endParaRPr lang="ru-RU" sz="19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735167" algn="just"/>
            <a:r>
              <a:rPr lang="ru-RU" sz="2000" b="1" dirty="0">
                <a:solidFill>
                  <a:srgbClr val="C00000"/>
                </a:solidFill>
                <a:latin typeface="+mj-lt"/>
              </a:rPr>
              <a:t>Двусторонняя реституция: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при недействительности сделки каждая из сторон обязана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возвратить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другой все полученное по сделке, а в случае невозможности возвратить полученное в натуре - возместить его стоимость (если иные последствия недействительности сделки не предусмотрены законом) </a:t>
            </a:r>
            <a:r>
              <a:rPr lang="ru-RU" sz="2000" dirty="0">
                <a:solidFill>
                  <a:srgbClr val="C00000"/>
                </a:solidFill>
                <a:latin typeface="+mj-lt"/>
              </a:rPr>
              <a:t>– пункт 2 статьи 167 ГК РФ</a:t>
            </a:r>
            <a:endParaRPr lang="ru-RU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Заголовок 2">
            <a:extLst>
              <a:ext uri="{FF2B5EF4-FFF2-40B4-BE49-F238E27FC236}">
                <a16:creationId xmlns:a16="http://schemas.microsoft.com/office/drawing/2014/main" id="{EEDCFD11-70B7-1E4E-A1BD-B90C897F8B82}"/>
              </a:ext>
            </a:extLst>
          </p:cNvPr>
          <p:cNvSpPr txBox="1">
            <a:spLocks/>
          </p:cNvSpPr>
          <p:nvPr/>
        </p:nvSpPr>
        <p:spPr>
          <a:xfrm>
            <a:off x="958119" y="27030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/>
              <a:t>ПРОБЛЕМАТИКА</a:t>
            </a:r>
            <a:endParaRPr lang="ru-RU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B58166C7-0EEC-47C9-B668-C916EF78A550}"/>
              </a:ext>
            </a:extLst>
          </p:cNvPr>
          <p:cNvCxnSpPr/>
          <p:nvPr/>
        </p:nvCxnSpPr>
        <p:spPr>
          <a:xfrm>
            <a:off x="1458268" y="2546136"/>
            <a:ext cx="777686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5125485-553E-4C8F-8F53-B61F65D6B81E}"/>
              </a:ext>
            </a:extLst>
          </p:cNvPr>
          <p:cNvSpPr txBox="1"/>
          <p:nvPr/>
        </p:nvSpPr>
        <p:spPr>
          <a:xfrm>
            <a:off x="1027281" y="2062824"/>
            <a:ext cx="288032" cy="64807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8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A03510F-455A-47D4-B277-D025D1265EE5}"/>
              </a:ext>
            </a:extLst>
          </p:cNvPr>
          <p:cNvCxnSpPr>
            <a:cxnSpLocks/>
          </p:cNvCxnSpPr>
          <p:nvPr/>
        </p:nvCxnSpPr>
        <p:spPr>
          <a:xfrm>
            <a:off x="2394372" y="2261566"/>
            <a:ext cx="0" cy="5760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7A87235B-89D1-427A-B196-8956B87243B9}"/>
              </a:ext>
            </a:extLst>
          </p:cNvPr>
          <p:cNvCxnSpPr>
            <a:cxnSpLocks/>
          </p:cNvCxnSpPr>
          <p:nvPr/>
        </p:nvCxnSpPr>
        <p:spPr>
          <a:xfrm>
            <a:off x="5087159" y="2261566"/>
            <a:ext cx="0" cy="5760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9C03BD2F-D96C-481F-8442-919E1E02C546}"/>
              </a:ext>
            </a:extLst>
          </p:cNvPr>
          <p:cNvCxnSpPr>
            <a:cxnSpLocks/>
          </p:cNvCxnSpPr>
          <p:nvPr/>
        </p:nvCxnSpPr>
        <p:spPr>
          <a:xfrm>
            <a:off x="7938988" y="2261566"/>
            <a:ext cx="0" cy="5760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3EB8F6CD-DFF9-4147-8265-1808BFDF8C6C}"/>
              </a:ext>
            </a:extLst>
          </p:cNvPr>
          <p:cNvSpPr/>
          <p:nvPr/>
        </p:nvSpPr>
        <p:spPr>
          <a:xfrm>
            <a:off x="1638290" y="1541486"/>
            <a:ext cx="1512163" cy="648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Операция по сделке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C31781A0-ECC8-4BEF-921A-72C51133B865}"/>
              </a:ext>
            </a:extLst>
          </p:cNvPr>
          <p:cNvSpPr/>
          <p:nvPr/>
        </p:nvSpPr>
        <p:spPr>
          <a:xfrm>
            <a:off x="3502452" y="1322001"/>
            <a:ext cx="3169414" cy="8367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Признание судом сделки недействительной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12A50F14-A90C-4A4D-8F1B-ABC596A16F6B}"/>
              </a:ext>
            </a:extLst>
          </p:cNvPr>
          <p:cNvSpPr/>
          <p:nvPr/>
        </p:nvSpPr>
        <p:spPr>
          <a:xfrm>
            <a:off x="6876661" y="1506684"/>
            <a:ext cx="2070438" cy="648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Двусторонняя реституция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12298230-E489-472C-AD3C-FEFE702AF296}"/>
              </a:ext>
            </a:extLst>
          </p:cNvPr>
          <p:cNvSpPr/>
          <p:nvPr/>
        </p:nvSpPr>
        <p:spPr>
          <a:xfrm>
            <a:off x="1692295" y="2976471"/>
            <a:ext cx="1404152" cy="4971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2020 г.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A1053379-5B0A-461A-A997-7E5481368356}"/>
              </a:ext>
            </a:extLst>
          </p:cNvPr>
          <p:cNvSpPr/>
          <p:nvPr/>
        </p:nvSpPr>
        <p:spPr>
          <a:xfrm>
            <a:off x="4385083" y="2973067"/>
            <a:ext cx="1404152" cy="4971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2021 г.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F41BF54D-4667-4A04-8A5E-7380D5347D79}"/>
              </a:ext>
            </a:extLst>
          </p:cNvPr>
          <p:cNvSpPr/>
          <p:nvPr/>
        </p:nvSpPr>
        <p:spPr>
          <a:xfrm>
            <a:off x="7236912" y="2976471"/>
            <a:ext cx="1404152" cy="4971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2022 г.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53E9E20-134C-4D71-9F46-F13BFDC60049}"/>
              </a:ext>
            </a:extLst>
          </p:cNvPr>
          <p:cNvSpPr txBox="1"/>
          <p:nvPr/>
        </p:nvSpPr>
        <p:spPr>
          <a:xfrm>
            <a:off x="1171297" y="3630466"/>
            <a:ext cx="8657237" cy="9144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62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Как оформить и отразить? В каком периоде?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4834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11099803" y="6042222"/>
            <a:ext cx="825500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marL="0" algn="ctr" defTabSz="914400" rtl="0" eaLnBrk="1" latinLnBrk="0" hangingPunct="1">
              <a:lnSpc>
                <a:spcPts val="2104"/>
              </a:lnSpc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Заголовок 2">
            <a:extLst>
              <a:ext uri="{FF2B5EF4-FFF2-40B4-BE49-F238E27FC236}">
                <a16:creationId xmlns:a16="http://schemas.microsoft.com/office/drawing/2014/main" id="{EEDCFD11-70B7-1E4E-A1BD-B90C897F8B82}"/>
              </a:ext>
            </a:extLst>
          </p:cNvPr>
          <p:cNvSpPr txBox="1">
            <a:spLocks/>
          </p:cNvSpPr>
          <p:nvPr/>
        </p:nvSpPr>
        <p:spPr>
          <a:xfrm>
            <a:off x="1273140" y="180231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/>
              <a:t>НАЛОГ НА ДОБАВЛЕННУЮ СТОИМОСТЬ</a:t>
            </a:r>
          </a:p>
          <a:p>
            <a:pPr algn="ctr"/>
            <a:endParaRPr lang="ru-RU" sz="3600" dirty="0"/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63256967-64E8-4045-9E38-19F03817AE7D}"/>
              </a:ext>
            </a:extLst>
          </p:cNvPr>
          <p:cNvSpPr/>
          <p:nvPr/>
        </p:nvSpPr>
        <p:spPr>
          <a:xfrm>
            <a:off x="711200" y="1548383"/>
            <a:ext cx="4725539" cy="49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ПРОДАВЕЦ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26F91FAF-EDB0-4E5B-A4B2-AEBC9E8D8A5A}"/>
              </a:ext>
            </a:extLst>
          </p:cNvPr>
          <p:cNvSpPr/>
          <p:nvPr/>
        </p:nvSpPr>
        <p:spPr>
          <a:xfrm>
            <a:off x="5661721" y="1548383"/>
            <a:ext cx="4725539" cy="49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ПОКУПАТЕЛЬ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BB984730-31E3-4F75-A292-04FF5802F955}"/>
              </a:ext>
            </a:extLst>
          </p:cNvPr>
          <p:cNvSpPr/>
          <p:nvPr/>
        </p:nvSpPr>
        <p:spPr>
          <a:xfrm>
            <a:off x="711200" y="2177417"/>
            <a:ext cx="4725539" cy="49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/>
              <a:t>Письмо Минфина </a:t>
            </a:r>
          </a:p>
          <a:p>
            <a:pPr algn="ctr"/>
            <a:r>
              <a:rPr lang="ru-RU" sz="1800" b="1" dirty="0"/>
              <a:t>от 09.09.2019 </a:t>
            </a:r>
            <a:r>
              <a:rPr lang="en-US" sz="1800" b="1" dirty="0"/>
              <a:t>N 03-03-07/69376</a:t>
            </a:r>
            <a:endParaRPr lang="ru-RU" sz="1800" b="1" dirty="0"/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16541E1B-3F6A-447D-ABFD-479123F9C6D0}"/>
              </a:ext>
            </a:extLst>
          </p:cNvPr>
          <p:cNvSpPr/>
          <p:nvPr/>
        </p:nvSpPr>
        <p:spPr>
          <a:xfrm>
            <a:off x="711200" y="2890565"/>
            <a:ext cx="4725539" cy="4346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tx2"/>
                </a:solidFill>
              </a:rPr>
              <a:t>Выставить </a:t>
            </a:r>
            <a:r>
              <a:rPr lang="ru-RU" sz="1800" dirty="0">
                <a:solidFill>
                  <a:srgbClr val="C00000"/>
                </a:solidFill>
              </a:rPr>
              <a:t>корректировочный счет-фактуру</a:t>
            </a:r>
            <a:r>
              <a:rPr lang="ru-RU" sz="1800" dirty="0">
                <a:solidFill>
                  <a:schemeClr val="tx2"/>
                </a:solidFill>
              </a:rPr>
              <a:t> на уменьшение</a:t>
            </a:r>
          </a:p>
          <a:p>
            <a:pPr indent="355600" algn="just"/>
            <a:endParaRPr lang="ru-RU" sz="1800" dirty="0">
              <a:solidFill>
                <a:schemeClr val="tx2"/>
              </a:solidFill>
            </a:endParaRPr>
          </a:p>
          <a:p>
            <a:pPr indent="355600" algn="just"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tx2"/>
                </a:solidFill>
              </a:rPr>
              <a:t>Заявить </a:t>
            </a:r>
            <a:r>
              <a:rPr lang="ru-RU" sz="1800" dirty="0">
                <a:solidFill>
                  <a:srgbClr val="C00000"/>
                </a:solidFill>
              </a:rPr>
              <a:t>вычет</a:t>
            </a:r>
            <a:r>
              <a:rPr lang="ru-RU" sz="1800" dirty="0">
                <a:solidFill>
                  <a:schemeClr val="tx2"/>
                </a:solidFill>
              </a:rPr>
              <a:t> по пункту 5 статьи 171 НК РФ (возврат товара, имущества</a:t>
            </a:r>
            <a:r>
              <a:rPr lang="ru-RU" sz="1800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pPr algn="just"/>
            <a:r>
              <a:rPr lang="ru-RU" sz="1800" dirty="0">
                <a:solidFill>
                  <a:schemeClr val="tx2"/>
                </a:solidFill>
                <a:latin typeface="+mj-lt"/>
              </a:rPr>
              <a:t>См.: </a:t>
            </a:r>
            <a:r>
              <a:rPr lang="ru-RU" sz="1800" dirty="0">
                <a:solidFill>
                  <a:schemeClr val="tx2"/>
                </a:solidFill>
                <a:effectLst/>
                <a:latin typeface="+mj-lt"/>
                <a:ea typeface="Times New Roman" panose="02020603050405020304" pitchFamily="18" charset="0"/>
              </a:rPr>
              <a:t>Постановление Правительства РФ от 19.01.2019 №15, письмо Минфина от 10 апреля 2019 г. N 03-07-09/25208 </a:t>
            </a:r>
            <a:endParaRPr lang="ru-RU" sz="1800" dirty="0">
              <a:solidFill>
                <a:schemeClr val="tx2"/>
              </a:solidFill>
            </a:endParaRPr>
          </a:p>
          <a:p>
            <a:pPr indent="355600" algn="ctr"/>
            <a:r>
              <a:rPr lang="ru-RU" sz="1800" b="1" dirty="0">
                <a:solidFill>
                  <a:srgbClr val="C00000"/>
                </a:solidFill>
              </a:rPr>
              <a:t>ВАЖНО! </a:t>
            </a:r>
          </a:p>
          <a:p>
            <a:pPr indent="35560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2"/>
                </a:solidFill>
              </a:rPr>
              <a:t>КСФ выставляется </a:t>
            </a:r>
            <a:r>
              <a:rPr lang="ru-RU" sz="1800" b="1" dirty="0">
                <a:solidFill>
                  <a:schemeClr val="tx2"/>
                </a:solidFill>
              </a:rPr>
              <a:t>в момент фактического возврата </a:t>
            </a:r>
            <a:r>
              <a:rPr lang="ru-RU" sz="1800" dirty="0">
                <a:solidFill>
                  <a:schemeClr val="tx2"/>
                </a:solidFill>
              </a:rPr>
              <a:t>(реституции)</a:t>
            </a:r>
          </a:p>
          <a:p>
            <a:pPr indent="35560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2"/>
                </a:solidFill>
              </a:rPr>
              <a:t>Вычет </a:t>
            </a:r>
            <a:r>
              <a:rPr lang="ru-RU" sz="1800" b="1" dirty="0">
                <a:solidFill>
                  <a:schemeClr val="tx2"/>
                </a:solidFill>
              </a:rPr>
              <a:t>в течение года </a:t>
            </a:r>
            <a:r>
              <a:rPr lang="ru-RU" sz="1800" dirty="0">
                <a:solidFill>
                  <a:schemeClr val="tx2"/>
                </a:solidFill>
              </a:rPr>
              <a:t>с момента возврата  </a:t>
            </a:r>
          </a:p>
          <a:p>
            <a:pPr indent="35560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2"/>
                </a:solidFill>
              </a:rPr>
              <a:t>Вычет при условии </a:t>
            </a:r>
            <a:r>
              <a:rPr lang="ru-RU" sz="1800" b="1" dirty="0">
                <a:solidFill>
                  <a:schemeClr val="tx2"/>
                </a:solidFill>
              </a:rPr>
              <a:t>уплаты НДС </a:t>
            </a:r>
            <a:r>
              <a:rPr lang="ru-RU" sz="1800" dirty="0">
                <a:solidFill>
                  <a:schemeClr val="tx2"/>
                </a:solidFill>
              </a:rPr>
              <a:t>в периоде первоначальной отгрузки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37D4ECB1-00FF-42AF-97C5-377839E015FC}"/>
              </a:ext>
            </a:extLst>
          </p:cNvPr>
          <p:cNvSpPr/>
          <p:nvPr/>
        </p:nvSpPr>
        <p:spPr>
          <a:xfrm>
            <a:off x="5661721" y="2177417"/>
            <a:ext cx="4725539" cy="49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/>
              <a:t>Письмо Минфина </a:t>
            </a:r>
          </a:p>
          <a:p>
            <a:pPr algn="ctr"/>
            <a:r>
              <a:rPr lang="ru-RU" sz="1800" b="1" dirty="0"/>
              <a:t>от 20.03.2015 </a:t>
            </a:r>
            <a:r>
              <a:rPr lang="en-US" sz="1800" b="1" dirty="0"/>
              <a:t>N 03-07-11/15448</a:t>
            </a:r>
            <a:endParaRPr lang="ru-RU" sz="1800" b="1" dirty="0"/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88D68678-C34E-47BB-8AB2-9ABBFFC59A45}"/>
              </a:ext>
            </a:extLst>
          </p:cNvPr>
          <p:cNvSpPr/>
          <p:nvPr/>
        </p:nvSpPr>
        <p:spPr>
          <a:xfrm>
            <a:off x="5661721" y="2890565"/>
            <a:ext cx="4725539" cy="4346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rgbClr val="C00000"/>
                </a:solidFill>
              </a:rPr>
              <a:t>Восстановить НДС </a:t>
            </a:r>
            <a:r>
              <a:rPr lang="ru-RU" sz="1800" dirty="0">
                <a:solidFill>
                  <a:schemeClr val="tx2"/>
                </a:solidFill>
              </a:rPr>
              <a:t>в периоде возврата товара (имущества)</a:t>
            </a:r>
          </a:p>
          <a:p>
            <a:pPr indent="355600" algn="just"/>
            <a:endParaRPr lang="ru-RU" sz="1800" dirty="0">
              <a:solidFill>
                <a:schemeClr val="tx2"/>
              </a:solidFill>
            </a:endParaRPr>
          </a:p>
          <a:p>
            <a:pPr indent="355600" algn="just"/>
            <a:endParaRPr lang="ru-RU" sz="1800" dirty="0">
              <a:solidFill>
                <a:schemeClr val="tx2"/>
              </a:solidFill>
            </a:endParaRPr>
          </a:p>
          <a:p>
            <a:pPr indent="355600" algn="ctr"/>
            <a:r>
              <a:rPr lang="ru-RU" sz="1800" b="1" dirty="0">
                <a:solidFill>
                  <a:srgbClr val="C00000"/>
                </a:solidFill>
              </a:rPr>
              <a:t>ВАЖНО! </a:t>
            </a:r>
          </a:p>
          <a:p>
            <a:pPr indent="35560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2"/>
                </a:solidFill>
              </a:rPr>
              <a:t>Восстановить НДС необходимо только </a:t>
            </a:r>
            <a:r>
              <a:rPr lang="ru-RU" sz="1800" b="1" dirty="0">
                <a:solidFill>
                  <a:schemeClr val="tx2"/>
                </a:solidFill>
              </a:rPr>
              <a:t>если</a:t>
            </a:r>
            <a:r>
              <a:rPr lang="ru-RU" sz="1800" dirty="0">
                <a:solidFill>
                  <a:schemeClr val="tx2"/>
                </a:solidFill>
              </a:rPr>
              <a:t> он ранее </a:t>
            </a:r>
            <a:r>
              <a:rPr lang="ru-RU" sz="1800" b="1" dirty="0">
                <a:solidFill>
                  <a:schemeClr val="tx2"/>
                </a:solidFill>
              </a:rPr>
              <a:t>был заявлен </a:t>
            </a:r>
            <a:r>
              <a:rPr lang="ru-RU" sz="1800" dirty="0">
                <a:solidFill>
                  <a:schemeClr val="tx2"/>
                </a:solidFill>
              </a:rPr>
              <a:t>к вычету</a:t>
            </a:r>
          </a:p>
          <a:p>
            <a:pPr indent="35560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2"/>
                </a:solidFill>
              </a:rPr>
              <a:t>Если в применении вычета налоговым органом было </a:t>
            </a:r>
            <a:r>
              <a:rPr lang="ru-RU" sz="1800" b="1" dirty="0">
                <a:solidFill>
                  <a:schemeClr val="tx2"/>
                </a:solidFill>
              </a:rPr>
              <a:t>отказано</a:t>
            </a:r>
            <a:r>
              <a:rPr lang="ru-RU" sz="1800" dirty="0">
                <a:solidFill>
                  <a:schemeClr val="tx2"/>
                </a:solidFill>
              </a:rPr>
              <a:t> – </a:t>
            </a:r>
            <a:r>
              <a:rPr lang="ru-RU" sz="1800" b="1" dirty="0">
                <a:solidFill>
                  <a:schemeClr val="tx2"/>
                </a:solidFill>
              </a:rPr>
              <a:t>восстановление не производится</a:t>
            </a:r>
          </a:p>
        </p:txBody>
      </p:sp>
      <p:sp>
        <p:nvSpPr>
          <p:cNvPr id="31" name="Заголовок 2">
            <a:extLst>
              <a:ext uri="{FF2B5EF4-FFF2-40B4-BE49-F238E27FC236}">
                <a16:creationId xmlns:a16="http://schemas.microsoft.com/office/drawing/2014/main" id="{5F606265-E7E9-4F2E-979F-331D4A0B5374}"/>
              </a:ext>
            </a:extLst>
          </p:cNvPr>
          <p:cNvSpPr txBox="1">
            <a:spLocks/>
          </p:cNvSpPr>
          <p:nvPr/>
        </p:nvSpPr>
        <p:spPr>
          <a:xfrm>
            <a:off x="958119" y="552451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rgbClr val="C00000"/>
                </a:solidFill>
              </a:rPr>
              <a:t>Позиция Минфина</a:t>
            </a:r>
          </a:p>
        </p:txBody>
      </p:sp>
    </p:spTree>
    <p:extLst>
      <p:ext uri="{BB962C8B-B14F-4D97-AF65-F5344CB8AC3E}">
        <p14:creationId xmlns:p14="http://schemas.microsoft.com/office/powerpoint/2010/main" val="269495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11099803" y="6042222"/>
            <a:ext cx="825500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marL="0" algn="ctr" defTabSz="914400" rtl="0" eaLnBrk="1" latinLnBrk="0" hangingPunct="1">
              <a:lnSpc>
                <a:spcPts val="2104"/>
              </a:lnSpc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Заголовок 2">
            <a:extLst>
              <a:ext uri="{FF2B5EF4-FFF2-40B4-BE49-F238E27FC236}">
                <a16:creationId xmlns:a16="http://schemas.microsoft.com/office/drawing/2014/main" id="{EEDCFD11-70B7-1E4E-A1BD-B90C897F8B82}"/>
              </a:ext>
            </a:extLst>
          </p:cNvPr>
          <p:cNvSpPr txBox="1">
            <a:spLocks/>
          </p:cNvSpPr>
          <p:nvPr/>
        </p:nvSpPr>
        <p:spPr>
          <a:xfrm>
            <a:off x="1102135" y="-323825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/>
              <a:t>НАЛОГ НА ПРИБЫЛЬ ОРГАНИЗАЦИЙ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63256967-64E8-4045-9E38-19F03817AE7D}"/>
              </a:ext>
            </a:extLst>
          </p:cNvPr>
          <p:cNvSpPr/>
          <p:nvPr/>
        </p:nvSpPr>
        <p:spPr>
          <a:xfrm>
            <a:off x="711200" y="4356695"/>
            <a:ext cx="4635499" cy="49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ПРОДАВЕЦ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26F91FAF-EDB0-4E5B-A4B2-AEBC9E8D8A5A}"/>
              </a:ext>
            </a:extLst>
          </p:cNvPr>
          <p:cNvSpPr/>
          <p:nvPr/>
        </p:nvSpPr>
        <p:spPr>
          <a:xfrm>
            <a:off x="5661721" y="4356695"/>
            <a:ext cx="4509515" cy="49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ПОКУПАТЕЛЬ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BB984730-31E3-4F75-A292-04FF5802F955}"/>
              </a:ext>
            </a:extLst>
          </p:cNvPr>
          <p:cNvSpPr/>
          <p:nvPr/>
        </p:nvSpPr>
        <p:spPr>
          <a:xfrm>
            <a:off x="711200" y="1188343"/>
            <a:ext cx="9532044" cy="49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/>
              <a:t>Письмо Минфина </a:t>
            </a:r>
            <a:r>
              <a:rPr lang="ru-RU" sz="1800" b="1" dirty="0"/>
              <a:t>от 19.01.2021 № 03-03-06/1/2373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16541E1B-3F6A-447D-ABFD-479123F9C6D0}"/>
              </a:ext>
            </a:extLst>
          </p:cNvPr>
          <p:cNvSpPr/>
          <p:nvPr/>
        </p:nvSpPr>
        <p:spPr>
          <a:xfrm>
            <a:off x="711200" y="4925827"/>
            <a:ext cx="4635500" cy="22821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ru-RU" sz="1800" dirty="0">
                <a:solidFill>
                  <a:schemeClr val="tx2"/>
                </a:solidFill>
              </a:rPr>
              <a:t>Завышение выручки привело к </a:t>
            </a:r>
            <a:r>
              <a:rPr lang="ru-RU" sz="1800" b="1" dirty="0">
                <a:solidFill>
                  <a:schemeClr val="tx2"/>
                </a:solidFill>
              </a:rPr>
              <a:t>излишней уплате? =</a:t>
            </a:r>
            <a:r>
              <a:rPr lang="en-US" sz="1800" b="1" dirty="0">
                <a:solidFill>
                  <a:schemeClr val="tx2"/>
                </a:solidFill>
              </a:rPr>
              <a:t>&gt;</a:t>
            </a:r>
            <a:r>
              <a:rPr lang="ru-RU" sz="1800" b="1" dirty="0">
                <a:solidFill>
                  <a:schemeClr val="tx2"/>
                </a:solidFill>
              </a:rPr>
              <a:t> </a:t>
            </a:r>
            <a:r>
              <a:rPr lang="ru-RU" sz="1800" dirty="0">
                <a:solidFill>
                  <a:schemeClr val="tx2"/>
                </a:solidFill>
              </a:rPr>
              <a:t>внереализационные расходы </a:t>
            </a:r>
            <a:r>
              <a:rPr lang="ru-RU" sz="1800" b="1" dirty="0">
                <a:solidFill>
                  <a:schemeClr val="tx2"/>
                </a:solidFill>
              </a:rPr>
              <a:t>текущего периода </a:t>
            </a:r>
            <a:r>
              <a:rPr lang="ru-RU" sz="1800" dirty="0">
                <a:solidFill>
                  <a:schemeClr val="tx2"/>
                </a:solidFill>
              </a:rPr>
              <a:t>(подп. 1 п. 2 ст. 265 НК РФ)</a:t>
            </a:r>
          </a:p>
          <a:p>
            <a:pPr algn="just">
              <a:tabLst>
                <a:tab pos="355600" algn="l"/>
              </a:tabLst>
            </a:pPr>
            <a:endParaRPr lang="ru-RU" sz="1800" dirty="0">
              <a:solidFill>
                <a:schemeClr val="tx2"/>
              </a:solidFill>
            </a:endParaRPr>
          </a:p>
          <a:p>
            <a:pPr indent="355600" algn="just"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ru-RU" sz="1800" dirty="0">
                <a:solidFill>
                  <a:schemeClr val="tx2"/>
                </a:solidFill>
              </a:rPr>
              <a:t>В периоде отгрузке сформирован </a:t>
            </a:r>
            <a:r>
              <a:rPr lang="ru-RU" sz="1800" b="1" dirty="0">
                <a:solidFill>
                  <a:schemeClr val="tx2"/>
                </a:solidFill>
              </a:rPr>
              <a:t>убыток или 0? </a:t>
            </a:r>
            <a:r>
              <a:rPr lang="ru-RU" sz="1800" dirty="0">
                <a:solidFill>
                  <a:schemeClr val="tx2"/>
                </a:solidFill>
              </a:rPr>
              <a:t>=</a:t>
            </a:r>
            <a:r>
              <a:rPr lang="en-US" sz="1800" dirty="0">
                <a:solidFill>
                  <a:schemeClr val="tx2"/>
                </a:solidFill>
              </a:rPr>
              <a:t>&gt; </a:t>
            </a:r>
            <a:r>
              <a:rPr lang="ru-RU" sz="1800" b="1" dirty="0">
                <a:solidFill>
                  <a:schemeClr val="tx2"/>
                </a:solidFill>
              </a:rPr>
              <a:t>УНД</a:t>
            </a:r>
            <a:r>
              <a:rPr lang="ru-RU" sz="1800" dirty="0">
                <a:solidFill>
                  <a:schemeClr val="tx2"/>
                </a:solidFill>
              </a:rPr>
              <a:t> за период отгрузки 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E24304C-6EB1-49C4-AA1D-D957027B7B92}"/>
              </a:ext>
            </a:extLst>
          </p:cNvPr>
          <p:cNvSpPr/>
          <p:nvPr/>
        </p:nvSpPr>
        <p:spPr>
          <a:xfrm>
            <a:off x="738188" y="1764407"/>
            <a:ext cx="9505056" cy="25202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C00000"/>
                </a:solidFill>
              </a:rPr>
              <a:t>применяются правила статьи </a:t>
            </a:r>
            <a:r>
              <a:rPr lang="ru-RU" sz="1800" b="1" dirty="0">
                <a:solidFill>
                  <a:srgbClr val="C00000"/>
                </a:solidFill>
              </a:rPr>
              <a:t>54</a:t>
            </a:r>
            <a:r>
              <a:rPr lang="ru-RU" sz="1800" dirty="0">
                <a:solidFill>
                  <a:srgbClr val="C00000"/>
                </a:solidFill>
              </a:rPr>
              <a:t> НК РФ</a:t>
            </a:r>
          </a:p>
          <a:p>
            <a:pPr algn="just"/>
            <a:r>
              <a:rPr lang="ru-RU" sz="1800" dirty="0">
                <a:solidFill>
                  <a:srgbClr val="005AA9"/>
                </a:solidFill>
              </a:rPr>
              <a:t>При обнаружении ошибок (</a:t>
            </a:r>
            <a:r>
              <a:rPr lang="ru-RU" sz="1800" b="1" dirty="0">
                <a:solidFill>
                  <a:srgbClr val="005AA9"/>
                </a:solidFill>
              </a:rPr>
              <a:t>искажений</a:t>
            </a:r>
            <a:r>
              <a:rPr lang="ru-RU" sz="1800" dirty="0">
                <a:solidFill>
                  <a:srgbClr val="005AA9"/>
                </a:solidFill>
              </a:rPr>
              <a:t>) в исчислении налоговой базы, </a:t>
            </a:r>
            <a:r>
              <a:rPr lang="ru-RU" sz="1800" b="1" dirty="0">
                <a:solidFill>
                  <a:srgbClr val="005AA9"/>
                </a:solidFill>
              </a:rPr>
              <a:t>относящихся к прошлым налоговым (отчетным) периодам</a:t>
            </a:r>
            <a:r>
              <a:rPr lang="ru-RU" sz="1800" dirty="0">
                <a:solidFill>
                  <a:srgbClr val="005AA9"/>
                </a:solidFill>
              </a:rPr>
              <a:t>, в текущем налоговом (отчетном) периоде </a:t>
            </a:r>
            <a:r>
              <a:rPr lang="ru-RU" sz="1800" b="1" dirty="0">
                <a:solidFill>
                  <a:srgbClr val="005AA9"/>
                </a:solidFill>
              </a:rPr>
              <a:t>перерасчет</a:t>
            </a:r>
            <a:r>
              <a:rPr lang="ru-RU" sz="1800" dirty="0">
                <a:solidFill>
                  <a:srgbClr val="005AA9"/>
                </a:solidFill>
              </a:rPr>
              <a:t> налоговой базы и суммы налога </a:t>
            </a:r>
            <a:r>
              <a:rPr lang="ru-RU" sz="1800" b="1" dirty="0">
                <a:solidFill>
                  <a:srgbClr val="005AA9"/>
                </a:solidFill>
              </a:rPr>
              <a:t>производится за период</a:t>
            </a:r>
            <a:r>
              <a:rPr lang="ru-RU" sz="1800" dirty="0">
                <a:solidFill>
                  <a:srgbClr val="005AA9"/>
                </a:solidFill>
              </a:rPr>
              <a:t>, </a:t>
            </a:r>
            <a:r>
              <a:rPr lang="ru-RU" sz="1800" b="1" dirty="0">
                <a:solidFill>
                  <a:srgbClr val="005AA9"/>
                </a:solidFill>
              </a:rPr>
              <a:t>в котором были совершены указанные ошибки (искажения).</a:t>
            </a:r>
          </a:p>
          <a:p>
            <a:pPr algn="just"/>
            <a:endParaRPr lang="ru-RU" sz="1800" b="1" dirty="0">
              <a:solidFill>
                <a:srgbClr val="005AA9"/>
              </a:solidFill>
            </a:endParaRPr>
          </a:p>
          <a:p>
            <a:pPr algn="ctr"/>
            <a:r>
              <a:rPr lang="ru-RU" sz="1800" b="1" dirty="0">
                <a:solidFill>
                  <a:srgbClr val="005AA9"/>
                </a:solidFill>
              </a:rPr>
              <a:t>Допускается отражать </a:t>
            </a:r>
            <a:r>
              <a:rPr lang="ru-RU" sz="1800" b="1" dirty="0">
                <a:solidFill>
                  <a:srgbClr val="C00000"/>
                </a:solidFill>
              </a:rPr>
              <a:t>в текущем налоговом </a:t>
            </a:r>
            <a:r>
              <a:rPr lang="ru-RU" sz="1800" b="1" dirty="0">
                <a:solidFill>
                  <a:srgbClr val="005AA9"/>
                </a:solidFill>
              </a:rPr>
              <a:t>(отчетном) периоде:</a:t>
            </a:r>
          </a:p>
          <a:p>
            <a:pPr marL="171450" indent="-171450" algn="just">
              <a:buFontTx/>
              <a:buChar char="-"/>
            </a:pPr>
            <a:r>
              <a:rPr lang="ru-RU" sz="1800" dirty="0">
                <a:solidFill>
                  <a:srgbClr val="005AA9"/>
                </a:solidFill>
              </a:rPr>
              <a:t>в случае </a:t>
            </a:r>
            <a:r>
              <a:rPr lang="ru-RU" sz="1800" b="1" dirty="0">
                <a:solidFill>
                  <a:srgbClr val="005AA9"/>
                </a:solidFill>
              </a:rPr>
              <a:t>невозможности</a:t>
            </a:r>
            <a:r>
              <a:rPr lang="ru-RU" sz="1800" dirty="0">
                <a:solidFill>
                  <a:srgbClr val="005AA9"/>
                </a:solidFill>
              </a:rPr>
              <a:t> определения периода совершения ошибок (искажений) </a:t>
            </a:r>
          </a:p>
          <a:p>
            <a:pPr marL="285750" indent="-285750" algn="just">
              <a:buFontTx/>
              <a:buChar char="-"/>
            </a:pPr>
            <a:r>
              <a:rPr lang="ru-RU" sz="1800" dirty="0">
                <a:solidFill>
                  <a:srgbClr val="005AA9"/>
                </a:solidFill>
              </a:rPr>
              <a:t>ошибки (искажения) привели </a:t>
            </a:r>
            <a:r>
              <a:rPr lang="ru-RU" sz="1800" b="1" dirty="0">
                <a:solidFill>
                  <a:srgbClr val="C00000"/>
                </a:solidFill>
              </a:rPr>
              <a:t>к излишней уплате </a:t>
            </a:r>
            <a:r>
              <a:rPr lang="ru-RU" sz="1800" dirty="0">
                <a:solidFill>
                  <a:srgbClr val="005AA9"/>
                </a:solidFill>
              </a:rPr>
              <a:t>налога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69DA1C5-2280-471C-AB65-8C9050F5C44C}"/>
              </a:ext>
            </a:extLst>
          </p:cNvPr>
          <p:cNvSpPr/>
          <p:nvPr/>
        </p:nvSpPr>
        <p:spPr>
          <a:xfrm>
            <a:off x="5634732" y="4925826"/>
            <a:ext cx="4536504" cy="22821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ctr"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ru-RU" sz="1800" b="1" dirty="0">
                <a:solidFill>
                  <a:schemeClr val="tx2"/>
                </a:solidFill>
              </a:rPr>
              <a:t>УНД</a:t>
            </a:r>
            <a:r>
              <a:rPr lang="ru-RU" sz="1800" dirty="0">
                <a:solidFill>
                  <a:schemeClr val="tx2"/>
                </a:solidFill>
              </a:rPr>
              <a:t> за период принятия расходов (в случае отражения)</a:t>
            </a:r>
          </a:p>
        </p:txBody>
      </p:sp>
      <p:sp>
        <p:nvSpPr>
          <p:cNvPr id="13" name="Заголовок 2">
            <a:extLst>
              <a:ext uri="{FF2B5EF4-FFF2-40B4-BE49-F238E27FC236}">
                <a16:creationId xmlns:a16="http://schemas.microsoft.com/office/drawing/2014/main" id="{87264CB2-742A-4A35-BE8A-9625BCF55919}"/>
              </a:ext>
            </a:extLst>
          </p:cNvPr>
          <p:cNvSpPr txBox="1">
            <a:spLocks/>
          </p:cNvSpPr>
          <p:nvPr/>
        </p:nvSpPr>
        <p:spPr>
          <a:xfrm>
            <a:off x="958119" y="192411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rgbClr val="C00000"/>
                </a:solidFill>
              </a:rPr>
              <a:t>Позиция Минфина</a:t>
            </a:r>
          </a:p>
        </p:txBody>
      </p:sp>
    </p:spTree>
    <p:extLst>
      <p:ext uri="{BB962C8B-B14F-4D97-AF65-F5344CB8AC3E}">
        <p14:creationId xmlns:p14="http://schemas.microsoft.com/office/powerpoint/2010/main" val="156981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2">
            <a:extLst>
              <a:ext uri="{FF2B5EF4-FFF2-40B4-BE49-F238E27FC236}">
                <a16:creationId xmlns:a16="http://schemas.microsoft.com/office/drawing/2014/main" id="{EEDCFD11-70B7-1E4E-A1BD-B90C897F8B82}"/>
              </a:ext>
            </a:extLst>
          </p:cNvPr>
          <p:cNvSpPr txBox="1">
            <a:spLocks/>
          </p:cNvSpPr>
          <p:nvPr/>
        </p:nvSpPr>
        <p:spPr>
          <a:xfrm>
            <a:off x="1102135" y="-251817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/>
              <a:t>НА ПРАКТИКЕ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BB984730-31E3-4F75-A292-04FF5802F955}"/>
              </a:ext>
            </a:extLst>
          </p:cNvPr>
          <p:cNvSpPr/>
          <p:nvPr/>
        </p:nvSpPr>
        <p:spPr>
          <a:xfrm>
            <a:off x="203944" y="1188343"/>
            <a:ext cx="10263631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Определение ВС РФ от 26.03.2015 №305-КГ15-965 по делу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№А40-69367/2013-107-235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Определение ВС РФ от 14.11.2018 №308-КГ18-13956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по делу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№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А32-30166/2016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Определение ВС РФ от 28.09.2009 № ВАС-10263/09 по делу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№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А07-6358/08-А-ДГА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Определение Верховного суда от 11.01.2017 №309-КГ16-18301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по делу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№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А50-28459/2015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(см.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АС Уральского округа от 15.09.2016 №Ф09-8418/16)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Определение Верховного суда от 23.11.2016 №309-КГ16-15398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делу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А50-27882/2015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Постановление 15-го Арбитражного Апелляционного суда  от 18.04.2017 №15АП-4631/2017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делу №А32-5873/2013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187160BB-C6AF-4594-9F4F-ADCC540D5E10}"/>
              </a:ext>
            </a:extLst>
          </p:cNvPr>
          <p:cNvSpPr txBox="1">
            <a:spLocks/>
          </p:cNvSpPr>
          <p:nvPr/>
        </p:nvSpPr>
        <p:spPr>
          <a:xfrm>
            <a:off x="1088641" y="192411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rgbClr val="C00000"/>
                </a:solidFill>
              </a:rPr>
              <a:t>Позиция Судов – УНД </a:t>
            </a:r>
            <a:r>
              <a:rPr lang="ru-RU" sz="3600" u="sng" dirty="0">
                <a:solidFill>
                  <a:srgbClr val="C00000"/>
                </a:solidFill>
              </a:rPr>
              <a:t>не</a:t>
            </a:r>
            <a:r>
              <a:rPr lang="ru-RU" sz="3600" dirty="0">
                <a:solidFill>
                  <a:srgbClr val="C00000"/>
                </a:solidFill>
              </a:rPr>
              <a:t>правомерна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98BBF76-64BA-4EFD-AE20-A3DE7DC6B3B8}"/>
              </a:ext>
            </a:extLst>
          </p:cNvPr>
          <p:cNvSpPr/>
          <p:nvPr/>
        </p:nvSpPr>
        <p:spPr>
          <a:xfrm>
            <a:off x="96501" y="3288730"/>
            <a:ext cx="10478516" cy="40801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36855" algn="just">
              <a:lnSpc>
                <a:spcPct val="115000"/>
              </a:lnSpc>
              <a:spcAft>
                <a:spcPts val="1000"/>
              </a:spcAft>
            </a:pP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Операции по реализации 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товаров (работ, услуг), подтвержденные первичными документами, 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признаются выручкой 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налогоплательщика и их стоимость, определенная в первичных документах, 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подлежит включению в состав дохода 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реализации. </a:t>
            </a:r>
            <a:endParaRPr lang="ru-RU" sz="17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36855" algn="just">
              <a:lnSpc>
                <a:spcPct val="115000"/>
              </a:lnSpc>
              <a:spcAft>
                <a:spcPts val="1000"/>
              </a:spcAft>
            </a:pP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последующие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стоимости или количества (объемов), совершенных в соответствующем налоговом или отчетном периоде хозяйственных операций, 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том числе в виде 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возврата товара, не принятия части работ (услуг) или 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оспаривания сделки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основании которой была произведена хозяйственная операция, 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подлежат учету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налогоплательщиком 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sz="1700" b="1" u="sng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факты (события) 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хозяйственной жизни 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налоговом периоде </a:t>
            </a:r>
            <a:r>
              <a:rPr lang="ru-RU" sz="1700" b="1" u="sng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 возникновения 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(периоде возврата товара, уменьшение его цены, реституции в связи с признанием сделки недействительной).</a:t>
            </a:r>
          </a:p>
          <a:p>
            <a:pPr indent="236855" algn="just">
              <a:lnSpc>
                <a:spcPct val="115000"/>
              </a:lnSpc>
              <a:spcAft>
                <a:spcPts val="1000"/>
              </a:spcAft>
            </a:pP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Налогоплательщик имеет право 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отразить возврат 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реализованного ранее имущества или уменьшить налоговую базу только 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после фактической </a:t>
            </a:r>
            <a:r>
              <a:rPr lang="ru-RU" sz="1700" b="1" u="sng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реституции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только в том периоде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в котором будут осуществлены </a:t>
            </a:r>
            <a:r>
              <a:rPr lang="ru-RU" sz="1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операции по возврату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7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3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2">
            <a:extLst>
              <a:ext uri="{FF2B5EF4-FFF2-40B4-BE49-F238E27FC236}">
                <a16:creationId xmlns:a16="http://schemas.microsoft.com/office/drawing/2014/main" id="{EEDCFD11-70B7-1E4E-A1BD-B90C897F8B82}"/>
              </a:ext>
            </a:extLst>
          </p:cNvPr>
          <p:cNvSpPr txBox="1">
            <a:spLocks/>
          </p:cNvSpPr>
          <p:nvPr/>
        </p:nvSpPr>
        <p:spPr>
          <a:xfrm>
            <a:off x="1102135" y="-251817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/>
              <a:t>НА ПРАКТИКЕ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BB984730-31E3-4F75-A292-04FF5802F955}"/>
              </a:ext>
            </a:extLst>
          </p:cNvPr>
          <p:cNvSpPr/>
          <p:nvPr/>
        </p:nvSpPr>
        <p:spPr>
          <a:xfrm>
            <a:off x="216024" y="1116335"/>
            <a:ext cx="10027220" cy="49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Определение ВС РФ от 16.02.2018 №302-КГ17-16602 по делу №А33-17038/2015</a:t>
            </a:r>
            <a:endParaRPr lang="ru-RU" sz="1800" b="1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E24304C-6EB1-49C4-AA1D-D957027B7B92}"/>
              </a:ext>
            </a:extLst>
          </p:cNvPr>
          <p:cNvSpPr/>
          <p:nvPr/>
        </p:nvSpPr>
        <p:spPr>
          <a:xfrm>
            <a:off x="216024" y="1692399"/>
            <a:ext cx="10243244" cy="32403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01930"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квартал 2011 года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договору купли-продажи ряда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объектов недвижимости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Налогоплательщик отразил доход в декларации по НДС,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исчислил и уплатил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 в бюджет. </a:t>
            </a:r>
            <a:endParaRPr lang="ru-RU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01930"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квартал 2013 года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договор купли-продажи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признан недействительным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indent="201930"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квартал 2013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двусторонняя реституция;</a:t>
            </a:r>
          </a:p>
          <a:p>
            <a:pPr indent="201930"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 подачи уточненной декларации, налогоплательщик представил заявление, в котором просило сообщить информацию о том, в каком порядке отразить эти операции, однако ответ по существу дан не был.</a:t>
            </a:r>
            <a:endParaRPr lang="ru-RU" sz="1600" dirty="0">
              <a:solidFill>
                <a:schemeClr val="tx2"/>
              </a:solidFill>
            </a:endParaRPr>
          </a:p>
          <a:p>
            <a:pPr indent="201930"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21.11.2013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УНД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600" u="sng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квартал 2011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уменьшением налога;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24.12.2013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возврат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налога.</a:t>
            </a:r>
            <a:endParaRPr lang="ru-RU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01930"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ВНП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Инспекция указала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 уменьшение может быть заявлено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ранее 4 квартала 2013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как при возврата товара, в порядке, предусмотренном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пунктом 5 статьи 171 НК РФ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пункта 4 статьи 172 НК </a:t>
            </a:r>
            <a:endParaRPr lang="ru-RU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187160BB-C6AF-4594-9F4F-ADCC540D5E10}"/>
              </a:ext>
            </a:extLst>
          </p:cNvPr>
          <p:cNvSpPr txBox="1">
            <a:spLocks/>
          </p:cNvSpPr>
          <p:nvPr/>
        </p:nvSpPr>
        <p:spPr>
          <a:xfrm>
            <a:off x="1088641" y="180231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rgbClr val="C00000"/>
                </a:solidFill>
              </a:rPr>
              <a:t>Позиция Судов – УНД </a:t>
            </a:r>
            <a:r>
              <a:rPr lang="ru-RU" sz="3600" u="sng" dirty="0">
                <a:solidFill>
                  <a:srgbClr val="C00000"/>
                </a:solidFill>
              </a:rPr>
              <a:t>правомерна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98BBF76-64BA-4EFD-AE20-A3DE7DC6B3B8}"/>
              </a:ext>
            </a:extLst>
          </p:cNvPr>
          <p:cNvSpPr/>
          <p:nvPr/>
        </p:nvSpPr>
        <p:spPr>
          <a:xfrm>
            <a:off x="195637" y="5047490"/>
            <a:ext cx="10263631" cy="21895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01930"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Суд признал решение Инспекции </a:t>
            </a: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необоснованным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indent="201930"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Главой 21 НК РФ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прямо не установлен порядок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корректировки у продавца ранее исчисленного налога в случае признания сделки по реализации недействительной.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амо по себе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 обстоятельство, что корректировка налога осуществлена обществом в рамках подачи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уточненной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налоговой декларации за период первоначальной отгрузки товаров,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свидетельствует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неправомерности действий общества. Указанные действия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повлекли нарушения интересов казны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поскольку обязанность по уплате налога за 2 квартал 2011 года была исполнена обществом в полном объеме. </a:t>
            </a:r>
            <a:endParaRPr lang="ru-RU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495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2">
            <a:extLst>
              <a:ext uri="{FF2B5EF4-FFF2-40B4-BE49-F238E27FC236}">
                <a16:creationId xmlns:a16="http://schemas.microsoft.com/office/drawing/2014/main" id="{EEDCFD11-70B7-1E4E-A1BD-B90C897F8B82}"/>
              </a:ext>
            </a:extLst>
          </p:cNvPr>
          <p:cNvSpPr txBox="1">
            <a:spLocks/>
          </p:cNvSpPr>
          <p:nvPr/>
        </p:nvSpPr>
        <p:spPr>
          <a:xfrm>
            <a:off x="1102135" y="-251817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/>
              <a:t>НА ПРАКТИКЕ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BB984730-31E3-4F75-A292-04FF5802F955}"/>
              </a:ext>
            </a:extLst>
          </p:cNvPr>
          <p:cNvSpPr/>
          <p:nvPr/>
        </p:nvSpPr>
        <p:spPr>
          <a:xfrm>
            <a:off x="333090" y="1137910"/>
            <a:ext cx="10027220" cy="49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Определение ВС РФ от 01.04.2021 №310-ЭС19-25734 по делу №А08-7962/2018</a:t>
            </a:r>
            <a:endParaRPr lang="ru-RU" sz="1800" b="1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E24304C-6EB1-49C4-AA1D-D957027B7B92}"/>
              </a:ext>
            </a:extLst>
          </p:cNvPr>
          <p:cNvSpPr/>
          <p:nvPr/>
        </p:nvSpPr>
        <p:spPr>
          <a:xfrm>
            <a:off x="216024" y="1692399"/>
            <a:ext cx="10243244" cy="28803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01930"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квартал 2017 года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налогоплательщик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реализовал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договору купли-продажи недвижимое имущество (подписан </a:t>
            </a:r>
            <a:r>
              <a:rPr lang="ru-RU" sz="1600" u="sng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 приема-передачи от 23.06.2017 года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через открытый аукцион. По договору покупатель обязан самостоятельно исчислить и уплатить НДС. Денежные средства по сделке перечислены, но НДС покупателем не исчислен и не уплачен. Проверяемый плательщик доход не отразил. Впоследствии торги признаны недействительными. 11.04.2018 года заключено дополнительное соглашение.</a:t>
            </a:r>
            <a:endParaRPr lang="ru-RU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01930"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u="sng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27.04.2018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ода подписан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новый акт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приема-передачи, которым старый </a:t>
            </a:r>
            <a:r>
              <a:rPr lang="ru-RU" sz="1600" u="sng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 от 23.06.2017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признан недействительным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23.05.2018 года право собственности зарегистрировано за покупателем. </a:t>
            </a:r>
            <a:endParaRPr lang="ru-RU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01930"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Учреждением представлена корректирующая налоговая декларация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2018 год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НДС с исчислением спорной суммы. Налоговый орган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доначислил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налог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 квартал 2017 года.</a:t>
            </a:r>
            <a:endParaRPr lang="ru-RU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187160BB-C6AF-4594-9F4F-ADCC540D5E10}"/>
              </a:ext>
            </a:extLst>
          </p:cNvPr>
          <p:cNvSpPr txBox="1">
            <a:spLocks/>
          </p:cNvSpPr>
          <p:nvPr/>
        </p:nvSpPr>
        <p:spPr>
          <a:xfrm>
            <a:off x="1088641" y="180231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rgbClr val="C00000"/>
                </a:solidFill>
              </a:rPr>
              <a:t>Позиция Судов – УНД </a:t>
            </a:r>
            <a:r>
              <a:rPr lang="ru-RU" sz="3600" u="sng" dirty="0">
                <a:solidFill>
                  <a:srgbClr val="C00000"/>
                </a:solidFill>
              </a:rPr>
              <a:t>правомерна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98BBF76-64BA-4EFD-AE20-A3DE7DC6B3B8}"/>
              </a:ext>
            </a:extLst>
          </p:cNvPr>
          <p:cNvSpPr/>
          <p:nvPr/>
        </p:nvSpPr>
        <p:spPr>
          <a:xfrm>
            <a:off x="203944" y="4774101"/>
            <a:ext cx="10263631" cy="26069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01930"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Суд признал решение Инспекции </a:t>
            </a: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необоснованным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indent="291465"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положений п.3 и п. 16 ст. 167 НК РФ при реализации недвижимого имущества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датой отгрузки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признается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день передачи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недвижимого имущества покупателю этого имущества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передаточному акту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иному документу о передаче недвижимого имущества.</a:t>
            </a:r>
            <a:endParaRPr lang="ru-RU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91465"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Суды, установив, что спорный объект недвижимости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передан покупателю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акта приема передачи спорного имущества </a:t>
            </a:r>
            <a:r>
              <a:rPr lang="ru-RU" sz="1600" b="1" u="sng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27.04.2018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подписанный ранее акт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приема-передачи нежилого </a:t>
            </a:r>
            <a:r>
              <a:rPr lang="ru-RU" sz="1600" u="sng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здания от 23.06.2017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признан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недействительным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пришли к выводу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отсутствии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учреждения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оснований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отражения в декларации по НДС </a:t>
            </a:r>
            <a:r>
              <a:rPr lang="ru-RU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 квартал 2017 </a:t>
            </a:r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операций по реализации недвижимого имущества. </a:t>
            </a:r>
            <a:endParaRPr lang="ru-RU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57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11099803" y="6042222"/>
            <a:ext cx="825500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marL="0" algn="ctr" defTabSz="914400" rtl="0" eaLnBrk="1" latinLnBrk="0" hangingPunct="1">
              <a:lnSpc>
                <a:spcPts val="2104"/>
              </a:lnSpc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Заголовок 2">
            <a:extLst>
              <a:ext uri="{FF2B5EF4-FFF2-40B4-BE49-F238E27FC236}">
                <a16:creationId xmlns:a16="http://schemas.microsoft.com/office/drawing/2014/main" id="{EEDCFD11-70B7-1E4E-A1BD-B90C897F8B82}"/>
              </a:ext>
            </a:extLst>
          </p:cNvPr>
          <p:cNvSpPr txBox="1">
            <a:spLocks/>
          </p:cNvSpPr>
          <p:nvPr/>
        </p:nvSpPr>
        <p:spPr>
          <a:xfrm>
            <a:off x="958119" y="0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/>
              <a:t>ИМУЩЕСТВЕННЫЕ НАЛОГИ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BB984730-31E3-4F75-A292-04FF5802F955}"/>
              </a:ext>
            </a:extLst>
          </p:cNvPr>
          <p:cNvSpPr/>
          <p:nvPr/>
        </p:nvSpPr>
        <p:spPr>
          <a:xfrm>
            <a:off x="711200" y="1620391"/>
            <a:ext cx="95320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800" dirty="0"/>
              <a:t>Письмо Минфина </a:t>
            </a:r>
            <a:r>
              <a:rPr lang="ru-RU" sz="1800" b="1" dirty="0"/>
              <a:t>от 27.12.2010 №03-03-06/2/221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800" b="1" dirty="0"/>
              <a:t>пункт 9 </a:t>
            </a:r>
            <a:r>
              <a:rPr lang="ru-RU" sz="1800" dirty="0"/>
              <a:t>информационного письма Президиума ВАС РФ </a:t>
            </a:r>
            <a:r>
              <a:rPr lang="ru-RU" sz="1800" b="1" dirty="0"/>
              <a:t>от 17.11.2011 №148 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E24304C-6EB1-49C4-AA1D-D957027B7B92}"/>
              </a:ext>
            </a:extLst>
          </p:cNvPr>
          <p:cNvSpPr/>
          <p:nvPr/>
        </p:nvSpPr>
        <p:spPr>
          <a:xfrm>
            <a:off x="711200" y="2916535"/>
            <a:ext cx="4635498" cy="14065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УНД представлять не нужно:</a:t>
            </a:r>
          </a:p>
          <a:p>
            <a:pPr algn="ctr"/>
            <a:r>
              <a:rPr lang="ru-RU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обязанность восстановить сведения о реализованном покупателю имуществе в бухгалтерском учете на дату его реализации отсутствует.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3" name="Заголовок 2">
            <a:extLst>
              <a:ext uri="{FF2B5EF4-FFF2-40B4-BE49-F238E27FC236}">
                <a16:creationId xmlns:a16="http://schemas.microsoft.com/office/drawing/2014/main" id="{C62A7174-FD18-4D0D-B46D-0BC698870C61}"/>
              </a:ext>
            </a:extLst>
          </p:cNvPr>
          <p:cNvSpPr txBox="1">
            <a:spLocks/>
          </p:cNvSpPr>
          <p:nvPr/>
        </p:nvSpPr>
        <p:spPr>
          <a:xfrm>
            <a:off x="958119" y="552451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rgbClr val="C00000"/>
                </a:solidFill>
              </a:rPr>
              <a:t>Налог на имущество</a:t>
            </a: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625BA5F1-C199-46C0-AB4B-311DFD6935B1}"/>
              </a:ext>
            </a:extLst>
          </p:cNvPr>
          <p:cNvSpPr txBox="1">
            <a:spLocks/>
          </p:cNvSpPr>
          <p:nvPr/>
        </p:nvSpPr>
        <p:spPr>
          <a:xfrm>
            <a:off x="1088641" y="4068663"/>
            <a:ext cx="8777162" cy="12839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rgbClr val="C00000"/>
                </a:solidFill>
              </a:rPr>
              <a:t>Транспортный налог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A18D253-DC5D-4200-8C83-F40F92DA17B3}"/>
              </a:ext>
            </a:extLst>
          </p:cNvPr>
          <p:cNvSpPr/>
          <p:nvPr/>
        </p:nvSpPr>
        <p:spPr>
          <a:xfrm>
            <a:off x="711200" y="5870585"/>
            <a:ext cx="9545538" cy="7183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УНД представлять не нужно:</a:t>
            </a:r>
          </a:p>
          <a:p>
            <a:pPr algn="ctr"/>
            <a:r>
              <a:rPr lang="ru-RU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Налог уплачивает тот, на кого зарегистрирован автомобиль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41AA6D7E-5EB9-4177-9CE6-E0E4D4AE7172}"/>
              </a:ext>
            </a:extLst>
          </p:cNvPr>
          <p:cNvSpPr/>
          <p:nvPr/>
        </p:nvSpPr>
        <p:spPr>
          <a:xfrm>
            <a:off x="724694" y="5076775"/>
            <a:ext cx="95320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800" b="1" dirty="0"/>
              <a:t>Статья 357 НК РФ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BB0B527E-EE7B-4EC1-B1D8-7BFA5DBFC39F}"/>
              </a:ext>
            </a:extLst>
          </p:cNvPr>
          <p:cNvSpPr/>
          <p:nvPr/>
        </p:nvSpPr>
        <p:spPr>
          <a:xfrm>
            <a:off x="700621" y="2346542"/>
            <a:ext cx="4635499" cy="49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ПРОДАВЕЦ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B5CAF073-E0DA-4218-9ECD-D0EC22E89DB3}"/>
              </a:ext>
            </a:extLst>
          </p:cNvPr>
          <p:cNvSpPr/>
          <p:nvPr/>
        </p:nvSpPr>
        <p:spPr>
          <a:xfrm>
            <a:off x="5593536" y="2343937"/>
            <a:ext cx="4635499" cy="49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ПОКУПАТЕЛЬ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9BBA0B70-8C0A-4B51-85D5-A04C43290664}"/>
              </a:ext>
            </a:extLst>
          </p:cNvPr>
          <p:cNvSpPr/>
          <p:nvPr/>
        </p:nvSpPr>
        <p:spPr>
          <a:xfrm>
            <a:off x="5593537" y="2933335"/>
            <a:ext cx="4635498" cy="14065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УНД представлять нельзя:</a:t>
            </a:r>
          </a:p>
          <a:p>
            <a:pPr algn="ctr"/>
            <a:r>
              <a:rPr lang="ru-RU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налог уплачивается до момента фактической двусторонней реституции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3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1674813" y="3708400"/>
            <a:ext cx="7662862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3261" tIns="66631" rIns="133261" bIns="66631" anchor="ctr"/>
          <a:lstStyle>
            <a:lvl1pPr defTabSz="1331913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331913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331913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331913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331913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331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</a:p>
        </p:txBody>
      </p:sp>
      <p:sp>
        <p:nvSpPr>
          <p:cNvPr id="2" name="AutoShape 2" descr="https://focus.kontur.ru/tm/img?id=a0a048325d4f04394109a9180e9522d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8535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1B3B193B9364EB3E068B342C4658D" ma:contentTypeVersion="0" ma:contentTypeDescription="Создание документа." ma:contentTypeScope="" ma:versionID="40cf31bf0273d4c4ee4c6f2956fae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CD16B2-66A2-49F8-952D-1381CF9B68D9}"/>
</file>

<file path=customXml/itemProps2.xml><?xml version="1.0" encoding="utf-8"?>
<ds:datastoreItem xmlns:ds="http://schemas.openxmlformats.org/officeDocument/2006/customXml" ds:itemID="{A45DCA61-2A13-400E-B0C0-4000E0F3FAA2}"/>
</file>

<file path=customXml/itemProps3.xml><?xml version="1.0" encoding="utf-8"?>
<ds:datastoreItem xmlns:ds="http://schemas.openxmlformats.org/officeDocument/2006/customXml" ds:itemID="{75D73C37-2DBB-4D2F-9A41-04DDCCDCDE7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4794</TotalTime>
  <Words>1179</Words>
  <Application>Microsoft Office PowerPoint</Application>
  <PresentationFormat>Произвольный</PresentationFormat>
  <Paragraphs>114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Times New Roman</vt:lpstr>
      <vt:lpstr>Wingdings</vt:lpstr>
      <vt:lpstr>Present_FNS2012_A4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реализации кадровой политики в налоговых органах</dc:title>
  <dc:creator>Емелева Виктория Сергеевна</dc:creator>
  <cp:lastModifiedBy>Григорий Палий</cp:lastModifiedBy>
  <cp:revision>254</cp:revision>
  <cp:lastPrinted>2021-04-13T12:37:51Z</cp:lastPrinted>
  <dcterms:created xsi:type="dcterms:W3CDTF">2015-03-24T18:32:47Z</dcterms:created>
  <dcterms:modified xsi:type="dcterms:W3CDTF">2022-04-05T22:01:11Z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0x0101004211B3B193B9364EB3E068B342C4658D</vt:lpwstr>
  </property>
</Properties>
</file>