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3" r:id="rId3"/>
  </p:sldMasterIdLst>
  <p:notesMasterIdLst>
    <p:notesMasterId r:id="rId24"/>
  </p:notesMasterIdLst>
  <p:sldIdLst>
    <p:sldId id="296" r:id="rId4"/>
    <p:sldId id="279" r:id="rId5"/>
    <p:sldId id="314" r:id="rId6"/>
    <p:sldId id="318" r:id="rId7"/>
    <p:sldId id="319" r:id="rId8"/>
    <p:sldId id="320" r:id="rId9"/>
    <p:sldId id="333" r:id="rId10"/>
    <p:sldId id="322" r:id="rId11"/>
    <p:sldId id="323" r:id="rId12"/>
    <p:sldId id="327" r:id="rId13"/>
    <p:sldId id="324" r:id="rId14"/>
    <p:sldId id="325" r:id="rId15"/>
    <p:sldId id="326" r:id="rId16"/>
    <p:sldId id="328" r:id="rId17"/>
    <p:sldId id="329" r:id="rId18"/>
    <p:sldId id="330" r:id="rId19"/>
    <p:sldId id="331" r:id="rId20"/>
    <p:sldId id="332" r:id="rId21"/>
    <p:sldId id="317" r:id="rId22"/>
    <p:sldId id="31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DAD"/>
    <a:srgbClr val="47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9C163-3DBF-45D7-86DF-58FC0E05A9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60BC2-173F-47DF-BFEB-F13E06417B5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endParaRPr lang="en-US" sz="2000" dirty="0" smtClean="0">
            <a:latin typeface="Georgia" panose="02040502050405020303" pitchFamily="18" charset="0"/>
          </a:endParaRPr>
        </a:p>
        <a:p>
          <a:pPr algn="ctr" rtl="0"/>
          <a:r>
            <a:rPr lang="ru-RU" sz="2000" dirty="0" smtClean="0">
              <a:latin typeface="Georgia" panose="02040502050405020303" pitchFamily="18" charset="0"/>
            </a:rPr>
            <a:t>Историческая справка по формированию критериев «дробления бизнеса»: </a:t>
          </a:r>
        </a:p>
        <a:p>
          <a:pPr algn="ctr" rtl="0"/>
          <a:endParaRPr lang="ru-RU" sz="2000" dirty="0">
            <a:latin typeface="Georgia" panose="02040502050405020303" pitchFamily="18" charset="0"/>
          </a:endParaRPr>
        </a:p>
      </dgm:t>
    </dgm:pt>
    <dgm:pt modelId="{F2C7205D-D1D0-47BC-B8EA-55894D83B7BB}" type="parTrans" cxnId="{811A0ACE-BAE5-4E0F-B02E-D0E845F5F6A9}">
      <dgm:prSet/>
      <dgm:spPr/>
      <dgm:t>
        <a:bodyPr/>
        <a:lstStyle/>
        <a:p>
          <a:endParaRPr lang="ru-RU"/>
        </a:p>
      </dgm:t>
    </dgm:pt>
    <dgm:pt modelId="{2DAABCBD-0854-40C1-8AEE-4498FF0C5AC1}" type="sibTrans" cxnId="{811A0ACE-BAE5-4E0F-B02E-D0E845F5F6A9}">
      <dgm:prSet/>
      <dgm:spPr/>
      <dgm:t>
        <a:bodyPr/>
        <a:lstStyle/>
        <a:p>
          <a:endParaRPr lang="ru-RU"/>
        </a:p>
      </dgm:t>
    </dgm:pt>
    <dgm:pt modelId="{6A03EA74-6B5E-4046-8C5F-CDC6B4278009}" type="pres">
      <dgm:prSet presAssocID="{57B9C163-3DBF-45D7-86DF-58FC0E05A9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AE52E-E1DE-41C3-A0EB-A17CED6FA22A}" type="pres">
      <dgm:prSet presAssocID="{AFD60BC2-173F-47DF-BFEB-F13E06417B5B}" presName="parentText" presStyleLbl="node1" presStyleIdx="0" presStyleCnt="1" custLinFactNeighborX="1845" custLinFactNeighborY="-22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A0ACE-BAE5-4E0F-B02E-D0E845F5F6A9}" srcId="{57B9C163-3DBF-45D7-86DF-58FC0E05A996}" destId="{AFD60BC2-173F-47DF-BFEB-F13E06417B5B}" srcOrd="0" destOrd="0" parTransId="{F2C7205D-D1D0-47BC-B8EA-55894D83B7BB}" sibTransId="{2DAABCBD-0854-40C1-8AEE-4498FF0C5AC1}"/>
    <dgm:cxn modelId="{D9681B3B-3B5D-4003-9B9D-29E1CBC0DE9F}" type="presOf" srcId="{AFD60BC2-173F-47DF-BFEB-F13E06417B5B}" destId="{304AE52E-E1DE-41C3-A0EB-A17CED6FA22A}" srcOrd="0" destOrd="0" presId="urn:microsoft.com/office/officeart/2005/8/layout/vList2"/>
    <dgm:cxn modelId="{D7F64F7C-9486-41CE-96CB-19D6AAE0119E}" type="presOf" srcId="{57B9C163-3DBF-45D7-86DF-58FC0E05A996}" destId="{6A03EA74-6B5E-4046-8C5F-CDC6B4278009}" srcOrd="0" destOrd="0" presId="urn:microsoft.com/office/officeart/2005/8/layout/vList2"/>
    <dgm:cxn modelId="{271C0BC4-D566-472E-BC94-82F813D1E738}" type="presParOf" srcId="{6A03EA74-6B5E-4046-8C5F-CDC6B4278009}" destId="{304AE52E-E1DE-41C3-A0EB-A17CED6FA2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090A8-254A-4054-B62B-D4DB1D3060A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03E2A-BBB8-44E3-BE93-C84B94F73EFA}">
      <dgm:prSet phldrT="[Текст]" custT="1"/>
      <dgm:spPr>
        <a:solidFill>
          <a:schemeClr val="bg1"/>
        </a:solidFill>
        <a:ln w="2857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b="0" i="0" dirty="0" smtClean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Сделки между взаимозависимыми лицами не соответствуют рыночным условиям</a:t>
          </a:r>
          <a:endParaRPr lang="ru-RU" sz="1600" b="0" i="0" dirty="0">
            <a:latin typeface="Georgia" panose="02040502050405020303" pitchFamily="18" charset="0"/>
          </a:endParaRPr>
        </a:p>
      </dgm:t>
    </dgm:pt>
    <dgm:pt modelId="{57934C24-AAB8-46ED-BC5A-461C0388FD78}" type="parTrans" cxnId="{6F8D0E85-906B-43FF-853D-89F08A1853A5}">
      <dgm:prSet/>
      <dgm:spPr/>
      <dgm:t>
        <a:bodyPr/>
        <a:lstStyle/>
        <a:p>
          <a:endParaRPr lang="ru-RU"/>
        </a:p>
      </dgm:t>
    </dgm:pt>
    <dgm:pt modelId="{3024F8BB-5148-4775-891A-62E2F4F78476}" type="sibTrans" cxnId="{6F8D0E85-906B-43FF-853D-89F08A1853A5}">
      <dgm:prSet/>
      <dgm:spPr>
        <a:solidFill>
          <a:schemeClr val="bg1"/>
        </a:solidFill>
        <a:ln w="2857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F120A22-B4C0-4973-95E7-B11B643C1A7C}">
      <dgm:prSet phldrT="[Текст]" custT="1"/>
      <dgm:spPr>
        <a:solidFill>
          <a:schemeClr val="bg1"/>
        </a:solidFill>
        <a:ln w="2857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rtl="0"/>
          <a:r>
            <a:rPr kumimoji="0" lang="ru-RU" sz="15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/>
            </a:rPr>
            <a:t>Присутствует ли экономическая целесообразность дробления? </a:t>
          </a:r>
          <a:endParaRPr lang="ru-RU" sz="1500" b="0" i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A85B9E6-C840-4A24-8C7D-093DF9D25822}" type="sibTrans" cxnId="{DD0A30DF-9890-4CA1-B8BE-34D37DE5CEDD}">
      <dgm:prSet/>
      <dgm:spPr>
        <a:solidFill>
          <a:schemeClr val="bg1"/>
        </a:solidFill>
        <a:ln w="2857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97D1548C-5865-4F7D-BE68-1E18B1B7E096}" type="parTrans" cxnId="{DD0A30DF-9890-4CA1-B8BE-34D37DE5CEDD}">
      <dgm:prSet/>
      <dgm:spPr/>
      <dgm:t>
        <a:bodyPr/>
        <a:lstStyle/>
        <a:p>
          <a:endParaRPr lang="ru-RU"/>
        </a:p>
      </dgm:t>
    </dgm:pt>
    <dgm:pt modelId="{4B3EB997-56B3-4E5E-B10F-8236CCDC1EC8}">
      <dgm:prSet phldrT="[Текст]" custT="1"/>
      <dgm:spPr>
        <a:solidFill>
          <a:schemeClr val="bg1"/>
        </a:solidFill>
        <a:ln w="2857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b="0" i="0" dirty="0" smtClean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Реальность и самостоятельность деятельности налогоплательщиков</a:t>
          </a:r>
          <a:endParaRPr lang="ru-RU" sz="1600" b="0" i="0" dirty="0">
            <a:latin typeface="Georgia" panose="02040502050405020303" pitchFamily="18" charset="0"/>
          </a:endParaRPr>
        </a:p>
      </dgm:t>
    </dgm:pt>
    <dgm:pt modelId="{325309BA-FD8C-4FA2-BAFF-AF089BEE4DCA}" type="sibTrans" cxnId="{91E06692-FEDE-4AF2-90BD-97226C78E87D}">
      <dgm:prSet/>
      <dgm:spPr>
        <a:solidFill>
          <a:schemeClr val="bg1"/>
        </a:solidFill>
        <a:ln w="2857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3A7254B4-B9D1-4A0C-9C6A-B42FF0A26B37}" type="parTrans" cxnId="{91E06692-FEDE-4AF2-90BD-97226C78E87D}">
      <dgm:prSet/>
      <dgm:spPr/>
      <dgm:t>
        <a:bodyPr/>
        <a:lstStyle/>
        <a:p>
          <a:endParaRPr lang="ru-RU"/>
        </a:p>
      </dgm:t>
    </dgm:pt>
    <dgm:pt modelId="{E66A6AA3-5DE4-49E3-9E5A-D8A1F2AC9737}" type="pres">
      <dgm:prSet presAssocID="{0C7090A8-254A-4054-B62B-D4DB1D3060A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797D794-76FA-40FD-8FBB-295BEA74CB4C}" type="pres">
      <dgm:prSet presAssocID="{FF120A22-B4C0-4973-95E7-B11B643C1A7C}" presName="composite" presStyleCnt="0"/>
      <dgm:spPr/>
    </dgm:pt>
    <dgm:pt modelId="{A917AC1E-3E89-43E5-9402-4524FC5EE0CC}" type="pres">
      <dgm:prSet presAssocID="{FF120A22-B4C0-4973-95E7-B11B643C1A7C}" presName="Parent1" presStyleLbl="node1" presStyleIdx="0" presStyleCnt="6" custScaleX="126814" custLinFactNeighborX="5399" custLinFactNeighborY="3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6A63C-1FFB-4CC7-A7BA-5FCBDEF588EC}" type="pres">
      <dgm:prSet presAssocID="{FF120A22-B4C0-4973-95E7-B11B643C1A7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04A6E-ADC7-4F2C-8875-DC6813F9989D}" type="pres">
      <dgm:prSet presAssocID="{FF120A22-B4C0-4973-95E7-B11B643C1A7C}" presName="BalanceSpacing" presStyleCnt="0"/>
      <dgm:spPr/>
    </dgm:pt>
    <dgm:pt modelId="{0151109D-6683-47F4-B5F6-578731D0370F}" type="pres">
      <dgm:prSet presAssocID="{FF120A22-B4C0-4973-95E7-B11B643C1A7C}" presName="BalanceSpacing1" presStyleCnt="0"/>
      <dgm:spPr/>
    </dgm:pt>
    <dgm:pt modelId="{8FB81BD9-507D-4022-BBAB-56BEFEF61A5E}" type="pres">
      <dgm:prSet presAssocID="{3A85B9E6-C840-4A24-8C7D-093DF9D25822}" presName="Accent1Text" presStyleLbl="node1" presStyleIdx="1" presStyleCnt="6" custScaleX="115074" custLinFactNeighborX="-15935" custLinFactNeighborY="-820"/>
      <dgm:spPr/>
      <dgm:t>
        <a:bodyPr/>
        <a:lstStyle/>
        <a:p>
          <a:endParaRPr lang="ru-RU"/>
        </a:p>
      </dgm:t>
    </dgm:pt>
    <dgm:pt modelId="{684CD7CA-257A-4D88-BCE0-4D76EB000BA4}" type="pres">
      <dgm:prSet presAssocID="{3A85B9E6-C840-4A24-8C7D-093DF9D25822}" presName="spaceBetweenRectangles" presStyleCnt="0"/>
      <dgm:spPr/>
    </dgm:pt>
    <dgm:pt modelId="{7EDB6AA6-4A48-48E1-B41A-E258AC2ACE08}" type="pres">
      <dgm:prSet presAssocID="{6B003E2A-BBB8-44E3-BE93-C84B94F73EFA}" presName="composite" presStyleCnt="0"/>
      <dgm:spPr/>
    </dgm:pt>
    <dgm:pt modelId="{BE845DBD-19A3-4FE8-B435-52CEAF4BA9B0}" type="pres">
      <dgm:prSet presAssocID="{6B003E2A-BBB8-44E3-BE93-C84B94F73EFA}" presName="Parent1" presStyleLbl="node1" presStyleIdx="2" presStyleCnt="6" custScaleX="125492" custLinFactNeighborX="-7617" custLinFactNeighborY="-1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5A097-71FE-4F42-BA5E-20EA9C98EF7D}" type="pres">
      <dgm:prSet presAssocID="{6B003E2A-BBB8-44E3-BE93-C84B94F73EF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0D52F-0F02-4539-99DA-FFD84F5EF873}" type="pres">
      <dgm:prSet presAssocID="{6B003E2A-BBB8-44E3-BE93-C84B94F73EFA}" presName="BalanceSpacing" presStyleCnt="0"/>
      <dgm:spPr/>
    </dgm:pt>
    <dgm:pt modelId="{06670D6B-2E64-4CF7-AF17-B92D33BA8FA7}" type="pres">
      <dgm:prSet presAssocID="{6B003E2A-BBB8-44E3-BE93-C84B94F73EFA}" presName="BalanceSpacing1" presStyleCnt="0"/>
      <dgm:spPr/>
    </dgm:pt>
    <dgm:pt modelId="{E5B9A921-E204-4026-A103-4F22C5CF7498}" type="pres">
      <dgm:prSet presAssocID="{3024F8BB-5148-4775-891A-62E2F4F78476}" presName="Accent1Text" presStyleLbl="node1" presStyleIdx="3" presStyleCnt="6" custScaleX="118409" custLinFactX="-100000" custLinFactNeighborX="-150011" custLinFactNeighborY="1196"/>
      <dgm:spPr/>
      <dgm:t>
        <a:bodyPr/>
        <a:lstStyle/>
        <a:p>
          <a:endParaRPr lang="ru-RU"/>
        </a:p>
      </dgm:t>
    </dgm:pt>
    <dgm:pt modelId="{8560E524-0DAA-4E45-B434-F0E67C029F4E}" type="pres">
      <dgm:prSet presAssocID="{3024F8BB-5148-4775-891A-62E2F4F78476}" presName="spaceBetweenRectangles" presStyleCnt="0"/>
      <dgm:spPr/>
    </dgm:pt>
    <dgm:pt modelId="{D64B97C7-DC7B-4C0E-9F2E-E6D9209759FE}" type="pres">
      <dgm:prSet presAssocID="{4B3EB997-56B3-4E5E-B10F-8236CCDC1EC8}" presName="composite" presStyleCnt="0"/>
      <dgm:spPr/>
    </dgm:pt>
    <dgm:pt modelId="{C7AABB82-658A-4F2F-A29A-045C94555BC2}" type="pres">
      <dgm:prSet presAssocID="{4B3EB997-56B3-4E5E-B10F-8236CCDC1EC8}" presName="Parent1" presStyleLbl="node1" presStyleIdx="4" presStyleCnt="6" custScaleX="111021" custScaleY="100190" custLinFactNeighborX="4533" custLinFactNeighborY="-17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39819-99E9-4BB6-963A-734B35031805}" type="pres">
      <dgm:prSet presAssocID="{4B3EB997-56B3-4E5E-B10F-8236CCDC1EC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86C99-C6D6-43F4-A9A7-49F16004BDC7}" type="pres">
      <dgm:prSet presAssocID="{4B3EB997-56B3-4E5E-B10F-8236CCDC1EC8}" presName="BalanceSpacing" presStyleCnt="0"/>
      <dgm:spPr/>
    </dgm:pt>
    <dgm:pt modelId="{4C00BC71-0E23-4DC9-90C4-A0FE238B2C3D}" type="pres">
      <dgm:prSet presAssocID="{4B3EB997-56B3-4E5E-B10F-8236CCDC1EC8}" presName="BalanceSpacing1" presStyleCnt="0"/>
      <dgm:spPr/>
    </dgm:pt>
    <dgm:pt modelId="{A3822A72-4327-4AAD-87A2-2F074F4D2B22}" type="pres">
      <dgm:prSet presAssocID="{325309BA-FD8C-4FA2-BAFF-AF089BEE4DCA}" presName="Accent1Text" presStyleLbl="node1" presStyleIdx="5" presStyleCnt="6" custScaleX="123530" custLinFactNeighborX="-12155" custLinFactNeighborY="525"/>
      <dgm:spPr/>
      <dgm:t>
        <a:bodyPr/>
        <a:lstStyle/>
        <a:p>
          <a:endParaRPr lang="ru-RU"/>
        </a:p>
      </dgm:t>
    </dgm:pt>
  </dgm:ptLst>
  <dgm:cxnLst>
    <dgm:cxn modelId="{0BC555FB-2DAD-4491-9DA3-CFC891F89282}" type="presOf" srcId="{3A85B9E6-C840-4A24-8C7D-093DF9D25822}" destId="{8FB81BD9-507D-4022-BBAB-56BEFEF61A5E}" srcOrd="0" destOrd="0" presId="urn:microsoft.com/office/officeart/2008/layout/AlternatingHexagons"/>
    <dgm:cxn modelId="{DAA6FA31-30AF-4414-B4A0-F277571680BF}" type="presOf" srcId="{6B003E2A-BBB8-44E3-BE93-C84B94F73EFA}" destId="{BE845DBD-19A3-4FE8-B435-52CEAF4BA9B0}" srcOrd="0" destOrd="0" presId="urn:microsoft.com/office/officeart/2008/layout/AlternatingHexagons"/>
    <dgm:cxn modelId="{4DFF8562-8C72-4B28-A736-666B054B77D1}" type="presOf" srcId="{325309BA-FD8C-4FA2-BAFF-AF089BEE4DCA}" destId="{A3822A72-4327-4AAD-87A2-2F074F4D2B22}" srcOrd="0" destOrd="0" presId="urn:microsoft.com/office/officeart/2008/layout/AlternatingHexagons"/>
    <dgm:cxn modelId="{91E06692-FEDE-4AF2-90BD-97226C78E87D}" srcId="{0C7090A8-254A-4054-B62B-D4DB1D3060AF}" destId="{4B3EB997-56B3-4E5E-B10F-8236CCDC1EC8}" srcOrd="2" destOrd="0" parTransId="{3A7254B4-B9D1-4A0C-9C6A-B42FF0A26B37}" sibTransId="{325309BA-FD8C-4FA2-BAFF-AF089BEE4DCA}"/>
    <dgm:cxn modelId="{DD0A30DF-9890-4CA1-B8BE-34D37DE5CEDD}" srcId="{0C7090A8-254A-4054-B62B-D4DB1D3060AF}" destId="{FF120A22-B4C0-4973-95E7-B11B643C1A7C}" srcOrd="0" destOrd="0" parTransId="{97D1548C-5865-4F7D-BE68-1E18B1B7E096}" sibTransId="{3A85B9E6-C840-4A24-8C7D-093DF9D25822}"/>
    <dgm:cxn modelId="{73864884-DF5F-4ABC-864E-7EEB4F71A90B}" type="presOf" srcId="{FF120A22-B4C0-4973-95E7-B11B643C1A7C}" destId="{A917AC1E-3E89-43E5-9402-4524FC5EE0CC}" srcOrd="0" destOrd="0" presId="urn:microsoft.com/office/officeart/2008/layout/AlternatingHexagons"/>
    <dgm:cxn modelId="{6F8D0E85-906B-43FF-853D-89F08A1853A5}" srcId="{0C7090A8-254A-4054-B62B-D4DB1D3060AF}" destId="{6B003E2A-BBB8-44E3-BE93-C84B94F73EFA}" srcOrd="1" destOrd="0" parTransId="{57934C24-AAB8-46ED-BC5A-461C0388FD78}" sibTransId="{3024F8BB-5148-4775-891A-62E2F4F78476}"/>
    <dgm:cxn modelId="{AB92DA62-2349-4D4D-AA90-06AEAD3D5B0C}" type="presOf" srcId="{0C7090A8-254A-4054-B62B-D4DB1D3060AF}" destId="{E66A6AA3-5DE4-49E3-9E5A-D8A1F2AC9737}" srcOrd="0" destOrd="0" presId="urn:microsoft.com/office/officeart/2008/layout/AlternatingHexagons"/>
    <dgm:cxn modelId="{7BDF20C5-B851-4B70-83EB-829187288C56}" type="presOf" srcId="{3024F8BB-5148-4775-891A-62E2F4F78476}" destId="{E5B9A921-E204-4026-A103-4F22C5CF7498}" srcOrd="0" destOrd="0" presId="urn:microsoft.com/office/officeart/2008/layout/AlternatingHexagons"/>
    <dgm:cxn modelId="{47582AD4-7386-46F4-B5CB-6F7C8CBF7A9A}" type="presOf" srcId="{4B3EB997-56B3-4E5E-B10F-8236CCDC1EC8}" destId="{C7AABB82-658A-4F2F-A29A-045C94555BC2}" srcOrd="0" destOrd="0" presId="urn:microsoft.com/office/officeart/2008/layout/AlternatingHexagons"/>
    <dgm:cxn modelId="{A82A2714-3181-470A-BD7A-E883786983C7}" type="presParOf" srcId="{E66A6AA3-5DE4-49E3-9E5A-D8A1F2AC9737}" destId="{9797D794-76FA-40FD-8FBB-295BEA74CB4C}" srcOrd="0" destOrd="0" presId="urn:microsoft.com/office/officeart/2008/layout/AlternatingHexagons"/>
    <dgm:cxn modelId="{7FF4C4B8-E45E-48B4-B224-F7E2F820C06A}" type="presParOf" srcId="{9797D794-76FA-40FD-8FBB-295BEA74CB4C}" destId="{A917AC1E-3E89-43E5-9402-4524FC5EE0CC}" srcOrd="0" destOrd="0" presId="urn:microsoft.com/office/officeart/2008/layout/AlternatingHexagons"/>
    <dgm:cxn modelId="{4B90B042-3A8A-4328-9D3A-BA4E4DCFA9E6}" type="presParOf" srcId="{9797D794-76FA-40FD-8FBB-295BEA74CB4C}" destId="{2186A63C-1FFB-4CC7-A7BA-5FCBDEF588EC}" srcOrd="1" destOrd="0" presId="urn:microsoft.com/office/officeart/2008/layout/AlternatingHexagons"/>
    <dgm:cxn modelId="{77109825-C61C-47B8-B0EE-E041BB512363}" type="presParOf" srcId="{9797D794-76FA-40FD-8FBB-295BEA74CB4C}" destId="{9AE04A6E-ADC7-4F2C-8875-DC6813F9989D}" srcOrd="2" destOrd="0" presId="urn:microsoft.com/office/officeart/2008/layout/AlternatingHexagons"/>
    <dgm:cxn modelId="{035AE9BC-4681-492D-8C85-68A2B6C245A3}" type="presParOf" srcId="{9797D794-76FA-40FD-8FBB-295BEA74CB4C}" destId="{0151109D-6683-47F4-B5F6-578731D0370F}" srcOrd="3" destOrd="0" presId="urn:microsoft.com/office/officeart/2008/layout/AlternatingHexagons"/>
    <dgm:cxn modelId="{8632E2D8-1F8B-4914-8E67-61B0BAA96328}" type="presParOf" srcId="{9797D794-76FA-40FD-8FBB-295BEA74CB4C}" destId="{8FB81BD9-507D-4022-BBAB-56BEFEF61A5E}" srcOrd="4" destOrd="0" presId="urn:microsoft.com/office/officeart/2008/layout/AlternatingHexagons"/>
    <dgm:cxn modelId="{4CB9C3EA-74D8-4F76-BBB7-1CE8CA1E8614}" type="presParOf" srcId="{E66A6AA3-5DE4-49E3-9E5A-D8A1F2AC9737}" destId="{684CD7CA-257A-4D88-BCE0-4D76EB000BA4}" srcOrd="1" destOrd="0" presId="urn:microsoft.com/office/officeart/2008/layout/AlternatingHexagons"/>
    <dgm:cxn modelId="{C7D7BCA0-C735-42B1-B278-D893817A3F98}" type="presParOf" srcId="{E66A6AA3-5DE4-49E3-9E5A-D8A1F2AC9737}" destId="{7EDB6AA6-4A48-48E1-B41A-E258AC2ACE08}" srcOrd="2" destOrd="0" presId="urn:microsoft.com/office/officeart/2008/layout/AlternatingHexagons"/>
    <dgm:cxn modelId="{D69B38E7-15F3-4944-90DE-B321AFF79153}" type="presParOf" srcId="{7EDB6AA6-4A48-48E1-B41A-E258AC2ACE08}" destId="{BE845DBD-19A3-4FE8-B435-52CEAF4BA9B0}" srcOrd="0" destOrd="0" presId="urn:microsoft.com/office/officeart/2008/layout/AlternatingHexagons"/>
    <dgm:cxn modelId="{53628764-862B-4663-B34D-85B284E968ED}" type="presParOf" srcId="{7EDB6AA6-4A48-48E1-B41A-E258AC2ACE08}" destId="{ABE5A097-71FE-4F42-BA5E-20EA9C98EF7D}" srcOrd="1" destOrd="0" presId="urn:microsoft.com/office/officeart/2008/layout/AlternatingHexagons"/>
    <dgm:cxn modelId="{A8299B30-C282-49DE-B1BC-5CCAB3691BF2}" type="presParOf" srcId="{7EDB6AA6-4A48-48E1-B41A-E258AC2ACE08}" destId="{DCB0D52F-0F02-4539-99DA-FFD84F5EF873}" srcOrd="2" destOrd="0" presId="urn:microsoft.com/office/officeart/2008/layout/AlternatingHexagons"/>
    <dgm:cxn modelId="{B184E95F-5DFF-4ACB-A58A-886801102201}" type="presParOf" srcId="{7EDB6AA6-4A48-48E1-B41A-E258AC2ACE08}" destId="{06670D6B-2E64-4CF7-AF17-B92D33BA8FA7}" srcOrd="3" destOrd="0" presId="urn:microsoft.com/office/officeart/2008/layout/AlternatingHexagons"/>
    <dgm:cxn modelId="{D9623200-A21F-4155-A822-56E48235015A}" type="presParOf" srcId="{7EDB6AA6-4A48-48E1-B41A-E258AC2ACE08}" destId="{E5B9A921-E204-4026-A103-4F22C5CF7498}" srcOrd="4" destOrd="0" presId="urn:microsoft.com/office/officeart/2008/layout/AlternatingHexagons"/>
    <dgm:cxn modelId="{3D69F790-DD34-4C24-A66F-9E0343A5B21C}" type="presParOf" srcId="{E66A6AA3-5DE4-49E3-9E5A-D8A1F2AC9737}" destId="{8560E524-0DAA-4E45-B434-F0E67C029F4E}" srcOrd="3" destOrd="0" presId="urn:microsoft.com/office/officeart/2008/layout/AlternatingHexagons"/>
    <dgm:cxn modelId="{677B7F54-0EB4-4EC1-9CB9-40F0ACE6CCC7}" type="presParOf" srcId="{E66A6AA3-5DE4-49E3-9E5A-D8A1F2AC9737}" destId="{D64B97C7-DC7B-4C0E-9F2E-E6D9209759FE}" srcOrd="4" destOrd="0" presId="urn:microsoft.com/office/officeart/2008/layout/AlternatingHexagons"/>
    <dgm:cxn modelId="{0DBACF0C-C1DB-4AA9-9E26-69A7B6A5E7F0}" type="presParOf" srcId="{D64B97C7-DC7B-4C0E-9F2E-E6D9209759FE}" destId="{C7AABB82-658A-4F2F-A29A-045C94555BC2}" srcOrd="0" destOrd="0" presId="urn:microsoft.com/office/officeart/2008/layout/AlternatingHexagons"/>
    <dgm:cxn modelId="{1E11428B-7AE2-4793-A503-C5CD560EF345}" type="presParOf" srcId="{D64B97C7-DC7B-4C0E-9F2E-E6D9209759FE}" destId="{8BD39819-99E9-4BB6-963A-734B35031805}" srcOrd="1" destOrd="0" presId="urn:microsoft.com/office/officeart/2008/layout/AlternatingHexagons"/>
    <dgm:cxn modelId="{0499376F-1BF2-48E2-B69D-CBC7785FE258}" type="presParOf" srcId="{D64B97C7-DC7B-4C0E-9F2E-E6D9209759FE}" destId="{6B486C99-C6D6-43F4-A9A7-49F16004BDC7}" srcOrd="2" destOrd="0" presId="urn:microsoft.com/office/officeart/2008/layout/AlternatingHexagons"/>
    <dgm:cxn modelId="{4B10AEF1-36DB-4F9E-B96A-134F2D8F257B}" type="presParOf" srcId="{D64B97C7-DC7B-4C0E-9F2E-E6D9209759FE}" destId="{4C00BC71-0E23-4DC9-90C4-A0FE238B2C3D}" srcOrd="3" destOrd="0" presId="urn:microsoft.com/office/officeart/2008/layout/AlternatingHexagons"/>
    <dgm:cxn modelId="{1477D9CD-4104-4B9F-A561-ECCD98A45B55}" type="presParOf" srcId="{D64B97C7-DC7B-4C0E-9F2E-E6D9209759FE}" destId="{A3822A72-4327-4AAD-87A2-2F074F4D2B2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AE52E-E1DE-41C3-A0EB-A17CED6FA22A}">
      <dsp:nvSpPr>
        <dsp:cNvPr id="0" name=""/>
        <dsp:cNvSpPr/>
      </dsp:nvSpPr>
      <dsp:spPr>
        <a:xfrm>
          <a:off x="0" y="0"/>
          <a:ext cx="11841018" cy="800855"/>
        </a:xfrm>
        <a:prstGeom prst="roundRect">
          <a:avLst/>
        </a:prstGeom>
        <a:solidFill>
          <a:schemeClr val="bg1">
            <a:lumMod val="95000"/>
          </a:schemeClr>
        </a:solidFill>
        <a:ln w="63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Georgia" panose="02040502050405020303" pitchFamily="18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anose="02040502050405020303" pitchFamily="18" charset="0"/>
            </a:rPr>
            <a:t>Историческая справка по формированию критериев «дробления бизнеса»: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Georgia" panose="02040502050405020303" pitchFamily="18" charset="0"/>
          </a:endParaRPr>
        </a:p>
      </dsp:txBody>
      <dsp:txXfrm>
        <a:off x="39095" y="39095"/>
        <a:ext cx="11762828" cy="722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7AC1E-3E89-43E5-9402-4524FC5EE0CC}">
      <dsp:nvSpPr>
        <dsp:cNvPr id="0" name=""/>
        <dsp:cNvSpPr/>
      </dsp:nvSpPr>
      <dsp:spPr>
        <a:xfrm rot="5400000">
          <a:off x="4609195" y="-113545"/>
          <a:ext cx="2415905" cy="2665424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857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/>
            </a:rPr>
            <a:t>Присутствует ли экономическая целесообразность дробления? </a:t>
          </a:r>
          <a:endParaRPr lang="ru-RU" sz="1500" b="0" i="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4928673" y="413865"/>
        <a:ext cx="1776950" cy="1610603"/>
      </dsp:txXfrm>
    </dsp:sp>
    <dsp:sp modelId="{2186A63C-1FFB-4CC7-A7BA-5FCBDEF588EC}">
      <dsp:nvSpPr>
        <dsp:cNvPr id="0" name=""/>
        <dsp:cNvSpPr/>
      </dsp:nvSpPr>
      <dsp:spPr>
        <a:xfrm>
          <a:off x="6818368" y="485166"/>
          <a:ext cx="2696150" cy="144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81BD9-507D-4022-BBAB-56BEFEF61A5E}">
      <dsp:nvSpPr>
        <dsp:cNvPr id="0" name=""/>
        <dsp:cNvSpPr/>
      </dsp:nvSpPr>
      <dsp:spPr>
        <a:xfrm rot="5400000">
          <a:off x="1890804" y="-1381"/>
          <a:ext cx="2415905" cy="2418668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857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292534" y="402651"/>
        <a:ext cx="1612446" cy="1610603"/>
      </dsp:txXfrm>
    </dsp:sp>
    <dsp:sp modelId="{BE845DBD-19A3-4FE8-B435-52CEAF4BA9B0}">
      <dsp:nvSpPr>
        <dsp:cNvPr id="0" name=""/>
        <dsp:cNvSpPr/>
      </dsp:nvSpPr>
      <dsp:spPr>
        <a:xfrm rot="5400000">
          <a:off x="3196279" y="1938211"/>
          <a:ext cx="2415905" cy="263763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857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Сделки между взаимозависимыми лицами не соответствуют рыночным условиям</a:t>
          </a:r>
          <a:endParaRPr lang="ru-RU" sz="1600" b="0" i="0" kern="1200" dirty="0">
            <a:latin typeface="Georgia" panose="02040502050405020303" pitchFamily="18" charset="0"/>
          </a:endParaRPr>
        </a:p>
      </dsp:txBody>
      <dsp:txXfrm rot="-5400000">
        <a:off x="3525019" y="2451728"/>
        <a:ext cx="1758425" cy="1610603"/>
      </dsp:txXfrm>
    </dsp:sp>
    <dsp:sp modelId="{ABE5A097-71FE-4F42-BA5E-20EA9C98EF7D}">
      <dsp:nvSpPr>
        <dsp:cNvPr id="0" name=""/>
        <dsp:cNvSpPr/>
      </dsp:nvSpPr>
      <dsp:spPr>
        <a:xfrm>
          <a:off x="817259" y="2535786"/>
          <a:ext cx="2609177" cy="144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9A921-E204-4026-A103-4F22C5CF7498}">
      <dsp:nvSpPr>
        <dsp:cNvPr id="0" name=""/>
        <dsp:cNvSpPr/>
      </dsp:nvSpPr>
      <dsp:spPr>
        <a:xfrm rot="5400000">
          <a:off x="371535" y="2045069"/>
          <a:ext cx="2415905" cy="2488764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857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749900" y="2484149"/>
        <a:ext cx="1659176" cy="1610603"/>
      </dsp:txXfrm>
    </dsp:sp>
    <dsp:sp modelId="{C7AABB82-658A-4F2F-A29A-045C94555BC2}">
      <dsp:nvSpPr>
        <dsp:cNvPr id="0" name=""/>
        <dsp:cNvSpPr/>
      </dsp:nvSpPr>
      <dsp:spPr>
        <a:xfrm rot="5400000">
          <a:off x="4588698" y="4105058"/>
          <a:ext cx="2420495" cy="2333480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857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Реальность и самостоятельность деятельности налогоплательщиков</a:t>
          </a:r>
          <a:endParaRPr lang="ru-RU" sz="1600" b="0" i="0" kern="1200" dirty="0">
            <a:latin typeface="Georgia" panose="02040502050405020303" pitchFamily="18" charset="0"/>
          </a:endParaRPr>
        </a:p>
      </dsp:txBody>
      <dsp:txXfrm rot="-5400000">
        <a:off x="5014128" y="4457716"/>
        <a:ext cx="1569634" cy="1628165"/>
      </dsp:txXfrm>
    </dsp:sp>
    <dsp:sp modelId="{8BD39819-99E9-4BB6-963A-734B35031805}">
      <dsp:nvSpPr>
        <dsp:cNvPr id="0" name=""/>
        <dsp:cNvSpPr/>
      </dsp:nvSpPr>
      <dsp:spPr>
        <a:xfrm>
          <a:off x="6818368" y="4588701"/>
          <a:ext cx="2696150" cy="144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22A72-4327-4AAD-87A2-2F074F4D2B22}">
      <dsp:nvSpPr>
        <dsp:cNvPr id="0" name=""/>
        <dsp:cNvSpPr/>
      </dsp:nvSpPr>
      <dsp:spPr>
        <a:xfrm rot="5400000">
          <a:off x="1970254" y="4019553"/>
          <a:ext cx="2415905" cy="259639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857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312740" y="4512451"/>
        <a:ext cx="1730933" cy="161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EF1E-27E5-4581-85A1-76FD52288C8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83C70-8AA9-42A7-AD59-C66FF91C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8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611-3602-4F48-87FA-A4775391D0AA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9B3A-AD13-428A-8E49-B488CA15B9E9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C7AF-34A9-434B-887C-C39FFDE6F864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0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333" b="0" i="0" u="none" strike="noStrike" kern="120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2805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082933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7942268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0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333" b="0" i="0" u="none" strike="noStrike" kern="120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786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0A66E-9D51-4C1D-B0E7-8072F0234414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06.04.2022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F7E32-C456-4ACD-855A-018C9A407AF9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7574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283AB-9FD7-4A48-BBB3-B6F2E48A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B5B90-8554-5443-B094-0D6E3426F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6747AE-26C8-C74F-8DE0-E7AFAD8D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81AF4-E8F0-4BAA-A3C2-79847C2EF1E1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06.04.2022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8F665-0653-E346-B709-3C16D35F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DDB1-D99D-0B48-86B1-911342D4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2A69-A839-5F45-A5D3-FB02C7441164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1352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6BD62-AD98-5A46-84D0-07135956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881C2F-63D6-ED4A-89D5-5CC0CCF30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3E772-D2CC-3F47-963A-582A6745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CFEC2-250F-4F7A-9198-1F6946D9BDF2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06.04.2022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D3178E-852A-6345-8EB2-22F226E0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6AA66-B4B6-3243-96FC-D02AFCA2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2A69-A839-5F45-A5D3-FB02C7441164}" type="slidenum">
              <a:rPr kumimoji="0" lang="ru-RU" sz="1333" b="0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33" b="0" i="0" u="none" strike="noStrike" kern="120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7584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9B319-5097-49E3-B04A-6BC8341AD1B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9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B2C27-6CF4-4FD0-AF93-6A39CB44E8B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9005C-C78B-4BA8-A329-C87305BE8A3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016B-4FE3-4DDE-B354-CA836CB91826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2D918-D05A-49B2-8AE6-FE362721473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5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6E2DD-4C84-4039-A1C2-DEAC42B549D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1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296B6-EFD6-455A-B3C3-E09C0EA0717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7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2936E-029E-472F-B89D-9255E79A059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D5352-AB4F-4380-9B4A-8A032FE673D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4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D5142-BE30-4810-B3D7-C2A5E8D7CE6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BB04-9810-49A9-9B9D-4714B27EBE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5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36C6-E2A3-46FD-90C9-9285A4C6830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2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12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-9731"/>
            <a:ext cx="12191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0" y="6466116"/>
            <a:ext cx="27432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8A1B3-C125-44A9-917A-E50B0930102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116"/>
            <a:ext cx="41148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6201" y="6466116"/>
            <a:ext cx="27432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8DBF4-37B7-4C4F-9728-A1C100B177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6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5DF9-2435-49B1-9009-669E16BD50E9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5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3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7" y="1538291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6" y="234003"/>
            <a:ext cx="2249487" cy="260966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3" y="3113664"/>
            <a:ext cx="2249487" cy="32846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5" y="549003"/>
            <a:ext cx="2249487" cy="32846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5" y="4095552"/>
            <a:ext cx="2249487" cy="26096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774D-A9EF-4143-B4D6-3B7F83466A52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896F-B826-4A2F-944E-757D9383B9A5}" type="datetime1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B315-6F3A-47B1-BBBE-D9553F43E25C}" type="datetime1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2161-0E19-4EE1-84D3-96C5ABB3F5CE}" type="datetime1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7F38-1A9B-47F8-B94C-3AB30C4D17A8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F155-5545-4FB8-81D5-C6F07969B298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1A7A-B4A0-492A-9F1A-40C1D3E95284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0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Nunito Sans"/>
                <a:sym typeface="Nunito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333" b="0" i="0" u="none" strike="noStrike" kern="1200" cap="none" spc="0" normalizeH="0" baseline="0" noProof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16391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0EC8E-14A6-44DE-A5C1-52C37FACAF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06.04.2022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emf"/><Relationship Id="rId7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mailto:info@legicon.ru" TargetMode="Externa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3"/>
          <p:cNvSpPr txBox="1"/>
          <p:nvPr/>
        </p:nvSpPr>
        <p:spPr>
          <a:xfrm>
            <a:off x="137743" y="1988346"/>
            <a:ext cx="1191651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14300" dir="5400000" algn="ctr" rotWithShape="0">
                    <a:prstClr val="white"/>
                  </a:outerShdw>
                </a:effectLst>
                <a:latin typeface="Georgia" panose="02040502050405020303" pitchFamily="18" charset="0"/>
              </a:rPr>
              <a:t>Дробление бизнеса.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14300" dir="5400000" algn="ctr" rotWithShape="0">
                    <a:prstClr val="white"/>
                  </a:outerShdw>
                </a:effectLst>
                <a:latin typeface="Georgia" panose="02040502050405020303" pitchFamily="18" charset="0"/>
              </a:rPr>
              <a:t>Инструменты защиты.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14300" dir="5400000" algn="ctr" rotWithShape="0">
                  <a:prstClr val="white"/>
                </a:outerShdw>
              </a:effectLst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14300" dir="5400000" algn="ctr" rotWithShape="0">
                  <a:prstClr val="white"/>
                </a:outerShdw>
              </a:effectLst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14300" dir="5400000" algn="ctr" rotWithShape="0">
                  <a:prstClr val="white"/>
                </a:outerShdw>
              </a:effectLst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14300" dir="5400000" algn="ctr" rotWithShape="0">
                  <a:prstClr val="white"/>
                </a:outerShdw>
              </a:effectLst>
              <a:uLnTx/>
              <a:uFillTx/>
              <a:latin typeface="Georgia" panose="02040502050405020303" pitchFamily="18" charset="0"/>
            </a:endParaRPr>
          </a:p>
          <a:p>
            <a:pPr lvl="0" algn="ctr">
              <a:spcBef>
                <a:spcPts val="600"/>
              </a:spcBef>
              <a:buClr>
                <a:srgbClr val="CCCCCC"/>
              </a:buClr>
              <a:buSzPts val="1400"/>
            </a:pPr>
            <a:r>
              <a:rPr lang="ru-RU" sz="2800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Попова Оксана </a:t>
            </a:r>
            <a:r>
              <a:rPr lang="ru-RU" sz="2800" kern="0" dirty="0" smtClean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Сергеевна</a:t>
            </a:r>
            <a:endParaRPr lang="ru-RU" sz="2800" kern="0" dirty="0">
              <a:solidFill>
                <a:srgbClr val="000000"/>
              </a:solidFill>
              <a:latin typeface="Georgia" panose="02040502050405020303" pitchFamily="18" charset="0"/>
              <a:sym typeface="Nunito Sans"/>
            </a:endParaRPr>
          </a:p>
          <a:p>
            <a:pPr lvl="0" algn="ctr">
              <a:spcBef>
                <a:spcPts val="600"/>
              </a:spcBef>
              <a:buClr>
                <a:srgbClr val="CCCCCC"/>
              </a:buClr>
              <a:buSzPts val="1400"/>
            </a:pPr>
            <a:r>
              <a:rPr lang="ru-RU" kern="0" dirty="0" smtClean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Старший </a:t>
            </a:r>
            <a:r>
              <a:rPr lang="ru-RU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преподаватель Департамента налогов и налогового администрирования,</a:t>
            </a:r>
          </a:p>
          <a:p>
            <a:pPr lvl="0" algn="ctr">
              <a:spcBef>
                <a:spcPts val="600"/>
              </a:spcBef>
              <a:buClr>
                <a:srgbClr val="CCCCCC"/>
              </a:buClr>
              <a:buSzPts val="1400"/>
            </a:pPr>
            <a:r>
              <a:rPr lang="ru-RU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директор департамента по налоговому сопровождению бизнеса, </a:t>
            </a:r>
            <a:r>
              <a:rPr lang="ru-RU" kern="0" dirty="0" smtClean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партнёр</a:t>
            </a:r>
            <a:endParaRPr lang="ru-RU" kern="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  <a:sym typeface="Nunito San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9E1B3A-6849-814F-82A1-7E50F7E5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1" y="81880"/>
            <a:ext cx="5101981" cy="996944"/>
          </a:xfrm>
          <a:prstGeom prst="rect">
            <a:avLst/>
          </a:prstGeom>
        </p:spPr>
      </p:pic>
      <p:pic>
        <p:nvPicPr>
          <p:cNvPr id="6" name="Picture 2" descr="В начале сентября 2016 года у Финансового университета.. | Финансовый  университет при Правительстве РФ |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902" y="81880"/>
            <a:ext cx="3298098" cy="141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3E4770-7B8E-504F-8D33-DF7A8BF7643F}"/>
              </a:ext>
            </a:extLst>
          </p:cNvPr>
          <p:cNvSpPr txBox="1"/>
          <p:nvPr/>
        </p:nvSpPr>
        <p:spPr>
          <a:xfrm>
            <a:off x="10289309" y="6457890"/>
            <a:ext cx="199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www.legicon.ru</a:t>
            </a:r>
            <a:endParaRPr lang="ru-RU" sz="20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0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198" y="1121442"/>
            <a:ext cx="59624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8">
              <a:buClr>
                <a:srgbClr val="000000"/>
              </a:buClr>
              <a:defRPr/>
            </a:pPr>
            <a:endParaRPr lang="ru-RU" sz="1400" kern="0" dirty="0">
              <a:latin typeface="Georgia" panose="02040502050405020303" pitchFamily="18" charset="0"/>
              <a:sym typeface="Arial"/>
            </a:endParaRPr>
          </a:p>
          <a:p>
            <a:pPr lvl="0" algn="ctr" defTabSz="914378">
              <a:buClr>
                <a:srgbClr val="000000"/>
              </a:buClr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Регионы-лидеры </a:t>
            </a:r>
            <a:r>
              <a:rPr lang="ru-RU" sz="2000" dirty="0">
                <a:latin typeface="Georgia" panose="02040502050405020303" pitchFamily="18" charset="0"/>
              </a:rPr>
              <a:t>по количеству дел, связанных с «</a:t>
            </a:r>
            <a:r>
              <a:rPr lang="ru-RU" sz="2000" dirty="0" smtClean="0">
                <a:latin typeface="Georgia" panose="02040502050405020303" pitchFamily="18" charset="0"/>
              </a:rPr>
              <a:t>дроблением бизнеса»</a:t>
            </a:r>
          </a:p>
          <a:p>
            <a:pPr lvl="0" algn="ctr" defTabSz="914378">
              <a:buClr>
                <a:srgbClr val="000000"/>
              </a:buClr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lvl="0" algn="ctr" defTabSz="914378">
              <a:defRPr/>
            </a:pPr>
            <a:endParaRPr lang="ru-RU" sz="1400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64" y="1263712"/>
            <a:ext cx="4979495" cy="3595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2326464"/>
            <a:ext cx="7594850" cy="3874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26664" y="385018"/>
            <a:ext cx="4289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За первое полугодие 2021 года рассмотрено всего 97 дел по «</a:t>
            </a:r>
            <a:r>
              <a:rPr lang="ru-RU" sz="1600" dirty="0" smtClean="0">
                <a:latin typeface="Georgia" panose="02040502050405020303" pitchFamily="18" charset="0"/>
              </a:rPr>
              <a:t>дроблению </a:t>
            </a:r>
            <a:r>
              <a:rPr lang="ru-RU" sz="1600" dirty="0" smtClean="0">
                <a:latin typeface="Georgia" panose="02040502050405020303" pitchFamily="18" charset="0"/>
              </a:rPr>
              <a:t>бизнеса» судами </a:t>
            </a:r>
            <a:r>
              <a:rPr lang="ru-RU" sz="1600" dirty="0">
                <a:latin typeface="Georgia" panose="02040502050405020303" pitchFamily="18" charset="0"/>
              </a:rPr>
              <a:t>всех инстанций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03" y="6525636"/>
            <a:ext cx="754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*** </a:t>
            </a:r>
            <a:r>
              <a:rPr lang="ru-RU" sz="1200" dirty="0">
                <a:latin typeface="Georgia" panose="02040502050405020303" pitchFamily="18" charset="0"/>
              </a:rPr>
              <a:t>Источник: </a:t>
            </a:r>
            <a:r>
              <a:rPr lang="en-US" sz="1200" dirty="0">
                <a:latin typeface="Georgia" panose="02040502050405020303" pitchFamily="18" charset="0"/>
              </a:rPr>
              <a:t>https://taxprof.pro/blog/analiticheskie_materialy/1635/obzor_po_drobleniyu_biznesa_za/</a:t>
            </a:r>
            <a:endParaRPr lang="ru-RU" sz="1600" dirty="0"/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11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4655" y="0"/>
            <a:ext cx="1225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4656" y="101600"/>
            <a:ext cx="1150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Дополнительные критерии, выработанные судебной </a:t>
            </a:r>
            <a:r>
              <a:rPr lang="ru-RU" sz="2800" dirty="0" smtClean="0">
                <a:latin typeface="Georgia" panose="02040502050405020303" pitchFamily="18" charset="0"/>
              </a:rPr>
              <a:t>практикой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3076" y="4637250"/>
            <a:ext cx="3731491" cy="17364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69720" y="4637250"/>
            <a:ext cx="3731491" cy="17364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2045" y="871460"/>
            <a:ext cx="3731491" cy="17364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3077" y="2726279"/>
            <a:ext cx="3731491" cy="17364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69720" y="2726279"/>
            <a:ext cx="3731491" cy="17364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30752" y="890842"/>
            <a:ext cx="3731491" cy="17364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46415" y="930831"/>
            <a:ext cx="3649520" cy="10966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57384" y="2330897"/>
            <a:ext cx="3649520" cy="10966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0184" y="5199316"/>
            <a:ext cx="3649520" cy="10966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57384" y="3799250"/>
            <a:ext cx="3649520" cy="10966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9788" y="984430"/>
            <a:ext cx="35675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1. </a:t>
            </a:r>
            <a:r>
              <a:rPr lang="ru-RU" sz="1200" dirty="0">
                <a:latin typeface="Georgia" panose="02040502050405020303" pitchFamily="18" charset="0"/>
              </a:rPr>
              <a:t>Особенности платежей между элементами группы: у созданных элементов группы расходы погашаются друг за друга, закрываются договорами займа, зачётом, переводом долга, отсутствуют платежи по ведению реальной хозяйственной деятельности с учётом заявленной специфики, нетипичные </a:t>
            </a:r>
            <a:r>
              <a:rPr lang="ru-RU" sz="1200" dirty="0" smtClean="0">
                <a:latin typeface="Georgia" panose="02040502050405020303" pitchFamily="18" charset="0"/>
              </a:rPr>
              <a:t>операции</a:t>
            </a:r>
            <a:endParaRPr lang="ru-RU" sz="12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02045" y="2726279"/>
            <a:ext cx="3655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eorgia" panose="02040502050405020303" pitchFamily="18" charset="0"/>
              </a:rPr>
              <a:t>2. </a:t>
            </a:r>
            <a:r>
              <a:rPr lang="ru-RU" sz="1200" i="1" dirty="0">
                <a:latin typeface="Georgia" panose="02040502050405020303" pitchFamily="18" charset="0"/>
              </a:rPr>
              <a:t>Оформление  и отражение договорных отношений между элементами группы: отсутствие оформления договорных отношений в группе, </a:t>
            </a:r>
            <a:r>
              <a:rPr lang="ru-RU" sz="1200" i="1" dirty="0" err="1">
                <a:latin typeface="Georgia" panose="02040502050405020303" pitchFamily="18" charset="0"/>
              </a:rPr>
              <a:t>неотражение</a:t>
            </a:r>
            <a:r>
              <a:rPr lang="ru-RU" sz="1200" i="1" dirty="0">
                <a:latin typeface="Georgia" panose="02040502050405020303" pitchFamily="18" charset="0"/>
              </a:rPr>
              <a:t> в бухгалтерском учёте операций между элементами группы, нестыковки при определении назначения платежей, дат поступления и реализации товара (работ, услуг), недействительность </a:t>
            </a:r>
            <a:r>
              <a:rPr lang="ru-RU" sz="1200" i="1" dirty="0" smtClean="0">
                <a:latin typeface="Georgia" panose="02040502050405020303" pitchFamily="18" charset="0"/>
              </a:rPr>
              <a:t>сделок</a:t>
            </a:r>
            <a:endParaRPr lang="ru-RU" sz="1200" i="1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314536" y="984430"/>
            <a:ext cx="3380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anose="02040502050405020303" pitchFamily="18" charset="0"/>
              </a:rPr>
              <a:t>4. Нет </a:t>
            </a:r>
            <a:r>
              <a:rPr lang="ru-RU" sz="1600" dirty="0">
                <a:latin typeface="Georgia" panose="02040502050405020303" pitchFamily="18" charset="0"/>
              </a:rPr>
              <a:t>экономического обоснования создания дополнительных элементов группы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462383" y="4561716"/>
            <a:ext cx="3499860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Georgia" panose="02040502050405020303" pitchFamily="18" charset="0"/>
              </a:rPr>
              <a:t>10. Работники </a:t>
            </a:r>
            <a:r>
              <a:rPr lang="ru-RU" sz="1050" dirty="0">
                <a:latin typeface="Georgia" panose="02040502050405020303" pitchFamily="18" charset="0"/>
              </a:rPr>
              <a:t>группы: нахождение работников в одном помещении независимо от формального оформления трудовых отношений, аренды помещения, массовое «перекрёстное» совместительство работников, миграция в рамках группы. Работники, состоящие в трудовых отношениях с одним из участников группы, выполняют трудовые функции и (или) управленческие функции в отношении других участников бизнеса без документального </a:t>
            </a:r>
            <a:r>
              <a:rPr lang="ru-RU" sz="1050" dirty="0" smtClean="0">
                <a:latin typeface="Georgia" panose="02040502050405020303" pitchFamily="18" charset="0"/>
              </a:rPr>
              <a:t>обоснования</a:t>
            </a:r>
            <a:endParaRPr lang="ru-RU" sz="105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307819" y="2917625"/>
            <a:ext cx="36552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9. </a:t>
            </a:r>
            <a:r>
              <a:rPr lang="ru-RU" sz="2000" dirty="0">
                <a:latin typeface="Georgia" panose="02040502050405020303" pitchFamily="18" charset="0"/>
              </a:rPr>
              <a:t>ИП в группе - действующие (бывшие) сотрудники, родственники, </a:t>
            </a:r>
            <a:r>
              <a:rPr lang="ru-RU" sz="2000" dirty="0" smtClean="0">
                <a:latin typeface="Georgia" panose="02040502050405020303" pitchFamily="18" charset="0"/>
              </a:rPr>
              <a:t>учредители</a:t>
            </a:r>
            <a:endParaRPr lang="ru-RU" sz="20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89051" y="4746934"/>
            <a:ext cx="3614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3. </a:t>
            </a:r>
            <a:r>
              <a:rPr lang="ru-RU" i="1" dirty="0">
                <a:latin typeface="Georgia" panose="02040502050405020303" pitchFamily="18" charset="0"/>
              </a:rPr>
              <a:t>Создание элементов не привело к увеличению прибыли, нет бизнес-плана, с учётом которого такое увеличение </a:t>
            </a:r>
            <a:r>
              <a:rPr lang="ru-RU" i="1" dirty="0" smtClean="0">
                <a:latin typeface="Georgia" panose="02040502050405020303" pitchFamily="18" charset="0"/>
              </a:rPr>
              <a:t>предполагалось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7904" y="1024930"/>
            <a:ext cx="36480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8. </a:t>
            </a:r>
            <a:r>
              <a:rPr lang="ru-RU" sz="2000" dirty="0">
                <a:latin typeface="Georgia" panose="02040502050405020303" pitchFamily="18" charset="0"/>
              </a:rPr>
              <a:t>Нет разделения товара в группе, отсутствует идентификация товара на </a:t>
            </a:r>
            <a:r>
              <a:rPr lang="ru-RU" sz="2000" dirty="0" smtClean="0">
                <a:latin typeface="Georgia" panose="02040502050405020303" pitchFamily="18" charset="0"/>
              </a:rPr>
              <a:t>складе</a:t>
            </a:r>
            <a:endParaRPr lang="ru-RU" sz="20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76325" y="2455960"/>
            <a:ext cx="30572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dirty="0" smtClean="0">
                <a:latin typeface="Georgia" panose="02040502050405020303" pitchFamily="18" charset="0"/>
              </a:rPr>
              <a:t>5. Нет </a:t>
            </a:r>
            <a:r>
              <a:rPr lang="ru-RU" sz="2000" dirty="0">
                <a:latin typeface="Georgia" panose="02040502050405020303" pitchFamily="18" charset="0"/>
              </a:rPr>
              <a:t>конструктивного разделения </a:t>
            </a:r>
            <a:r>
              <a:rPr lang="ru-RU" sz="2000" dirty="0" smtClean="0">
                <a:latin typeface="Georgia" panose="02040502050405020303" pitchFamily="18" charset="0"/>
              </a:rPr>
              <a:t>площадей</a:t>
            </a:r>
          </a:p>
          <a:p>
            <a:pPr algn="ctr">
              <a:buClr>
                <a:srgbClr val="C00000"/>
              </a:buClr>
            </a:pPr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314536" y="3946916"/>
            <a:ext cx="35813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6. Единый производственный процесс</a:t>
            </a:r>
          </a:p>
          <a:p>
            <a:pPr algn="ctr">
              <a:buClr>
                <a:srgbClr val="C00000"/>
              </a:buClr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8980" y="5276769"/>
            <a:ext cx="35369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dirty="0" smtClean="0">
                <a:latin typeface="Georgia" panose="02040502050405020303" pitchFamily="18" charset="0"/>
              </a:rPr>
              <a:t>7</a:t>
            </a:r>
            <a:r>
              <a:rPr lang="ru-RU" sz="2000" dirty="0">
                <a:latin typeface="Georgia" panose="02040502050405020303" pitchFamily="18" charset="0"/>
              </a:rPr>
              <a:t>. Использование активов группы без договоров, реальных платежей</a:t>
            </a:r>
          </a:p>
          <a:p>
            <a:endParaRPr lang="ru-RU" dirty="0"/>
          </a:p>
        </p:txBody>
      </p:sp>
      <p:sp>
        <p:nvSpPr>
          <p:cNvPr id="30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74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964" y="62570"/>
            <a:ext cx="1055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Особо опасные критерии </a:t>
            </a:r>
            <a:r>
              <a:rPr lang="ru-RU" sz="2800" dirty="0" smtClean="0">
                <a:latin typeface="Georgia" panose="02040502050405020303" pitchFamily="18" charset="0"/>
              </a:rPr>
              <a:t>дробления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19" y="585790"/>
            <a:ext cx="9223742" cy="5787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36" y="6425009"/>
            <a:ext cx="802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*** Источник: https://www.taxcoach.ru/taxbook/droblenie_biznesa#4</a:t>
            </a:r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84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71128" y="997221"/>
            <a:ext cx="6456218" cy="524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73891"/>
            <a:ext cx="12127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СУДЕБНАЯ ПРАКТИКА ПО </a:t>
            </a:r>
            <a:r>
              <a:rPr lang="ru-RU" dirty="0" smtClean="0">
                <a:latin typeface="Georgia" panose="02040502050405020303" pitchFamily="18" charset="0"/>
              </a:rPr>
              <a:t>«ДРОБЛЕНИЮ БИЗНЕСА» </a:t>
            </a:r>
          </a:p>
          <a:p>
            <a:pPr algn="ctr"/>
            <a:r>
              <a:rPr lang="ru-RU" kern="0" dirty="0" smtClean="0">
                <a:latin typeface="Georgia" panose="02040502050405020303" pitchFamily="18" charset="0"/>
                <a:cs typeface="Arial"/>
                <a:sym typeface="Arial"/>
              </a:rPr>
              <a:t>Постановление Арбитражного </a:t>
            </a:r>
            <a:r>
              <a:rPr lang="ru-RU" kern="0" dirty="0" smtClean="0">
                <a:latin typeface="Georgia" panose="02040502050405020303" pitchFamily="18" charset="0"/>
                <a:cs typeface="Arial"/>
                <a:sym typeface="Arial"/>
              </a:rPr>
              <a:t>суда </a:t>
            </a:r>
            <a:r>
              <a:rPr lang="ru-RU" kern="0" dirty="0">
                <a:latin typeface="Georgia" panose="02040502050405020303" pitchFamily="18" charset="0"/>
                <a:cs typeface="Arial"/>
                <a:sym typeface="Arial"/>
              </a:rPr>
              <a:t>Волго-Вятского округа  от 05.10.2021 </a:t>
            </a:r>
            <a:r>
              <a:rPr lang="ru-RU" kern="0" dirty="0" smtClean="0">
                <a:latin typeface="Georgia" panose="02040502050405020303" pitchFamily="18" charset="0"/>
                <a:cs typeface="Arial"/>
                <a:sym typeface="Arial"/>
              </a:rPr>
              <a:t>по </a:t>
            </a:r>
            <a:r>
              <a:rPr lang="ru-RU" kern="0" dirty="0">
                <a:latin typeface="Georgia" panose="02040502050405020303" pitchFamily="18" charset="0"/>
                <a:cs typeface="Arial"/>
                <a:sym typeface="Arial"/>
              </a:rPr>
              <a:t>делу </a:t>
            </a:r>
            <a:r>
              <a:rPr lang="ru-RU" kern="0" dirty="0" smtClean="0">
                <a:latin typeface="Georgia" panose="02040502050405020303" pitchFamily="18" charset="0"/>
                <a:cs typeface="Arial"/>
                <a:sym typeface="Arial"/>
              </a:rPr>
              <a:t>№ </a:t>
            </a:r>
            <a:r>
              <a:rPr lang="ru-RU" kern="0" dirty="0" smtClean="0">
                <a:latin typeface="Georgia" panose="02040502050405020303" pitchFamily="18" charset="0"/>
                <a:cs typeface="Arial"/>
                <a:sym typeface="Arial"/>
              </a:rPr>
              <a:t>А11-15678/2019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(в </a:t>
            </a:r>
            <a:r>
              <a:rPr lang="ru-RU" dirty="0">
                <a:latin typeface="Georgia" panose="02040502050405020303" pitchFamily="18" charset="0"/>
              </a:rPr>
              <a:t>пользу налогового </a:t>
            </a:r>
            <a:r>
              <a:rPr lang="ru-RU" dirty="0" smtClean="0">
                <a:latin typeface="Georgia" panose="02040502050405020303" pitchFamily="18" charset="0"/>
              </a:rPr>
              <a:t>органа)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kern="0" dirty="0" smtClean="0">
                <a:latin typeface="Georgia" panose="02040502050405020303" pitchFamily="18" charset="0"/>
                <a:cs typeface="Arial"/>
                <a:sym typeface="Arial"/>
              </a:rPr>
              <a:t>  </a:t>
            </a:r>
            <a:endParaRPr lang="ru-RU" kern="0" dirty="0">
              <a:latin typeface="Georgia" panose="02040502050405020303" pitchFamily="18" charset="0"/>
              <a:cs typeface="Arial"/>
              <a:sym typeface="Arial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09" y="997221"/>
            <a:ext cx="5643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Georgia" panose="02040502050405020303" pitchFamily="18" charset="0"/>
              </a:rPr>
              <a:t>Претензии налогового органа</a:t>
            </a:r>
            <a:r>
              <a:rPr lang="ru-RU" u="sng" dirty="0" smtClean="0">
                <a:latin typeface="Georgia" panose="02040502050405020303" pitchFamily="18" charset="0"/>
              </a:rPr>
              <a:t>:</a:t>
            </a:r>
          </a:p>
          <a:p>
            <a:endParaRPr lang="ru-RU" dirty="0" smtClean="0">
              <a:latin typeface="Georgia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Создание </a:t>
            </a:r>
            <a:r>
              <a:rPr lang="ru-RU" sz="1600" dirty="0">
                <a:latin typeface="Georgia" panose="02040502050405020303" pitchFamily="18" charset="0"/>
              </a:rPr>
              <a:t>обществом схемы «дробление бизнеса» путем отнесения доходов, получаемых от розничной торговли товаров марки ZENDEN на </a:t>
            </a:r>
            <a:r>
              <a:rPr lang="ru-RU" sz="1600" dirty="0" smtClean="0">
                <a:latin typeface="Georgia" panose="02040502050405020303" pitchFamily="18" charset="0"/>
              </a:rPr>
              <a:t>ИП.</a:t>
            </a:r>
          </a:p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Обстоятельства</a:t>
            </a:r>
            <a:r>
              <a:rPr lang="ru-RU" dirty="0">
                <a:latin typeface="Georgia" panose="02040502050405020303" pitchFamily="18" charset="0"/>
              </a:rPr>
              <a:t>: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создание </a:t>
            </a:r>
            <a:r>
              <a:rPr lang="ru-RU" sz="1600" dirty="0">
                <a:latin typeface="Georgia" panose="02040502050405020303" pitchFamily="18" charset="0"/>
              </a:rPr>
              <a:t>подконтрольных ИП, идентичный вид деятельности, осуществляемый ИП и обществом, трудовая миграция работников между ними, использование единого товарного знака ZENDEN, общество - единственный поставщик ИП, использование одной ККТ, </a:t>
            </a:r>
            <a:r>
              <a:rPr lang="ru-RU" sz="1600" dirty="0" smtClean="0">
                <a:latin typeface="Georgia" panose="02040502050405020303" pitchFamily="18" charset="0"/>
              </a:rPr>
              <a:t>всё осуществлено силами </a:t>
            </a:r>
            <a:r>
              <a:rPr lang="ru-RU" sz="1600" dirty="0">
                <a:latin typeface="Georgia" panose="02040502050405020303" pitchFamily="18" charset="0"/>
              </a:rPr>
              <a:t>общества, нет деловой цели.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1127" y="1063673"/>
            <a:ext cx="652087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Georgia" panose="02040502050405020303" pitchFamily="18" charset="0"/>
              </a:rPr>
              <a:t>Доводы налогоплательщика:</a:t>
            </a:r>
          </a:p>
          <a:p>
            <a:pPr algn="just"/>
            <a:endParaRPr lang="ru-RU" dirty="0" smtClean="0">
              <a:latin typeface="Georgia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ИП </a:t>
            </a:r>
            <a:r>
              <a:rPr lang="ru-RU" sz="1600" dirty="0">
                <a:latin typeface="Georgia" panose="02040502050405020303" pitchFamily="18" charset="0"/>
              </a:rPr>
              <a:t>самостоятельно арендовали торговые и складские помещения, самостоятельно заключали и исполняли текущие хозяйственные договоры, нанимали и увольняли сотрудников, выплачивали им заработную плату, платили </a:t>
            </a:r>
            <a:r>
              <a:rPr lang="ru-RU" sz="1600" dirty="0" smtClean="0">
                <a:latin typeface="Georgia" panose="02040502050405020303" pitchFamily="18" charset="0"/>
              </a:rPr>
              <a:t>налоги;</a:t>
            </a:r>
            <a:endParaRPr lang="ru-RU" sz="1600" dirty="0">
              <a:latin typeface="Georgia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anose="02040502050405020303" pitchFamily="18" charset="0"/>
              </a:rPr>
              <a:t>Сотрудники общества и  ИП рассматривали их как самостоятельных субъектов хозяйственных и трудовых отношений, а заключенные ими договоры порождали права и обязанности именно у индивидуальных предпринимателей, а не у общества. У опрошенных сотрудников, предпринимателей не имелось сомнений относительно того, кто являлся их работодателем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382" y="4479993"/>
            <a:ext cx="11804072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kern="0" dirty="0">
                <a:solidFill>
                  <a:srgbClr val="000000"/>
                </a:solidFill>
                <a:latin typeface="Georgia" panose="02040502050405020303" pitchFamily="18" charset="0"/>
                <a:cs typeface="Arial"/>
                <a:sym typeface="Arial"/>
              </a:rPr>
              <a:t>Позиция суда кассационной инстанции</a:t>
            </a:r>
            <a:r>
              <a:rPr lang="ru-RU" sz="1500" b="1" kern="0" dirty="0" smtClean="0">
                <a:solidFill>
                  <a:srgbClr val="000000"/>
                </a:solidFill>
                <a:latin typeface="Georgia" panose="02040502050405020303" pitchFamily="18" charset="0"/>
                <a:cs typeface="Arial"/>
                <a:sym typeface="Arial"/>
              </a:rPr>
              <a:t>: </a:t>
            </a:r>
            <a:r>
              <a:rPr lang="ru-RU" sz="1500" kern="0" dirty="0" smtClean="0">
                <a:solidFill>
                  <a:srgbClr val="000000"/>
                </a:solidFill>
                <a:latin typeface="Georgia" panose="02040502050405020303" pitchFamily="18" charset="0"/>
                <a:cs typeface="Arial"/>
                <a:sym typeface="Arial"/>
              </a:rPr>
              <a:t>в</a:t>
            </a:r>
            <a:r>
              <a:rPr lang="ru-RU" sz="1500" dirty="0" smtClean="0">
                <a:latin typeface="Georgia" panose="02040502050405020303" pitchFamily="18" charset="0"/>
              </a:rPr>
              <a:t> </a:t>
            </a:r>
            <a:r>
              <a:rPr lang="ru-RU" sz="1500" dirty="0">
                <a:latin typeface="Georgia" panose="02040502050405020303" pitchFamily="18" charset="0"/>
              </a:rPr>
              <a:t>ходе налоговой проверки были установлены случаи трудовой миграции между Обществом и индивидуальными предпринимателями в отношении 28 сотрудников, а также 73 сотрудников между 13 индивидуальными предпринимателями.</a:t>
            </a:r>
          </a:p>
          <a:p>
            <a:pPr algn="ctr"/>
            <a:r>
              <a:rPr lang="ru-RU" sz="1500" dirty="0" smtClean="0">
                <a:latin typeface="Georgia" panose="02040502050405020303" pitchFamily="18" charset="0"/>
              </a:rPr>
              <a:t>Судами первой и апелляционной инстанций </a:t>
            </a:r>
            <a:r>
              <a:rPr lang="ru-RU" sz="1500" dirty="0">
                <a:latin typeface="Georgia" panose="02040502050405020303" pitchFamily="18" charset="0"/>
              </a:rPr>
              <a:t>не дана оценка доказательствам налогового органа о том, что Общество являлось единственным поставщиком у 12 индивидуальных предпринимателей, 60 - 80 </a:t>
            </a:r>
            <a:r>
              <a:rPr lang="ru-RU" sz="1500" dirty="0" smtClean="0">
                <a:latin typeface="Georgia" panose="02040502050405020303" pitchFamily="18" charset="0"/>
              </a:rPr>
              <a:t>% </a:t>
            </a:r>
            <a:r>
              <a:rPr lang="ru-RU" sz="1500" dirty="0">
                <a:latin typeface="Georgia" panose="02040502050405020303" pitchFamily="18" charset="0"/>
              </a:rPr>
              <a:t>товара - у 4 индивидуальных предпринимателей, 35 </a:t>
            </a:r>
            <a:r>
              <a:rPr lang="ru-RU" sz="1500" dirty="0" smtClean="0">
                <a:latin typeface="Georgia" panose="02040502050405020303" pitchFamily="18" charset="0"/>
              </a:rPr>
              <a:t>% </a:t>
            </a:r>
            <a:r>
              <a:rPr lang="ru-RU" sz="1500" dirty="0">
                <a:latin typeface="Georgia" panose="02040502050405020303" pitchFamily="18" charset="0"/>
              </a:rPr>
              <a:t>- у одного индивидуального предпринимателя; со стороны налогоплательщика обеспечивалась единая система контроля и учета за деятельностью индивидуальных предпринимателей посредством использования Базы 1С ООО </a:t>
            </a:r>
            <a:r>
              <a:rPr lang="ru-RU" sz="1500" dirty="0" smtClean="0">
                <a:latin typeface="Georgia" panose="02040502050405020303" pitchFamily="18" charset="0"/>
              </a:rPr>
              <a:t>«Дом одежды»</a:t>
            </a:r>
            <a:endParaRPr lang="ru-RU" sz="1500" dirty="0">
              <a:latin typeface="Georgia" panose="02040502050405020303" pitchFamily="18" charset="0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21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0836" y="62570"/>
            <a:ext cx="118040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ru-RU" sz="2000" b="1" dirty="0">
                <a:latin typeface="Georgia" panose="02040502050405020303" pitchFamily="18" charset="0"/>
              </a:rPr>
              <a:t>Ключевые критерии неправомерного </a:t>
            </a:r>
            <a:r>
              <a:rPr lang="ru-RU" sz="2000" b="1" dirty="0" smtClean="0">
                <a:latin typeface="Georgia" panose="02040502050405020303" pitchFamily="18" charset="0"/>
              </a:rPr>
              <a:t>«</a:t>
            </a:r>
            <a:r>
              <a:rPr lang="ru-RU" sz="2000" b="1" dirty="0">
                <a:latin typeface="Georgia" panose="02040502050405020303" pitchFamily="18" charset="0"/>
              </a:rPr>
              <a:t>дробления бизнеса» с позиции </a:t>
            </a:r>
            <a:r>
              <a:rPr lang="ru-RU" sz="2000" b="1" dirty="0" smtClean="0">
                <a:latin typeface="Georgia" panose="02040502050405020303" pitchFamily="18" charset="0"/>
              </a:rPr>
              <a:t>судов:</a:t>
            </a:r>
          </a:p>
          <a:p>
            <a:pPr algn="ctr" defTabSz="914378"/>
            <a:endParaRPr lang="ru-RU" sz="2400" dirty="0" smtClean="0">
              <a:latin typeface="Georgia" panose="02040502050405020303" pitchFamily="18" charset="0"/>
            </a:endParaRPr>
          </a:p>
          <a:p>
            <a:pPr marL="342900" indent="-342900" defTabSz="914378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отсутствие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деловой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цели;</a:t>
            </a:r>
          </a:p>
          <a:p>
            <a:pPr marL="342900" indent="-342900" defTabSz="914378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общие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ресурсы у всех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организаций;</a:t>
            </a:r>
          </a:p>
          <a:p>
            <a:pPr marL="342900" indent="-342900" defTabSz="914378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взаимозависимость организаций;</a:t>
            </a:r>
          </a:p>
          <a:p>
            <a:pPr marL="342900" indent="-342900" defTabSz="914378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единство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маркетинговой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политики;</a:t>
            </a:r>
          </a:p>
          <a:p>
            <a:pPr marL="342900" indent="-342900" defTabSz="914378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единый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центр управления хозяйствующими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субъектами;</a:t>
            </a:r>
          </a:p>
          <a:p>
            <a:pPr marL="342900" indent="-342900" defTabSz="914378">
              <a:buFont typeface="Wingdings" panose="05000000000000000000" pitchFamily="2" charset="2"/>
              <a:buChar char="v"/>
            </a:pP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нетипичность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, временность договорных отношений в группе, искусственное разделение производственного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процесса;</a:t>
            </a:r>
          </a:p>
          <a:p>
            <a:pPr marL="342900" indent="-342900" defTabSz="914378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единственный заказчик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;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marL="342900" indent="-342900" defTabSz="914378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фиктивность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взаимоотношений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defTabSz="914378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    внутри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группы компаний.</a:t>
            </a:r>
          </a:p>
          <a:p>
            <a:pPr marL="342900" indent="-342900" algn="ctr" defTabSz="914378">
              <a:buFont typeface="Wingdings" panose="05000000000000000000" pitchFamily="2" charset="2"/>
              <a:buChar char="v"/>
            </a:pP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26" name="Picture 2" descr="https://www.7ccld.uhrichlawpc.com/wp-content/uploads/2018/08/cropped-gav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27" y="3149421"/>
            <a:ext cx="3625157" cy="34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655"/>
            <a:ext cx="12192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/>
                <a:sym typeface="Arial"/>
              </a:rPr>
              <a:t>Дробление и учёт переплаты по </a:t>
            </a:r>
            <a:r>
              <a:rPr lang="ru-RU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/>
                <a:sym typeface="Arial"/>
              </a:rPr>
              <a:t>УСН </a:t>
            </a:r>
          </a:p>
          <a:p>
            <a:pPr algn="ctr"/>
            <a:r>
              <a:rPr lang="ru-RU" sz="1600" u="sng" dirty="0">
                <a:latin typeface="Georgia" panose="02040502050405020303" pitchFamily="18" charset="0"/>
              </a:rPr>
              <a:t>Определение ВС РФ от 23.03.22 № 307-ЭС21-17087 по делам №№ </a:t>
            </a:r>
            <a:r>
              <a:rPr lang="ru-RU" sz="1600" u="sng" dirty="0" smtClean="0">
                <a:latin typeface="Georgia" panose="02040502050405020303" pitchFamily="18" charset="0"/>
              </a:rPr>
              <a:t>А66-1193/19</a:t>
            </a:r>
            <a:r>
              <a:rPr lang="ru-RU" sz="1600" u="sng" dirty="0">
                <a:latin typeface="Georgia" panose="02040502050405020303" pitchFamily="18" charset="0"/>
              </a:rPr>
              <a:t>, </a:t>
            </a:r>
            <a:r>
              <a:rPr lang="ru-RU" sz="1600" u="sng" dirty="0" smtClean="0">
                <a:latin typeface="Georgia" panose="02040502050405020303" pitchFamily="18" charset="0"/>
              </a:rPr>
              <a:t>А66-1735/19 (судья Ю.Г. Иваненко) </a:t>
            </a:r>
            <a:endParaRPr lang="ru-RU" sz="1600" u="sng" dirty="0">
              <a:latin typeface="Georgia" panose="02040502050405020303" pitchFamily="18" charset="0"/>
            </a:endParaRPr>
          </a:p>
          <a:p>
            <a:pPr algn="ctr"/>
            <a:r>
              <a:rPr lang="ru-RU" sz="2000" b="1" u="sng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/>
                <a:sym typeface="Arial"/>
              </a:rPr>
              <a:t>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400" b="1" u="sng" dirty="0" smtClean="0">
                <a:latin typeface="Georgia" panose="02040502050405020303" pitchFamily="18" charset="0"/>
              </a:rPr>
              <a:t>Суть </a:t>
            </a:r>
            <a:r>
              <a:rPr lang="ru-RU" sz="1400" b="1" u="sng" dirty="0">
                <a:latin typeface="Georgia" panose="02040502050405020303" pitchFamily="18" charset="0"/>
              </a:rPr>
              <a:t>спора</a:t>
            </a:r>
            <a:r>
              <a:rPr lang="ru-RU" sz="1400" b="1" u="sng" dirty="0" smtClean="0">
                <a:latin typeface="Georgia" panose="02040502050405020303" pitchFamily="18" charset="0"/>
              </a:rPr>
              <a:t>:</a:t>
            </a:r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ООО «МДС» </a:t>
            </a:r>
            <a:r>
              <a:rPr lang="ru-RU" sz="1400" dirty="0">
                <a:latin typeface="Georgia" panose="02040502050405020303" pitchFamily="18" charset="0"/>
              </a:rPr>
              <a:t>обратилось в арбитражный суд с заявлении о признании незаконным бездействия </a:t>
            </a:r>
            <a:r>
              <a:rPr lang="ru-RU" sz="1400" dirty="0" smtClean="0">
                <a:latin typeface="Georgia" panose="02040502050405020303" pitchFamily="18" charset="0"/>
              </a:rPr>
              <a:t>инспекции</a:t>
            </a:r>
            <a:r>
              <a:rPr lang="ru-RU" sz="1400" dirty="0">
                <a:latin typeface="Georgia" panose="02040502050405020303" pitchFamily="18" charset="0"/>
              </a:rPr>
              <a:t>, выразившегося </a:t>
            </a:r>
            <a:r>
              <a:rPr lang="ru-RU" sz="1400" dirty="0" smtClean="0">
                <a:latin typeface="Georgia" panose="02040502050405020303" pitchFamily="18" charset="0"/>
              </a:rPr>
              <a:t>в </a:t>
            </a:r>
            <a:r>
              <a:rPr lang="ru-RU" sz="1400" dirty="0" err="1" smtClean="0">
                <a:latin typeface="Georgia" panose="02040502050405020303" pitchFamily="18" charset="0"/>
              </a:rPr>
              <a:t>неотражении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в карточке расчетов с бюджетом результатов </a:t>
            </a:r>
            <a:r>
              <a:rPr lang="ru-RU" sz="1400" dirty="0" smtClean="0">
                <a:latin typeface="Georgia" panose="02040502050405020303" pitchFamily="18" charset="0"/>
              </a:rPr>
              <a:t>контрольных мероприятий </a:t>
            </a:r>
            <a:r>
              <a:rPr lang="ru-RU" sz="1400" dirty="0">
                <a:latin typeface="Georgia" panose="02040502050405020303" pitchFamily="18" charset="0"/>
              </a:rPr>
              <a:t>на основании поданных </a:t>
            </a:r>
            <a:r>
              <a:rPr lang="ru-RU" sz="1400" dirty="0" smtClean="0">
                <a:latin typeface="Georgia" panose="02040502050405020303" pitchFamily="18" charset="0"/>
              </a:rPr>
              <a:t>обществом </a:t>
            </a:r>
            <a:r>
              <a:rPr lang="ru-RU" sz="1400" dirty="0">
                <a:latin typeface="Georgia" panose="02040502050405020303" pitchFamily="18" charset="0"/>
              </a:rPr>
              <a:t>уточненных </a:t>
            </a:r>
            <a:r>
              <a:rPr lang="ru-RU" sz="1400" dirty="0" smtClean="0">
                <a:latin typeface="Georgia" panose="02040502050405020303" pitchFamily="18" charset="0"/>
              </a:rPr>
              <a:t>налоговых деклараций </a:t>
            </a:r>
            <a:r>
              <a:rPr lang="ru-RU" sz="1400" dirty="0">
                <a:latin typeface="Georgia" panose="02040502050405020303" pitchFamily="18" charset="0"/>
              </a:rPr>
              <a:t>за 2011- 2013 годы, а также о возложении обязанности </a:t>
            </a:r>
            <a:r>
              <a:rPr lang="ru-RU" sz="1400" dirty="0" smtClean="0">
                <a:latin typeface="Georgia" panose="02040502050405020303" pitchFamily="18" charset="0"/>
              </a:rPr>
              <a:t>на инспекцию </a:t>
            </a:r>
            <a:r>
              <a:rPr lang="ru-RU" sz="1400" dirty="0">
                <a:latin typeface="Georgia" panose="02040502050405020303" pitchFamily="18" charset="0"/>
              </a:rPr>
              <a:t>возвратить излишне уплаченную сумму по единому </a:t>
            </a:r>
            <a:r>
              <a:rPr lang="ru-RU" sz="1400" dirty="0" smtClean="0">
                <a:latin typeface="Georgia" panose="02040502050405020303" pitchFamily="18" charset="0"/>
              </a:rPr>
              <a:t>налогу </a:t>
            </a:r>
            <a:r>
              <a:rPr lang="ru-RU" sz="1400" dirty="0">
                <a:latin typeface="Georgia" panose="02040502050405020303" pitchFamily="18" charset="0"/>
              </a:rPr>
              <a:t>с начислением процентов на </a:t>
            </a:r>
            <a:r>
              <a:rPr lang="ru-RU" sz="1400" dirty="0" smtClean="0">
                <a:latin typeface="Georgia" panose="02040502050405020303" pitchFamily="18" charset="0"/>
              </a:rPr>
              <a:t>данную сумму </a:t>
            </a:r>
            <a:r>
              <a:rPr lang="ru-RU" sz="1400" dirty="0">
                <a:latin typeface="Georgia" panose="02040502050405020303" pitchFamily="18" charset="0"/>
              </a:rPr>
              <a:t>в порядке, предусмотренном статьей 79 </a:t>
            </a:r>
            <a:r>
              <a:rPr lang="ru-RU" sz="1400" dirty="0" smtClean="0">
                <a:latin typeface="Georgia" panose="02040502050405020303" pitchFamily="18" charset="0"/>
              </a:rPr>
              <a:t>НК РФ. </a:t>
            </a:r>
            <a:r>
              <a:rPr lang="ru-RU" sz="1400" dirty="0">
                <a:latin typeface="Georgia" panose="02040502050405020303" pitchFamily="18" charset="0"/>
              </a:rPr>
              <a:t>Требования общества удовлетворены в полном объеме. </a:t>
            </a:r>
            <a:endParaRPr lang="ru-RU" sz="1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0" algn="just"/>
            <a:r>
              <a:rPr lang="ru-RU" sz="1400" dirty="0" smtClean="0">
                <a:latin typeface="Georgia" panose="02040502050405020303" pitchFamily="18" charset="0"/>
              </a:rPr>
              <a:t>        Удовлетворяя </a:t>
            </a:r>
            <a:r>
              <a:rPr lang="ru-RU" sz="1400" dirty="0">
                <a:latin typeface="Georgia" panose="02040502050405020303" pitchFamily="18" charset="0"/>
              </a:rPr>
              <a:t>требования </a:t>
            </a:r>
            <a:r>
              <a:rPr lang="ru-RU" sz="1400" dirty="0" smtClean="0">
                <a:latin typeface="Georgia" panose="02040502050405020303" pitchFamily="18" charset="0"/>
              </a:rPr>
              <a:t>общества </a:t>
            </a:r>
            <a:r>
              <a:rPr lang="ru-RU" sz="1400" dirty="0">
                <a:latin typeface="Georgia" panose="02040502050405020303" pitchFamily="18" charset="0"/>
              </a:rPr>
              <a:t>об </a:t>
            </a:r>
            <a:r>
              <a:rPr lang="ru-RU" sz="1400" dirty="0" err="1" smtClean="0">
                <a:latin typeface="Georgia" panose="02040502050405020303" pitchFamily="18" charset="0"/>
              </a:rPr>
              <a:t>обязании</a:t>
            </a:r>
            <a:r>
              <a:rPr lang="ru-RU" sz="1400" dirty="0" smtClean="0">
                <a:latin typeface="Georgia" panose="02040502050405020303" pitchFamily="18" charset="0"/>
              </a:rPr>
              <a:t> инспекции </a:t>
            </a:r>
            <a:r>
              <a:rPr lang="ru-RU" sz="1400" dirty="0">
                <a:latin typeface="Georgia" panose="02040502050405020303" pitchFamily="18" charset="0"/>
              </a:rPr>
              <a:t>возвратить излишне уплаченный налог по УСН за 2011-2013 </a:t>
            </a:r>
            <a:r>
              <a:rPr lang="ru-RU" sz="1400" dirty="0" smtClean="0">
                <a:latin typeface="Georgia" panose="02040502050405020303" pitchFamily="18" charset="0"/>
              </a:rPr>
              <a:t>годы, суды 3-х инстанций пришли </a:t>
            </a:r>
            <a:r>
              <a:rPr lang="ru-RU" sz="1400" dirty="0">
                <a:latin typeface="Georgia" panose="02040502050405020303" pitchFamily="18" charset="0"/>
              </a:rPr>
              <a:t>к выводу о том, что срок для подачи такого заявления в суд </a:t>
            </a:r>
            <a:r>
              <a:rPr lang="ru-RU" sz="1400" dirty="0" smtClean="0">
                <a:latin typeface="Georgia" panose="02040502050405020303" pitchFamily="18" charset="0"/>
              </a:rPr>
              <a:t>не пропущен</a:t>
            </a:r>
            <a:r>
              <a:rPr lang="ru-RU" sz="1400" dirty="0">
                <a:latin typeface="Georgia" panose="02040502050405020303" pitchFamily="18" charset="0"/>
              </a:rPr>
              <a:t>, ввиду того, что о наличии переплаты ему стало </a:t>
            </a:r>
            <a:r>
              <a:rPr lang="ru-RU" sz="1400" dirty="0" smtClean="0">
                <a:latin typeface="Georgia" panose="02040502050405020303" pitchFamily="18" charset="0"/>
              </a:rPr>
              <a:t>известно только </a:t>
            </a:r>
            <a:r>
              <a:rPr lang="ru-RU" sz="1400" dirty="0">
                <a:latin typeface="Georgia" panose="02040502050405020303" pitchFamily="18" charset="0"/>
              </a:rPr>
              <a:t>из вступившего в законную силу постановления </a:t>
            </a:r>
            <a:r>
              <a:rPr lang="ru-RU" sz="1400" dirty="0" smtClean="0">
                <a:latin typeface="Georgia" panose="02040502050405020303" pitchFamily="18" charset="0"/>
              </a:rPr>
              <a:t>14ААС </a:t>
            </a:r>
            <a:r>
              <a:rPr lang="ru-RU" sz="1400" dirty="0">
                <a:latin typeface="Georgia" panose="02040502050405020303" pitchFamily="18" charset="0"/>
              </a:rPr>
              <a:t>от 22.03.2018 по делу № А66-17494/2015, </a:t>
            </a:r>
            <a:r>
              <a:rPr lang="ru-RU" sz="1400" dirty="0" smtClean="0">
                <a:latin typeface="Georgia" panose="02040502050405020303" pitchFamily="18" charset="0"/>
              </a:rPr>
              <a:t>в котором </a:t>
            </a:r>
            <a:r>
              <a:rPr lang="ru-RU" sz="1400" dirty="0">
                <a:latin typeface="Georgia" panose="02040502050405020303" pitchFamily="18" charset="0"/>
              </a:rPr>
              <a:t>суд указал, что: «Третьи лица, привлеченные к участию в </a:t>
            </a:r>
            <a:r>
              <a:rPr lang="ru-RU" sz="1400" dirty="0" smtClean="0">
                <a:latin typeface="Georgia" panose="02040502050405020303" pitchFamily="18" charset="0"/>
              </a:rPr>
              <a:t>настоящем № А66-1193/2019 деле</a:t>
            </a:r>
            <a:r>
              <a:rPr lang="ru-RU" sz="1400" dirty="0">
                <a:latin typeface="Georgia" panose="02040502050405020303" pitchFamily="18" charset="0"/>
              </a:rPr>
              <a:t>, чьи права затронуты результатами выездной налоговой проверкой </a:t>
            </a:r>
            <a:r>
              <a:rPr lang="ru-RU" sz="1400" dirty="0" smtClean="0">
                <a:latin typeface="Georgia" panose="02040502050405020303" pitchFamily="18" charset="0"/>
              </a:rPr>
              <a:t>по эпизоду </a:t>
            </a:r>
            <a:r>
              <a:rPr lang="ru-RU" sz="1400" dirty="0">
                <a:latin typeface="Georgia" panose="02040502050405020303" pitchFamily="18" charset="0"/>
              </a:rPr>
              <a:t>«дробления бизнеса», не лишены возможности откорректировать </a:t>
            </a:r>
            <a:r>
              <a:rPr lang="ru-RU" sz="1400" dirty="0" smtClean="0">
                <a:latin typeface="Georgia" panose="02040502050405020303" pitchFamily="18" charset="0"/>
              </a:rPr>
              <a:t>свои налоговые </a:t>
            </a:r>
            <a:r>
              <a:rPr lang="ru-RU" sz="1400" dirty="0">
                <a:latin typeface="Georgia" panose="02040502050405020303" pitchFamily="18" charset="0"/>
              </a:rPr>
              <a:t>обязательства по УСН по результатам разрешения данного </a:t>
            </a:r>
            <a:r>
              <a:rPr lang="ru-RU" sz="1400" dirty="0" smtClean="0">
                <a:latin typeface="Georgia" panose="02040502050405020303" pitchFamily="18" charset="0"/>
              </a:rPr>
              <a:t>спора». </a:t>
            </a:r>
          </a:p>
          <a:p>
            <a:pPr lvl="0" algn="just"/>
            <a:endParaRPr lang="ru-RU" sz="1400" dirty="0">
              <a:latin typeface="Georgia" panose="02040502050405020303" pitchFamily="18" charset="0"/>
            </a:endParaRP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    По </a:t>
            </a:r>
            <a:r>
              <a:rPr lang="ru-RU" sz="1400" dirty="0">
                <a:latin typeface="Georgia" panose="02040502050405020303" pitchFamily="18" charset="0"/>
              </a:rPr>
              <a:t>окончании судебного разбирательства общество «МДС» 15.03.2018 скорректировало налоговые обязательства по УСН, подав уточненные налоговые декларации за 2011-2013 годы, в которых исключило из расчета налога доходы, учтенные инспекцией при определении налоговой обязанности общества «</a:t>
            </a:r>
            <a:r>
              <a:rPr lang="ru-RU" sz="1400" dirty="0" err="1">
                <a:latin typeface="Georgia" panose="02040502050405020303" pitchFamily="18" charset="0"/>
              </a:rPr>
              <a:t>Стройбилдинг</a:t>
            </a:r>
            <a:r>
              <a:rPr lang="ru-RU" sz="1400" dirty="0">
                <a:latin typeface="Georgia" panose="02040502050405020303" pitchFamily="18" charset="0"/>
              </a:rPr>
              <a:t>», в результате чего исчисленная к уплате сумма налога по УСН составила 0 рублей по каждой декларации. Полагая, что им излишне уплачены в бюджет суммы налога по УСН, общество «МДС» 20.07.2018 также обратилось в инспекцию с заявлением о возврате переплаты за 2011-2013 годы в общей сумме 5 782 942 рубля. Решениями инспекции от 06.08.2018 №№ 650, 651, 652, оставленными без изменения вышестоящим налоговым органом, в возврате переплаты отказано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1400" b="1" u="sng" dirty="0" smtClean="0">
              <a:latin typeface="Georgia" panose="02040502050405020303" pitchFamily="18" charset="0"/>
            </a:endParaRPr>
          </a:p>
          <a:p>
            <a:pPr lvl="0" algn="just"/>
            <a:r>
              <a:rPr lang="ru-RU" sz="1400" b="1" u="sng" dirty="0" smtClean="0">
                <a:latin typeface="Georgia" panose="02040502050405020303" pitchFamily="18" charset="0"/>
              </a:rPr>
              <a:t>Вывод ВС </a:t>
            </a:r>
            <a:r>
              <a:rPr lang="ru-RU" sz="1400" b="1" u="sng" dirty="0">
                <a:latin typeface="Georgia" panose="02040502050405020303" pitchFamily="18" charset="0"/>
              </a:rPr>
              <a:t>РФ: </a:t>
            </a:r>
            <a:r>
              <a:rPr lang="ru-RU" sz="1400" dirty="0">
                <a:latin typeface="Georgia" panose="02040502050405020303" pitchFamily="18" charset="0"/>
              </a:rPr>
              <a:t>Поскольку ущерб, причиненный бюджетам </a:t>
            </a:r>
            <a:r>
              <a:rPr lang="ru-RU" sz="1400" dirty="0" smtClean="0">
                <a:latin typeface="Georgia" panose="02040502050405020303" pitchFamily="18" charset="0"/>
              </a:rPr>
              <a:t>публично-правовых образований </a:t>
            </a:r>
            <a:r>
              <a:rPr lang="ru-RU" sz="1400" dirty="0">
                <a:latin typeface="Georgia" panose="02040502050405020303" pitchFamily="18" charset="0"/>
              </a:rPr>
              <a:t>в результате совместных действий участников группы, в том </a:t>
            </a:r>
            <a:r>
              <a:rPr lang="ru-RU" sz="1400" dirty="0" smtClean="0">
                <a:latin typeface="Georgia" panose="02040502050405020303" pitchFamily="18" charset="0"/>
              </a:rPr>
              <a:t>числе общества </a:t>
            </a:r>
            <a:r>
              <a:rPr lang="ru-RU" sz="1400" dirty="0">
                <a:latin typeface="Georgia" panose="02040502050405020303" pitchFamily="18" charset="0"/>
              </a:rPr>
              <a:t>«МДС», остается не возмещенным в полном объеме, заявитель </a:t>
            </a:r>
            <a:r>
              <a:rPr lang="ru-RU" sz="1400" dirty="0" smtClean="0">
                <a:latin typeface="Georgia" panose="02040502050405020303" pitchFamily="18" charset="0"/>
              </a:rPr>
              <a:t>по настоящему </a:t>
            </a:r>
            <a:r>
              <a:rPr lang="ru-RU" sz="1400" dirty="0">
                <a:latin typeface="Georgia" panose="02040502050405020303" pitchFamily="18" charset="0"/>
              </a:rPr>
              <a:t>делу не является лицом, чьи права и законные интересы </a:t>
            </a:r>
            <a:r>
              <a:rPr lang="ru-RU" sz="1400" dirty="0" smtClean="0">
                <a:latin typeface="Georgia" panose="02040502050405020303" pitchFamily="18" charset="0"/>
              </a:rPr>
              <a:t>нарушены в </a:t>
            </a:r>
            <a:r>
              <a:rPr lang="ru-RU" sz="1400" dirty="0">
                <a:latin typeface="Georgia" panose="02040502050405020303" pitchFamily="18" charset="0"/>
              </a:rPr>
              <a:t>сложившейся ситуации, и не вправе требовать возврата упомянутых </a:t>
            </a:r>
            <a:r>
              <a:rPr lang="ru-RU" sz="1400" dirty="0" smtClean="0">
                <a:latin typeface="Georgia" panose="02040502050405020303" pitchFamily="18" charset="0"/>
              </a:rPr>
              <a:t>сумм налога</a:t>
            </a:r>
            <a:r>
              <a:rPr lang="ru-RU" sz="1400" dirty="0">
                <a:latin typeface="Georgia" panose="02040502050405020303" pitchFamily="18" charset="0"/>
              </a:rPr>
              <a:t>. Принимая во внимание изложенное, вывод судов об </a:t>
            </a:r>
            <a:r>
              <a:rPr lang="ru-RU" sz="1400" dirty="0" smtClean="0">
                <a:latin typeface="Georgia" panose="02040502050405020303" pitchFamily="18" charset="0"/>
              </a:rPr>
              <a:t>удовлетворении заявленных </a:t>
            </a:r>
            <a:r>
              <a:rPr lang="ru-RU" sz="1400" dirty="0">
                <a:latin typeface="Georgia" panose="02040502050405020303" pitchFamily="18" charset="0"/>
              </a:rPr>
              <a:t>требований не может быть признан правомерным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  <a:endParaRPr lang="ru-RU" sz="1400" b="1" u="sng" dirty="0" smtClean="0">
              <a:latin typeface="Georgia" panose="02040502050405020303" pitchFamily="18" charset="0"/>
            </a:endParaRPr>
          </a:p>
          <a:p>
            <a:pPr lvl="0" algn="just"/>
            <a:endParaRPr lang="ru-RU" sz="1400" dirty="0" smtClean="0">
              <a:latin typeface="Georgia" panose="02040502050405020303" pitchFamily="18" charset="0"/>
            </a:endParaRPr>
          </a:p>
          <a:p>
            <a:pPr lvl="0" algn="just"/>
            <a:r>
              <a:rPr lang="ru-RU" sz="1400" i="1" dirty="0" smtClean="0">
                <a:latin typeface="Georgia" panose="02040502050405020303" pitchFamily="18" charset="0"/>
              </a:rPr>
              <a:t>Определением </a:t>
            </a:r>
            <a:r>
              <a:rPr lang="ru-RU" sz="1400" i="1" dirty="0">
                <a:latin typeface="Georgia" panose="02040502050405020303" pitchFamily="18" charset="0"/>
              </a:rPr>
              <a:t>ВС РФ от 23.03.22 № </a:t>
            </a:r>
            <a:r>
              <a:rPr lang="ru-RU" sz="1400" i="1" dirty="0" smtClean="0">
                <a:latin typeface="Georgia" panose="02040502050405020303" pitchFamily="18" charset="0"/>
              </a:rPr>
              <a:t>307-ЭС21-17087 судебные акты судов 3-х </a:t>
            </a:r>
            <a:r>
              <a:rPr lang="ru-RU" sz="1400" i="1" dirty="0">
                <a:latin typeface="Georgia" panose="02040502050405020303" pitchFamily="18" charset="0"/>
              </a:rPr>
              <a:t>инстанций отменены, </a:t>
            </a:r>
            <a:r>
              <a:rPr lang="ru-RU" sz="1400" i="1" dirty="0" smtClean="0">
                <a:latin typeface="Georgia" panose="02040502050405020303" pitchFamily="18" charset="0"/>
              </a:rPr>
              <a:t>в </a:t>
            </a:r>
            <a:r>
              <a:rPr lang="ru-RU" sz="1400" i="1" dirty="0">
                <a:latin typeface="Georgia" panose="02040502050405020303" pitchFamily="18" charset="0"/>
              </a:rPr>
              <a:t>удовлетворении заявленных требований </a:t>
            </a:r>
            <a:r>
              <a:rPr lang="ru-RU" sz="1400" i="1" dirty="0" smtClean="0">
                <a:latin typeface="Georgia" panose="02040502050405020303" pitchFamily="18" charset="0"/>
              </a:rPr>
              <a:t>ООО «МДС» отказано</a:t>
            </a:r>
            <a:r>
              <a:rPr lang="ru-RU" sz="1400" i="1" dirty="0" smtClean="0">
                <a:latin typeface="Georgia" panose="02040502050405020303" pitchFamily="18" charset="0"/>
              </a:rPr>
              <a:t>.</a:t>
            </a:r>
            <a:endParaRPr lang="ru-RU" sz="1400" i="1" dirty="0" smtClean="0">
              <a:latin typeface="Georgia" panose="02040502050405020303" pitchFamily="18" charset="0"/>
            </a:endParaRPr>
          </a:p>
          <a:p>
            <a:pPr lvl="0"/>
            <a:endParaRPr lang="ru-RU" sz="1600" dirty="0" smtClean="0">
              <a:latin typeface="Georgia" panose="02040502050405020303" pitchFamily="18" charset="0"/>
            </a:endParaRPr>
          </a:p>
          <a:p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3889"/>
            <a:ext cx="1218738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ДЕЛОВАЯ ЦЕЛЬ</a:t>
            </a:r>
          </a:p>
          <a:p>
            <a:pPr algn="ctr"/>
            <a:r>
              <a:rPr lang="ru-RU" u="sng" dirty="0" smtClean="0">
                <a:latin typeface="Georgia" panose="02040502050405020303" pitchFamily="18" charset="0"/>
              </a:rPr>
              <a:t>Определение ВС РФ от 26.01.2022 </a:t>
            </a:r>
            <a:r>
              <a:rPr lang="ru-RU" u="sng" dirty="0">
                <a:latin typeface="Georgia" panose="02040502050405020303" pitchFamily="18" charset="0"/>
              </a:rPr>
              <a:t>№ 306-ЭС21-21905 по делу </a:t>
            </a:r>
            <a:r>
              <a:rPr lang="ru-RU" u="sng" dirty="0" smtClean="0">
                <a:latin typeface="Georgia" panose="02040502050405020303" pitchFamily="18" charset="0"/>
              </a:rPr>
              <a:t>№ А49-4003/2020 (судья Д.В. </a:t>
            </a:r>
            <a:r>
              <a:rPr lang="ru-RU" u="sng" dirty="0" err="1" smtClean="0">
                <a:latin typeface="Georgia" panose="02040502050405020303" pitchFamily="18" charset="0"/>
              </a:rPr>
              <a:t>Тютин</a:t>
            </a:r>
            <a:r>
              <a:rPr lang="ru-RU" u="sng" dirty="0" smtClean="0">
                <a:latin typeface="Georgia" panose="02040502050405020303" pitchFamily="18" charset="0"/>
              </a:rPr>
              <a:t>)</a:t>
            </a:r>
          </a:p>
          <a:p>
            <a:pPr algn="ctr"/>
            <a:endParaRPr lang="ru-RU" u="sng" dirty="0">
              <a:latin typeface="Georgia" panose="02040502050405020303" pitchFamily="18" charset="0"/>
            </a:endParaRPr>
          </a:p>
          <a:p>
            <a:r>
              <a:rPr lang="ru-RU" sz="1700" b="1" u="sng" dirty="0" smtClean="0">
                <a:latin typeface="Georgia" panose="02040502050405020303" pitchFamily="18" charset="0"/>
              </a:rPr>
              <a:t>Суть спора: </a:t>
            </a:r>
            <a:r>
              <a:rPr lang="ru-RU" sz="1700" dirty="0" smtClean="0">
                <a:latin typeface="Georgia" panose="02040502050405020303" pitchFamily="18" charset="0"/>
              </a:rPr>
              <a:t>ЗАО «Промышленно – торговая компания «ПЕКОФ»» обратилось в арбитражный суд с заявлении </a:t>
            </a:r>
            <a:r>
              <a:rPr lang="ru-RU" sz="1700" dirty="0">
                <a:latin typeface="Georgia" panose="02040502050405020303" pitchFamily="18" charset="0"/>
              </a:rPr>
              <a:t>о признании частично недействительным решения </a:t>
            </a:r>
            <a:r>
              <a:rPr lang="ru-RU" sz="1700" dirty="0" smtClean="0">
                <a:latin typeface="Georgia" panose="02040502050405020303" pitchFamily="18" charset="0"/>
              </a:rPr>
              <a:t>налогового органа «О привлечении </a:t>
            </a:r>
            <a:r>
              <a:rPr lang="ru-RU" sz="1700" dirty="0">
                <a:latin typeface="Georgia" panose="02040502050405020303" pitchFamily="18" charset="0"/>
              </a:rPr>
              <a:t>к ответственности за совершение налогового правонарушения». Основанием для принятия решения послужили выводы инспекции </a:t>
            </a:r>
            <a:r>
              <a:rPr lang="ru-RU" sz="1700" dirty="0" smtClean="0">
                <a:latin typeface="Georgia" panose="02040502050405020303" pitchFamily="18" charset="0"/>
              </a:rPr>
              <a:t>о том</a:t>
            </a:r>
            <a:r>
              <a:rPr lang="ru-RU" sz="1700" dirty="0">
                <a:latin typeface="Georgia" panose="02040502050405020303" pitchFamily="18" charset="0"/>
              </a:rPr>
              <a:t>, что налогоплательщик, находясь на общей системе </a:t>
            </a:r>
            <a:r>
              <a:rPr lang="ru-RU" sz="1700" dirty="0" smtClean="0">
                <a:latin typeface="Georgia" panose="02040502050405020303" pitchFamily="18" charset="0"/>
              </a:rPr>
              <a:t>налогообложения, использовал </a:t>
            </a:r>
            <a:r>
              <a:rPr lang="ru-RU" sz="1700" dirty="0">
                <a:latin typeface="Georgia" panose="02040502050405020303" pitchFamily="18" charset="0"/>
              </a:rPr>
              <a:t>схему ухода от налогообложения своих доходов </a:t>
            </a:r>
            <a:r>
              <a:rPr lang="ru-RU" sz="1700" dirty="0" smtClean="0">
                <a:latin typeface="Georgia" panose="02040502050405020303" pitchFamily="18" charset="0"/>
              </a:rPr>
              <a:t>путем «дробления </a:t>
            </a:r>
            <a:r>
              <a:rPr lang="ru-RU" sz="1700" dirty="0">
                <a:latin typeface="Georgia" panose="02040502050405020303" pitchFamily="18" charset="0"/>
              </a:rPr>
              <a:t>бизнеса» с использованием взаимозависимых </a:t>
            </a:r>
            <a:r>
              <a:rPr lang="ru-RU" sz="1700" dirty="0" smtClean="0">
                <a:latin typeface="Georgia" panose="02040502050405020303" pitchFamily="18" charset="0"/>
              </a:rPr>
              <a:t>организаций. Требования общества удовлетворены в полном объеме. </a:t>
            </a:r>
          </a:p>
          <a:p>
            <a:pPr algn="just"/>
            <a:endParaRPr lang="ru-RU" sz="1700" dirty="0" smtClean="0">
              <a:latin typeface="Georgia" panose="02040502050405020303" pitchFamily="18" charset="0"/>
            </a:endParaRPr>
          </a:p>
          <a:p>
            <a:r>
              <a:rPr lang="ru-RU" sz="1700" b="1" u="sng" dirty="0" smtClean="0">
                <a:latin typeface="Georgia" panose="02040502050405020303" pitchFamily="18" charset="0"/>
              </a:rPr>
              <a:t>Выводы судов </a:t>
            </a:r>
            <a:r>
              <a:rPr lang="ru-RU" sz="1700" b="1" u="sng" dirty="0">
                <a:latin typeface="Georgia" panose="02040502050405020303" pitchFamily="18" charset="0"/>
              </a:rPr>
              <a:t>3-х инстанций: </a:t>
            </a:r>
            <a:endParaRPr lang="ru-RU" sz="1700" b="1" u="sng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Georgia" panose="02040502050405020303" pitchFamily="18" charset="0"/>
              </a:rPr>
              <a:t>создание </a:t>
            </a:r>
            <a:r>
              <a:rPr lang="ru-RU" sz="1700" dirty="0">
                <a:latin typeface="Georgia" panose="02040502050405020303" pitchFamily="18" charset="0"/>
              </a:rPr>
              <a:t>обществ </a:t>
            </a:r>
            <a:r>
              <a:rPr lang="ru-RU" sz="1700" dirty="0" smtClean="0">
                <a:latin typeface="Georgia" panose="02040502050405020303" pitchFamily="18" charset="0"/>
              </a:rPr>
              <a:t>обусловлено именно реальными </a:t>
            </a:r>
            <a:r>
              <a:rPr lang="ru-RU" sz="1700" dirty="0">
                <a:latin typeface="Georgia" panose="02040502050405020303" pitchFamily="18" charset="0"/>
              </a:rPr>
              <a:t>деловыми целями, а не созданием схемы уклонения от </a:t>
            </a:r>
            <a:r>
              <a:rPr lang="ru-RU" sz="1700" dirty="0" smtClean="0">
                <a:latin typeface="Georgia" panose="02040502050405020303" pitchFamily="18" charset="0"/>
              </a:rPr>
              <a:t>уплаты налогов </a:t>
            </a:r>
            <a:r>
              <a:rPr lang="ru-RU" sz="1700" dirty="0">
                <a:latin typeface="Georgia" panose="02040502050405020303" pitchFamily="18" charset="0"/>
              </a:rPr>
              <a:t>в виде «дробления </a:t>
            </a:r>
            <a:r>
              <a:rPr lang="ru-RU" sz="1700" dirty="0" smtClean="0">
                <a:latin typeface="Georgia" panose="02040502050405020303" pitchFamily="18" charset="0"/>
              </a:rPr>
              <a:t>бизнеса»;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Georgia" panose="02040502050405020303" pitchFamily="18" charset="0"/>
              </a:rPr>
              <a:t>взаимозависимость заявителя </a:t>
            </a:r>
            <a:r>
              <a:rPr lang="ru-RU" sz="1700" dirty="0">
                <a:latin typeface="Georgia" panose="02040502050405020303" pitchFamily="18" charset="0"/>
              </a:rPr>
              <a:t>и указанных обществ сама по себе не является </a:t>
            </a:r>
            <a:r>
              <a:rPr lang="ru-RU" sz="1700" dirty="0" smtClean="0">
                <a:latin typeface="Georgia" panose="02040502050405020303" pitchFamily="18" charset="0"/>
              </a:rPr>
              <a:t>доказательством получения </a:t>
            </a:r>
            <a:r>
              <a:rPr lang="ru-RU" sz="1700" dirty="0">
                <a:latin typeface="Georgia" panose="02040502050405020303" pitchFamily="18" charset="0"/>
              </a:rPr>
              <a:t>налогоплательщиком необоснованной налоговой выгоды. </a:t>
            </a:r>
            <a:endParaRPr lang="ru-RU" sz="17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Georgia" panose="02040502050405020303" pitchFamily="18" charset="0"/>
              </a:rPr>
              <a:t>в </a:t>
            </a:r>
            <a:r>
              <a:rPr lang="ru-RU" sz="1700" dirty="0">
                <a:latin typeface="Georgia" panose="02040502050405020303" pitchFamily="18" charset="0"/>
              </a:rPr>
              <a:t>рассматриваемом случае имело место </a:t>
            </a:r>
            <a:r>
              <a:rPr lang="ru-RU" sz="1700" dirty="0" smtClean="0">
                <a:latin typeface="Georgia" panose="02040502050405020303" pitchFamily="18" charset="0"/>
              </a:rPr>
              <a:t>не формальное </a:t>
            </a:r>
            <a:r>
              <a:rPr lang="ru-RU" sz="1700" dirty="0">
                <a:latin typeface="Georgia" panose="02040502050405020303" pitchFamily="18" charset="0"/>
              </a:rPr>
              <a:t>разделение бизнеса, осуществлявшегося ранее обществом, </a:t>
            </a:r>
            <a:r>
              <a:rPr lang="ru-RU" sz="1700" dirty="0" smtClean="0">
                <a:latin typeface="Georgia" panose="02040502050405020303" pitchFamily="18" charset="0"/>
              </a:rPr>
              <a:t>с исключительным </a:t>
            </a:r>
            <a:r>
              <a:rPr lang="ru-RU" sz="1700" dirty="0">
                <a:latin typeface="Georgia" panose="02040502050405020303" pitchFamily="18" charset="0"/>
              </a:rPr>
              <a:t>намерением снижения налоговых платежей </a:t>
            </a:r>
            <a:r>
              <a:rPr lang="ru-RU" sz="1700" dirty="0" smtClean="0">
                <a:latin typeface="Georgia" panose="02040502050405020303" pitchFamily="18" charset="0"/>
              </a:rPr>
              <a:t>при сохранении </a:t>
            </a:r>
            <a:r>
              <a:rPr lang="ru-RU" sz="1700" dirty="0">
                <a:latin typeface="Georgia" panose="02040502050405020303" pitchFamily="18" charset="0"/>
              </a:rPr>
              <a:t>деятельности в виде розничной торговли в данном обществе, </a:t>
            </a:r>
            <a:r>
              <a:rPr lang="ru-RU" sz="1700" dirty="0" smtClean="0">
                <a:latin typeface="Georgia" panose="02040502050405020303" pitchFamily="18" charset="0"/>
              </a:rPr>
              <a:t>а фактическое </a:t>
            </a:r>
            <a:r>
              <a:rPr lang="ru-RU" sz="1700" dirty="0">
                <a:latin typeface="Georgia" panose="02040502050405020303" pitchFamily="18" charset="0"/>
              </a:rPr>
              <a:t>прекращение этой деятельности с ее организацией на </a:t>
            </a:r>
            <a:r>
              <a:rPr lang="ru-RU" sz="1700" dirty="0" smtClean="0">
                <a:latin typeface="Georgia" panose="02040502050405020303" pitchFamily="18" charset="0"/>
              </a:rPr>
              <a:t>базе вновь </a:t>
            </a:r>
            <a:r>
              <a:rPr lang="ru-RU" sz="1700" dirty="0">
                <a:latin typeface="Georgia" panose="02040502050405020303" pitchFamily="18" charset="0"/>
              </a:rPr>
              <a:t>созданного юридического лица – общества ТД «</a:t>
            </a:r>
            <a:r>
              <a:rPr lang="ru-RU" sz="1700" dirty="0" err="1">
                <a:latin typeface="Georgia" panose="02040502050405020303" pitchFamily="18" charset="0"/>
              </a:rPr>
              <a:t>Пекоф</a:t>
            </a:r>
            <a:r>
              <a:rPr lang="ru-RU" sz="1700" dirty="0">
                <a:latin typeface="Georgia" panose="02040502050405020303" pitchFamily="18" charset="0"/>
              </a:rPr>
              <a:t>», </a:t>
            </a:r>
            <a:r>
              <a:rPr lang="ru-RU" sz="1700" dirty="0" smtClean="0">
                <a:latin typeface="Georgia" panose="02040502050405020303" pitchFamily="18" charset="0"/>
              </a:rPr>
              <a:t>что отвечает </a:t>
            </a:r>
            <a:r>
              <a:rPr lang="ru-RU" sz="1700" dirty="0">
                <a:latin typeface="Georgia" panose="02040502050405020303" pitchFamily="18" charset="0"/>
              </a:rPr>
              <a:t>принципу свободы экономической деятельности и </a:t>
            </a:r>
            <a:r>
              <a:rPr lang="ru-RU" sz="1700" dirty="0" smtClean="0">
                <a:latin typeface="Georgia" panose="02040502050405020303" pitchFamily="18" charset="0"/>
              </a:rPr>
              <a:t>имеет указанные </a:t>
            </a:r>
            <a:r>
              <a:rPr lang="ru-RU" sz="1700" dirty="0">
                <a:latin typeface="Georgia" panose="02040502050405020303" pitchFamily="18" charset="0"/>
              </a:rPr>
              <a:t>выше заявителем разумные деловые цели </a:t>
            </a:r>
            <a:r>
              <a:rPr lang="ru-RU" sz="1700" dirty="0" smtClean="0">
                <a:latin typeface="Georgia" panose="02040502050405020303" pitchFamily="18" charset="0"/>
              </a:rPr>
              <a:t>экономического характера</a:t>
            </a:r>
            <a:r>
              <a:rPr lang="ru-RU" sz="1700" dirty="0">
                <a:latin typeface="Georgia" panose="02040502050405020303" pitchFamily="18" charset="0"/>
              </a:rPr>
              <a:t>, которые налоговый орган не опроверг</a:t>
            </a:r>
            <a:r>
              <a:rPr lang="ru-RU" sz="1700" dirty="0" smtClean="0">
                <a:latin typeface="Georgia" panose="02040502050405020303" pitchFamily="18" charset="0"/>
              </a:rPr>
              <a:t>.</a:t>
            </a:r>
          </a:p>
          <a:p>
            <a:endParaRPr lang="ru-RU" sz="1700" i="1" dirty="0" smtClean="0">
              <a:latin typeface="Georgia" panose="02040502050405020303" pitchFamily="18" charset="0"/>
            </a:endParaRPr>
          </a:p>
          <a:p>
            <a:r>
              <a:rPr lang="ru-RU" sz="1700" i="1" dirty="0" smtClean="0">
                <a:latin typeface="Georgia" panose="02040502050405020303" pitchFamily="18" charset="0"/>
              </a:rPr>
              <a:t>Определение </a:t>
            </a:r>
            <a:r>
              <a:rPr lang="ru-RU" sz="1700" i="1" dirty="0">
                <a:latin typeface="Georgia" panose="02040502050405020303" pitchFamily="18" charset="0"/>
              </a:rPr>
              <a:t>от 26.01.2022 № 306-ЭС21-21905 по делу № А49-4003/2020 налоговому органу отказано в передаче кассационной жалобы для рассмотрения в судебном заседании Судебной коллегии по экономическим спорам Верховного Суда Российской Федерации</a:t>
            </a:r>
            <a:endParaRPr lang="ru-RU" sz="1700" b="1" i="1" dirty="0">
              <a:latin typeface="Georgia" panose="02040502050405020303" pitchFamily="18" charset="0"/>
            </a:endParaRPr>
          </a:p>
          <a:p>
            <a:endParaRPr lang="ru-RU" sz="1700" dirty="0">
              <a:latin typeface="Georgia" panose="02040502050405020303" pitchFamily="18" charset="0"/>
            </a:endParaRPr>
          </a:p>
          <a:p>
            <a:endParaRPr lang="ru-RU" b="1" u="sng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1566" y="0"/>
            <a:ext cx="1223356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4800" y="341746"/>
            <a:ext cx="3519055" cy="16348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80399" y="4741719"/>
            <a:ext cx="3519055" cy="16348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80399" y="2541732"/>
            <a:ext cx="3519055" cy="16348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80399" y="341746"/>
            <a:ext cx="3519055" cy="16348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7124" y="2611582"/>
            <a:ext cx="3519055" cy="16348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799" y="4741719"/>
            <a:ext cx="3519055" cy="16348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2599" y="4741719"/>
            <a:ext cx="3519055" cy="16348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2598" y="645969"/>
            <a:ext cx="3519055" cy="344978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92597" y="1586029"/>
            <a:ext cx="3519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Georgia" panose="02040502050405020303" pitchFamily="18" charset="0"/>
              </a:rPr>
              <a:t>Доказательства наличия деловой </a:t>
            </a:r>
            <a:r>
              <a:rPr lang="ru-RU" sz="3200" dirty="0" smtClean="0">
                <a:latin typeface="Georgia" panose="02040502050405020303" pitchFamily="18" charset="0"/>
              </a:rPr>
              <a:t>цели</a:t>
            </a:r>
            <a:endParaRPr lang="ru-RU" sz="3200" dirty="0">
              <a:latin typeface="Georgia" panose="02040502050405020303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888509" y="837883"/>
            <a:ext cx="404089" cy="65840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811653" y="837883"/>
            <a:ext cx="378691" cy="62807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888509" y="2844800"/>
            <a:ext cx="404088" cy="5842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811653" y="2847817"/>
            <a:ext cx="436418" cy="48695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749964" y="3944938"/>
            <a:ext cx="711202" cy="79678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721599" y="3892015"/>
            <a:ext cx="877456" cy="76888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3" idx="2"/>
          </p:cNvCxnSpPr>
          <p:nvPr/>
        </p:nvCxnSpPr>
        <p:spPr>
          <a:xfrm flipH="1">
            <a:off x="6052125" y="4095750"/>
            <a:ext cx="1" cy="5651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9454" y="535995"/>
            <a:ext cx="33805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Экономические показатели, основной целью которых не является </a:t>
            </a:r>
            <a:r>
              <a:rPr lang="ru-RU" sz="2000" dirty="0" smtClean="0">
                <a:latin typeface="Georgia" panose="02040502050405020303" pitchFamily="18" charset="0"/>
              </a:rPr>
              <a:t>уклонение</a:t>
            </a:r>
            <a:endParaRPr lang="ru-RU" sz="20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14480" y="2772311"/>
            <a:ext cx="3335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Производственные показатели, критерии расширения спектра рынка (услуг)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6396" y="4959508"/>
            <a:ext cx="3380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eorgia" panose="02040502050405020303" pitchFamily="18" charset="0"/>
              </a:rPr>
              <a:t>Наличие специфики в деятельности </a:t>
            </a:r>
            <a:r>
              <a:rPr lang="ru-RU" sz="2400" dirty="0" smtClean="0">
                <a:latin typeface="Georgia" panose="02040502050405020303" pitchFamily="18" charset="0"/>
              </a:rPr>
              <a:t>компаний</a:t>
            </a:r>
            <a:endParaRPr lang="ru-RU" sz="24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280396" y="437532"/>
            <a:ext cx="351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eorgia" panose="02040502050405020303" pitchFamily="18" charset="0"/>
              </a:rPr>
              <a:t>Исторические данные по причинам возникновения компаний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80396" y="2697430"/>
            <a:ext cx="3519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Финансово-экономическое обоснование: рост показателей по доходам и уплачиваемым налогам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92597" y="4792375"/>
            <a:ext cx="3519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Рискованность деятельности компаний ( определённых компаний группы) – наличие лицензирования, членства в СРО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63525" y="4671886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Привлечение специалистов (экспертов) для определения наличия (отсутствия) деловой цели, произведения расчёта действительных налоговых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25047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58618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Основания для защиты при вменении </a:t>
            </a:r>
            <a:r>
              <a:rPr lang="ru-RU" b="1" dirty="0" smtClean="0">
                <a:latin typeface="Georgia" panose="02040502050405020303" pitchFamily="18" charset="0"/>
              </a:rPr>
              <a:t>«дробления бизнеса», 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сформированные </a:t>
            </a:r>
            <a:r>
              <a:rPr lang="ru-RU" b="1" dirty="0">
                <a:latin typeface="Georgia" panose="02040502050405020303" pitchFamily="18" charset="0"/>
              </a:rPr>
              <a:t>судебной практикой</a:t>
            </a:r>
            <a:r>
              <a:rPr lang="ru-RU" b="1" dirty="0" smtClean="0">
                <a:latin typeface="Georgia" panose="02040502050405020303" pitchFamily="18" charset="0"/>
              </a:rPr>
              <a:t>:</a:t>
            </a:r>
          </a:p>
          <a:p>
            <a:endParaRPr lang="ru-RU" b="1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Georgia" panose="02040502050405020303" pitchFamily="18" charset="0"/>
              </a:rPr>
              <a:t>Наличие деловой цели, экономической целесообразности (основная цель - это получение прибыли, а не налоговая экономия). Не причинение ущерба </a:t>
            </a:r>
            <a:r>
              <a:rPr lang="ru-RU" dirty="0" smtClean="0">
                <a:latin typeface="Georgia" panose="02040502050405020303" pitchFamily="18" charset="0"/>
              </a:rPr>
              <a:t>бюджету;</a:t>
            </a:r>
            <a:endParaRPr lang="ru-RU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Georgia" panose="02040502050405020303" pitchFamily="18" charset="0"/>
              </a:rPr>
              <a:t> Самостоятельность при осуществлении деятельности (разграничение кадров, материальных ресурсов, складских остатков, контактных данных</a:t>
            </a:r>
            <a:r>
              <a:rPr lang="ru-RU" dirty="0" smtClean="0">
                <a:latin typeface="Georgia" panose="02040502050405020303" pitchFamily="18" charset="0"/>
              </a:rPr>
              <a:t>);</a:t>
            </a:r>
            <a:endParaRPr lang="ru-RU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Georgia" panose="02040502050405020303" pitchFamily="18" charset="0"/>
              </a:rPr>
              <a:t>Организации ( ИП) открыты задолго до превышения лимитов, не в одно </a:t>
            </a:r>
            <a:r>
              <a:rPr lang="ru-RU" dirty="0" smtClean="0">
                <a:latin typeface="Georgia" panose="02040502050405020303" pitchFamily="18" charset="0"/>
              </a:rPr>
              <a:t>время</a:t>
            </a:r>
            <a:r>
              <a:rPr lang="ru-RU" dirty="0">
                <a:latin typeface="Georgia" panose="02040502050405020303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Georgia" panose="02040502050405020303" pitchFamily="18" charset="0"/>
              </a:rPr>
              <a:t>Наличие самостоятельных (независимых) контрагентов, клиентских </a:t>
            </a:r>
            <a:r>
              <a:rPr lang="ru-RU" dirty="0" smtClean="0">
                <a:latin typeface="Georgia" panose="02040502050405020303" pitchFamily="18" charset="0"/>
              </a:rPr>
              <a:t>баз;</a:t>
            </a:r>
            <a:endParaRPr lang="ru-RU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Georgia" panose="02040502050405020303" pitchFamily="18" charset="0"/>
              </a:rPr>
              <a:t> Наличие специфики в осуществляемой деятельности, разный </a:t>
            </a:r>
            <a:r>
              <a:rPr lang="ru-RU" dirty="0" smtClean="0">
                <a:latin typeface="Georgia" panose="02040502050405020303" pitchFamily="18" charset="0"/>
              </a:rPr>
              <a:t>ОКВЭД;</a:t>
            </a:r>
            <a:endParaRPr lang="ru-RU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Georgia" panose="02040502050405020303" pitchFamily="18" charset="0"/>
              </a:rPr>
              <a:t> Наличие договора между элементами группы о совместной деятельности для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 достижения </a:t>
            </a:r>
            <a:r>
              <a:rPr lang="ru-RU" dirty="0">
                <a:latin typeface="Georgia" panose="02040502050405020303" pitchFamily="18" charset="0"/>
              </a:rPr>
              <a:t>дополнительного </a:t>
            </a:r>
            <a:r>
              <a:rPr lang="ru-RU" dirty="0" smtClean="0">
                <a:latin typeface="Georgia" panose="02040502050405020303" pitchFamily="18" charset="0"/>
              </a:rPr>
              <a:t>результата;</a:t>
            </a:r>
            <a:endParaRPr lang="ru-RU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Georgia" panose="02040502050405020303" pitchFamily="18" charset="0"/>
              </a:rPr>
              <a:t> Финансово-экономическое обоснование структуры,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 наличие </a:t>
            </a:r>
            <a:r>
              <a:rPr lang="ru-RU" dirty="0">
                <a:latin typeface="Georgia" panose="02040502050405020303" pitchFamily="18" charset="0"/>
              </a:rPr>
              <a:t>своих активов, разных представителей,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 открытие </a:t>
            </a:r>
            <a:r>
              <a:rPr lang="ru-RU" dirty="0">
                <a:latin typeface="Georgia" panose="02040502050405020303" pitchFamily="18" charset="0"/>
              </a:rPr>
              <a:t>счетов в разных </a:t>
            </a:r>
            <a:r>
              <a:rPr lang="ru-RU" dirty="0" smtClean="0">
                <a:latin typeface="Georgia" panose="02040502050405020303" pitchFamily="18" charset="0"/>
              </a:rPr>
              <a:t>банках;</a:t>
            </a:r>
            <a:endParaRPr lang="ru-RU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Georgia" panose="02040502050405020303" pitchFamily="18" charset="0"/>
              </a:rPr>
              <a:t> Договорные отношения между элементами группы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соответствовали </a:t>
            </a:r>
            <a:r>
              <a:rPr lang="ru-RU" dirty="0">
                <a:latin typeface="Georgia" panose="02040502050405020303" pitchFamily="18" charset="0"/>
              </a:rPr>
              <a:t>рыночным условиям, фактически </a:t>
            </a:r>
            <a:r>
              <a:rPr lang="ru-RU" dirty="0" smtClean="0">
                <a:latin typeface="Georgia" panose="02040502050405020303" pitchFamily="18" charset="0"/>
              </a:rPr>
              <a:t>исполнялись;</a:t>
            </a:r>
            <a:endParaRPr lang="ru-RU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Georgia" panose="02040502050405020303" pitchFamily="18" charset="0"/>
              </a:rPr>
              <a:t> Производственный процесс не был единым, имеют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  свой </a:t>
            </a:r>
            <a:r>
              <a:rPr lang="ru-RU" dirty="0">
                <a:latin typeface="Georgia" panose="02040502050405020303" pitchFamily="18" charset="0"/>
              </a:rPr>
              <a:t>фирменный стиль.</a:t>
            </a:r>
          </a:p>
          <a:p>
            <a:endParaRPr lang="ru-RU" dirty="0" smtClean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46" y="3315439"/>
            <a:ext cx="4031672" cy="311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0354100" y="8261372"/>
            <a:ext cx="0" cy="90167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506500" y="8413772"/>
            <a:ext cx="0" cy="90167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19741" y="1940670"/>
            <a:ext cx="11152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   Вывод: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1C1093-1463-FF4D-8C78-7593B2E1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41" y="6323172"/>
            <a:ext cx="1439369" cy="295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2276764" y="2505670"/>
            <a:ext cx="763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anose="02040502050405020303" pitchFamily="18" charset="0"/>
              </a:rPr>
              <a:t> Спасибо за внимание!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15549685"/>
              </p:ext>
            </p:extLst>
          </p:nvPr>
        </p:nvGraphicFramePr>
        <p:xfrm>
          <a:off x="212436" y="103691"/>
          <a:ext cx="11841018" cy="80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18.png"/>
          <p:cNvSpPr>
            <a:spLocks noChangeAspect="1" noChangeArrowheads="1"/>
          </p:cNvSpPr>
          <p:nvPr/>
        </p:nvSpPr>
        <p:spPr bwMode="auto">
          <a:xfrm>
            <a:off x="5771283" y="2355548"/>
            <a:ext cx="4000789" cy="40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436" y="1126836"/>
            <a:ext cx="11841019" cy="55141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685783"/>
            <a:r>
              <a:rPr lang="ru-RU" sz="14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</a:rPr>
              <a:t>2003-2004 годы</a:t>
            </a:r>
            <a:r>
              <a:rPr lang="ru-RU" sz="1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– допустим выбор законных вариантов построения бизнеса, влекущих минимизацию налоговой нагрузки (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постановления КС </a:t>
            </a:r>
            <a: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РФ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 </a:t>
            </a:r>
            <a: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№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9-П от 27.05.2003, №17-П от 03.06.2014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)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;</a:t>
            </a:r>
          </a:p>
          <a:p>
            <a:pPr lvl="0" algn="just" defTabSz="685783"/>
            <a:endParaRPr lang="ru-RU" sz="1400" dirty="0">
              <a:solidFill>
                <a:prstClr val="black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lvl="0" algn="just" defTabSz="685783"/>
            <a:r>
              <a:rPr lang="ru-RU" sz="14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</a:rPr>
              <a:t>2010-2016 годы</a:t>
            </a:r>
            <a:r>
              <a:rPr lang="ru-RU" sz="1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– появление судебной практики по вопросу привлечения налогоплательщика к ответственности в связи с «дроблением бизнеса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»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;</a:t>
            </a:r>
          </a:p>
          <a:p>
            <a:pPr lvl="0" algn="just" defTabSz="685783"/>
            <a:endParaRPr lang="ru-RU" sz="1400" i="1" u="sng" dirty="0">
              <a:solidFill>
                <a:prstClr val="black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lvl="0" algn="just" defTabSz="685783"/>
            <a:r>
              <a:rPr lang="ru-RU" sz="14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</a:rPr>
              <a:t>2017 год</a:t>
            </a:r>
            <a:r>
              <a:rPr lang="ru-RU" sz="1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- формирование  критериев «дробления бизнеса»:</a:t>
            </a:r>
          </a:p>
          <a:p>
            <a:pPr marL="171450" lvl="0" indent="-171450" algn="just" defTabSz="685783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невозможность использования специальных режимов для неправомерного сокращения налогов в бюджет (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Определение Конституционного суда РФ от 04.07.2017 </a:t>
            </a:r>
            <a:r>
              <a:rPr lang="en-US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№ 1440-O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); </a:t>
            </a:r>
          </a:p>
          <a:p>
            <a:pPr marL="171450" lvl="0" indent="-171450" algn="just" defTabSz="685783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«дробление бизнеса» - схема ухода от уплаты налогов (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письмо СК РФ и ФНС России от  13 июля 2017 </a:t>
            </a:r>
            <a: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№</a:t>
            </a:r>
            <a:r>
              <a:rPr lang="en-US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 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ЕД-4-2/13650@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); </a:t>
            </a:r>
          </a:p>
          <a:p>
            <a:pPr marL="171450" lvl="0" indent="-171450" algn="just" defTabSz="685783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определение 17 критериев «дробления бизнеса» (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письмо ФНС России от 11.08.2017 </a:t>
            </a:r>
            <a: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№ 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CA-4-7/15895@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); </a:t>
            </a:r>
          </a:p>
          <a:p>
            <a:pPr marL="171450" lvl="0" indent="-171450" algn="just" defTabSz="685783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«дробление бизнеса» - пример искажения фактов хозяйственной жизни, недопустимого в силу п. 1 ст. 54.1 НК РФ (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письмо ФНС </a:t>
            </a:r>
            <a: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России 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от 31.10.2017 года </a:t>
            </a:r>
            <a: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№ ЕД-4-9/22123</a:t>
            </a:r>
            <a:r>
              <a:rPr lang="en-US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@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)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;</a:t>
            </a:r>
          </a:p>
          <a:p>
            <a:pPr lvl="0" algn="just" defTabSz="685783"/>
            <a:endParaRPr lang="ru-RU" sz="1400" u="sng" dirty="0">
              <a:solidFill>
                <a:prstClr val="black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lvl="0" algn="just" defTabSz="685783"/>
            <a:r>
              <a:rPr lang="ru-RU" sz="1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</a:rPr>
              <a:t>2018 год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- право использования налоговых преимуществ исключительно у малого бизнеса, а у среднего, крупного бизнеса - злоупотребление правом (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письмо ФНС России № ЕД-4-2/25984 от </a:t>
            </a:r>
            <a: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29.12.2018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);</a:t>
            </a:r>
            <a:endParaRPr lang="ru-RU" sz="1400" dirty="0">
              <a:solidFill>
                <a:prstClr val="black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lvl="0" algn="just" defTabSz="685783"/>
            <a:endParaRPr lang="ru-RU" sz="1400" dirty="0">
              <a:solidFill>
                <a:prstClr val="black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lvl="0" algn="just" defTabSz="685783"/>
            <a:r>
              <a:rPr lang="ru-RU" sz="1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</a:rPr>
              <a:t>2019 год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– обобщение судебной практики (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письма ФНС России: № СА-4-7/8614@ от 07.05.2019, № КЧ-4-7/13613 от 12.07.2019, </a:t>
            </a:r>
            <a: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/>
            </a:r>
            <a:b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</a:br>
            <a: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№ 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СА-4-7/21065@ от 14.10.2019, №ЕД 2-4/25984 от  29.12.2019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);</a:t>
            </a:r>
            <a:endParaRPr lang="ru-RU" sz="1400" dirty="0">
              <a:solidFill>
                <a:prstClr val="black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lvl="0" indent="174621" algn="just" defTabSz="685783"/>
            <a:endParaRPr lang="ru-RU" sz="1400" dirty="0">
              <a:solidFill>
                <a:prstClr val="black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lvl="0" algn="just" defTabSz="685783"/>
            <a:r>
              <a:rPr lang="ru-RU" sz="1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/>
                <a:sym typeface="Arial"/>
              </a:rPr>
              <a:t>2020 год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– формирование подхода по сбору доказательств при проверке налогообложения расходов по оплате услуг, оказываемых в адрес российских организаций иностранными взаимозависимыми организациями (</a:t>
            </a:r>
            <a:r>
              <a:rPr lang="ru-RU" sz="1400" i="1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письмо ФНС России № ШЮ-4-13/12599 от </a:t>
            </a:r>
            <a:r>
              <a:rPr lang="ru-RU" sz="1400" i="1" dirty="0" smtClean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06.08.2020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). </a:t>
            </a: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13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0354100" y="8261372"/>
            <a:ext cx="0" cy="90167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506500" y="8413772"/>
            <a:ext cx="0" cy="90167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19741" y="1940670"/>
            <a:ext cx="11152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   Вывод: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1C1093-1463-FF4D-8C78-7593B2E1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41" y="6323172"/>
            <a:ext cx="1439369" cy="295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2276764" y="2505670"/>
            <a:ext cx="763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9E1B3A-6849-814F-82A1-7E50F7E59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8" y="59299"/>
            <a:ext cx="5470817" cy="111575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5960" y="1594638"/>
            <a:ext cx="10569822" cy="337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Юридическая фирма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«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Легикон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-Право»</a:t>
            </a:r>
            <a:r>
              <a:rPr kumimoji="0" lang="ru-RU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867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(создана </a:t>
            </a:r>
            <a:r>
              <a:rPr kumimoji="0" lang="ru-RU" sz="1867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в 1997 году в </a:t>
            </a:r>
            <a:r>
              <a:rPr kumimoji="0" lang="ru-RU" sz="1867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Москве)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ru-RU" sz="1867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Специализации компании:</a:t>
            </a:r>
            <a:endParaRPr kumimoji="0" lang="ru-RU" sz="1867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67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налоговая </a:t>
            </a:r>
            <a:r>
              <a:rPr kumimoji="0" lang="ru-RU" sz="1867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практика;</a:t>
            </a:r>
            <a:endParaRPr kumimoji="0" lang="ru-RU" sz="1867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67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структурирование </a:t>
            </a:r>
            <a:r>
              <a:rPr kumimoji="0" lang="ru-RU" sz="1867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бизнеса;</a:t>
            </a:r>
            <a:endParaRPr kumimoji="0" lang="ru-RU" sz="1867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67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международное налоговое </a:t>
            </a:r>
            <a:r>
              <a:rPr kumimoji="0" lang="ru-RU" sz="1867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планирование;</a:t>
            </a:r>
            <a:endParaRPr kumimoji="0" lang="ru-RU" sz="1867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67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судебная и арбитражная </a:t>
            </a:r>
            <a:r>
              <a:rPr kumimoji="0" lang="ru-RU" sz="1867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практика;</a:t>
            </a:r>
            <a:endParaRPr kumimoji="0" lang="ru-RU" sz="1867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67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защита интеллектуальной </a:t>
            </a:r>
            <a:r>
              <a:rPr kumimoji="0" lang="ru-RU" sz="1867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/>
                <a:sym typeface="Arial"/>
              </a:rPr>
              <a:t>собственности.</a:t>
            </a:r>
            <a:endParaRPr kumimoji="0" lang="ru-RU" sz="1867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20" name="CustomShape 2"/>
          <p:cNvSpPr/>
          <p:nvPr/>
        </p:nvSpPr>
        <p:spPr>
          <a:xfrm>
            <a:off x="750604" y="4979957"/>
            <a:ext cx="5645443" cy="15341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b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DejaVu Sans"/>
                <a:sym typeface="Arial"/>
              </a:rPr>
              <a:t>+</a:t>
            </a:r>
            <a:r>
              <a:rPr kumimoji="0" lang="ru-RU" b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DejaVu Sans"/>
                <a:sym typeface="Arial"/>
              </a:rPr>
              <a:t>7 (495) </a:t>
            </a:r>
            <a:r>
              <a:rPr kumimoji="0" lang="ru-RU" b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DejaVu Sans"/>
                <a:sym typeface="Arial"/>
              </a:rPr>
              <a:t>921-45-27</a:t>
            </a:r>
            <a:endParaRPr lang="ru-RU" kern="0" spc="-1" dirty="0" smtClean="0">
              <a:solidFill>
                <a:srgbClr val="000000"/>
              </a:solidFill>
              <a:latin typeface="Georgia" panose="02040502050405020303" pitchFamily="18" charset="0"/>
              <a:ea typeface="DejaVu Sans"/>
              <a:sym typeface="Arial"/>
              <a:hlinkClick r:id="rId4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ru-RU" kern="0" spc="-1" dirty="0" smtClean="0">
                <a:solidFill>
                  <a:srgbClr val="000000"/>
                </a:solidFill>
                <a:latin typeface="Georgia" panose="02040502050405020303" pitchFamily="18" charset="0"/>
                <a:ea typeface="DejaVu Sans"/>
                <a:sym typeface="Arial"/>
                <a:hlinkClick r:id="rId4"/>
              </a:rPr>
              <a:t>info@legicon.ru</a:t>
            </a:r>
            <a:endParaRPr lang="ru-RU" kern="0" spc="-1" dirty="0" smtClean="0">
              <a:solidFill>
                <a:srgbClr val="000000"/>
              </a:solidFill>
              <a:latin typeface="Georgia" panose="02040502050405020303" pitchFamily="18" charset="0"/>
              <a:ea typeface="DejaVu Sans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kern="0" spc="-1" dirty="0" smtClean="0">
                <a:solidFill>
                  <a:srgbClr val="000000"/>
                </a:solidFill>
                <a:latin typeface="Georgia" panose="02040502050405020303" pitchFamily="18" charset="0"/>
                <a:ea typeface="DejaVu Sans"/>
                <a:sym typeface="Arial"/>
              </a:rPr>
              <a:t>t</a:t>
            </a:r>
            <a:r>
              <a:rPr lang="ru-RU" kern="0" spc="-1" dirty="0">
                <a:solidFill>
                  <a:srgbClr val="000000"/>
                </a:solidFill>
                <a:latin typeface="Georgia" panose="02040502050405020303" pitchFamily="18" charset="0"/>
                <a:ea typeface="DejaVu Sans"/>
                <a:sym typeface="Arial"/>
              </a:rPr>
              <a:t>.</a:t>
            </a:r>
            <a:r>
              <a:rPr lang="en-US" kern="0" spc="-1" dirty="0">
                <a:solidFill>
                  <a:srgbClr val="000000"/>
                </a:solidFill>
                <a:latin typeface="Georgia" panose="02040502050405020303" pitchFamily="18" charset="0"/>
                <a:ea typeface="DejaVu Sans"/>
                <a:sym typeface="Arial"/>
              </a:rPr>
              <a:t>me/</a:t>
            </a:r>
            <a:r>
              <a:rPr lang="ru-RU" kern="0" spc="-1" dirty="0" err="1">
                <a:solidFill>
                  <a:srgbClr val="000000"/>
                </a:solidFill>
                <a:latin typeface="Georgia" panose="02040502050405020303" pitchFamily="18" charset="0"/>
                <a:ea typeface="DejaVu Sans"/>
                <a:sym typeface="Arial"/>
              </a:rPr>
              <a:t>legicon</a:t>
            </a:r>
            <a:r>
              <a:rPr lang="en-US" kern="0" spc="-1" dirty="0" smtClean="0">
                <a:solidFill>
                  <a:srgbClr val="000000"/>
                </a:solidFill>
                <a:latin typeface="Georgia" panose="02040502050405020303" pitchFamily="18" charset="0"/>
                <a:ea typeface="DejaVu Sans"/>
                <a:sym typeface="Arial"/>
              </a:rPr>
              <a:t>law</a:t>
            </a:r>
            <a:endParaRPr lang="ru-RU" kern="0" spc="-1" dirty="0" smtClean="0">
              <a:solidFill>
                <a:srgbClr val="000000"/>
              </a:solidFill>
              <a:latin typeface="Georgia" panose="02040502050405020303" pitchFamily="18" charset="0"/>
              <a:ea typeface="DejaVu Sans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ru-RU" kern="0" spc="-1" dirty="0" smtClean="0">
                <a:solidFill>
                  <a:srgbClr val="000000"/>
                </a:solidFill>
                <a:latin typeface="Georgia" panose="02040502050405020303" pitchFamily="18" charset="0"/>
                <a:ea typeface="DejaVu Sans"/>
                <a:cs typeface="Arial"/>
                <a:sym typeface="Arial"/>
              </a:rPr>
              <a:t>г. Москва</a:t>
            </a:r>
            <a:r>
              <a:rPr lang="ru-RU" kern="0" spc="-1" dirty="0">
                <a:solidFill>
                  <a:srgbClr val="000000"/>
                </a:solidFill>
                <a:latin typeface="Georgia" panose="02040502050405020303" pitchFamily="18" charset="0"/>
                <a:ea typeface="DejaVu Sans"/>
                <a:cs typeface="Arial"/>
                <a:sym typeface="Arial"/>
              </a:rPr>
              <a:t>, </a:t>
            </a:r>
            <a:r>
              <a:rPr lang="ru-RU" kern="0" spc="-1" dirty="0" err="1">
                <a:solidFill>
                  <a:srgbClr val="000000"/>
                </a:solidFill>
                <a:latin typeface="Georgia" panose="02040502050405020303" pitchFamily="18" charset="0"/>
                <a:ea typeface="DejaVu Sans"/>
                <a:cs typeface="Arial"/>
                <a:sym typeface="Arial"/>
              </a:rPr>
              <a:t>пр</a:t>
            </a:r>
            <a:r>
              <a:rPr lang="ru-RU" kern="0" spc="-1" dirty="0">
                <a:solidFill>
                  <a:srgbClr val="000000"/>
                </a:solidFill>
                <a:latin typeface="Georgia" panose="02040502050405020303" pitchFamily="18" charset="0"/>
                <a:ea typeface="DejaVu Sans"/>
                <a:cs typeface="Arial"/>
                <a:sym typeface="Arial"/>
              </a:rPr>
              <a:t>-д Берёзовой Рощи, д. 4, оф. 5</a:t>
            </a:r>
            <a:endParaRPr lang="ru-RU" kern="0" spc="-1" dirty="0">
              <a:solidFill>
                <a:srgbClr val="000000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endParaRPr lang="ru-RU" kern="0" spc="-1" dirty="0">
              <a:solidFill>
                <a:srgbClr val="000000"/>
              </a:solidFill>
              <a:latin typeface="Georgia" panose="02040502050405020303" pitchFamily="18" charset="0"/>
              <a:sym typeface="Arial"/>
            </a:endParaRPr>
          </a:p>
          <a:p>
            <a:pPr defTabSz="1219170">
              <a:buClr>
                <a:srgbClr val="000000"/>
              </a:buClr>
              <a:defRPr/>
            </a:pPr>
            <a:endParaRPr lang="ru-RU" sz="2400" kern="0" spc="-1" dirty="0">
              <a:solidFill>
                <a:srgbClr val="000000"/>
              </a:solidFill>
              <a:latin typeface="Georgia" panose="02040502050405020303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5062521"/>
            <a:ext cx="406191" cy="353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9" y="5457282"/>
            <a:ext cx="414349" cy="4143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2" y="5866208"/>
            <a:ext cx="343656" cy="3436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0" y="6228655"/>
            <a:ext cx="388538" cy="3885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07" y="2253949"/>
            <a:ext cx="4581785" cy="36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12127344" cy="897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endParaRPr lang="ru-RU" sz="2000" dirty="0" smtClean="0">
              <a:latin typeface="Georgia" panose="02040502050405020303" pitchFamily="18" charset="0"/>
              <a:cs typeface="Times New Roman" panose="02020603050405020304" pitchFamily="18" charset="0"/>
              <a:sym typeface="Arial"/>
            </a:endParaRPr>
          </a:p>
          <a:p>
            <a:pPr lvl="0" algn="ctr" defTabSz="685800">
              <a:defRPr/>
            </a:pPr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Оценка наличия деловой цели: установить</a:t>
            </a:r>
            <a:r>
              <a:rPr lang="ru-RU" sz="2000" dirty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, совершил бы налогоплательщик эту операцию исключительно по мотивам делового характера в отсутствие налоговых </a:t>
            </a:r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преимуществ</a:t>
            </a:r>
            <a:endParaRPr lang="ru-RU" sz="2000" dirty="0">
              <a:latin typeface="Georgia" panose="02040502050405020303" pitchFamily="18" charset="0"/>
              <a:cs typeface="Times New Roman" panose="02020603050405020304" pitchFamily="18" charset="0"/>
              <a:sym typeface="Arial"/>
            </a:endParaRPr>
          </a:p>
          <a:p>
            <a:pPr lvl="0" algn="just" defTabSz="685800">
              <a:defRPr/>
            </a:pPr>
            <a:endParaRPr lang="ru-RU" sz="1600" i="1" dirty="0">
              <a:highlight>
                <a:srgbClr val="FFFF00"/>
              </a:highlight>
              <a:latin typeface="Georgia" panose="02040502050405020303" pitchFamily="18" charset="0"/>
              <a:cs typeface="Times New Roman" panose="02020603050405020304" pitchFamily="18" charset="0"/>
              <a:sym typeface="Arial"/>
            </a:endParaRPr>
          </a:p>
          <a:p>
            <a:pPr lvl="0" algn="just" defTabSz="685800">
              <a:defRPr/>
            </a:pPr>
            <a:endParaRPr lang="ru-RU" sz="1400" dirty="0" smtClean="0">
              <a:latin typeface="Georgia" panose="02040502050405020303" pitchFamily="18" charset="0"/>
              <a:cs typeface="Times New Roman" panose="02020603050405020304" pitchFamily="18" charset="0"/>
              <a:sym typeface="Arial"/>
            </a:endParaRPr>
          </a:p>
          <a:p>
            <a:pPr lvl="0" algn="just" defTabSz="685800">
              <a:defRPr/>
            </a:pPr>
            <a:r>
              <a:rPr lang="ru-RU" sz="1400" b="1" dirty="0" smtClean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Доминирующий налоговый мотив может иметь место: </a:t>
            </a:r>
          </a:p>
          <a:p>
            <a:pPr marL="285750" lvl="0" indent="-285750" algn="just" defTabSz="685800">
              <a:buFont typeface="Wingdings" panose="05000000000000000000" pitchFamily="2" charset="2"/>
              <a:buChar char="q"/>
              <a:defRPr/>
            </a:pPr>
            <a:r>
              <a:rPr lang="ru-RU" sz="1400" i="1" dirty="0" smtClean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при </a:t>
            </a:r>
            <a:r>
              <a:rPr lang="ru-RU" sz="1400" i="1" dirty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реализации решения, не свойственного деловой </a:t>
            </a:r>
            <a:r>
              <a:rPr lang="ru-RU" sz="1400" i="1" dirty="0" smtClean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практике</a:t>
            </a:r>
            <a:r>
              <a:rPr lang="ru-RU" sz="1400" i="1" dirty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;</a:t>
            </a:r>
          </a:p>
          <a:p>
            <a:pPr marL="285750" lvl="0" indent="-285750" algn="just" defTabSz="685800">
              <a:buFont typeface="Wingdings" panose="05000000000000000000" pitchFamily="2" charset="2"/>
              <a:buChar char="q"/>
              <a:defRPr/>
            </a:pPr>
            <a:r>
              <a:rPr lang="ru-RU" sz="1400" i="1" dirty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не может быть обосновано с точки зрения получения экономических выгод и предпринимательского риска (например, присоединение компании с накопленным убытком без актива при отсутствии экономического обоснования</a:t>
            </a:r>
            <a:r>
              <a:rPr lang="ru-RU" sz="1400" i="1" dirty="0" smtClean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); </a:t>
            </a:r>
            <a:endParaRPr lang="ru-RU" sz="1400" i="1" dirty="0">
              <a:latin typeface="Georgia" panose="02040502050405020303" pitchFamily="18" charset="0"/>
              <a:cs typeface="Times New Roman" panose="02020603050405020304" pitchFamily="18" charset="0"/>
              <a:sym typeface="Arial"/>
            </a:endParaRPr>
          </a:p>
          <a:p>
            <a:pPr marL="285750" lvl="0" indent="-285750" algn="just" defTabSz="685800">
              <a:buFont typeface="Wingdings" panose="05000000000000000000" pitchFamily="2" charset="2"/>
              <a:buChar char="q"/>
              <a:defRPr/>
            </a:pPr>
            <a:r>
              <a:rPr lang="ru-RU" sz="1400" i="1" dirty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решения, принятого не в своем интересе, а в интересах иного лица с целью его скрытого финансирования.</a:t>
            </a:r>
          </a:p>
          <a:p>
            <a:endParaRPr lang="ru-RU" sz="2000" b="1" kern="0" dirty="0" smtClean="0">
              <a:latin typeface="Georgia" panose="02040502050405020303" pitchFamily="18" charset="0"/>
              <a:cs typeface="Rubik Medium" panose="02000604000000020004" pitchFamily="2" charset="-79"/>
              <a:sym typeface="Arial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endParaRPr lang="ru-RU" sz="1400" i="1" kern="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Критерии выявлении злоупотреблений при дроблении бизнеса:</a:t>
            </a:r>
            <a:r>
              <a:rPr lang="ru-RU" sz="1400" kern="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необходимо </a:t>
            </a:r>
            <a:r>
              <a:rPr lang="ru-RU" sz="1400" i="1" kern="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оценивать, ведется ли налогоплательщиком и иными лицами соответствующая деятельность самостоятельно и на свой риск с использованием собственных достаточных трудовых, производственных и иных </a:t>
            </a:r>
            <a:r>
              <a:rPr lang="ru-RU" sz="1400" i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ресурсов;</a:t>
            </a:r>
            <a:endParaRPr lang="en-US" sz="1400" i="1" kern="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ru-RU" sz="1400" b="1" i="1" kern="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определить</a:t>
            </a:r>
            <a:r>
              <a:rPr lang="ru-RU" sz="1400" i="1" kern="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ведется </a:t>
            </a:r>
            <a:r>
              <a:rPr lang="ru-RU" sz="1400" i="1" kern="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ли организационно единая деятельность, координируемая одними и теми же лицами, с задействованием общих материально-технических и (или) трудовых ресурсов и (или) средств индивидуализации от имени нескольких </a:t>
            </a:r>
            <a:r>
              <a:rPr lang="ru-RU" sz="1400" b="1" i="1" kern="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формально самостоятельных субъектов</a:t>
            </a:r>
            <a:r>
              <a:rPr lang="ru-RU" sz="1400" b="1" i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endParaRPr lang="ru-RU" sz="1400" b="1" i="1" kern="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endParaRPr lang="ru-RU" sz="1400" b="1" i="1" kern="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endParaRPr lang="ru-RU" sz="1400" b="1" i="1" kern="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just">
              <a:spcAft>
                <a:spcPts val="800"/>
              </a:spcAft>
              <a:buClr>
                <a:srgbClr val="000000"/>
              </a:buClr>
              <a:defRPr/>
            </a:pPr>
            <a:endParaRPr lang="ru-RU" sz="1400" b="1" i="1" kern="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jus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*** </a:t>
            </a:r>
            <a:r>
              <a:rPr lang="ru-RU" sz="1400" b="1" u="sng" kern="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Источник</a:t>
            </a:r>
            <a:r>
              <a:rPr lang="ru-RU" sz="1400" b="1" u="sng" kern="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ru-RU" sz="1400" b="1" i="1" kern="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400" i="1" kern="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письмо ФНС России </a:t>
            </a:r>
            <a:r>
              <a:rPr lang="ru-RU" sz="1400" i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от </a:t>
            </a:r>
            <a:r>
              <a:rPr lang="ru-RU" sz="1400" i="1" kern="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10.03.2021 № БВ-4-7/3060 </a:t>
            </a:r>
            <a:endParaRPr lang="ru-RU" sz="1400" i="1" kern="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just"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«</a:t>
            </a:r>
            <a:r>
              <a:rPr lang="ru-RU" sz="1400" i="1" kern="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О практике применения статьи 54.1   Налогового   кодекса Российской Федерации</a:t>
            </a:r>
            <a:r>
              <a:rPr lang="ru-RU" sz="1400" i="1" kern="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»</a:t>
            </a:r>
            <a:endParaRPr lang="ru-RU" sz="1400" i="1" kern="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endParaRPr lang="ru-RU" b="1" kern="0" dirty="0">
              <a:latin typeface="Georgia" panose="02040502050405020303" pitchFamily="18" charset="0"/>
              <a:cs typeface="Rubik Medium" panose="02000604000000020004" pitchFamily="2" charset="-79"/>
              <a:sym typeface="Arial"/>
            </a:endParaRPr>
          </a:p>
          <a:p>
            <a:endParaRPr lang="ru-RU" b="1" kern="0" dirty="0" smtClean="0">
              <a:latin typeface="Georgia" panose="02040502050405020303" pitchFamily="18" charset="0"/>
              <a:cs typeface="Rubik Medium" panose="02000604000000020004" pitchFamily="2" charset="-79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marL="285750" lvl="0" indent="-285750" defTabSz="121914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ru-RU" sz="1400" b="1" kern="0" dirty="0">
              <a:solidFill>
                <a:srgbClr val="E10014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lvl="0" defTabSz="1219140">
              <a:buClr>
                <a:srgbClr val="000000"/>
              </a:buClr>
              <a:defRPr/>
            </a:pPr>
            <a:endParaRPr lang="ru-RU" b="1" kern="0" dirty="0">
              <a:solidFill>
                <a:srgbClr val="E10014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endParaRPr lang="ru-RU" b="1" kern="0" dirty="0">
              <a:solidFill>
                <a:srgbClr val="000000"/>
              </a:solidFill>
              <a:latin typeface="Georgia" panose="02040502050405020303" pitchFamily="18" charset="0"/>
              <a:cs typeface="Rubik Medium" panose="02000604000000020004" pitchFamily="2" charset="-79"/>
              <a:sym typeface="Arial"/>
            </a:endParaRPr>
          </a:p>
          <a:p>
            <a:endParaRPr lang="ru-RU" dirty="0"/>
          </a:p>
        </p:txBody>
      </p:sp>
      <p:sp>
        <p:nvSpPr>
          <p:cNvPr id="22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2" y="4590056"/>
            <a:ext cx="2218556" cy="22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54" y="223378"/>
            <a:ext cx="7892491" cy="6153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799" y="511058"/>
            <a:ext cx="61975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defTabSz="914378">
              <a:buClr>
                <a:srgbClr val="000000"/>
              </a:buClr>
            </a:pPr>
            <a:r>
              <a:rPr lang="ru-RU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/>
                <a:sym typeface="Arial"/>
              </a:rPr>
              <a:t>Какие налоги доначисляли в 2021? </a:t>
            </a: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/>
                <a:sym typeface="Arial"/>
              </a:rPr>
              <a:t>(количество дел)</a:t>
            </a:r>
            <a:endParaRPr lang="ru-RU" sz="2800" kern="0" dirty="0">
              <a:solidFill>
                <a:srgbClr val="FF0000"/>
              </a:solidFill>
              <a:latin typeface="Georgia" panose="02040502050405020303" pitchFamily="18" charset="0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2844"/>
            <a:ext cx="41586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</a:rPr>
              <a:t>НДС - 84%; 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Georgia" panose="02040502050405020303" pitchFamily="18" charset="0"/>
              </a:rPr>
              <a:t>Н</a:t>
            </a:r>
            <a:r>
              <a:rPr lang="ru-RU" sz="2400" dirty="0" smtClean="0">
                <a:latin typeface="Georgia" panose="02040502050405020303" pitchFamily="18" charset="0"/>
              </a:rPr>
              <a:t>алог </a:t>
            </a:r>
            <a:r>
              <a:rPr lang="ru-RU" sz="2400" dirty="0">
                <a:latin typeface="Georgia" panose="02040502050405020303" pitchFamily="18" charset="0"/>
              </a:rPr>
              <a:t>на прибыль </a:t>
            </a:r>
            <a:r>
              <a:rPr lang="ru-RU" sz="2400" dirty="0" smtClean="0">
                <a:latin typeface="Georgia" panose="02040502050405020303" pitchFamily="18" charset="0"/>
              </a:rPr>
              <a:t>организаций - 65%; 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</a:rPr>
              <a:t>Налог </a:t>
            </a:r>
            <a:r>
              <a:rPr lang="ru-RU" sz="2400" dirty="0">
                <a:latin typeface="Georgia" panose="02040502050405020303" pitchFamily="18" charset="0"/>
              </a:rPr>
              <a:t>на имущество, от которого спец. режимными освобождены </a:t>
            </a:r>
            <a:r>
              <a:rPr lang="ru-RU" sz="2400" dirty="0" smtClean="0">
                <a:latin typeface="Georgia" panose="02040502050405020303" pitchFamily="18" charset="0"/>
              </a:rPr>
              <a:t>- 17%; 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</a:rPr>
              <a:t>УСН/ЕСХН - 14%;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</a:rPr>
              <a:t>НДФЛ – 12 %;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eorgia" panose="02040502050405020303" pitchFamily="18" charset="0"/>
              </a:rPr>
              <a:t>ЕНВД/ПСН – 3 %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94958"/>
            <a:ext cx="7370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</a:rPr>
              <a:t>*** Источник: </a:t>
            </a:r>
            <a:r>
              <a:rPr lang="en-US" sz="1600" dirty="0">
                <a:latin typeface="Georgia" panose="02040502050405020303" pitchFamily="18" charset="0"/>
              </a:rPr>
              <a:t>https://www.taxcoach.ru/taxbook/droblenie_biznesa#7</a:t>
            </a:r>
            <a:r>
              <a:rPr lang="ru-RU" sz="1600" dirty="0" smtClean="0">
                <a:latin typeface="Georgia" panose="02040502050405020303" pitchFamily="18" charset="0"/>
              </a:rPr>
              <a:t> </a:t>
            </a: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71126" y="0"/>
            <a:ext cx="652087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3"/>
          <p:cNvSpPr txBox="1"/>
          <p:nvPr/>
        </p:nvSpPr>
        <p:spPr>
          <a:xfrm>
            <a:off x="5763491" y="544946"/>
            <a:ext cx="642851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378">
              <a:buClr>
                <a:srgbClr val="000000"/>
              </a:buClr>
            </a:pPr>
            <a:r>
              <a:rPr lang="ru-RU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/>
                <a:sym typeface="Arial"/>
              </a:rPr>
              <a:t>Кому доначисляют?</a:t>
            </a:r>
            <a:endParaRPr lang="ru-RU" sz="2800" kern="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defTabSz="914378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defTabSz="914378"/>
            <a:r>
              <a:rPr lang="ru-RU" b="1" dirty="0" smtClean="0">
                <a:latin typeface="Georgia" panose="02040502050405020303" pitchFamily="18" charset="0"/>
              </a:rPr>
              <a:t>Как </a:t>
            </a:r>
            <a:r>
              <a:rPr lang="ru-RU" b="1" dirty="0">
                <a:latin typeface="Georgia" panose="02040502050405020303" pitchFamily="18" charset="0"/>
              </a:rPr>
              <a:t>правило, налоги доначисляют «основному» субъекту группы, на котором сосредоточена основная бизнес-функция, производство, выполнение работ:</a:t>
            </a:r>
          </a:p>
          <a:p>
            <a:pPr algn="ctr" defTabSz="914378"/>
            <a:endParaRPr lang="ru-RU" b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r>
              <a:rPr lang="ru-RU" i="1" dirty="0">
                <a:latin typeface="Georgia" panose="02040502050405020303" pitchFamily="18" charset="0"/>
              </a:rPr>
              <a:t>торговому дому или  генеральному подрядчику в </a:t>
            </a:r>
            <a:r>
              <a:rPr lang="ru-RU" i="1" dirty="0" smtClean="0">
                <a:latin typeface="Georgia" panose="02040502050405020303" pitchFamily="18" charset="0"/>
              </a:rPr>
              <a:t>группе;</a:t>
            </a:r>
            <a:endParaRPr lang="ru-RU" i="1" dirty="0">
              <a:latin typeface="Georgia" panose="02040502050405020303" pitchFamily="18" charset="0"/>
            </a:endParaRPr>
          </a:p>
          <a:p>
            <a:pPr defTabSz="914378"/>
            <a:endParaRPr lang="ru-RU" i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r>
              <a:rPr lang="ru-RU" i="1" dirty="0">
                <a:latin typeface="Georgia" panose="02040502050405020303" pitchFamily="18" charset="0"/>
              </a:rPr>
              <a:t>одной из операционных компаний (например, старшей по дате создания</a:t>
            </a:r>
            <a:r>
              <a:rPr lang="ru-RU" i="1" dirty="0" smtClean="0">
                <a:latin typeface="Georgia" panose="02040502050405020303" pitchFamily="18" charset="0"/>
              </a:rPr>
              <a:t>);</a:t>
            </a:r>
            <a:endParaRPr lang="ru-RU" i="1" dirty="0">
              <a:latin typeface="Georgia" panose="02040502050405020303" pitchFamily="18" charset="0"/>
            </a:endParaRPr>
          </a:p>
          <a:p>
            <a:pPr defTabSz="914378"/>
            <a:endParaRPr lang="ru-RU" i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r>
              <a:rPr lang="ru-RU" i="1" dirty="0">
                <a:latin typeface="Georgia" panose="02040502050405020303" pitchFamily="18" charset="0"/>
              </a:rPr>
              <a:t>основному собственнику активов группы, владельцу товарного знака, иной интеллектуальной собственности </a:t>
            </a:r>
            <a:r>
              <a:rPr lang="ru-RU" i="1" dirty="0" smtClean="0">
                <a:latin typeface="Georgia" panose="02040502050405020303" pitchFamily="18" charset="0"/>
              </a:rPr>
              <a:t>группы;</a:t>
            </a:r>
            <a:endParaRPr lang="ru-RU" i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endParaRPr lang="ru-RU" i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r>
              <a:rPr lang="ru-RU" i="1" dirty="0">
                <a:latin typeface="Georgia" panose="02040502050405020303" pitchFamily="18" charset="0"/>
              </a:rPr>
              <a:t>закупочной </a:t>
            </a:r>
            <a:r>
              <a:rPr lang="ru-RU" i="1" dirty="0" smtClean="0">
                <a:latin typeface="Georgia" panose="02040502050405020303" pitchFamily="18" charset="0"/>
              </a:rPr>
              <a:t>компании; </a:t>
            </a:r>
            <a:endParaRPr lang="ru-RU" i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endParaRPr lang="ru-RU" i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r>
              <a:rPr lang="ru-RU" i="1" dirty="0">
                <a:latin typeface="Georgia" panose="02040502050405020303" pitchFamily="18" charset="0"/>
              </a:rPr>
              <a:t>управляющей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ru-RU" i="1" dirty="0">
                <a:latin typeface="Georgia" panose="02040502050405020303" pitchFamily="18" charset="0"/>
              </a:rPr>
              <a:t>компании.</a:t>
            </a:r>
          </a:p>
          <a:p>
            <a:pPr lvl="0" algn="ctr" defTabSz="914378">
              <a:buClr>
                <a:srgbClr val="000000"/>
              </a:buClr>
            </a:pPr>
            <a:endParaRPr lang="ru-RU" sz="1600" kern="0" dirty="0">
              <a:latin typeface="Georgia" panose="02040502050405020303" pitchFamily="18" charset="0"/>
              <a:cs typeface="Arial"/>
              <a:sym typeface="Arial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1752482"/>
            <a:ext cx="5030782" cy="33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/>
          <p:nvPr/>
        </p:nvSpPr>
        <p:spPr>
          <a:xfrm>
            <a:off x="1828802" y="64166"/>
            <a:ext cx="90146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378">
              <a:buClr>
                <a:srgbClr val="000000"/>
              </a:buClr>
            </a:pPr>
            <a:r>
              <a:rPr lang="ru-RU" sz="2500" b="1" kern="0" spc="-1" dirty="0">
                <a:latin typeface="Georgia" panose="02040502050405020303" pitchFamily="18" charset="0"/>
                <a:ea typeface="DejaVu Sans"/>
                <a:sym typeface="Nunito Sans"/>
              </a:rPr>
              <a:t>Пример схемы дробления бизнеса</a:t>
            </a:r>
            <a:endParaRPr lang="ru-RU" sz="1600" kern="0" dirty="0">
              <a:latin typeface="Georgia" panose="02040502050405020303" pitchFamily="18" charset="0"/>
              <a:cs typeface="Arial"/>
              <a:sym typeface="Arial"/>
            </a:endParaRPr>
          </a:p>
        </p:txBody>
      </p:sp>
      <p:pic>
        <p:nvPicPr>
          <p:cNvPr id="1026" name="Picture 2" descr="http://kroosp.ru/wp-content/uploads/2019/04/5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8" y="119187"/>
            <a:ext cx="10534072" cy="67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19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4" y="0"/>
            <a:ext cx="107092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544" y="157018"/>
            <a:ext cx="120534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Признаки дробления бизнеса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29133597"/>
              </p:ext>
            </p:extLst>
          </p:nvPr>
        </p:nvGraphicFramePr>
        <p:xfrm>
          <a:off x="1855603" y="166147"/>
          <a:ext cx="10331778" cy="652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68964" y="702562"/>
            <a:ext cx="2224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Единый штат сотрудников, идентичный </a:t>
            </a: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IP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Mac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адрес, бренд, 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представители</a:t>
            </a:r>
            <a:endParaRPr lang="ru-RU" sz="16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29499" y="4976268"/>
            <a:ext cx="231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деловая цель создания новых организаций и ИП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47274" y="2839415"/>
            <a:ext cx="2130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Дробление бизнеса 2022</a:t>
            </a:r>
          </a:p>
          <a:p>
            <a:endParaRPr lang="ru-RU" dirty="0"/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41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4619" y="141834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8">
              <a:buClr>
                <a:srgbClr val="000000"/>
              </a:buClr>
              <a:defRPr/>
            </a:pPr>
            <a:r>
              <a:rPr lang="ru-RU" sz="2000" kern="0" dirty="0" smtClean="0">
                <a:latin typeface="Georgia" panose="02040502050405020303" pitchFamily="18" charset="0"/>
                <a:sym typeface="Arial"/>
              </a:rPr>
              <a:t>Статистика судебных </a:t>
            </a:r>
            <a:r>
              <a:rPr lang="ru-RU" sz="2000" kern="0" dirty="0">
                <a:latin typeface="Georgia" panose="02040502050405020303" pitchFamily="18" charset="0"/>
                <a:sym typeface="Arial"/>
              </a:rPr>
              <a:t>решений за  2021 год по «дроблению бизнеса</a:t>
            </a:r>
            <a:r>
              <a:rPr lang="ru-RU" sz="2000" kern="0" dirty="0" smtClean="0">
                <a:latin typeface="Georgia" panose="02040502050405020303" pitchFamily="18" charset="0"/>
                <a:sym typeface="Arial"/>
              </a:rPr>
              <a:t>»</a:t>
            </a:r>
            <a:endParaRPr lang="ru-RU" sz="2000" kern="0" dirty="0">
              <a:latin typeface="Georgia" panose="02040502050405020303" pitchFamily="18" charset="0"/>
              <a:sym typeface="Arial"/>
            </a:endParaRPr>
          </a:p>
          <a:p>
            <a:pPr lvl="0" algn="ctr" defTabSz="914378"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18745"/>
            <a:ext cx="1219200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У</a:t>
            </a:r>
            <a:r>
              <a:rPr lang="ru-RU" dirty="0" smtClean="0">
                <a:latin typeface="Georgia" panose="02040502050405020303" pitchFamily="18" charset="0"/>
              </a:rPr>
              <a:t>величился </a:t>
            </a:r>
            <a:r>
              <a:rPr lang="ru-RU" dirty="0">
                <a:latin typeface="Georgia" panose="02040502050405020303" pitchFamily="18" charset="0"/>
              </a:rPr>
              <a:t>средний размер взысканий по судебным решениям о дроблении бизнеса - за год он вырос почти на 20% (с 50 млн. рублей в 2020 году до 60 млн. </a:t>
            </a:r>
            <a:r>
              <a:rPr lang="ru-RU" dirty="0" smtClean="0">
                <a:latin typeface="Georgia" panose="02040502050405020303" pitchFamily="18" charset="0"/>
              </a:rPr>
              <a:t>рублей. При </a:t>
            </a:r>
            <a:r>
              <a:rPr lang="ru-RU" dirty="0">
                <a:latin typeface="Georgia" panose="02040502050405020303" pitchFamily="18" charset="0"/>
              </a:rPr>
              <a:t>расчете средних цифр </a:t>
            </a:r>
            <a:r>
              <a:rPr lang="ru-RU" dirty="0" smtClean="0">
                <a:latin typeface="Georgia" panose="02040502050405020303" pitchFamily="18" charset="0"/>
              </a:rPr>
              <a:t>исключено дело </a:t>
            </a:r>
            <a:r>
              <a:rPr lang="ru-RU" dirty="0">
                <a:latin typeface="Georgia" panose="02040502050405020303" pitchFamily="18" charset="0"/>
              </a:rPr>
              <a:t>№А46-5513/2019, в котором было взыскана рекордная сумма - более 1,9 </a:t>
            </a:r>
            <a:r>
              <a:rPr lang="ru-RU" dirty="0" smtClean="0">
                <a:latin typeface="Georgia" panose="02040502050405020303" pitchFamily="18" charset="0"/>
              </a:rPr>
              <a:t>млрд. </a:t>
            </a:r>
            <a:r>
              <a:rPr lang="ru-RU" dirty="0">
                <a:latin typeface="Georgia" panose="02040502050405020303" pitchFamily="18" charset="0"/>
              </a:rPr>
              <a:t>рублей.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9" y="1916528"/>
            <a:ext cx="5782423" cy="4265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03860"/>
            <a:ext cx="643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anose="02040502050405020303" pitchFamily="18" charset="0"/>
              </a:rPr>
              <a:t>*** </a:t>
            </a:r>
            <a:r>
              <a:rPr lang="ru-RU" sz="1400" dirty="0">
                <a:latin typeface="Georgia" panose="02040502050405020303" pitchFamily="18" charset="0"/>
              </a:rPr>
              <a:t>Источник: </a:t>
            </a:r>
            <a:r>
              <a:rPr lang="en-US" sz="1400" dirty="0">
                <a:latin typeface="Georgia" panose="02040502050405020303" pitchFamily="18" charset="0"/>
              </a:rPr>
              <a:t>https://www.taxcoach.ru/taxbook/droblenie_biznesa</a:t>
            </a:r>
            <a:endParaRPr lang="ru-RU" sz="1400" kern="0" dirty="0">
              <a:latin typeface="Georgia" panose="02040502050405020303" pitchFamily="18" charset="0"/>
              <a:sym typeface="Arial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81" y="1903345"/>
            <a:ext cx="5932602" cy="4308553"/>
          </a:xfrm>
          <a:prstGeom prst="rect">
            <a:avLst/>
          </a:prstGeom>
        </p:spPr>
      </p:pic>
      <p:sp>
        <p:nvSpPr>
          <p:cNvPr id="10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25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1B3B193B9364EB3E068B342C4658D" ma:contentTypeVersion="0" ma:contentTypeDescription="Создание документа." ma:contentTypeScope="" ma:versionID="40cf31bf0273d4c4ee4c6f2956fae9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305988-A4E6-4066-9F17-24AE977DDE5D}"/>
</file>

<file path=customXml/itemProps2.xml><?xml version="1.0" encoding="utf-8"?>
<ds:datastoreItem xmlns:ds="http://schemas.openxmlformats.org/officeDocument/2006/customXml" ds:itemID="{50EE1E01-F430-40B4-B4C6-C2AADC055E36}"/>
</file>

<file path=customXml/itemProps3.xml><?xml version="1.0" encoding="utf-8"?>
<ds:datastoreItem xmlns:ds="http://schemas.openxmlformats.org/officeDocument/2006/customXml" ds:itemID="{BB12DAAC-0174-4CBB-B73C-007327DB8B48}"/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2312</Words>
  <Application>Microsoft Office PowerPoint</Application>
  <PresentationFormat>Широкоэкранный</PresentationFormat>
  <Paragraphs>211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DejaVu Sans</vt:lpstr>
      <vt:lpstr>Georgia</vt:lpstr>
      <vt:lpstr>Nunito Sans</vt:lpstr>
      <vt:lpstr>Rubik Medium</vt:lpstr>
      <vt:lpstr>Times New Roman</vt:lpstr>
      <vt:lpstr>Wingdings</vt:lpstr>
      <vt:lpstr>Тема Office</vt:lpstr>
      <vt:lpstr>Ulysses template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Тихомиров Василий Андреевич</dc:creator>
  <cp:lastModifiedBy>Селиванова Екатерина</cp:lastModifiedBy>
  <cp:revision>412</cp:revision>
  <dcterms:created xsi:type="dcterms:W3CDTF">2021-09-10T08:19:02Z</dcterms:created>
  <dcterms:modified xsi:type="dcterms:W3CDTF">2022-04-06T13:38:26Z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0x0101004211B3B193B9364EB3E068B342C4658D</vt:lpwstr>
  </property>
</Properties>
</file>