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03" r:id="rId2"/>
    <p:sldId id="519" r:id="rId3"/>
    <p:sldId id="484" r:id="rId4"/>
    <p:sldId id="528" r:id="rId5"/>
    <p:sldId id="485" r:id="rId6"/>
    <p:sldId id="502" r:id="rId7"/>
    <p:sldId id="52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000099"/>
    <a:srgbClr val="3333FF"/>
    <a:srgbClr val="000066"/>
    <a:srgbClr val="003300"/>
    <a:srgbClr val="006600"/>
    <a:srgbClr val="8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5" autoAdjust="0"/>
    <p:restoredTop sz="94619" autoAdjust="0"/>
  </p:normalViewPr>
  <p:slideViewPr>
    <p:cSldViewPr>
      <p:cViewPr varScale="1">
        <p:scale>
          <a:sx n="160" d="100"/>
          <a:sy n="160" d="100"/>
        </p:scale>
        <p:origin x="14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06A854D-238E-48D0-B302-CF387795E1E3}" type="datetimeFigureOut">
              <a:rPr lang="ru-RU"/>
              <a:pPr>
                <a:defRPr/>
              </a:pPr>
              <a:t>04.04.2022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2C67740-0269-4DBC-BC6C-57492A145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177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C67740-0269-4DBC-BC6C-57492A14503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5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C67740-0269-4DBC-BC6C-57492A14503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085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C67740-0269-4DBC-BC6C-57492A14503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194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C67740-0269-4DBC-BC6C-57492A14503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314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C67740-0269-4DBC-BC6C-57492A14503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614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7E74-F00E-423A-8667-F6D5BBC32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8274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CC3CF-DCB4-4FAA-A526-EFAA14BAD0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0097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4E2E7-6E35-473B-AC6F-0ECAF063A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1453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07482-DD74-4C57-AE29-C83D7A1DC9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1062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38CF6-EEC9-4103-AD83-901EEBA77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89059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C788B-1161-401A-865C-98A1E956FE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02334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5372D-AA0C-4D4E-9F21-B6A05C288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2000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86872-87D5-44EB-A2C7-101CB98DD2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7094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D69FC-3A0F-4CAB-BDFF-6565E39B8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284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8C57-43A0-43A0-BC4A-0744E659A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86191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71865-449A-4648-B3CB-C0C5468F4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0320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B3A25-B863-4700-AAD8-0BD79F3B2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62506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9370C-BEE4-42C6-A4DF-44C880409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8960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55FE11-E8F2-4B2D-B8B4-1C15F7369E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773906" y="1828800"/>
            <a:ext cx="759618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  <a:effectLst>
                  <a:reflection blurRad="6350" stA="16000" endPos="58000" dir="5400000" sy="-100000" algn="bl" rotWithShape="0"/>
                </a:effectLst>
              </a:rPr>
              <a:t>ПАТЕНТНАЯ СИСТЕМА НАЛОГООБЛОЖЕНИЯ</a:t>
            </a:r>
            <a:r>
              <a:rPr lang="ru-RU" sz="2800" b="1" dirty="0">
                <a:solidFill>
                  <a:srgbClr val="000099"/>
                </a:solidFill>
              </a:rPr>
              <a:t>:</a:t>
            </a:r>
          </a:p>
          <a:p>
            <a:r>
              <a:rPr lang="ru-RU" sz="2400" b="1" dirty="0">
                <a:solidFill>
                  <a:schemeClr val="bg1">
                    <a:lumMod val="50000"/>
                  </a:schemeClr>
                </a:solidFill>
              </a:rPr>
              <a:t>«безопасное» применение</a:t>
            </a:r>
          </a:p>
        </p:txBody>
      </p:sp>
      <p:sp>
        <p:nvSpPr>
          <p:cNvPr id="2" name="Подзаголовок 1">
            <a:extLst>
              <a:ext uri="{FF2B5EF4-FFF2-40B4-BE49-F238E27FC236}">
                <a16:creationId xmlns:a16="http://schemas.microsoft.com/office/drawing/2014/main" id="{12449217-98E8-CC47-9BC1-447BC63DD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5257800"/>
            <a:ext cx="7696200" cy="838200"/>
          </a:xfrm>
        </p:spPr>
        <p:txBody>
          <a:bodyPr/>
          <a:lstStyle/>
          <a:p>
            <a:pPr algn="r">
              <a:spcBef>
                <a:spcPts val="0"/>
              </a:spcBef>
            </a:pPr>
            <a:r>
              <a:rPr lang="ru-RU" sz="2000" dirty="0"/>
              <a:t>Пьянова Марина Владимировна, к.э.н., доцент </a:t>
            </a:r>
          </a:p>
          <a:p>
            <a:pPr algn="r">
              <a:spcBef>
                <a:spcPts val="0"/>
              </a:spcBef>
            </a:pPr>
            <a:r>
              <a:rPr lang="ru-RU" sz="2000" dirty="0"/>
              <a:t>Департамента налогов и налогового администрирования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>
            <a:extLst>
              <a:ext uri="{FF2B5EF4-FFF2-40B4-BE49-F238E27FC236}">
                <a16:creationId xmlns:a16="http://schemas.microsoft.com/office/drawing/2014/main" id="{3EF83C89-8646-8149-A13C-EBC0930E8B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solidFill>
                  <a:srgbClr val="000099"/>
                </a:solidFill>
                <a:cs typeface="Arial" panose="020B0604020202020204" pitchFamily="34" charset="0"/>
              </a:rPr>
              <a:t>1. Учет доходов для целей применения ПСН при совмещении налоговых режимов (УСН и ПСН)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Налогоплательщик считается утратившим право на применение ПСН с начала налогового периода, на который ему был выдан патент, если с начала календарного года его доходы от реализации по всем видам предпринимательской деятельности, в отношении которых применяется ПСН, превысили 60 млн. рублей (</a:t>
            </a:r>
            <a:r>
              <a:rPr lang="ru-RU" sz="2000" dirty="0" err="1"/>
              <a:t>пп</a:t>
            </a:r>
            <a:r>
              <a:rPr lang="ru-RU" sz="2000" dirty="0"/>
              <a:t>. 1 п. 6 ст. 346.45 НК РФ).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ru-RU" sz="2000" dirty="0"/>
              <a:t>Если применяется одновременно ПСН и УСН, при определении величины доходов от реализации учитываются доходы по обоим указанным специальным налоговым режимам (</a:t>
            </a:r>
            <a:r>
              <a:rPr lang="ru-RU" sz="2000" dirty="0" err="1"/>
              <a:t>абз</a:t>
            </a:r>
            <a:r>
              <a:rPr lang="ru-RU" sz="2000" dirty="0"/>
              <a:t>. 6 п. 6 ст. 346.45 НК РФ).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2000" b="1" i="1" dirty="0">
              <a:solidFill>
                <a:srgbClr val="000099"/>
              </a:solidFill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Особое мнение</a:t>
            </a:r>
            <a:endParaRPr lang="ru-RU" sz="2000" i="1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z="2000" dirty="0"/>
              <a:t>Письмо Минфина от 13 апреля 2021 г. </a:t>
            </a:r>
            <a:r>
              <a:rPr lang="en" sz="2000" dirty="0"/>
              <a:t>N 03-11-11/27580</a:t>
            </a:r>
            <a:r>
              <a:rPr lang="ru-RU" sz="2000" dirty="0"/>
              <a:t>;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ru-RU" sz="2000" dirty="0"/>
              <a:t>Письмо Минфина от 30.12.2020 </a:t>
            </a:r>
            <a:r>
              <a:rPr lang="en" sz="2000" dirty="0"/>
              <a:t>N 03-11-11/116619</a:t>
            </a:r>
            <a:r>
              <a:rPr lang="ru-RU" sz="2000" dirty="0"/>
              <a:t>;</a:t>
            </a:r>
          </a:p>
          <a:p>
            <a:pPr>
              <a:spcBef>
                <a:spcPct val="0"/>
              </a:spcBef>
              <a:buFontTx/>
              <a:buChar char="-"/>
            </a:pPr>
            <a:endParaRPr lang="ru-RU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Целесообразность приобретения патента на год?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10 рабочих/ календарных дней</a:t>
            </a:r>
          </a:p>
          <a:p>
            <a:pPr marL="0" indent="0" algn="just">
              <a:spcBef>
                <a:spcPct val="0"/>
              </a:spcBef>
              <a:buNone/>
            </a:pPr>
            <a:endParaRPr lang="ru-RU" sz="2000" dirty="0"/>
          </a:p>
          <a:p>
            <a:pPr marL="0" indent="0">
              <a:spcBef>
                <a:spcPct val="0"/>
              </a:spcBef>
              <a:buFontTx/>
              <a:buNone/>
            </a:pPr>
            <a:endParaRPr lang="ru-RU" altLang="ru-RU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0423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Autofit/>
          </a:bodyPr>
          <a:lstStyle/>
          <a:p>
            <a:pPr marL="0" indent="0" algn="just" defTabSz="57600">
              <a:spcBef>
                <a:spcPts val="0"/>
              </a:spcBef>
              <a:buNone/>
            </a:pPr>
            <a:r>
              <a:rPr lang="ru-RU" altLang="ru-RU" sz="2400" b="1" i="1" dirty="0">
                <a:solidFill>
                  <a:srgbClr val="000099"/>
                </a:solidFill>
                <a:cs typeface="Arial" panose="020B0604020202020204" pitchFamily="34" charset="0"/>
              </a:rPr>
              <a:t>2. Учет численности работников для целей применения ПСН при совмещении УСН и ПСН</a:t>
            </a:r>
          </a:p>
          <a:p>
            <a:pPr marL="0" indent="0" algn="just" defTabSz="57600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 defTabSz="57600">
              <a:spcBef>
                <a:spcPts val="0"/>
              </a:spcBef>
              <a:buNone/>
            </a:pPr>
            <a:r>
              <a:rPr lang="ru-RU" sz="2000" dirty="0"/>
              <a:t>Средняя численность наемных работников ИП, применяющего ПСН,….. не должна превышать за налоговый период 15 человек по всем видам предпринимательской деятельности, осуществляемым ИП, в отношении которых применяется ПСН (п.5 ст. 436.43 НК РФ).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 defTabSz="57600">
              <a:spcBef>
                <a:spcPts val="0"/>
              </a:spcBef>
              <a:buNone/>
            </a:pPr>
            <a:r>
              <a:rPr lang="ru-RU" sz="2000" dirty="0"/>
              <a:t>То есть ИП, совмещающий ПСН и УСН, при определении средней численности работников за налоговый период в целях соблюдения ограничения (15 человек), должен учитывать только работников, занятых в патентных видах деятельности</a:t>
            </a:r>
          </a:p>
          <a:p>
            <a:pPr marL="0" indent="0" algn="just" defTabSz="57600">
              <a:spcBef>
                <a:spcPts val="0"/>
              </a:spcBef>
              <a:buNone/>
            </a:pPr>
            <a:endParaRPr lang="ru-RU" sz="2000" b="1" i="1" dirty="0">
              <a:solidFill>
                <a:srgbClr val="000099"/>
              </a:solidFill>
            </a:endParaRPr>
          </a:p>
          <a:p>
            <a:pPr marL="0" indent="0" algn="just" defTabSz="57600"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Особое мнение</a:t>
            </a:r>
          </a:p>
          <a:p>
            <a:pPr algn="just" defTabSz="57600">
              <a:spcBef>
                <a:spcPts val="0"/>
              </a:spcBef>
              <a:buFont typeface="Системный шрифт, обычный"/>
              <a:buChar char="-"/>
            </a:pPr>
            <a:r>
              <a:rPr lang="ru-RU" sz="2000" dirty="0"/>
              <a:t>Письмо Минфина от 20.09.2018 </a:t>
            </a:r>
            <a:r>
              <a:rPr lang="en" sz="2000" dirty="0"/>
              <a:t>N 03-11-12/67188</a:t>
            </a:r>
            <a:r>
              <a:rPr lang="ru-RU" sz="2000" dirty="0"/>
              <a:t>;</a:t>
            </a:r>
            <a:r>
              <a:rPr lang="en" sz="2000" dirty="0"/>
              <a:t> </a:t>
            </a:r>
            <a:endParaRPr lang="ru-RU" sz="2000" dirty="0"/>
          </a:p>
          <a:p>
            <a:pPr algn="just" defTabSz="57600">
              <a:spcBef>
                <a:spcPts val="0"/>
              </a:spcBef>
              <a:buFont typeface="Системный шрифт, обычный"/>
              <a:buChar char="-"/>
            </a:pPr>
            <a:r>
              <a:rPr lang="ru-RU" sz="2000" dirty="0"/>
              <a:t>Письмо Минфина от 02.11.2018 </a:t>
            </a:r>
            <a:r>
              <a:rPr lang="en" sz="2000" dirty="0"/>
              <a:t>N 03-11-12/79046</a:t>
            </a:r>
            <a:r>
              <a:rPr lang="ru-RU" sz="2000" dirty="0"/>
              <a:t>;</a:t>
            </a:r>
          </a:p>
          <a:p>
            <a:pPr algn="just" defTabSz="57600">
              <a:spcBef>
                <a:spcPts val="0"/>
              </a:spcBef>
              <a:buFont typeface="Системный шрифт, обычный"/>
              <a:buChar char="-"/>
            </a:pPr>
            <a:r>
              <a:rPr lang="ru-RU" sz="2000" dirty="0"/>
              <a:t>Определение ВС РФ от 01.06.2016 </a:t>
            </a:r>
            <a:r>
              <a:rPr lang="en" sz="2000" dirty="0"/>
              <a:t>N 306-</a:t>
            </a:r>
            <a:r>
              <a:rPr lang="ru-RU" sz="2000" dirty="0"/>
              <a:t>КГ16-4814 по делу </a:t>
            </a:r>
            <a:r>
              <a:rPr lang="en" sz="2000" dirty="0"/>
              <a:t>N </a:t>
            </a:r>
            <a:r>
              <a:rPr lang="ru-RU" sz="2000" dirty="0"/>
              <a:t>А72-3380/2015.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55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381000"/>
            <a:ext cx="8153400" cy="6096000"/>
          </a:xfrm>
        </p:spPr>
        <p:txBody>
          <a:bodyPr>
            <a:noAutofit/>
          </a:bodyPr>
          <a:lstStyle/>
          <a:p>
            <a:pPr marL="0" indent="0" algn="just" defTabSz="5760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3. Как предпринимателю, применяющему ПСН, учесть наемных работников – плательщиков НПД, с которыми заключены договоры оказания услуг?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i="1" dirty="0">
              <a:solidFill>
                <a:srgbClr val="3333FF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dirty="0"/>
              <a:t>Налогоплательщик ПСН, использующий труд наемных работников, применяющих НПД, при определении средней численности наемных работников за налоговый период, не должен учитывать таких работников.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i="1" dirty="0">
              <a:solidFill>
                <a:srgbClr val="3333FF"/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Особое мнение</a:t>
            </a: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000" dirty="0"/>
              <a:t>- Письмо Минфина от 20 апреля 2021 г. </a:t>
            </a:r>
            <a:r>
              <a:rPr lang="en" sz="2000" dirty="0"/>
              <a:t>N 03-11-11/29573 </a:t>
            </a:r>
          </a:p>
          <a:p>
            <a:pPr marL="0" indent="0">
              <a:buNone/>
            </a:pPr>
            <a:endParaRPr lang="ru-RU" sz="2000" i="1" dirty="0">
              <a:solidFill>
                <a:srgbClr val="990033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000099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1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4. Вправе ли предприниматель претендовать на ставку 0% ПСН, если ранее прекратил деятельность, а потом вновь зарегистрировался в качестве ИП?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Физические лица, ранее обладавшие статусом ИП и прекратившие свою деятельность, но решившие возобновить ее впервые после начала действия закона субъекта РФ, устанавливающего ставку 0%, из сферы применения положений п. 3 ст. 346.50 НК РФ не исключаются.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endParaRPr lang="ru-RU" sz="20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Особое мнение</a:t>
            </a:r>
          </a:p>
          <a:p>
            <a:pPr>
              <a:spcBef>
                <a:spcPts val="0"/>
              </a:spcBef>
              <a:buClr>
                <a:schemeClr val="tx1"/>
              </a:buClr>
              <a:buFontTx/>
              <a:buChar char="-"/>
            </a:pPr>
            <a:r>
              <a:rPr lang="ru-RU" sz="2000" dirty="0"/>
              <a:t>Обзор Практики рассмотрения судами дел, связанных с применением Глав 26.2 и 26.5 НК РФ в отношении субъектов малого и среднего предпринимательства от 4.07.2018 г. Президиума ВС РФ;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None/>
            </a:pPr>
            <a:r>
              <a:rPr lang="ru-RU" sz="2000" dirty="0"/>
              <a:t>-   Письмо Минфина от 07.09.2018 </a:t>
            </a:r>
            <a:r>
              <a:rPr lang="en" sz="2000" dirty="0"/>
              <a:t>N 03-11-12/63946</a:t>
            </a:r>
            <a:r>
              <a:rPr lang="ru-RU" sz="2000" dirty="0"/>
              <a:t>.</a:t>
            </a:r>
            <a:endParaRPr lang="en" sz="2000" dirty="0"/>
          </a:p>
          <a:p>
            <a:pPr marL="0" indent="0">
              <a:buNone/>
            </a:pPr>
            <a:endParaRPr lang="ru-RU" sz="2000" i="1" dirty="0">
              <a:solidFill>
                <a:srgbClr val="990033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000099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303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381000"/>
            <a:ext cx="8305800" cy="6096000"/>
          </a:xfrm>
        </p:spPr>
        <p:txBody>
          <a:bodyPr>
            <a:noAutofit/>
          </a:bodyPr>
          <a:lstStyle/>
          <a:p>
            <a:pPr marL="0" indent="0" algn="just" defTabSz="5760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5. Нужно ли получать несколько патентов при ведении деятельности в разных регионах?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i="1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Перевозка грузов и пассажиров автомобильным транспортом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b="1" i="1" dirty="0">
              <a:solidFill>
                <a:srgbClr val="990033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Индивидуальные предприниматели обязаны получить патент по месту жительства либо по месту осуществления деятельности.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При осуществлении такой деятельности предприниматель не ограничен территорией субъекта, в котором он получил патент, то есть может осуществлять перевозки и в другие регионы.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Особое мнение</a:t>
            </a:r>
          </a:p>
          <a:p>
            <a:pPr marL="0" indent="0">
              <a:buNone/>
            </a:pPr>
            <a:r>
              <a:rPr lang="ru-RU" sz="2000" dirty="0"/>
              <a:t>- Письмо Минфина от 29 декабря 2020 г. №КВ-4-3/21782;</a:t>
            </a:r>
          </a:p>
          <a:p>
            <a:pPr marL="0" indent="0">
              <a:buNone/>
            </a:pPr>
            <a:r>
              <a:rPr lang="ru-RU" sz="2000" dirty="0"/>
              <a:t>- Письмо Минфина от 17 мая 2021 г. </a:t>
            </a:r>
            <a:r>
              <a:rPr lang="en" sz="2000" dirty="0"/>
              <a:t>N 03-11-11/37317 </a:t>
            </a:r>
          </a:p>
          <a:p>
            <a:pPr marL="0" indent="0">
              <a:buNone/>
            </a:pPr>
            <a:endParaRPr lang="ru-RU" sz="2000" i="1" dirty="0">
              <a:solidFill>
                <a:srgbClr val="990033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Другие виды деятельности?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C0000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437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381000"/>
            <a:ext cx="8153400" cy="6096000"/>
          </a:xfrm>
        </p:spPr>
        <p:txBody>
          <a:bodyPr>
            <a:noAutofit/>
          </a:bodyPr>
          <a:lstStyle/>
          <a:p>
            <a:pPr marL="0" indent="0" algn="just" defTabSz="57600"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000099"/>
                </a:solidFill>
              </a:rPr>
              <a:t>6. Включаются ли в доходы по ПСН суммы, полученные после окончания срока действия патента за работы/услуги, выполненные в период применения ПСН?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i="1" dirty="0">
              <a:solidFill>
                <a:srgbClr val="3333FF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Датой получения дохода в целях применения ПСН считается день фактической выплаты, в том числе – перечисление средств на счет в банке.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/>
              <a:t>То есть, денежные средства за услуги, оказанные в период применения ПСН, поступившие после окончания срока действия патента и перехода предпринимателя на другой режим налогообложения, облагаются в рамках этого режима налогообложения. 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C00000"/>
                </a:solidFill>
              </a:rPr>
              <a:t>Особое мнение</a:t>
            </a:r>
          </a:p>
          <a:p>
            <a:pPr marL="0" indent="0">
              <a:buNone/>
            </a:pPr>
            <a:r>
              <a:rPr lang="ru-RU" sz="2000" i="1" dirty="0"/>
              <a:t>- </a:t>
            </a:r>
            <a:r>
              <a:rPr lang="ru-RU" sz="2000" dirty="0"/>
              <a:t>Письмо Минфина от 24 июля 2019 г. </a:t>
            </a:r>
            <a:r>
              <a:rPr lang="en" sz="2000" dirty="0"/>
              <a:t>N 03-11-11/55022</a:t>
            </a:r>
            <a:r>
              <a:rPr lang="ru-RU" sz="2000" dirty="0"/>
              <a:t>;</a:t>
            </a:r>
          </a:p>
          <a:p>
            <a:pPr marL="0" indent="0">
              <a:buNone/>
            </a:pPr>
            <a:r>
              <a:rPr lang="ru-RU" sz="2000"/>
              <a:t>- Письмо </a:t>
            </a:r>
            <a:r>
              <a:rPr lang="ru-RU" sz="2000" dirty="0"/>
              <a:t>Минфина от 20.11.2019 </a:t>
            </a:r>
            <a:r>
              <a:rPr lang="en" sz="2000" dirty="0"/>
              <a:t>N 03-11-11/89763</a:t>
            </a:r>
            <a:r>
              <a:rPr lang="ru-RU" sz="2000" dirty="0"/>
              <a:t>.</a:t>
            </a:r>
            <a:endParaRPr lang="en" sz="2000" dirty="0"/>
          </a:p>
          <a:p>
            <a:pPr marL="0" indent="0">
              <a:buNone/>
            </a:pPr>
            <a:endParaRPr lang="ru-RU" sz="2000" i="1" dirty="0">
              <a:solidFill>
                <a:srgbClr val="3333FF"/>
              </a:solidFill>
            </a:endParaRP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i="1" dirty="0">
              <a:solidFill>
                <a:srgbClr val="990033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>
              <a:solidFill>
                <a:srgbClr val="000099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/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rgbClr val="000099"/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29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1B3B193B9364EB3E068B342C4658D" ma:contentTypeVersion="0" ma:contentTypeDescription="Создание документа." ma:contentTypeScope="" ma:versionID="40cf31bf0273d4c4ee4c6f2956fae90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D8491E-70BD-42E1-97FB-1C5AA64CA667}"/>
</file>

<file path=customXml/itemProps2.xml><?xml version="1.0" encoding="utf-8"?>
<ds:datastoreItem xmlns:ds="http://schemas.openxmlformats.org/officeDocument/2006/customXml" ds:itemID="{5F79484E-26E8-4974-9999-B8B3918EFA1C}"/>
</file>

<file path=customXml/itemProps3.xml><?xml version="1.0" encoding="utf-8"?>
<ds:datastoreItem xmlns:ds="http://schemas.openxmlformats.org/officeDocument/2006/customXml" ds:itemID="{FFD14EBE-2155-463B-B8E6-39DBCE2D7C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3330</TotalTime>
  <Words>654</Words>
  <Application>Microsoft Macintosh PowerPoint</Application>
  <PresentationFormat>Экран (4:3)</PresentationFormat>
  <Paragraphs>90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Системный шрифт, обычный</vt:lpstr>
      <vt:lpstr>Arial</vt:lpstr>
      <vt:lpstr>Calibri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Альберт</dc:creator>
  <cp:lastModifiedBy>Марина Пьянова</cp:lastModifiedBy>
  <cp:revision>465</cp:revision>
  <cp:lastPrinted>1601-01-01T00:00:00Z</cp:lastPrinted>
  <dcterms:created xsi:type="dcterms:W3CDTF">1601-01-01T00:00:00Z</dcterms:created>
  <dcterms:modified xsi:type="dcterms:W3CDTF">2022-04-04T07:04:08Z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0x0101004211B3B193B9364EB3E068B342C4658D</vt:lpwstr>
  </property>
</Properties>
</file>