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57" r:id="rId4"/>
    <p:sldId id="262" r:id="rId5"/>
    <p:sldId id="263" r:id="rId6"/>
    <p:sldId id="259" r:id="rId7"/>
    <p:sldId id="264" r:id="rId8"/>
    <p:sldId id="265" r:id="rId9"/>
    <p:sldId id="266" r:id="rId10"/>
    <p:sldId id="261" r:id="rId11"/>
    <p:sldId id="26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1605B59-91D8-4F23-BB5F-A9435980E58B}"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DE113-5BD3-4680-BE5E-330C543CEA5C}" type="slidenum">
              <a:rPr lang="ru-RU" smtClean="0"/>
              <a:t>‹#›</a:t>
            </a:fld>
            <a:endParaRPr lang="ru-RU"/>
          </a:p>
        </p:txBody>
      </p:sp>
    </p:spTree>
    <p:extLst>
      <p:ext uri="{BB962C8B-B14F-4D97-AF65-F5344CB8AC3E}">
        <p14:creationId xmlns:p14="http://schemas.microsoft.com/office/powerpoint/2010/main" val="405527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605B59-91D8-4F23-BB5F-A9435980E58B}"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DE113-5BD3-4680-BE5E-330C543CEA5C}" type="slidenum">
              <a:rPr lang="ru-RU" smtClean="0"/>
              <a:t>‹#›</a:t>
            </a:fld>
            <a:endParaRPr lang="ru-RU"/>
          </a:p>
        </p:txBody>
      </p:sp>
    </p:spTree>
    <p:extLst>
      <p:ext uri="{BB962C8B-B14F-4D97-AF65-F5344CB8AC3E}">
        <p14:creationId xmlns:p14="http://schemas.microsoft.com/office/powerpoint/2010/main" val="159085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605B59-91D8-4F23-BB5F-A9435980E58B}"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DE113-5BD3-4680-BE5E-330C543CEA5C}" type="slidenum">
              <a:rPr lang="ru-RU" smtClean="0"/>
              <a:t>‹#›</a:t>
            </a:fld>
            <a:endParaRPr lang="ru-RU"/>
          </a:p>
        </p:txBody>
      </p:sp>
    </p:spTree>
    <p:extLst>
      <p:ext uri="{BB962C8B-B14F-4D97-AF65-F5344CB8AC3E}">
        <p14:creationId xmlns:p14="http://schemas.microsoft.com/office/powerpoint/2010/main" val="1210343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2"/>
        <p:cNvGrpSpPr/>
        <p:nvPr/>
      </p:nvGrpSpPr>
      <p:grpSpPr>
        <a:xfrm>
          <a:off x="0" y="0"/>
          <a:ext cx="0" cy="0"/>
          <a:chOff x="0" y="0"/>
          <a:chExt cx="0" cy="0"/>
        </a:xfrm>
      </p:grpSpPr>
      <p:sp>
        <p:nvSpPr>
          <p:cNvPr id="33" name="Google Shape;33;p6"/>
          <p:cNvSpPr/>
          <p:nvPr/>
        </p:nvSpPr>
        <p:spPr>
          <a:xfrm flipH="1">
            <a:off x="3296500" y="0"/>
            <a:ext cx="150800" cy="68580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34" name="Google Shape;34;p6"/>
          <p:cNvSpPr/>
          <p:nvPr/>
        </p:nvSpPr>
        <p:spPr>
          <a:xfrm>
            <a:off x="3447300" y="0"/>
            <a:ext cx="8744800" cy="68580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 name="Google Shape;35;p6"/>
          <p:cNvSpPr txBox="1">
            <a:spLocks noGrp="1"/>
          </p:cNvSpPr>
          <p:nvPr>
            <p:ph type="title"/>
          </p:nvPr>
        </p:nvSpPr>
        <p:spPr>
          <a:xfrm>
            <a:off x="312600" y="767333"/>
            <a:ext cx="2728400" cy="53080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6" name="Google Shape;36;p6"/>
          <p:cNvSpPr txBox="1">
            <a:spLocks noGrp="1"/>
          </p:cNvSpPr>
          <p:nvPr>
            <p:ph type="body" idx="1"/>
          </p:nvPr>
        </p:nvSpPr>
        <p:spPr>
          <a:xfrm>
            <a:off x="4120833" y="767333"/>
            <a:ext cx="7461600" cy="5308000"/>
          </a:xfrm>
          <a:prstGeom prst="rect">
            <a:avLst/>
          </a:prstGeom>
        </p:spPr>
        <p:txBody>
          <a:bodyPr spcFirstLastPara="1" wrap="square" lIns="91425" tIns="91425" rIns="91425" bIns="91425" anchor="t" anchorCtr="0">
            <a:noAutofit/>
          </a:bodyPr>
          <a:lstStyle>
            <a:lvl1pPr marL="609585" lvl="0" indent="-423323">
              <a:spcBef>
                <a:spcPts val="80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37" name="Google Shape;37;p6"/>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9191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605B59-91D8-4F23-BB5F-A9435980E58B}"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DE113-5BD3-4680-BE5E-330C543CEA5C}" type="slidenum">
              <a:rPr lang="ru-RU" smtClean="0"/>
              <a:t>‹#›</a:t>
            </a:fld>
            <a:endParaRPr lang="ru-RU"/>
          </a:p>
        </p:txBody>
      </p:sp>
    </p:spTree>
    <p:extLst>
      <p:ext uri="{BB962C8B-B14F-4D97-AF65-F5344CB8AC3E}">
        <p14:creationId xmlns:p14="http://schemas.microsoft.com/office/powerpoint/2010/main" val="409819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1605B59-91D8-4F23-BB5F-A9435980E58B}"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7DE113-5BD3-4680-BE5E-330C543CEA5C}" type="slidenum">
              <a:rPr lang="ru-RU" smtClean="0"/>
              <a:t>‹#›</a:t>
            </a:fld>
            <a:endParaRPr lang="ru-RU"/>
          </a:p>
        </p:txBody>
      </p:sp>
    </p:spTree>
    <p:extLst>
      <p:ext uri="{BB962C8B-B14F-4D97-AF65-F5344CB8AC3E}">
        <p14:creationId xmlns:p14="http://schemas.microsoft.com/office/powerpoint/2010/main" val="21727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1605B59-91D8-4F23-BB5F-A9435980E58B}" type="datetimeFigureOut">
              <a:rPr lang="ru-RU" smtClean="0"/>
              <a:t>07.04.2022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7DE113-5BD3-4680-BE5E-330C543CEA5C}" type="slidenum">
              <a:rPr lang="ru-RU" smtClean="0"/>
              <a:t>‹#›</a:t>
            </a:fld>
            <a:endParaRPr lang="ru-RU"/>
          </a:p>
        </p:txBody>
      </p:sp>
    </p:spTree>
    <p:extLst>
      <p:ext uri="{BB962C8B-B14F-4D97-AF65-F5344CB8AC3E}">
        <p14:creationId xmlns:p14="http://schemas.microsoft.com/office/powerpoint/2010/main" val="965395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1605B59-91D8-4F23-BB5F-A9435980E58B}" type="datetimeFigureOut">
              <a:rPr lang="ru-RU" smtClean="0"/>
              <a:t>07.04.2022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97DE113-5BD3-4680-BE5E-330C543CEA5C}" type="slidenum">
              <a:rPr lang="ru-RU" smtClean="0"/>
              <a:t>‹#›</a:t>
            </a:fld>
            <a:endParaRPr lang="ru-RU"/>
          </a:p>
        </p:txBody>
      </p:sp>
    </p:spTree>
    <p:extLst>
      <p:ext uri="{BB962C8B-B14F-4D97-AF65-F5344CB8AC3E}">
        <p14:creationId xmlns:p14="http://schemas.microsoft.com/office/powerpoint/2010/main" val="2777632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1605B59-91D8-4F23-BB5F-A9435980E58B}" type="datetimeFigureOut">
              <a:rPr lang="ru-RU" smtClean="0"/>
              <a:t>07.04.2022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97DE113-5BD3-4680-BE5E-330C543CEA5C}" type="slidenum">
              <a:rPr lang="ru-RU" smtClean="0"/>
              <a:t>‹#›</a:t>
            </a:fld>
            <a:endParaRPr lang="ru-RU"/>
          </a:p>
        </p:txBody>
      </p:sp>
    </p:spTree>
    <p:extLst>
      <p:ext uri="{BB962C8B-B14F-4D97-AF65-F5344CB8AC3E}">
        <p14:creationId xmlns:p14="http://schemas.microsoft.com/office/powerpoint/2010/main" val="108776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605B59-91D8-4F23-BB5F-A9435980E58B}" type="datetimeFigureOut">
              <a:rPr lang="ru-RU" smtClean="0"/>
              <a:t>07.04.2022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97DE113-5BD3-4680-BE5E-330C543CEA5C}" type="slidenum">
              <a:rPr lang="ru-RU" smtClean="0"/>
              <a:t>‹#›</a:t>
            </a:fld>
            <a:endParaRPr lang="ru-RU"/>
          </a:p>
        </p:txBody>
      </p:sp>
    </p:spTree>
    <p:extLst>
      <p:ext uri="{BB962C8B-B14F-4D97-AF65-F5344CB8AC3E}">
        <p14:creationId xmlns:p14="http://schemas.microsoft.com/office/powerpoint/2010/main" val="45778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1605B59-91D8-4F23-BB5F-A9435980E58B}" type="datetimeFigureOut">
              <a:rPr lang="ru-RU" smtClean="0"/>
              <a:t>07.04.2022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7DE113-5BD3-4680-BE5E-330C543CEA5C}" type="slidenum">
              <a:rPr lang="ru-RU" smtClean="0"/>
              <a:t>‹#›</a:t>
            </a:fld>
            <a:endParaRPr lang="ru-RU"/>
          </a:p>
        </p:txBody>
      </p:sp>
    </p:spTree>
    <p:extLst>
      <p:ext uri="{BB962C8B-B14F-4D97-AF65-F5344CB8AC3E}">
        <p14:creationId xmlns:p14="http://schemas.microsoft.com/office/powerpoint/2010/main" val="321799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1605B59-91D8-4F23-BB5F-A9435980E58B}" type="datetimeFigureOut">
              <a:rPr lang="ru-RU" smtClean="0"/>
              <a:t>07.04.2022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7DE113-5BD3-4680-BE5E-330C543CEA5C}" type="slidenum">
              <a:rPr lang="ru-RU" smtClean="0"/>
              <a:t>‹#›</a:t>
            </a:fld>
            <a:endParaRPr lang="ru-RU"/>
          </a:p>
        </p:txBody>
      </p:sp>
    </p:spTree>
    <p:extLst>
      <p:ext uri="{BB962C8B-B14F-4D97-AF65-F5344CB8AC3E}">
        <p14:creationId xmlns:p14="http://schemas.microsoft.com/office/powerpoint/2010/main" val="2553477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05B59-91D8-4F23-BB5F-A9435980E58B}" type="datetimeFigureOut">
              <a:rPr lang="ru-RU" smtClean="0"/>
              <a:t>07.04.2022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DE113-5BD3-4680-BE5E-330C543CEA5C}" type="slidenum">
              <a:rPr lang="ru-RU" smtClean="0"/>
              <a:t>‹#›</a:t>
            </a:fld>
            <a:endParaRPr lang="ru-RU"/>
          </a:p>
        </p:txBody>
      </p:sp>
    </p:spTree>
    <p:extLst>
      <p:ext uri="{BB962C8B-B14F-4D97-AF65-F5344CB8AC3E}">
        <p14:creationId xmlns:p14="http://schemas.microsoft.com/office/powerpoint/2010/main" val="1906309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me/ryahovskiynalogi" TargetMode="External"/><Relationship Id="rId2" Type="http://schemas.openxmlformats.org/officeDocument/2006/relationships/hyperlink" Target="mailto:Umc331@mail.r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e.nalogplan.ru/npd-doc?npmid=98&amp;npid=8227282" TargetMode="External"/><Relationship Id="rId3" Type="http://schemas.openxmlformats.org/officeDocument/2006/relationships/hyperlink" Target="https://e.nalogplan.ru/npd-doc?npmid=98&amp;npid=8365628" TargetMode="External"/><Relationship Id="rId7" Type="http://schemas.openxmlformats.org/officeDocument/2006/relationships/hyperlink" Target="https://e.nalogplan.ru/npd-doc?npmid=98&amp;npid=9258912" TargetMode="External"/><Relationship Id="rId2" Type="http://schemas.openxmlformats.org/officeDocument/2006/relationships/hyperlink" Target="https://e.nalogplan.ru/npd-doc?npmid=98&amp;npid=28764344" TargetMode="External"/><Relationship Id="rId1" Type="http://schemas.openxmlformats.org/officeDocument/2006/relationships/slideLayout" Target="../slideLayouts/slideLayout4.xml"/><Relationship Id="rId6" Type="http://schemas.openxmlformats.org/officeDocument/2006/relationships/hyperlink" Target="http://e.nalogplan.ru/npd-doc.aspx?npmid=98&amp;npid=10901064" TargetMode="External"/><Relationship Id="rId5" Type="http://schemas.openxmlformats.org/officeDocument/2006/relationships/hyperlink" Target="https://e.nalogplan.ru/npd-doc?npmid=98&amp;npid=36518666" TargetMode="External"/><Relationship Id="rId4" Type="http://schemas.openxmlformats.org/officeDocument/2006/relationships/hyperlink" Target="https://e.nalogplan.ru/npd-doc?npmid=98&amp;npid=36702877"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me/ryahovskiynalog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e.nalogplan.ru/npd-doc?npmid=99&amp;npid=557526165" TargetMode="External"/><Relationship Id="rId2" Type="http://schemas.openxmlformats.org/officeDocument/2006/relationships/hyperlink" Target="https://e.nalogplan.ru/npd-doc?npmid=99&amp;npid=901714421&amp;anchor=ZA01VFQ3CA#ZA01VFQ3CA" TargetMode="External"/><Relationship Id="rId1" Type="http://schemas.openxmlformats.org/officeDocument/2006/relationships/slideLayout" Target="../slideLayouts/slideLayout2.xml"/><Relationship Id="rId5" Type="http://schemas.openxmlformats.org/officeDocument/2006/relationships/hyperlink" Target="https://e.nalogplan.ru/npd-doc?npmid=99&amp;npid=456060007" TargetMode="External"/><Relationship Id="rId4" Type="http://schemas.openxmlformats.org/officeDocument/2006/relationships/hyperlink" Target="https://e.nalogplan.ru/npd-doc?npmid=99&amp;npid=45606866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alog.gov.ru/rn77/news/activities_fts/12026576/" TargetMode="External"/><Relationship Id="rId2" Type="http://schemas.openxmlformats.org/officeDocument/2006/relationships/hyperlink" Target="https://e.nalogplan.ru/npd-doc?npmid=98&amp;npid=6105898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alogplan.ru/npd-doc?npmid=96&amp;npid=564916640" TargetMode="External"/><Relationship Id="rId2" Type="http://schemas.openxmlformats.org/officeDocument/2006/relationships/hyperlink" Target="https://e.nalogplan.ru/npd-doc?npmid=99&amp;npid=456044630"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hyperlink" Target="http://publication.pravo.gov.ru/Document/View/0001202003060025" TargetMode="External"/><Relationship Id="rId3" Type="http://schemas.openxmlformats.org/officeDocument/2006/relationships/hyperlink" Target="http://service.nalog.ru/disqualified.do" TargetMode="External"/><Relationship Id="rId7" Type="http://schemas.openxmlformats.org/officeDocument/2006/relationships/hyperlink" Target="http://www.consultant.ru/cons/cgi/online.cgi?req=doc&amp;base=LAW&amp;n=347198&amp;dst=1000000001&amp;date=11.03.2020" TargetMode="External"/><Relationship Id="rId2" Type="http://schemas.openxmlformats.org/officeDocument/2006/relationships/hyperlink" Target="http://pb.nalog.ru/search.html" TargetMode="External"/><Relationship Id="rId1" Type="http://schemas.openxmlformats.org/officeDocument/2006/relationships/slideLayout" Target="../slideLayouts/slideLayout2.xml"/><Relationship Id="rId6" Type="http://schemas.openxmlformats.org/officeDocument/2006/relationships/hyperlink" Target="https://bo.nalog.ru/" TargetMode="External"/><Relationship Id="rId5" Type="http://schemas.openxmlformats.org/officeDocument/2006/relationships/hyperlink" Target="https://service.nalog.ru/rom/" TargetMode="External"/><Relationship Id="rId4" Type="http://schemas.openxmlformats.org/officeDocument/2006/relationships/hyperlink" Target="http://pb.nalog.ru/calculator.html" TargetMode="External"/><Relationship Id="rId9" Type="http://schemas.openxmlformats.org/officeDocument/2006/relationships/hyperlink" Target="https://linkmark.ru/"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kad.arbitr.ru/" TargetMode="External"/><Relationship Id="rId3" Type="http://schemas.openxmlformats.org/officeDocument/2006/relationships/hyperlink" Target="http://www.vestnik-gosreg.ru/" TargetMode="External"/><Relationship Id="rId7" Type="http://schemas.openxmlformats.org/officeDocument/2006/relationships/hyperlink" Target="http://services.fms.gov.ru/info-service.htm?sid=2000" TargetMode="External"/><Relationship Id="rId12" Type="http://schemas.openxmlformats.org/officeDocument/2006/relationships/hyperlink" Target="https://www.reestr-zalogov.ru/search" TargetMode="External"/><Relationship Id="rId2" Type="http://schemas.openxmlformats.org/officeDocument/2006/relationships/hyperlink" Target="http://nalog.ru/" TargetMode="External"/><Relationship Id="rId1" Type="http://schemas.openxmlformats.org/officeDocument/2006/relationships/slideLayout" Target="../slideLayouts/slideLayout2.xml"/><Relationship Id="rId6" Type="http://schemas.openxmlformats.org/officeDocument/2006/relationships/hyperlink" Target="https://fssp.gov.ru/iss/IP" TargetMode="External"/><Relationship Id="rId11" Type="http://schemas.openxmlformats.org/officeDocument/2006/relationships/hyperlink" Target="http://www.gks.ru/accounting_report" TargetMode="External"/><Relationship Id="rId5" Type="http://schemas.openxmlformats.org/officeDocument/2006/relationships/hyperlink" Target="http://fssprus.ru/" TargetMode="External"/><Relationship Id="rId10" Type="http://schemas.openxmlformats.org/officeDocument/2006/relationships/hyperlink" Target="https://www.e-disclosure.ru/" TargetMode="External"/><Relationship Id="rId4" Type="http://schemas.openxmlformats.org/officeDocument/2006/relationships/hyperlink" Target="https://fedresurs.ru/" TargetMode="External"/><Relationship Id="rId9" Type="http://schemas.openxmlformats.org/officeDocument/2006/relationships/hyperlink" Target="http://zakupki.gov.ru/epz/dishonestsupplier/quicksearch/search.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alogplan.ru/npd-doc.aspx?npmid=98&amp;npid=9231672" TargetMode="External"/><Relationship Id="rId2" Type="http://schemas.openxmlformats.org/officeDocument/2006/relationships/hyperlink" Target="http://e.nalogplan.ru/npd-doc.aspx?npmid=98&amp;npid=1090106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6600" b="1" dirty="0" smtClean="0"/>
              <a:t/>
            </a:r>
            <a:br>
              <a:rPr lang="ru-RU" sz="6600" b="1" dirty="0" smtClean="0"/>
            </a:br>
            <a:r>
              <a:rPr lang="ru-RU" sz="6600" b="1" dirty="0"/>
              <a:t/>
            </a:r>
            <a:br>
              <a:rPr lang="ru-RU" sz="6600" b="1" dirty="0"/>
            </a:br>
            <a:r>
              <a:rPr lang="ru-RU" sz="6600" b="1" dirty="0" smtClean="0"/>
              <a:t>Коммерческая осмотрительность в 2022 году</a:t>
            </a:r>
            <a:endParaRPr lang="ru-RU" sz="6600" b="1" dirty="0"/>
          </a:p>
        </p:txBody>
      </p:sp>
      <p:sp>
        <p:nvSpPr>
          <p:cNvPr id="3" name="Объект 2"/>
          <p:cNvSpPr>
            <a:spLocks noGrp="1"/>
          </p:cNvSpPr>
          <p:nvPr>
            <p:ph idx="1"/>
          </p:nvPr>
        </p:nvSpPr>
        <p:spPr>
          <a:xfrm>
            <a:off x="838200" y="1244906"/>
            <a:ext cx="10515600" cy="4932057"/>
          </a:xfrm>
        </p:spPr>
        <p:txBody>
          <a:bodyPr>
            <a:normAutofit fontScale="85000" lnSpcReduction="20000"/>
          </a:bodyPr>
          <a:lstStyle/>
          <a:p>
            <a:pPr>
              <a:buNone/>
            </a:pPr>
            <a:endParaRPr lang="ru-RU" b="1" dirty="0" smtClean="0"/>
          </a:p>
          <a:p>
            <a:pPr>
              <a:buNone/>
            </a:pPr>
            <a:endParaRPr lang="ru-RU" b="1" dirty="0"/>
          </a:p>
          <a:p>
            <a:pPr>
              <a:buNone/>
            </a:pPr>
            <a:endParaRPr lang="ru-RU" b="1" dirty="0" smtClean="0"/>
          </a:p>
          <a:p>
            <a:pPr>
              <a:buNone/>
            </a:pPr>
            <a:endParaRPr lang="ru-RU" b="1" dirty="0"/>
          </a:p>
          <a:p>
            <a:pPr>
              <a:buNone/>
            </a:pPr>
            <a:endParaRPr lang="ru-RU" b="1" dirty="0" smtClean="0"/>
          </a:p>
          <a:p>
            <a:pPr>
              <a:buNone/>
            </a:pPr>
            <a:endParaRPr lang="ru-RU" b="1" dirty="0"/>
          </a:p>
          <a:p>
            <a:pPr>
              <a:buNone/>
            </a:pPr>
            <a:endParaRPr lang="ru-RU" b="1" dirty="0" smtClean="0"/>
          </a:p>
          <a:p>
            <a:pPr>
              <a:buNone/>
            </a:pPr>
            <a:r>
              <a:rPr lang="ru-RU" b="1" dirty="0" smtClean="0"/>
              <a:t>Ряховский   Дмитрий Иванович </a:t>
            </a:r>
            <a:r>
              <a:rPr lang="ru-RU" dirty="0" smtClean="0"/>
              <a:t>д.э.н</a:t>
            </a:r>
            <a:r>
              <a:rPr lang="ru-RU" dirty="0"/>
              <a:t>., руководитель Департамента налогов и налогового администрирования Финансового университета при Правительстве РФ, партнер по налоговой практике юридической фирмы «ЛЕГИКОН-ПРАВО</a:t>
            </a:r>
            <a:r>
              <a:rPr lang="ru-RU" dirty="0" smtClean="0"/>
              <a:t>», </a:t>
            </a:r>
            <a:r>
              <a:rPr lang="ru-RU" dirty="0"/>
              <a:t>налоговый консультант</a:t>
            </a:r>
          </a:p>
          <a:p>
            <a:pPr algn="ctr">
              <a:buNone/>
            </a:pPr>
            <a:r>
              <a:rPr lang="en-US" sz="6600" dirty="0" smtClean="0">
                <a:hlinkClick r:id="rId2"/>
              </a:rPr>
              <a:t>Umc331@mail.ru</a:t>
            </a:r>
            <a:endParaRPr lang="ru-RU" sz="6600" dirty="0" smtClean="0"/>
          </a:p>
          <a:p>
            <a:pPr algn="ctr">
              <a:buNone/>
            </a:pPr>
            <a:r>
              <a:rPr lang="en-US" dirty="0" smtClean="0">
                <a:hlinkClick r:id="rId3"/>
              </a:rPr>
              <a:t>https</a:t>
            </a:r>
            <a:r>
              <a:rPr lang="en-US" dirty="0">
                <a:hlinkClick r:id="rId3"/>
              </a:rPr>
              <a:t>://t.me/ryahovskiynalogi</a:t>
            </a:r>
            <a:endParaRPr lang="en-US" dirty="0"/>
          </a:p>
          <a:p>
            <a:pPr algn="ctr">
              <a:buNone/>
            </a:pPr>
            <a:endParaRPr lang="en-US" dirty="0"/>
          </a:p>
          <a:p>
            <a:pPr algn="ctr">
              <a:buNone/>
            </a:pPr>
            <a:endParaRPr lang="en-US" dirty="0"/>
          </a:p>
          <a:p>
            <a:pPr algn="ctr">
              <a:buNone/>
            </a:pPr>
            <a:endParaRPr lang="ru-RU" dirty="0"/>
          </a:p>
        </p:txBody>
      </p:sp>
      <p:sp>
        <p:nvSpPr>
          <p:cNvPr id="4" name="AutoShape 2" descr="IMG_4653.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IMG_4653.PNG"/>
          <p:cNvSpPr>
            <a:spLocks noChangeAspect="1" noChangeArrowheads="1"/>
          </p:cNvSpPr>
          <p:nvPr/>
        </p:nvSpPr>
        <p:spPr bwMode="auto">
          <a:xfrm>
            <a:off x="1064114" y="16906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519265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C653E24-DE95-4527-BF51-4456577C9352}"/>
              </a:ext>
            </a:extLst>
          </p:cNvPr>
          <p:cNvSpPr>
            <a:spLocks noGrp="1"/>
          </p:cNvSpPr>
          <p:nvPr>
            <p:ph type="title"/>
          </p:nvPr>
        </p:nvSpPr>
        <p:spPr/>
        <p:txBody>
          <a:bodyPr/>
          <a:lstStyle/>
          <a:p>
            <a:r>
              <a:rPr lang="ru-RU" dirty="0"/>
              <a:t>Как доказать реальность</a:t>
            </a:r>
          </a:p>
        </p:txBody>
      </p:sp>
      <p:sp>
        <p:nvSpPr>
          <p:cNvPr id="3" name="Объект 2">
            <a:extLst>
              <a:ext uri="{FF2B5EF4-FFF2-40B4-BE49-F238E27FC236}">
                <a16:creationId xmlns="" xmlns:a16="http://schemas.microsoft.com/office/drawing/2014/main" id="{C4D44340-7E32-4564-B2DB-A1744B49048F}"/>
              </a:ext>
            </a:extLst>
          </p:cNvPr>
          <p:cNvSpPr>
            <a:spLocks noGrp="1"/>
          </p:cNvSpPr>
          <p:nvPr>
            <p:ph sz="half" idx="1"/>
          </p:nvPr>
        </p:nvSpPr>
        <p:spPr/>
        <p:txBody>
          <a:bodyPr>
            <a:normAutofit fontScale="40000" lnSpcReduction="20000"/>
          </a:bodyPr>
          <a:lstStyle/>
          <a:p>
            <a:r>
              <a:rPr lang="ru-RU" b="1" dirty="0"/>
              <a:t>Фото и видео фиксация товаров</a:t>
            </a:r>
          </a:p>
          <a:p>
            <a:r>
              <a:rPr lang="ru-RU" dirty="0"/>
              <a:t>Опросы водителей</a:t>
            </a:r>
          </a:p>
          <a:p>
            <a:r>
              <a:rPr lang="ru-RU" dirty="0"/>
              <a:t>Фиксация в договоре склада</a:t>
            </a:r>
          </a:p>
          <a:p>
            <a:r>
              <a:rPr lang="ru-RU" dirty="0"/>
              <a:t>Запрос в ГИБДД</a:t>
            </a:r>
          </a:p>
          <a:p>
            <a:pPr>
              <a:buNone/>
            </a:pPr>
            <a:r>
              <a:rPr lang="ru-RU" dirty="0">
                <a:solidFill>
                  <a:srgbClr val="00B050"/>
                </a:solidFill>
                <a:hlinkClick r:id="rId2"/>
              </a:rPr>
              <a:t>АС Уральского округа от 22.05.2018 № Ф09-2071/18</a:t>
            </a:r>
            <a:r>
              <a:rPr lang="ru-RU" b="1" dirty="0">
                <a:solidFill>
                  <a:srgbClr val="00B050"/>
                </a:solidFill>
              </a:rPr>
              <a:t>Данные видеонаблюдения не зафиксировали машины с грузами. </a:t>
            </a:r>
            <a:r>
              <a:rPr lang="ru-RU" dirty="0">
                <a:solidFill>
                  <a:srgbClr val="00B050"/>
                </a:solidFill>
              </a:rPr>
              <a:t>камеры не гарантируют стопроцентную фиксацию, а некоторые из них и вовсе не работали в соответствующий период. Из-за плохих погодных условий, малой скорости или грязных номеров система вовсе могла не распознать нужную машину. Процент безошибочно узнаваемых регистрационных номеров колеблется от 70 до 90 процентов в зависимости от времени суток. Поэтому шансы, что транспорт попал в оставшиеся 10–30 процентов велики и данные системы невозможно использовать как прямое доказательство.</a:t>
            </a:r>
            <a:endParaRPr lang="ru-RU" b="1" dirty="0">
              <a:solidFill>
                <a:srgbClr val="00B050"/>
              </a:solidFill>
            </a:endParaRPr>
          </a:p>
          <a:p>
            <a:pPr>
              <a:buNone/>
            </a:pPr>
            <a:r>
              <a:rPr lang="ru-RU" b="1" dirty="0"/>
              <a:t>АС Республики Коми от 04.06.2018 № А29-17285/2017 суд в качестве доказательств принял данные системы «Платон». Арбитры указали, что, если транспортное средство не оборудовано обязательными для него системами контроля оплаты за пользование трассами, вряд ли компания покупала для такой машины запчасти и делала ремонт.</a:t>
            </a:r>
          </a:p>
          <a:p>
            <a:r>
              <a:rPr lang="ru-RU" sz="2000" b="1" dirty="0"/>
              <a:t>Фотографии </a:t>
            </a:r>
            <a:r>
              <a:rPr lang="ru-RU" sz="2000" b="1" dirty="0" err="1"/>
              <a:t>объектов</a:t>
            </a:r>
            <a:r>
              <a:rPr lang="ru-RU" sz="2000" dirty="0" err="1">
                <a:hlinkClick r:id="rId3"/>
              </a:rPr>
              <a:t>постановление</a:t>
            </a:r>
            <a:r>
              <a:rPr lang="ru-RU" sz="2000" dirty="0">
                <a:hlinkClick r:id="rId3"/>
              </a:rPr>
              <a:t> АС Северо-Западного округа от 16.03.2016 № Ф07-2576/2016</a:t>
            </a:r>
            <a:r>
              <a:rPr lang="ru-RU" sz="2000" dirty="0"/>
              <a:t>)</a:t>
            </a:r>
            <a:endParaRPr lang="ru-RU" sz="2000" b="1" dirty="0"/>
          </a:p>
          <a:p>
            <a:r>
              <a:rPr lang="ru-RU" dirty="0"/>
              <a:t>спутниковые снимки: они есть в сервисах </a:t>
            </a:r>
            <a:r>
              <a:rPr lang="ru-RU" dirty="0" err="1"/>
              <a:t>Google</a:t>
            </a:r>
            <a:r>
              <a:rPr lang="ru-RU" dirty="0"/>
              <a:t> </a:t>
            </a:r>
            <a:r>
              <a:rPr lang="ru-RU" dirty="0" err="1"/>
              <a:t>Maps</a:t>
            </a:r>
            <a:r>
              <a:rPr lang="ru-RU" dirty="0"/>
              <a:t> и «Яндекс» (</a:t>
            </a:r>
            <a:r>
              <a:rPr lang="ru-RU" dirty="0">
                <a:hlinkClick r:id="rId4"/>
              </a:rPr>
              <a:t>постановление Четвертого ААС от 11.02.2019 № А58-7699/2018</a:t>
            </a:r>
            <a:r>
              <a:rPr lang="ru-RU" dirty="0"/>
              <a:t>). </a:t>
            </a:r>
          </a:p>
          <a:p>
            <a:r>
              <a:rPr lang="ru-RU" dirty="0"/>
              <a:t>Данные системы ГЛОНАСС компании используют в спорах о сделках по доставке товара, аренде автомобилей (</a:t>
            </a:r>
            <a:r>
              <a:rPr lang="ru-RU" dirty="0">
                <a:hlinkClick r:id="rId5"/>
              </a:rPr>
              <a:t>постановление АС Северо-Кавказского округа от 30.01.2019 № А32-556/2018</a:t>
            </a:r>
            <a:r>
              <a:rPr lang="ru-RU" dirty="0"/>
              <a:t>).</a:t>
            </a:r>
          </a:p>
          <a:p>
            <a:endParaRPr lang="ru-RU" dirty="0"/>
          </a:p>
        </p:txBody>
      </p:sp>
      <p:sp>
        <p:nvSpPr>
          <p:cNvPr id="4" name="Объект 3">
            <a:extLst>
              <a:ext uri="{FF2B5EF4-FFF2-40B4-BE49-F238E27FC236}">
                <a16:creationId xmlns="" xmlns:a16="http://schemas.microsoft.com/office/drawing/2014/main" id="{BAFC7702-6C8D-4F79-AF69-4A94590629EB}"/>
              </a:ext>
            </a:extLst>
          </p:cNvPr>
          <p:cNvSpPr>
            <a:spLocks noGrp="1"/>
          </p:cNvSpPr>
          <p:nvPr>
            <p:ph sz="half" idx="2"/>
          </p:nvPr>
        </p:nvSpPr>
        <p:spPr/>
        <p:txBody>
          <a:bodyPr>
            <a:normAutofit fontScale="40000" lnSpcReduction="20000"/>
          </a:bodyPr>
          <a:lstStyle/>
          <a:p>
            <a:r>
              <a:rPr lang="ru-RU" b="1" dirty="0"/>
              <a:t>Экспертиза на работы </a:t>
            </a:r>
            <a:r>
              <a:rPr lang="ru-RU" dirty="0"/>
              <a:t>(</a:t>
            </a:r>
            <a:r>
              <a:rPr lang="ru-RU" dirty="0">
                <a:hlinkClick r:id="rId6"/>
              </a:rPr>
              <a:t>постановление АС Западно-Сибирского округа от 08.07.16 № Ф04-2454/2016</a:t>
            </a:r>
            <a:r>
              <a:rPr lang="ru-RU" dirty="0"/>
              <a:t>)</a:t>
            </a:r>
          </a:p>
          <a:p>
            <a:r>
              <a:rPr lang="ru-RU" b="1" dirty="0"/>
              <a:t>Журналы регистрации инструктажа на рабочем месте</a:t>
            </a:r>
            <a:r>
              <a:rPr lang="ru-RU" dirty="0">
                <a:hlinkClick r:id="rId7"/>
              </a:rPr>
              <a:t> АС Поволжского округа от 20.04.2016 № Ф06-7711/2016</a:t>
            </a:r>
            <a:r>
              <a:rPr lang="ru-RU" dirty="0"/>
              <a:t>).</a:t>
            </a:r>
          </a:p>
          <a:p>
            <a:r>
              <a:rPr lang="ru-RU" b="1" dirty="0"/>
              <a:t>Табели учета рабочего времени сотрудников компании-</a:t>
            </a:r>
            <a:r>
              <a:rPr lang="ru-RU" b="1" dirty="0" err="1"/>
              <a:t>подрядчика</a:t>
            </a:r>
            <a:r>
              <a:rPr lang="ru-RU" dirty="0" err="1">
                <a:hlinkClick r:id="rId8"/>
              </a:rPr>
              <a:t>АС</a:t>
            </a:r>
            <a:r>
              <a:rPr lang="ru-RU" dirty="0">
                <a:hlinkClick r:id="rId8"/>
              </a:rPr>
              <a:t> Московского округа от 25.02.2016 № Ф05-775/2016</a:t>
            </a:r>
            <a:endParaRPr lang="ru-RU" b="1" dirty="0"/>
          </a:p>
          <a:p>
            <a:r>
              <a:rPr lang="ru-RU" dirty="0"/>
              <a:t>Пропуска+ списки</a:t>
            </a:r>
          </a:p>
          <a:p>
            <a:r>
              <a:rPr lang="ru-RU" dirty="0"/>
              <a:t>Тендеры</a:t>
            </a:r>
          </a:p>
          <a:p>
            <a:r>
              <a:rPr lang="ru-RU" dirty="0"/>
              <a:t>Суды</a:t>
            </a:r>
          </a:p>
          <a:p>
            <a:r>
              <a:rPr lang="ru-RU" dirty="0"/>
              <a:t>Ресурсы</a:t>
            </a:r>
          </a:p>
          <a:p>
            <a:r>
              <a:rPr lang="ru-RU" dirty="0"/>
              <a:t>Член СРО</a:t>
            </a:r>
          </a:p>
          <a:p>
            <a:r>
              <a:rPr lang="ru-RU" b="1" dirty="0"/>
              <a:t>Доказать объем, стоимость и количество услуг </a:t>
            </a:r>
            <a:r>
              <a:rPr lang="ru-RU" dirty="0">
                <a:solidFill>
                  <a:srgbClr val="00B0F0"/>
                </a:solidFill>
              </a:rPr>
              <a:t>ВС №308-КГ14-2792</a:t>
            </a:r>
          </a:p>
          <a:p>
            <a:r>
              <a:rPr lang="ru-RU" dirty="0"/>
              <a:t>Детализация первички</a:t>
            </a:r>
          </a:p>
          <a:p>
            <a:r>
              <a:rPr lang="ru-RU" dirty="0"/>
              <a:t>Анализ банковской выписки</a:t>
            </a:r>
          </a:p>
          <a:p>
            <a:r>
              <a:rPr lang="ru-RU" dirty="0"/>
              <a:t>Работа с другими организациями</a:t>
            </a:r>
          </a:p>
          <a:p>
            <a:r>
              <a:rPr lang="ru-RU" dirty="0"/>
              <a:t>Исследование сайта</a:t>
            </a:r>
          </a:p>
          <a:p>
            <a:r>
              <a:rPr lang="ru-RU" dirty="0"/>
              <a:t>Анализ рыночной цены</a:t>
            </a:r>
          </a:p>
          <a:p>
            <a:r>
              <a:rPr lang="ru-RU" dirty="0"/>
              <a:t>Экспертиза трудозатрат</a:t>
            </a:r>
          </a:p>
        </p:txBody>
      </p:sp>
    </p:spTree>
    <p:extLst>
      <p:ext uri="{BB962C8B-B14F-4D97-AF65-F5344CB8AC3E}">
        <p14:creationId xmlns:p14="http://schemas.microsoft.com/office/powerpoint/2010/main" val="3988965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Спасибо за внимание</a:t>
            </a:r>
            <a:endParaRPr lang="ru-RU" dirty="0"/>
          </a:p>
        </p:txBody>
      </p:sp>
      <p:sp>
        <p:nvSpPr>
          <p:cNvPr id="3" name="Объект 2"/>
          <p:cNvSpPr>
            <a:spLocks noGrp="1"/>
          </p:cNvSpPr>
          <p:nvPr>
            <p:ph idx="1"/>
          </p:nvPr>
        </p:nvSpPr>
        <p:spPr>
          <a:xfrm>
            <a:off x="838200" y="1789049"/>
            <a:ext cx="10515600" cy="4351338"/>
          </a:xfrm>
        </p:spPr>
        <p:txBody>
          <a:bodyPr/>
          <a:lstStyle/>
          <a:p>
            <a:endParaRPr lang="ru-RU" dirty="0" smtClean="0"/>
          </a:p>
          <a:p>
            <a:pPr marL="0" indent="0">
              <a:buNone/>
            </a:pPr>
            <a:r>
              <a:rPr lang="ru-RU" dirty="0" smtClean="0"/>
              <a:t>                       </a:t>
            </a:r>
            <a:r>
              <a:rPr lang="ru-RU" sz="4400" dirty="0" smtClean="0"/>
              <a:t>Мой Телеграмм-канал:</a:t>
            </a:r>
          </a:p>
          <a:p>
            <a:pPr marL="0" indent="0">
              <a:buNone/>
            </a:pPr>
            <a:r>
              <a:rPr lang="ru-RU" sz="3200" b="1" dirty="0" smtClean="0"/>
              <a:t>           </a:t>
            </a:r>
            <a:r>
              <a:rPr lang="ru-RU" sz="3200" b="1" dirty="0" err="1" smtClean="0"/>
              <a:t>Ряховский.Налоги.Проверки.Споры</a:t>
            </a:r>
            <a:r>
              <a:rPr lang="ru-RU" sz="3200" b="1" dirty="0" smtClean="0"/>
              <a:t>. Оптимизация</a:t>
            </a:r>
          </a:p>
          <a:p>
            <a:pPr marL="0" indent="0" algn="ctr">
              <a:buNone/>
            </a:pPr>
            <a:endParaRPr lang="ru-RU" dirty="0" smtClean="0">
              <a:hlinkClick r:id="rId2"/>
            </a:endParaRPr>
          </a:p>
          <a:p>
            <a:pPr marL="0" indent="0" algn="ctr">
              <a:buNone/>
            </a:pPr>
            <a:r>
              <a:rPr lang="en-US" sz="5400" dirty="0" smtClean="0">
                <a:hlinkClick r:id="rId2"/>
              </a:rPr>
              <a:t>https://t.me/ryahovskiynalogi</a:t>
            </a:r>
            <a:endParaRPr lang="en-US" sz="5400" dirty="0" smtClean="0"/>
          </a:p>
          <a:p>
            <a:endParaRPr lang="ru-RU" dirty="0"/>
          </a:p>
        </p:txBody>
      </p:sp>
    </p:spTree>
    <p:extLst>
      <p:ext uri="{BB962C8B-B14F-4D97-AF65-F5344CB8AC3E}">
        <p14:creationId xmlns:p14="http://schemas.microsoft.com/office/powerpoint/2010/main" val="203832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6600" b="1" dirty="0" smtClean="0"/>
              <a:t>Что </a:t>
            </a:r>
            <a:br>
              <a:rPr lang="ru-RU" sz="6600" b="1" dirty="0" smtClean="0"/>
            </a:br>
            <a:r>
              <a:rPr lang="ru-RU" sz="6600" b="1" dirty="0" smtClean="0"/>
              <a:t>нужно</a:t>
            </a:r>
            <a:endParaRPr lang="ru-RU" sz="6600" b="1" dirty="0"/>
          </a:p>
        </p:txBody>
      </p:sp>
      <p:sp>
        <p:nvSpPr>
          <p:cNvPr id="3" name="Текст 2"/>
          <p:cNvSpPr>
            <a:spLocks noGrp="1"/>
          </p:cNvSpPr>
          <p:nvPr>
            <p:ph type="body" idx="1"/>
          </p:nvPr>
        </p:nvSpPr>
        <p:spPr/>
        <p:txBody>
          <a:bodyPr/>
          <a:lstStyle/>
          <a:p>
            <a:r>
              <a:rPr lang="ru-RU" sz="4800" dirty="0" smtClean="0"/>
              <a:t>Деловая цель</a:t>
            </a:r>
          </a:p>
          <a:p>
            <a:r>
              <a:rPr lang="ru-RU" sz="4800" dirty="0" smtClean="0"/>
              <a:t>Экономическая целесообразность</a:t>
            </a:r>
          </a:p>
          <a:p>
            <a:r>
              <a:rPr lang="ru-RU" sz="4800" dirty="0" smtClean="0"/>
              <a:t>Реальность</a:t>
            </a:r>
          </a:p>
          <a:p>
            <a:r>
              <a:rPr lang="ru-RU" sz="4800" dirty="0" smtClean="0"/>
              <a:t>Подконтрольность</a:t>
            </a:r>
          </a:p>
          <a:p>
            <a:r>
              <a:rPr lang="ru-RU" sz="4800" dirty="0" smtClean="0"/>
              <a:t>Собственные ресурсы</a:t>
            </a:r>
            <a:endParaRPr lang="ru-RU" sz="4800" dirty="0"/>
          </a:p>
        </p:txBody>
      </p:sp>
    </p:spTree>
    <p:extLst>
      <p:ext uri="{BB962C8B-B14F-4D97-AF65-F5344CB8AC3E}">
        <p14:creationId xmlns:p14="http://schemas.microsoft.com/office/powerpoint/2010/main" val="1295515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7C04993-949E-4856-B647-4BB020AD5569}"/>
              </a:ext>
            </a:extLst>
          </p:cNvPr>
          <p:cNvSpPr>
            <a:spLocks noGrp="1"/>
          </p:cNvSpPr>
          <p:nvPr>
            <p:ph type="title"/>
          </p:nvPr>
        </p:nvSpPr>
        <p:spPr/>
        <p:txBody>
          <a:bodyPr/>
          <a:lstStyle/>
          <a:p>
            <a:r>
              <a:rPr lang="ru-RU" dirty="0"/>
              <a:t>Коммерческая осмотрительность</a:t>
            </a:r>
          </a:p>
        </p:txBody>
      </p:sp>
      <p:sp>
        <p:nvSpPr>
          <p:cNvPr id="3" name="Объект 2">
            <a:extLst>
              <a:ext uri="{FF2B5EF4-FFF2-40B4-BE49-F238E27FC236}">
                <a16:creationId xmlns="" xmlns:a16="http://schemas.microsoft.com/office/drawing/2014/main" id="{712761B7-1138-4F5E-97BB-CDA88EA55C8F}"/>
              </a:ext>
            </a:extLst>
          </p:cNvPr>
          <p:cNvSpPr>
            <a:spLocks noGrp="1"/>
          </p:cNvSpPr>
          <p:nvPr>
            <p:ph idx="1"/>
          </p:nvPr>
        </p:nvSpPr>
        <p:spPr/>
        <p:txBody>
          <a:bodyPr>
            <a:normAutofit/>
          </a:bodyPr>
          <a:lstStyle/>
          <a:p>
            <a:r>
              <a:rPr lang="ru-RU" dirty="0" smtClean="0">
                <a:solidFill>
                  <a:srgbClr val="0070C0"/>
                </a:solidFill>
              </a:rPr>
              <a:t>Проявлять нужно (</a:t>
            </a:r>
            <a:r>
              <a:rPr lang="ru-RU" dirty="0" smtClean="0">
                <a:solidFill>
                  <a:srgbClr val="0070C0"/>
                </a:solidFill>
                <a:hlinkClick r:id="rId2"/>
              </a:rPr>
              <a:t>п</a:t>
            </a:r>
            <a:r>
              <a:rPr lang="ru-RU" dirty="0">
                <a:solidFill>
                  <a:srgbClr val="0070C0"/>
                </a:solidFill>
                <a:hlinkClick r:id="rId2"/>
              </a:rPr>
              <a:t>. 7</a:t>
            </a:r>
            <a:r>
              <a:rPr lang="ru-RU" dirty="0">
                <a:solidFill>
                  <a:srgbClr val="0070C0"/>
                </a:solidFill>
              </a:rPr>
              <a:t> ст. 3 НК, </a:t>
            </a:r>
            <a:r>
              <a:rPr lang="ru-RU" dirty="0">
                <a:solidFill>
                  <a:srgbClr val="0070C0"/>
                </a:solidFill>
                <a:hlinkClick r:id="rId3"/>
              </a:rPr>
              <a:t>письмо ФНС от 18.05.2018 № ЕД-4-2/9521@</a:t>
            </a:r>
            <a:r>
              <a:rPr lang="ru-RU" dirty="0">
                <a:solidFill>
                  <a:srgbClr val="0070C0"/>
                </a:solidFill>
              </a:rPr>
              <a:t>). </a:t>
            </a:r>
            <a:endParaRPr lang="ru-RU" dirty="0" smtClean="0">
              <a:solidFill>
                <a:srgbClr val="0070C0"/>
              </a:solidFill>
            </a:endParaRPr>
          </a:p>
          <a:p>
            <a:r>
              <a:rPr lang="ru-RU" dirty="0" smtClean="0">
                <a:solidFill>
                  <a:srgbClr val="0070C0"/>
                </a:solidFill>
              </a:rPr>
              <a:t>Перечень документов не установлен. Индивидуально</a:t>
            </a:r>
            <a:r>
              <a:rPr lang="ru-RU" dirty="0" smtClean="0">
                <a:solidFill>
                  <a:srgbClr val="0070C0"/>
                </a:solidFill>
              </a:rPr>
              <a:t> </a:t>
            </a:r>
            <a:r>
              <a:rPr lang="ru-RU" dirty="0">
                <a:solidFill>
                  <a:srgbClr val="0070C0"/>
                </a:solidFill>
              </a:rPr>
              <a:t>(</a:t>
            </a:r>
            <a:r>
              <a:rPr lang="ru-RU" dirty="0">
                <a:solidFill>
                  <a:srgbClr val="0070C0"/>
                </a:solidFill>
                <a:hlinkClick r:id="rId4"/>
              </a:rPr>
              <a:t>письмо ФНС от 12.05.2017 № АС-4-2/8872</a:t>
            </a:r>
            <a:r>
              <a:rPr lang="ru-RU" dirty="0">
                <a:solidFill>
                  <a:srgbClr val="0070C0"/>
                </a:solidFill>
              </a:rPr>
              <a:t>). </a:t>
            </a:r>
            <a:endParaRPr lang="ru-RU" dirty="0" smtClean="0">
              <a:solidFill>
                <a:srgbClr val="0070C0"/>
              </a:solidFill>
            </a:endParaRPr>
          </a:p>
          <a:p>
            <a:r>
              <a:rPr lang="ru-RU" dirty="0" smtClean="0">
                <a:solidFill>
                  <a:srgbClr val="0070C0"/>
                </a:solidFill>
              </a:rPr>
              <a:t>Принцип </a:t>
            </a:r>
            <a:r>
              <a:rPr lang="ru-RU" dirty="0" smtClean="0">
                <a:solidFill>
                  <a:srgbClr val="0070C0"/>
                </a:solidFill>
              </a:rPr>
              <a:t>достаточности </a:t>
            </a:r>
            <a:r>
              <a:rPr lang="ru-RU" dirty="0">
                <a:solidFill>
                  <a:srgbClr val="0070C0"/>
                </a:solidFill>
              </a:rPr>
              <a:t>и разумности </a:t>
            </a:r>
            <a:r>
              <a:rPr lang="ru-RU" dirty="0" smtClean="0">
                <a:solidFill>
                  <a:srgbClr val="0070C0"/>
                </a:solidFill>
              </a:rPr>
              <a:t>мер </a:t>
            </a:r>
            <a:r>
              <a:rPr lang="ru-RU" dirty="0">
                <a:solidFill>
                  <a:srgbClr val="0070C0"/>
                </a:solidFill>
              </a:rPr>
              <a:t>(</a:t>
            </a:r>
            <a:r>
              <a:rPr lang="ru-RU" dirty="0">
                <a:solidFill>
                  <a:srgbClr val="0070C0"/>
                </a:solidFill>
                <a:hlinkClick r:id="rId5"/>
              </a:rPr>
              <a:t>письмо ФНС от 23.03.2017 № ЕД-5-9/547</a:t>
            </a:r>
            <a:r>
              <a:rPr lang="ru-RU" dirty="0" smtClean="0">
                <a:solidFill>
                  <a:srgbClr val="0070C0"/>
                </a:solidFill>
                <a:hlinkClick r:id="rId5"/>
              </a:rPr>
              <a:t>@</a:t>
            </a:r>
            <a:r>
              <a:rPr lang="ru-RU" dirty="0" smtClean="0">
                <a:solidFill>
                  <a:srgbClr val="0070C0"/>
                </a:solidFill>
              </a:rPr>
              <a:t>)</a:t>
            </a:r>
            <a:endParaRPr lang="ru-RU" dirty="0">
              <a:solidFill>
                <a:srgbClr val="0070C0"/>
              </a:solidFill>
            </a:endParaRPr>
          </a:p>
          <a:p>
            <a:r>
              <a:rPr lang="ru-RU" dirty="0">
                <a:solidFill>
                  <a:srgbClr val="0070C0"/>
                </a:solidFill>
              </a:rPr>
              <a:t>Судьи </a:t>
            </a:r>
            <a:r>
              <a:rPr lang="ru-RU" dirty="0" smtClean="0">
                <a:solidFill>
                  <a:srgbClr val="0070C0"/>
                </a:solidFill>
              </a:rPr>
              <a:t>поддерживают: </a:t>
            </a:r>
            <a:r>
              <a:rPr lang="ru-RU" dirty="0">
                <a:solidFill>
                  <a:srgbClr val="0070C0"/>
                </a:solidFill>
              </a:rPr>
              <a:t>определения ВС от 12.04.2021 № 305-ЭС21-3828, от 10.02.2021 № 305-ЭС20-23711, от 12.04.2021 № 305-ЭС21-3365, от 27.09.2021 № 310-ЭС21-16638</a:t>
            </a:r>
            <a:r>
              <a:rPr lang="ru-RU" dirty="0" smtClean="0">
                <a:solidFill>
                  <a:srgbClr val="0070C0"/>
                </a:solidFill>
              </a:rPr>
              <a:t>)</a:t>
            </a:r>
            <a:endParaRPr lang="ru-RU" dirty="0">
              <a:solidFill>
                <a:srgbClr val="0070C0"/>
              </a:solidFill>
            </a:endParaRPr>
          </a:p>
          <a:p>
            <a:endParaRPr lang="ru-RU" dirty="0"/>
          </a:p>
        </p:txBody>
      </p:sp>
    </p:spTree>
    <p:extLst>
      <p:ext uri="{BB962C8B-B14F-4D97-AF65-F5344CB8AC3E}">
        <p14:creationId xmlns:p14="http://schemas.microsoft.com/office/powerpoint/2010/main" val="315665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Коммерческая  осмотрительность </a:t>
            </a:r>
            <a:endParaRPr lang="ru-RU" dirty="0"/>
          </a:p>
        </p:txBody>
      </p:sp>
      <p:sp>
        <p:nvSpPr>
          <p:cNvPr id="3" name="Объект 2"/>
          <p:cNvSpPr>
            <a:spLocks noGrp="1"/>
          </p:cNvSpPr>
          <p:nvPr>
            <p:ph idx="1"/>
          </p:nvPr>
        </p:nvSpPr>
        <p:spPr/>
        <p:txBody>
          <a:bodyPr>
            <a:normAutofit fontScale="85000" lnSpcReduction="20000"/>
          </a:bodyPr>
          <a:lstStyle/>
          <a:p>
            <a:r>
              <a:rPr lang="ru-RU" b="1" dirty="0" smtClean="0"/>
              <a:t>реальность существования</a:t>
            </a:r>
            <a:endParaRPr lang="ru-RU" dirty="0" smtClean="0"/>
          </a:p>
          <a:p>
            <a:r>
              <a:rPr lang="ru-RU" b="1" dirty="0" smtClean="0"/>
              <a:t>Реальность товара (работ, услуг)</a:t>
            </a:r>
          </a:p>
          <a:p>
            <a:r>
              <a:rPr lang="ru-RU" dirty="0" smtClean="0"/>
              <a:t>Коммерческая осмотрительность</a:t>
            </a:r>
          </a:p>
          <a:p>
            <a:r>
              <a:rPr lang="ru-RU" b="1" dirty="0" smtClean="0"/>
              <a:t>Деловая цель и экономическое обоснование</a:t>
            </a:r>
          </a:p>
          <a:p>
            <a:r>
              <a:rPr lang="ru-RU" dirty="0" smtClean="0"/>
              <a:t>Приказ о должной осмотрительности- Системный подход</a:t>
            </a:r>
            <a:r>
              <a:rPr lang="ru-RU" b="1" dirty="0" smtClean="0">
                <a:solidFill>
                  <a:srgbClr val="002060"/>
                </a:solidFill>
              </a:rPr>
              <a:t> АС МО от 06.10.2017г. по делу №А40-175066/2016- </a:t>
            </a:r>
          </a:p>
          <a:p>
            <a:r>
              <a:rPr lang="ru-RU" b="1" dirty="0" smtClean="0">
                <a:solidFill>
                  <a:srgbClr val="002060"/>
                </a:solidFill>
              </a:rPr>
              <a:t>1 раз в год – повторный сбор документов!!!!!</a:t>
            </a:r>
            <a:r>
              <a:rPr lang="ru-RU" b="1" dirty="0" smtClean="0">
                <a:solidFill>
                  <a:srgbClr val="0070C0"/>
                </a:solidFill>
              </a:rPr>
              <a:t> АС Уральского округа №Ф09-5509/17 от 05.10.2017г. по делу №А47-10376/2016</a:t>
            </a:r>
          </a:p>
          <a:p>
            <a:endParaRPr lang="ru-RU" b="1" dirty="0" smtClean="0">
              <a:solidFill>
                <a:srgbClr val="0070C0"/>
              </a:solidFill>
            </a:endParaRPr>
          </a:p>
          <a:p>
            <a:r>
              <a:rPr lang="ru-RU" sz="4400" b="1" dirty="0" smtClean="0">
                <a:solidFill>
                  <a:srgbClr val="FF0000"/>
                </a:solidFill>
              </a:rPr>
              <a:t>На сделки от 500 </a:t>
            </a:r>
            <a:r>
              <a:rPr lang="ru-RU" sz="4400" b="1" dirty="0" err="1" smtClean="0">
                <a:solidFill>
                  <a:srgbClr val="FF0000"/>
                </a:solidFill>
              </a:rPr>
              <a:t>тр</a:t>
            </a:r>
            <a:r>
              <a:rPr lang="ru-RU" sz="4400" b="1" dirty="0" smtClean="0">
                <a:solidFill>
                  <a:srgbClr val="FF0000"/>
                </a:solidFill>
              </a:rPr>
              <a:t> </a:t>
            </a:r>
          </a:p>
          <a:p>
            <a:r>
              <a:rPr lang="ru-RU" sz="4400" b="1" dirty="0" smtClean="0">
                <a:solidFill>
                  <a:srgbClr val="FF0000"/>
                </a:solidFill>
              </a:rPr>
              <a:t>Исключить КРУПНЫХ контрагентов</a:t>
            </a:r>
          </a:p>
          <a:p>
            <a:endParaRPr lang="ru-RU" dirty="0"/>
          </a:p>
        </p:txBody>
      </p:sp>
    </p:spTree>
    <p:extLst>
      <p:ext uri="{BB962C8B-B14F-4D97-AF65-F5344CB8AC3E}">
        <p14:creationId xmlns:p14="http://schemas.microsoft.com/office/powerpoint/2010/main" val="317440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Коммерческая  осмотрительность </a:t>
            </a:r>
            <a:endParaRPr lang="ru-RU" dirty="0"/>
          </a:p>
        </p:txBody>
      </p:sp>
      <p:sp>
        <p:nvSpPr>
          <p:cNvPr id="3" name="Объект 2"/>
          <p:cNvSpPr>
            <a:spLocks noGrp="1"/>
          </p:cNvSpPr>
          <p:nvPr>
            <p:ph idx="1"/>
          </p:nvPr>
        </p:nvSpPr>
        <p:spPr/>
        <p:txBody>
          <a:bodyPr>
            <a:normAutofit fontScale="55000" lnSpcReduction="20000"/>
          </a:bodyPr>
          <a:lstStyle/>
          <a:p>
            <a:r>
              <a:rPr lang="ru-RU" sz="3400" dirty="0" smtClean="0">
                <a:hlinkClick r:id="rId2"/>
              </a:rPr>
              <a:t>Запросил документы- проявил осмотрительность  АС Московского округа от 31.05.2021 № А40-62388/2020</a:t>
            </a:r>
            <a:endParaRPr lang="ru-RU" sz="3400" b="1" dirty="0" smtClean="0">
              <a:solidFill>
                <a:srgbClr val="002060"/>
              </a:solidFill>
            </a:endParaRPr>
          </a:p>
          <a:p>
            <a:r>
              <a:rPr lang="ru-RU" sz="3400" dirty="0" smtClean="0"/>
              <a:t>Стандартные документы с контрагента:</a:t>
            </a:r>
          </a:p>
          <a:p>
            <a:r>
              <a:rPr lang="ru-RU" sz="3400" b="1" dirty="0" smtClean="0">
                <a:solidFill>
                  <a:srgbClr val="FF0000"/>
                </a:solidFill>
              </a:rPr>
              <a:t>ИНН </a:t>
            </a:r>
          </a:p>
          <a:p>
            <a:r>
              <a:rPr lang="ru-RU" sz="3400" b="1" dirty="0" smtClean="0">
                <a:solidFill>
                  <a:srgbClr val="FF0000"/>
                </a:solidFill>
              </a:rPr>
              <a:t>Свидетельство о внесении записи в ЕГРЮЛ;</a:t>
            </a:r>
            <a:endParaRPr lang="ru-RU" sz="3400" dirty="0" smtClean="0">
              <a:solidFill>
                <a:srgbClr val="FF0000"/>
              </a:solidFill>
            </a:endParaRPr>
          </a:p>
          <a:p>
            <a:r>
              <a:rPr lang="ru-RU" sz="3400" b="1" dirty="0" smtClean="0">
                <a:solidFill>
                  <a:srgbClr val="FF0000"/>
                </a:solidFill>
              </a:rPr>
              <a:t> Свидетельство о постановке на учет в налоговом органе;</a:t>
            </a:r>
            <a:endParaRPr lang="ru-RU" sz="3400" dirty="0" smtClean="0">
              <a:solidFill>
                <a:srgbClr val="FF0000"/>
              </a:solidFill>
            </a:endParaRPr>
          </a:p>
          <a:p>
            <a:r>
              <a:rPr lang="ru-RU" sz="3400" b="1" dirty="0" smtClean="0">
                <a:solidFill>
                  <a:srgbClr val="FF0000"/>
                </a:solidFill>
              </a:rPr>
              <a:t> Расширенная выписка из ЕГРЮЛ, в которой содержатся персональные данные учредителей и директора;</a:t>
            </a:r>
          </a:p>
          <a:p>
            <a:r>
              <a:rPr lang="ru-RU" sz="3400" b="1" dirty="0" smtClean="0">
                <a:solidFill>
                  <a:srgbClr val="FF0000"/>
                </a:solidFill>
              </a:rPr>
              <a:t>Согласие об обработке перс данных</a:t>
            </a:r>
            <a:endParaRPr lang="ru-RU" sz="3400" dirty="0" smtClean="0">
              <a:solidFill>
                <a:srgbClr val="FF0000"/>
              </a:solidFill>
            </a:endParaRPr>
          </a:p>
          <a:p>
            <a:r>
              <a:rPr lang="ru-RU" sz="3400" b="1" dirty="0" smtClean="0">
                <a:solidFill>
                  <a:srgbClr val="FF0000"/>
                </a:solidFill>
              </a:rPr>
              <a:t> Приказ о назначении директора с отметкой об ознакомлении;</a:t>
            </a:r>
            <a:endParaRPr lang="ru-RU" sz="3400" dirty="0" smtClean="0">
              <a:solidFill>
                <a:srgbClr val="FF0000"/>
              </a:solidFill>
            </a:endParaRPr>
          </a:p>
          <a:p>
            <a:r>
              <a:rPr lang="ru-RU" sz="3400" b="1" dirty="0" smtClean="0">
                <a:solidFill>
                  <a:srgbClr val="FF0000"/>
                </a:solidFill>
              </a:rPr>
              <a:t> Приказ о назначении главного бухгалтера;</a:t>
            </a:r>
            <a:endParaRPr lang="ru-RU" sz="3400" dirty="0" smtClean="0">
              <a:solidFill>
                <a:srgbClr val="FF0000"/>
              </a:solidFill>
            </a:endParaRPr>
          </a:p>
          <a:p>
            <a:r>
              <a:rPr lang="ru-RU" sz="3600" dirty="0" smtClean="0"/>
              <a:t>Новое в коммерческой осмотрительности- зайти в ЛК и направить запрос контрагенту на добавление в ДРУЗЬЯ- получили его показатели финансово-хозяйственной деятельности…</a:t>
            </a:r>
          </a:p>
          <a:p>
            <a:r>
              <a:rPr lang="ru-RU" sz="3600" u="sng" dirty="0" smtClean="0">
                <a:hlinkClick r:id="rId3"/>
              </a:rPr>
              <a:t>https://www.nalog.gov.ru/rn77/news/activities_fts/12026576/</a:t>
            </a:r>
            <a:endParaRPr lang="ru-RU" sz="3600" dirty="0" smtClean="0"/>
          </a:p>
          <a:p>
            <a:endParaRPr lang="ru-RU" dirty="0"/>
          </a:p>
        </p:txBody>
      </p:sp>
    </p:spTree>
    <p:extLst>
      <p:ext uri="{BB962C8B-B14F-4D97-AF65-F5344CB8AC3E}">
        <p14:creationId xmlns:p14="http://schemas.microsoft.com/office/powerpoint/2010/main" val="161561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Коммерческая осмотрительность </a:t>
            </a:r>
            <a:endParaRPr lang="ru-RU" dirty="0"/>
          </a:p>
        </p:txBody>
      </p:sp>
      <p:sp>
        <p:nvSpPr>
          <p:cNvPr id="3" name="Содержимое 2"/>
          <p:cNvSpPr>
            <a:spLocks noGrp="1"/>
          </p:cNvSpPr>
          <p:nvPr>
            <p:ph sz="half" idx="1"/>
          </p:nvPr>
        </p:nvSpPr>
        <p:spPr/>
        <p:txBody>
          <a:bodyPr>
            <a:normAutofit fontScale="55000" lnSpcReduction="20000"/>
          </a:bodyPr>
          <a:lstStyle/>
          <a:p>
            <a:r>
              <a:rPr lang="ru-RU" sz="3300" dirty="0"/>
              <a:t>Коммерческое предложение/письмо о добросовестности</a:t>
            </a:r>
          </a:p>
          <a:p>
            <a:r>
              <a:rPr lang="ru-RU" sz="3300" dirty="0"/>
              <a:t>Не работаем с теми, у кого недостоверные сведения в ЕГРЮЛ</a:t>
            </a:r>
          </a:p>
          <a:p>
            <a:r>
              <a:rPr lang="ru-RU" sz="3300" dirty="0"/>
              <a:t>Выписка ЕГРЮЛ ДО заключения договора</a:t>
            </a:r>
          </a:p>
          <a:p>
            <a:r>
              <a:rPr lang="ru-RU" sz="3300" dirty="0"/>
              <a:t>Не должен находится в стадии ликвидации, банкротства, реорганизации</a:t>
            </a:r>
          </a:p>
          <a:p>
            <a:r>
              <a:rPr lang="ru-RU" sz="3300" dirty="0"/>
              <a:t>Нет задолженности по налогам</a:t>
            </a:r>
          </a:p>
          <a:p>
            <a:r>
              <a:rPr lang="ru-RU" sz="3300" dirty="0"/>
              <a:t>Минимальный уставный капитал</a:t>
            </a:r>
          </a:p>
          <a:p>
            <a:r>
              <a:rPr lang="ru-RU" sz="3300" dirty="0"/>
              <a:t>Соответствие вида деятельности</a:t>
            </a:r>
          </a:p>
          <a:p>
            <a:r>
              <a:rPr lang="ru-RU" sz="3300" dirty="0"/>
              <a:t>Адрес массовой регистрации и наличие в составе руководства дисквалифицированных лиц — характерные признаки однодневки (</a:t>
            </a:r>
            <a:r>
              <a:rPr lang="ru-RU" sz="3300" dirty="0">
                <a:hlinkClick r:id="rId2"/>
              </a:rPr>
              <a:t>письмо ФНС от 13.02.2017 № ЕД-4-15/2518@</a:t>
            </a:r>
            <a:r>
              <a:rPr lang="ru-RU" sz="3300" dirty="0"/>
              <a:t>)</a:t>
            </a:r>
          </a:p>
          <a:p>
            <a:r>
              <a:rPr lang="ru-RU" sz="3300" dirty="0"/>
              <a:t>Массовый руководитель/учредитель</a:t>
            </a:r>
          </a:p>
          <a:p>
            <a:endParaRPr lang="ru-RU" dirty="0"/>
          </a:p>
        </p:txBody>
      </p:sp>
      <p:sp>
        <p:nvSpPr>
          <p:cNvPr id="4" name="Содержимое 3"/>
          <p:cNvSpPr>
            <a:spLocks noGrp="1"/>
          </p:cNvSpPr>
          <p:nvPr>
            <p:ph sz="half" idx="2"/>
          </p:nvPr>
        </p:nvSpPr>
        <p:spPr/>
        <p:txBody>
          <a:bodyPr>
            <a:normAutofit fontScale="55000" lnSpcReduction="20000"/>
          </a:bodyPr>
          <a:lstStyle/>
          <a:p>
            <a:r>
              <a:rPr lang="ru-RU" sz="4500" dirty="0"/>
              <a:t>Наличие ресурсов, необходимых для выполнения договора </a:t>
            </a:r>
            <a:r>
              <a:rPr lang="ru-RU" sz="4500" dirty="0">
                <a:hlinkClick r:id="rId3"/>
              </a:rPr>
              <a:t> ВС </a:t>
            </a:r>
            <a:r>
              <a:rPr lang="ru-RU" sz="4500" dirty="0" err="1">
                <a:hlinkClick r:id="rId3"/>
              </a:rPr>
              <a:t>РФот</a:t>
            </a:r>
            <a:r>
              <a:rPr lang="ru-RU" sz="4500" dirty="0">
                <a:hlinkClick r:id="rId3"/>
              </a:rPr>
              <a:t> 14.05.2020 № 307-ЭС19-27597</a:t>
            </a:r>
            <a:endParaRPr lang="ru-RU" sz="4500" dirty="0"/>
          </a:p>
          <a:p>
            <a:r>
              <a:rPr lang="ru-RU" sz="4500" dirty="0"/>
              <a:t>Запрос списка сотрудников и перечня ОС</a:t>
            </a:r>
          </a:p>
          <a:p>
            <a:r>
              <a:rPr lang="ru-RU" sz="4500" dirty="0"/>
              <a:t>Офис</a:t>
            </a:r>
          </a:p>
          <a:p>
            <a:r>
              <a:rPr lang="ru-RU" sz="4500" dirty="0"/>
              <a:t>Оценка риска неисполнения договора</a:t>
            </a:r>
          </a:p>
          <a:p>
            <a:r>
              <a:rPr lang="ru-RU" sz="4500" dirty="0"/>
              <a:t>Сайт, телефон, почта</a:t>
            </a:r>
          </a:p>
          <a:p>
            <a:r>
              <a:rPr lang="ru-RU" sz="4500" dirty="0"/>
              <a:t>Деловая переписка</a:t>
            </a:r>
          </a:p>
          <a:p>
            <a:r>
              <a:rPr lang="ru-RU" sz="4500" dirty="0"/>
              <a:t>Налоговая оговорка</a:t>
            </a:r>
          </a:p>
          <a:p>
            <a:endParaRPr lang="ru-RU" dirty="0"/>
          </a:p>
        </p:txBody>
      </p:sp>
    </p:spTree>
    <p:extLst>
      <p:ext uri="{BB962C8B-B14F-4D97-AF65-F5344CB8AC3E}">
        <p14:creationId xmlns:p14="http://schemas.microsoft.com/office/powerpoint/2010/main" val="2359577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Досье контрагента</a:t>
            </a:r>
            <a:endParaRPr lang="ru-RU" dirty="0"/>
          </a:p>
        </p:txBody>
      </p:sp>
      <p:sp>
        <p:nvSpPr>
          <p:cNvPr id="3" name="Объект 2"/>
          <p:cNvSpPr>
            <a:spLocks noGrp="1"/>
          </p:cNvSpPr>
          <p:nvPr>
            <p:ph idx="1"/>
          </p:nvPr>
        </p:nvSpPr>
        <p:spPr/>
        <p:txBody>
          <a:bodyPr>
            <a:normAutofit fontScale="55000" lnSpcReduction="20000"/>
          </a:bodyPr>
          <a:lstStyle/>
          <a:p>
            <a:r>
              <a:rPr lang="en-US" dirty="0" smtClean="0"/>
              <a:t> </a:t>
            </a:r>
            <a:r>
              <a:rPr lang="ru-RU" dirty="0" smtClean="0"/>
              <a:t>Прозрачный бизнес</a:t>
            </a:r>
          </a:p>
          <a:p>
            <a:pPr eaLnBrk="0" fontAlgn="base" hangingPunct="0"/>
            <a:r>
              <a:rPr lang="ru-RU" b="1" dirty="0" smtClean="0"/>
              <a:t>Участие в нескольких юридических лицах</a:t>
            </a:r>
            <a:r>
              <a:rPr lang="ru-RU" dirty="0" smtClean="0"/>
              <a:t/>
            </a:r>
            <a:br>
              <a:rPr lang="ru-RU" dirty="0" smtClean="0"/>
            </a:br>
            <a:r>
              <a:rPr lang="ru-RU" u="sng" dirty="0" smtClean="0">
                <a:hlinkClick r:id="rId2"/>
              </a:rPr>
              <a:t>pb.nalog.ru/search.html</a:t>
            </a:r>
            <a:r>
              <a:rPr lang="ru-RU" dirty="0" smtClean="0"/>
              <a:t> </a:t>
            </a:r>
          </a:p>
          <a:p>
            <a:pPr eaLnBrk="0" fontAlgn="base" hangingPunct="0"/>
            <a:r>
              <a:rPr lang="ru-RU" b="1" dirty="0" smtClean="0"/>
              <a:t>Дисквалификация</a:t>
            </a:r>
            <a:r>
              <a:rPr lang="ru-RU" dirty="0" smtClean="0"/>
              <a:t/>
            </a:r>
            <a:br>
              <a:rPr lang="ru-RU" dirty="0" smtClean="0"/>
            </a:br>
            <a:r>
              <a:rPr lang="en-US" u="sng" dirty="0" smtClean="0">
                <a:hlinkClick r:id="rId3"/>
              </a:rPr>
              <a:t>service</a:t>
            </a:r>
            <a:r>
              <a:rPr lang="ru-RU" u="sng" dirty="0" smtClean="0">
                <a:hlinkClick r:id="rId3"/>
              </a:rPr>
              <a:t>.</a:t>
            </a:r>
            <a:r>
              <a:rPr lang="en-US" u="sng" dirty="0" err="1" smtClean="0">
                <a:hlinkClick r:id="rId3"/>
              </a:rPr>
              <a:t>nalog</a:t>
            </a:r>
            <a:r>
              <a:rPr lang="ru-RU" u="sng" dirty="0" smtClean="0">
                <a:hlinkClick r:id="rId3"/>
              </a:rPr>
              <a:t>.</a:t>
            </a:r>
            <a:r>
              <a:rPr lang="en-US" u="sng" dirty="0" err="1" smtClean="0">
                <a:hlinkClick r:id="rId3"/>
              </a:rPr>
              <a:t>ru</a:t>
            </a:r>
            <a:r>
              <a:rPr lang="ru-RU" u="sng" dirty="0" smtClean="0">
                <a:hlinkClick r:id="rId3"/>
              </a:rPr>
              <a:t>/</a:t>
            </a:r>
            <a:r>
              <a:rPr lang="en-US" u="sng" dirty="0" smtClean="0">
                <a:hlinkClick r:id="rId3"/>
              </a:rPr>
              <a:t>disqualified</a:t>
            </a:r>
            <a:r>
              <a:rPr lang="ru-RU" u="sng" dirty="0" smtClean="0">
                <a:hlinkClick r:id="rId3"/>
              </a:rPr>
              <a:t>.</a:t>
            </a:r>
            <a:r>
              <a:rPr lang="en-US" u="sng" dirty="0" smtClean="0">
                <a:hlinkClick r:id="rId3"/>
              </a:rPr>
              <a:t>do</a:t>
            </a:r>
            <a:endParaRPr lang="ru-RU" dirty="0" smtClean="0"/>
          </a:p>
          <a:p>
            <a:r>
              <a:rPr lang="ru-RU" b="1" dirty="0" smtClean="0"/>
              <a:t> Адреса нескольких юридических лиц</a:t>
            </a:r>
            <a:r>
              <a:rPr lang="ru-RU" dirty="0" smtClean="0"/>
              <a:t/>
            </a:r>
            <a:br>
              <a:rPr lang="ru-RU" dirty="0" smtClean="0"/>
            </a:br>
            <a:r>
              <a:rPr lang="ru-RU" dirty="0" smtClean="0">
                <a:hlinkClick r:id="rId2"/>
              </a:rPr>
              <a:t>pb.nalog.ru/search.html</a:t>
            </a:r>
            <a:endParaRPr lang="ru-RU" dirty="0" smtClean="0"/>
          </a:p>
          <a:p>
            <a:r>
              <a:rPr lang="ru-RU" b="1" dirty="0" smtClean="0"/>
              <a:t>Ограничения участия в юридических лицах</a:t>
            </a:r>
            <a:r>
              <a:rPr lang="ru-RU" dirty="0" smtClean="0"/>
              <a:t/>
            </a:r>
            <a:br>
              <a:rPr lang="ru-RU" dirty="0" smtClean="0"/>
            </a:br>
            <a:r>
              <a:rPr lang="ru-RU" dirty="0" smtClean="0">
                <a:hlinkClick r:id="rId2"/>
              </a:rPr>
              <a:t>pb.nalog.ru/search.html</a:t>
            </a:r>
            <a:endParaRPr lang="ru-RU" dirty="0" smtClean="0"/>
          </a:p>
          <a:p>
            <a:r>
              <a:rPr lang="ru-RU" b="1" dirty="0" smtClean="0"/>
              <a:t>Информация о представленных документах</a:t>
            </a:r>
            <a:r>
              <a:rPr lang="ru-RU" dirty="0" smtClean="0"/>
              <a:t> </a:t>
            </a:r>
            <a:r>
              <a:rPr lang="ru-RU" dirty="0" smtClean="0">
                <a:hlinkClick r:id="rId2"/>
              </a:rPr>
              <a:t>pb.nalog.ru/search.html</a:t>
            </a:r>
            <a:endParaRPr lang="ru-RU" dirty="0" smtClean="0"/>
          </a:p>
          <a:p>
            <a:r>
              <a:rPr lang="ru-RU" b="1" dirty="0" smtClean="0"/>
              <a:t>Калькулятор налоговой нагрузки </a:t>
            </a:r>
            <a:r>
              <a:rPr lang="ru-RU" dirty="0" smtClean="0">
                <a:hlinkClick r:id="rId4"/>
              </a:rPr>
              <a:t>pb.nalog.ru/calculator.html</a:t>
            </a:r>
            <a:endParaRPr lang="ru-RU" dirty="0" smtClean="0"/>
          </a:p>
          <a:p>
            <a:pPr fontAlgn="base"/>
            <a:r>
              <a:rPr lang="ru-RU" dirty="0" smtClean="0"/>
              <a:t>Реестр обеспечительных мер </a:t>
            </a:r>
            <a:r>
              <a:rPr lang="ru-RU" dirty="0" smtClean="0">
                <a:hlinkClick r:id="rId5"/>
              </a:rPr>
              <a:t> </a:t>
            </a:r>
            <a:r>
              <a:rPr lang="en-US" dirty="0" smtClean="0">
                <a:hlinkClick r:id="rId5"/>
              </a:rPr>
              <a:t>https://service.nalog.ru/rom/</a:t>
            </a:r>
            <a:r>
              <a:rPr lang="ru-RU" dirty="0" smtClean="0"/>
              <a:t> В сервисе содержатся сведения:</a:t>
            </a:r>
          </a:p>
          <a:p>
            <a:pPr fontAlgn="base"/>
            <a:r>
              <a:rPr lang="ru-RU" dirty="0" smtClean="0"/>
              <a:t>- о наложении ареста на имущество; - о запрете на отчуждение (передачу в залог) без согласия налогового органа; - об отмене/прекращении действия таких решений; - об имуществе, находящемся в залоге у налогового органа.</a:t>
            </a:r>
          </a:p>
          <a:p>
            <a:r>
              <a:rPr lang="ru-RU" u="sng" dirty="0" smtClean="0">
                <a:hlinkClick r:id="rId6"/>
              </a:rPr>
              <a:t>https://bo.nalog.ru/</a:t>
            </a:r>
            <a:r>
              <a:rPr lang="ru-RU" dirty="0" smtClean="0"/>
              <a:t>  - Гир </a:t>
            </a:r>
            <a:r>
              <a:rPr lang="ru-RU" dirty="0" err="1" smtClean="0"/>
              <a:t>бо</a:t>
            </a:r>
            <a:r>
              <a:rPr lang="ru-RU" dirty="0" smtClean="0"/>
              <a:t>  (государственный информационный  ресурс бухгалтерской отчётности),</a:t>
            </a:r>
            <a:r>
              <a:rPr lang="ru-RU" u="sng" dirty="0" smtClean="0">
                <a:hlinkClick r:id="rId7"/>
              </a:rPr>
              <a:t> Письмо Минфина и ФНС от 26.02.2020 № 07-04-07/13687</a:t>
            </a:r>
            <a:r>
              <a:rPr lang="ru-RU" dirty="0" smtClean="0"/>
              <a:t>; </a:t>
            </a:r>
            <a:r>
              <a:rPr lang="ru-RU" u="sng" dirty="0" smtClean="0">
                <a:hlinkClick r:id="rId8"/>
              </a:rPr>
              <a:t>Приказ ФНС от 25.11.2019 № ММВ-7-1/586@</a:t>
            </a:r>
            <a:endParaRPr lang="ru-RU" dirty="0" smtClean="0"/>
          </a:p>
          <a:p>
            <a:r>
              <a:rPr lang="ru-RU" dirty="0" smtClean="0"/>
              <a:t> </a:t>
            </a:r>
            <a:r>
              <a:rPr lang="ru-RU" u="sng" dirty="0" smtClean="0">
                <a:hlinkClick r:id="rId9"/>
              </a:rPr>
              <a:t>https://linkmark.ru/</a:t>
            </a:r>
            <a:r>
              <a:rPr lang="ru-RU" dirty="0" smtClean="0"/>
              <a:t> - бесплатный поиск по товарным знакам,</a:t>
            </a:r>
          </a:p>
          <a:p>
            <a:endParaRPr lang="ru-RU" dirty="0"/>
          </a:p>
        </p:txBody>
      </p:sp>
    </p:spTree>
    <p:extLst>
      <p:ext uri="{BB962C8B-B14F-4D97-AF65-F5344CB8AC3E}">
        <p14:creationId xmlns:p14="http://schemas.microsoft.com/office/powerpoint/2010/main" val="399665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Досье контрагента</a:t>
            </a:r>
            <a:endParaRPr lang="ru-RU" dirty="0"/>
          </a:p>
        </p:txBody>
      </p:sp>
      <p:sp>
        <p:nvSpPr>
          <p:cNvPr id="3" name="Объект 2"/>
          <p:cNvSpPr>
            <a:spLocks noGrp="1"/>
          </p:cNvSpPr>
          <p:nvPr>
            <p:ph idx="1"/>
          </p:nvPr>
        </p:nvSpPr>
        <p:spPr/>
        <p:txBody>
          <a:bodyPr>
            <a:normAutofit fontScale="70000" lnSpcReduction="20000"/>
          </a:bodyPr>
          <a:lstStyle/>
          <a:p>
            <a:pPr>
              <a:buNone/>
            </a:pPr>
            <a:r>
              <a:rPr lang="ru-RU" dirty="0" smtClean="0">
                <a:hlinkClick r:id="rId2"/>
              </a:rPr>
              <a:t>http://nalog.ru/</a:t>
            </a:r>
            <a:r>
              <a:rPr lang="ru-RU" dirty="0" smtClean="0"/>
              <a:t>                                </a:t>
            </a:r>
            <a:r>
              <a:rPr lang="ru-RU" dirty="0" smtClean="0">
                <a:hlinkClick r:id="rId3"/>
              </a:rPr>
              <a:t>http://www.vestnik-gosreg.ru</a:t>
            </a:r>
            <a:endParaRPr lang="ru-RU" dirty="0" smtClean="0"/>
          </a:p>
          <a:p>
            <a:pPr>
              <a:buNone/>
            </a:pPr>
            <a:r>
              <a:rPr lang="ru-RU" dirty="0" smtClean="0">
                <a:hlinkClick r:id="rId4"/>
              </a:rPr>
              <a:t>https://fedresurs.ru/</a:t>
            </a:r>
            <a:r>
              <a:rPr lang="ru-RU" dirty="0" smtClean="0"/>
              <a:t>                 </a:t>
            </a:r>
            <a:r>
              <a:rPr lang="ru-RU" dirty="0" smtClean="0">
                <a:hlinkClick r:id="rId5"/>
              </a:rPr>
              <a:t>http://fssprus.ru/</a:t>
            </a:r>
            <a:r>
              <a:rPr lang="ru-RU" dirty="0" smtClean="0"/>
              <a:t> + </a:t>
            </a:r>
            <a:r>
              <a:rPr lang="ru-RU" dirty="0" smtClean="0">
                <a:hlinkClick r:id="rId6"/>
              </a:rPr>
              <a:t>Банк данных исполнительных производств</a:t>
            </a:r>
            <a:r>
              <a:rPr lang="ru-RU" dirty="0" smtClean="0"/>
              <a:t> </a:t>
            </a:r>
          </a:p>
          <a:p>
            <a:pPr>
              <a:buNone/>
            </a:pPr>
            <a:r>
              <a:rPr lang="ru-RU" dirty="0" smtClean="0"/>
              <a:t>Недействительный паспорт </a:t>
            </a:r>
            <a:r>
              <a:rPr lang="ru-RU" dirty="0" smtClean="0">
                <a:hlinkClick r:id="rId7"/>
              </a:rPr>
              <a:t>http://services.fms.gov.ru/info-service.htm?sid=2000</a:t>
            </a:r>
            <a:endParaRPr lang="ru-RU" dirty="0" smtClean="0"/>
          </a:p>
          <a:p>
            <a:pPr>
              <a:buNone/>
            </a:pPr>
            <a:r>
              <a:rPr lang="ru-RU" dirty="0" smtClean="0"/>
              <a:t> </a:t>
            </a:r>
            <a:r>
              <a:rPr lang="ru-RU" dirty="0" smtClean="0">
                <a:hlinkClick r:id="rId8"/>
              </a:rPr>
              <a:t>http://kad.arbitr.ru/</a:t>
            </a:r>
            <a:endParaRPr lang="ru-RU" dirty="0" smtClean="0"/>
          </a:p>
          <a:p>
            <a:pPr>
              <a:buNone/>
            </a:pPr>
            <a:r>
              <a:rPr lang="ru-RU" dirty="0" smtClean="0"/>
              <a:t>Проверить контрагента по </a:t>
            </a:r>
            <a:r>
              <a:rPr lang="ru-RU" dirty="0" smtClean="0">
                <a:hlinkClick r:id="rId9"/>
              </a:rPr>
              <a:t>реестру недобросовестных поставщиков</a:t>
            </a:r>
            <a:r>
              <a:rPr lang="ru-RU" dirty="0" smtClean="0"/>
              <a:t>.</a:t>
            </a:r>
            <a:r>
              <a:rPr lang="en-US" dirty="0" smtClean="0"/>
              <a:t> </a:t>
            </a:r>
            <a:r>
              <a:rPr lang="en-US" dirty="0" smtClean="0">
                <a:hlinkClick r:id="rId9"/>
              </a:rPr>
              <a:t>http://zakupki.gov.ru/epz/dishonestsupplier/quicksearch/search.html</a:t>
            </a:r>
            <a:endParaRPr lang="ru-RU" dirty="0" smtClean="0"/>
          </a:p>
          <a:p>
            <a:pPr>
              <a:buNone/>
            </a:pPr>
            <a:r>
              <a:rPr lang="ru-RU" dirty="0" smtClean="0"/>
              <a:t>Проверить бухгалтерскую отчетность контрагента за предыдущие периоды с помощью следующих официальных сайтов: </a:t>
            </a:r>
          </a:p>
          <a:p>
            <a:pPr>
              <a:buNone/>
            </a:pPr>
            <a:r>
              <a:rPr lang="en-US" dirty="0" smtClean="0">
                <a:hlinkClick r:id="rId10"/>
              </a:rPr>
              <a:t>https://www.e-disclosure.ru/</a:t>
            </a:r>
            <a:endParaRPr lang="ru-RU" dirty="0" smtClean="0"/>
          </a:p>
          <a:p>
            <a:pPr>
              <a:buNone/>
            </a:pPr>
            <a:r>
              <a:rPr lang="en-US" dirty="0" smtClean="0">
                <a:hlinkClick r:id="rId11"/>
              </a:rPr>
              <a:t>http://www.gks.ru/accounting_report</a:t>
            </a:r>
            <a:endParaRPr lang="ru-RU" dirty="0" smtClean="0"/>
          </a:p>
          <a:p>
            <a:pPr>
              <a:buNone/>
            </a:pPr>
            <a:r>
              <a:rPr lang="ru-RU" dirty="0" smtClean="0">
                <a:hlinkClick r:id="rId4"/>
              </a:rPr>
              <a:t>Единый федеральный реестр юридически значимых сведений о фактах деятельности юридических лиц</a:t>
            </a:r>
            <a:r>
              <a:rPr lang="ru-RU" dirty="0" smtClean="0"/>
              <a:t>. Там публикуются уведомления о намерении обратиться в суд с заявлением о банкротстве.</a:t>
            </a:r>
          </a:p>
          <a:p>
            <a:pPr>
              <a:buNone/>
            </a:pPr>
            <a:r>
              <a:rPr lang="ru-RU" dirty="0" smtClean="0">
                <a:hlinkClick r:id="rId12"/>
              </a:rPr>
              <a:t>Поиск в реестре залогов (reestr-zalogov.ru)</a:t>
            </a:r>
            <a:endParaRPr lang="ru-RU" dirty="0" smtClean="0"/>
          </a:p>
          <a:p>
            <a:endParaRPr lang="ru-RU" dirty="0"/>
          </a:p>
        </p:txBody>
      </p:sp>
    </p:spTree>
    <p:extLst>
      <p:ext uri="{BB962C8B-B14F-4D97-AF65-F5344CB8AC3E}">
        <p14:creationId xmlns:p14="http://schemas.microsoft.com/office/powerpoint/2010/main" val="3777388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Досье контрагента</a:t>
            </a:r>
            <a:endParaRPr lang="ru-RU" dirty="0"/>
          </a:p>
        </p:txBody>
      </p:sp>
      <p:sp>
        <p:nvSpPr>
          <p:cNvPr id="3" name="Объект 2"/>
          <p:cNvSpPr>
            <a:spLocks noGrp="1"/>
          </p:cNvSpPr>
          <p:nvPr>
            <p:ph idx="1"/>
          </p:nvPr>
        </p:nvSpPr>
        <p:spPr/>
        <p:txBody>
          <a:bodyPr/>
          <a:lstStyle/>
          <a:p>
            <a:pPr algn="ctr"/>
            <a:r>
              <a:rPr lang="ru-RU" dirty="0" smtClean="0"/>
              <a:t>Проверка деловой репутации</a:t>
            </a:r>
            <a:r>
              <a:rPr lang="ru-RU" b="1" dirty="0" smtClean="0"/>
              <a:t> </a:t>
            </a:r>
            <a:r>
              <a:rPr lang="ru-RU" dirty="0" smtClean="0">
                <a:hlinkClick r:id="rId2"/>
              </a:rPr>
              <a:t>АС ЗСО  от 08.07.16 № Ф04-2454/2016</a:t>
            </a:r>
            <a:r>
              <a:rPr lang="ru-RU" dirty="0" smtClean="0"/>
              <a:t> , </a:t>
            </a:r>
            <a:r>
              <a:rPr lang="ru-RU" dirty="0" smtClean="0">
                <a:hlinkClick r:id="rId3"/>
              </a:rPr>
              <a:t>УО от 17.05.16 № Ф09-4148/16</a:t>
            </a:r>
            <a:r>
              <a:rPr lang="ru-RU" dirty="0" smtClean="0"/>
              <a:t> округов) </a:t>
            </a:r>
            <a:r>
              <a:rPr lang="ru-RU" b="1" dirty="0" smtClean="0">
                <a:solidFill>
                  <a:srgbClr val="00B050"/>
                </a:solidFill>
              </a:rPr>
              <a:t>АС ВВО (постановление от 04.09.2018 № А29-7436/2016)</a:t>
            </a:r>
            <a:r>
              <a:rPr lang="ru-RU" b="1" dirty="0" smtClean="0"/>
              <a:t> </a:t>
            </a:r>
            <a:r>
              <a:rPr lang="ru-RU" b="1" dirty="0" smtClean="0">
                <a:solidFill>
                  <a:srgbClr val="00B050"/>
                </a:solidFill>
              </a:rPr>
              <a:t>Рекомендательные письма- Постановление АС Уральского округа №Ф09-5835/17 от 03.10.2017г. по делу №А34-2266/2016. но сумма маленькая была</a:t>
            </a:r>
          </a:p>
          <a:p>
            <a:pPr algn="ctr"/>
            <a:r>
              <a:rPr lang="ru-RU" b="1" i="1" dirty="0" smtClean="0">
                <a:latin typeface="Times New Roman" panose="02020603050405020304" pitchFamily="18" charset="0"/>
                <a:cs typeface="Times New Roman" panose="02020603050405020304" pitchFamily="18" charset="0"/>
              </a:rPr>
              <a:t>Исследуем деловую репутацию контрагента</a:t>
            </a:r>
            <a:r>
              <a:rPr lang="ru-RU" b="1" dirty="0" smtClean="0">
                <a:latin typeface="Times New Roman" panose="02020603050405020304" pitchFamily="18" charset="0"/>
                <a:cs typeface="Times New Roman" panose="02020603050405020304" pitchFamily="18" charset="0"/>
              </a:rPr>
              <a:t>:</a:t>
            </a:r>
          </a:p>
          <a:p>
            <a:pPr indent="363538">
              <a:buClr>
                <a:srgbClr val="C00000"/>
              </a:buClr>
              <a:buFont typeface="Wingdings" panose="05000000000000000000" pitchFamily="2" charset="2"/>
              <a:buChar char="Ø"/>
              <a:tabLst>
                <a:tab pos="901700" algn="l"/>
              </a:tabLst>
            </a:pPr>
            <a:r>
              <a:rPr lang="ru-RU" dirty="0" smtClean="0">
                <a:latin typeface="Times New Roman" panose="02020603050405020304" pitchFamily="18" charset="0"/>
                <a:cs typeface="Times New Roman" panose="02020603050405020304" pitchFamily="18" charset="0"/>
              </a:rPr>
              <a:t>отзывы о компании,    Рекомендательные письма</a:t>
            </a:r>
          </a:p>
          <a:p>
            <a:pPr indent="363538">
              <a:buClr>
                <a:srgbClr val="C00000"/>
              </a:buClr>
              <a:buFont typeface="Wingdings" panose="05000000000000000000" pitchFamily="2" charset="2"/>
              <a:buChar char="Ø"/>
              <a:tabLst>
                <a:tab pos="901700" algn="l"/>
              </a:tabLst>
            </a:pPr>
            <a:r>
              <a:rPr lang="ru-RU" dirty="0" smtClean="0">
                <a:latin typeface="Times New Roman" panose="02020603050405020304" pitchFamily="18" charset="0"/>
                <a:cs typeface="Times New Roman" panose="02020603050405020304" pitchFamily="18" charset="0"/>
              </a:rPr>
              <a:t>сайт,                    учредители</a:t>
            </a:r>
          </a:p>
          <a:p>
            <a:endParaRPr lang="ru-RU" dirty="0"/>
          </a:p>
        </p:txBody>
      </p:sp>
    </p:spTree>
    <p:extLst>
      <p:ext uri="{BB962C8B-B14F-4D97-AF65-F5344CB8AC3E}">
        <p14:creationId xmlns:p14="http://schemas.microsoft.com/office/powerpoint/2010/main" val="20250473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1B3B193B9364EB3E068B342C4658D" ma:contentTypeVersion="0" ma:contentTypeDescription="Создание документа." ma:contentTypeScope="" ma:versionID="40cf31bf0273d4c4ee4c6f2956fae909">
  <xsd:schema xmlns:xsd="http://www.w3.org/2001/XMLSchema" xmlns:xs="http://www.w3.org/2001/XMLSchema" xmlns:p="http://schemas.microsoft.com/office/2006/metadata/properties" targetNamespace="http://schemas.microsoft.com/office/2006/metadata/properties" ma:root="true" ma:fieldsID="5b6ee6868b3de15550ffcb219b05998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8DB87D-C807-4EF0-8121-5052FB49A087}"/>
</file>

<file path=customXml/itemProps2.xml><?xml version="1.0" encoding="utf-8"?>
<ds:datastoreItem xmlns:ds="http://schemas.openxmlformats.org/officeDocument/2006/customXml" ds:itemID="{13C72554-7C83-475E-9DE6-DAED4F52370B}"/>
</file>

<file path=customXml/itemProps3.xml><?xml version="1.0" encoding="utf-8"?>
<ds:datastoreItem xmlns:ds="http://schemas.openxmlformats.org/officeDocument/2006/customXml" ds:itemID="{0407C5CF-F03C-4CBE-926A-B2AF25E066B1}"/>
</file>

<file path=docProps/app.xml><?xml version="1.0" encoding="utf-8"?>
<Properties xmlns="http://schemas.openxmlformats.org/officeDocument/2006/extended-properties" xmlns:vt="http://schemas.openxmlformats.org/officeDocument/2006/docPropsVTypes">
  <TotalTime>57</TotalTime>
  <Words>240</Words>
  <Application>Microsoft Office PowerPoint</Application>
  <PresentationFormat>Широкоэкранный</PresentationFormat>
  <Paragraphs>121</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Times New Roman</vt:lpstr>
      <vt:lpstr>Wingdings</vt:lpstr>
      <vt:lpstr>Тема Office</vt:lpstr>
      <vt:lpstr>  Коммерческая осмотрительность в 2022 году</vt:lpstr>
      <vt:lpstr>Что  нужно</vt:lpstr>
      <vt:lpstr>Коммерческая осмотрительность</vt:lpstr>
      <vt:lpstr>Коммерческая  осмотрительность </vt:lpstr>
      <vt:lpstr>Коммерческая  осмотрительность </vt:lpstr>
      <vt:lpstr>Коммерческая осмотрительность </vt:lpstr>
      <vt:lpstr>Досье контрагента</vt:lpstr>
      <vt:lpstr>Досье контрагента</vt:lpstr>
      <vt:lpstr>Досье контрагента</vt:lpstr>
      <vt:lpstr>Как доказать реальность</vt:lpstr>
      <vt:lpstr>Спасибо за внимание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Базовые тезисы выстраиБазовые тезисы выстраивания pcccccзащиты по налоговому спорувания защиты по налоговому спору</dc:title>
  <dc:creator>Ряховский Д.И.</dc:creator>
  <cp:lastModifiedBy>Ряховский Д.И.</cp:lastModifiedBy>
  <cp:revision>3</cp:revision>
  <dcterms:created xsi:type="dcterms:W3CDTF">2022-04-07T14:28:46Z</dcterms:created>
  <dcterms:modified xsi:type="dcterms:W3CDTF">2022-04-07T15:26:42Z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0x0101004211B3B193B9364EB3E068B342C4658D</vt:lpwstr>
  </property>
</Properties>
</file>