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897" r:id="rId2"/>
    <p:sldMasterId id="2147483912" r:id="rId3"/>
  </p:sldMasterIdLst>
  <p:notesMasterIdLst>
    <p:notesMasterId r:id="rId10"/>
  </p:notesMasterIdLst>
  <p:handoutMasterIdLst>
    <p:handoutMasterId r:id="rId11"/>
  </p:handoutMasterIdLst>
  <p:sldIdLst>
    <p:sldId id="1738" r:id="rId4"/>
    <p:sldId id="1800" r:id="rId5"/>
    <p:sldId id="1801" r:id="rId6"/>
    <p:sldId id="1802" r:id="rId7"/>
    <p:sldId id="1803" r:id="rId8"/>
    <p:sldId id="1804" r:id="rId9"/>
  </p:sldIdLst>
  <p:sldSz cx="12192000" cy="6858000"/>
  <p:notesSz cx="6797675" cy="9928225"/>
  <p:embeddedFontLs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Akrobat" panose="00000600000000000000" pitchFamily="50" charset="-52"/>
      <p:regular r:id="rId22"/>
    </p:embeddedFont>
    <p:embeddedFont>
      <p:font typeface="Open Sans Light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DFAF1-6D24-4DD8-91CE-3EF45CDB86F1}" v="82" dt="2021-06-16T05:10:38.545"/>
    <p1510:client id="{4FF85064-7C3C-4E74-80CF-B037A6DEB2CF}" v="34" dt="2021-06-16T07:27:08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102" d="100"/>
          <a:sy n="102" d="100"/>
        </p:scale>
        <p:origin x="150" y="510"/>
      </p:cViewPr>
      <p:guideLst>
        <p:guide orient="horz" pos="1570"/>
        <p:guide pos="3984"/>
        <p:guide orient="horz" pos="109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microsoft.com/office/2016/11/relationships/changesInfo" Target="changesInfos/changesInfo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75859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1107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47545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302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1236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8698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19115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02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21033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4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38794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387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90336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95864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96059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9849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69660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96017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58550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6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655804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01282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0419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939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85316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60984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011582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29196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1041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59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97712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1640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95169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401209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22850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2195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9083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2" y="4980569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9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909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8734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985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0938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87A770D9-F43E-4D7B-B38E-DE98072DC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8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C6556670-8F65-470A-BA35-D8E2DDE0D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-1087814" y="-2275301"/>
            <a:ext cx="3275046" cy="47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071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07403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204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07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240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088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306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255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6751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1360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94609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9713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1495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2451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6673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16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4598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6023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851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59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32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199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2873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6615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46088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15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7.xml"/><Relationship Id="rId50" Type="http://schemas.openxmlformats.org/officeDocument/2006/relationships/slideLayout" Target="../slideLayouts/slideLayout120.xml"/><Relationship Id="rId55" Type="http://schemas.openxmlformats.org/officeDocument/2006/relationships/slideLayout" Target="../slideLayouts/slideLayout125.xml"/><Relationship Id="rId63" Type="http://schemas.openxmlformats.org/officeDocument/2006/relationships/slideLayout" Target="../slideLayouts/slideLayout133.xml"/><Relationship Id="rId68" Type="http://schemas.openxmlformats.org/officeDocument/2006/relationships/theme" Target="../theme/theme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15.xml"/><Relationship Id="rId53" Type="http://schemas.openxmlformats.org/officeDocument/2006/relationships/slideLayout" Target="../slideLayouts/slideLayout123.xml"/><Relationship Id="rId58" Type="http://schemas.openxmlformats.org/officeDocument/2006/relationships/slideLayout" Target="../slideLayouts/slideLayout128.xml"/><Relationship Id="rId6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19.xml"/><Relationship Id="rId57" Type="http://schemas.openxmlformats.org/officeDocument/2006/relationships/slideLayout" Target="../slideLayouts/slideLayout127.xml"/><Relationship Id="rId6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14.xml"/><Relationship Id="rId52" Type="http://schemas.openxmlformats.org/officeDocument/2006/relationships/slideLayout" Target="../slideLayouts/slideLayout122.xml"/><Relationship Id="rId60" Type="http://schemas.openxmlformats.org/officeDocument/2006/relationships/slideLayout" Target="../slideLayouts/slideLayout130.xml"/><Relationship Id="rId6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48" Type="http://schemas.openxmlformats.org/officeDocument/2006/relationships/slideLayout" Target="../slideLayouts/slideLayout118.xml"/><Relationship Id="rId56" Type="http://schemas.openxmlformats.org/officeDocument/2006/relationships/slideLayout" Target="../slideLayouts/slideLayout126.xml"/><Relationship Id="rId64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78.xml"/><Relationship Id="rId5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46" Type="http://schemas.openxmlformats.org/officeDocument/2006/relationships/slideLayout" Target="../slideLayouts/slideLayout116.xml"/><Relationship Id="rId59" Type="http://schemas.openxmlformats.org/officeDocument/2006/relationships/slideLayout" Target="../slideLayouts/slideLayout129.xml"/><Relationship Id="rId6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11.xml"/><Relationship Id="rId54" Type="http://schemas.openxmlformats.org/officeDocument/2006/relationships/slideLayout" Target="../slideLayouts/slideLayout124.xml"/><Relationship Id="rId62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1" r:id="rId13"/>
    <p:sldLayoutId id="2147483909" r:id="rId14"/>
    <p:sldLayoutId id="2147483752" r:id="rId15"/>
    <p:sldLayoutId id="2147483753" r:id="rId16"/>
    <p:sldLayoutId id="2147483754" r:id="rId17"/>
    <p:sldLayoutId id="2147483755" r:id="rId18"/>
    <p:sldLayoutId id="2147483774" r:id="rId19"/>
    <p:sldLayoutId id="2147483756" r:id="rId20"/>
    <p:sldLayoutId id="2147483775" r:id="rId21"/>
    <p:sldLayoutId id="2147483757" r:id="rId22"/>
    <p:sldLayoutId id="2147483776" r:id="rId23"/>
    <p:sldLayoutId id="2147483758" r:id="rId24"/>
    <p:sldLayoutId id="2147483777" r:id="rId25"/>
    <p:sldLayoutId id="2147483759" r:id="rId26"/>
    <p:sldLayoutId id="2147483778" r:id="rId27"/>
    <p:sldLayoutId id="2147483760" r:id="rId28"/>
    <p:sldLayoutId id="2147483779" r:id="rId29"/>
    <p:sldLayoutId id="2147483761" r:id="rId30"/>
    <p:sldLayoutId id="2147483780" r:id="rId31"/>
    <p:sldLayoutId id="2147483762" r:id="rId32"/>
    <p:sldLayoutId id="2147483781" r:id="rId33"/>
    <p:sldLayoutId id="2147483763" r:id="rId34"/>
    <p:sldLayoutId id="2147483782" r:id="rId35"/>
    <p:sldLayoutId id="2147483764" r:id="rId36"/>
    <p:sldLayoutId id="2147483783" r:id="rId37"/>
    <p:sldLayoutId id="2147483765" r:id="rId38"/>
    <p:sldLayoutId id="2147483784" r:id="rId39"/>
    <p:sldLayoutId id="2147483785" r:id="rId40"/>
    <p:sldLayoutId id="2147483766" r:id="rId41"/>
    <p:sldLayoutId id="2147483768" r:id="rId42"/>
    <p:sldLayoutId id="2147483786" r:id="rId43"/>
    <p:sldLayoutId id="2147483788" r:id="rId44"/>
    <p:sldLayoutId id="2147483769" r:id="rId45"/>
    <p:sldLayoutId id="2147483767" r:id="rId46"/>
    <p:sldLayoutId id="2147483787" r:id="rId47"/>
    <p:sldLayoutId id="2147483771" r:id="rId48"/>
    <p:sldLayoutId id="2147483773" r:id="rId49"/>
    <p:sldLayoutId id="2147483792" r:id="rId50"/>
    <p:sldLayoutId id="2147483793" r:id="rId51"/>
    <p:sldLayoutId id="2147483794" r:id="rId52"/>
    <p:sldLayoutId id="2147483795" r:id="rId53"/>
    <p:sldLayoutId id="2147483796" r:id="rId54"/>
    <p:sldLayoutId id="2147483797" r:id="rId55"/>
    <p:sldLayoutId id="2147483798" r:id="rId56"/>
    <p:sldLayoutId id="2147483842" r:id="rId57"/>
    <p:sldLayoutId id="2147483841" r:id="rId58"/>
    <p:sldLayoutId id="2147483843" r:id="rId59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00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79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  <p:sldLayoutId id="2147483935" r:id="rId24"/>
    <p:sldLayoutId id="2147483936" r:id="rId25"/>
    <p:sldLayoutId id="2147483937" r:id="rId26"/>
    <p:sldLayoutId id="2147483938" r:id="rId27"/>
    <p:sldLayoutId id="2147483939" r:id="rId28"/>
    <p:sldLayoutId id="2147483940" r:id="rId29"/>
    <p:sldLayoutId id="2147483941" r:id="rId30"/>
    <p:sldLayoutId id="2147483942" r:id="rId31"/>
    <p:sldLayoutId id="2147483943" r:id="rId32"/>
    <p:sldLayoutId id="2147483944" r:id="rId33"/>
    <p:sldLayoutId id="2147483945" r:id="rId34"/>
    <p:sldLayoutId id="2147483946" r:id="rId35"/>
    <p:sldLayoutId id="2147483947" r:id="rId36"/>
    <p:sldLayoutId id="2147483948" r:id="rId37"/>
    <p:sldLayoutId id="2147483949" r:id="rId38"/>
    <p:sldLayoutId id="2147483950" r:id="rId39"/>
    <p:sldLayoutId id="2147483951" r:id="rId40"/>
    <p:sldLayoutId id="2147483952" r:id="rId41"/>
    <p:sldLayoutId id="2147483953" r:id="rId42"/>
    <p:sldLayoutId id="2147483954" r:id="rId43"/>
    <p:sldLayoutId id="2147483955" r:id="rId44"/>
    <p:sldLayoutId id="2147483956" r:id="rId45"/>
    <p:sldLayoutId id="2147483957" r:id="rId46"/>
    <p:sldLayoutId id="2147483958" r:id="rId47"/>
    <p:sldLayoutId id="2147483959" r:id="rId48"/>
    <p:sldLayoutId id="2147483960" r:id="rId49"/>
    <p:sldLayoutId id="2147483961" r:id="rId50"/>
    <p:sldLayoutId id="2147483962" r:id="rId51"/>
    <p:sldLayoutId id="2147483963" r:id="rId52"/>
    <p:sldLayoutId id="2147483964" r:id="rId53"/>
    <p:sldLayoutId id="2147483965" r:id="rId54"/>
    <p:sldLayoutId id="2147483966" r:id="rId55"/>
    <p:sldLayoutId id="2147483967" r:id="rId56"/>
    <p:sldLayoutId id="2147483968" r:id="rId57"/>
    <p:sldLayoutId id="2147483969" r:id="rId58"/>
    <p:sldLayoutId id="2147483970" r:id="rId59"/>
    <p:sldLayoutId id="2147483971" r:id="rId60"/>
    <p:sldLayoutId id="2147483972" r:id="rId61"/>
    <p:sldLayoutId id="2147483973" r:id="rId62"/>
    <p:sldLayoutId id="2147483974" r:id="rId63"/>
    <p:sldLayoutId id="2147483975" r:id="rId64"/>
    <p:sldLayoutId id="2147483976" r:id="rId65"/>
    <p:sldLayoutId id="2147483977" r:id="rId66"/>
    <p:sldLayoutId id="2147483978" r:id="rId6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8.png"/><Relationship Id="rId5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4.sv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8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83F95D07-BA6C-443C-A50C-C747EA58D9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0308468" y="188640"/>
            <a:ext cx="5629932" cy="816402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CB003F4-5071-4009-A54C-D030F240D39B}"/>
              </a:ext>
            </a:extLst>
          </p:cNvPr>
          <p:cNvSpPr/>
          <p:nvPr/>
        </p:nvSpPr>
        <p:spPr>
          <a:xfrm>
            <a:off x="0" y="2740615"/>
            <a:ext cx="2927648" cy="137677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3339408" y="2740614"/>
            <a:ext cx="8697252" cy="13767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Контролируемая задолженность</a:t>
            </a:r>
          </a:p>
          <a:p>
            <a:pPr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cs typeface="Arial" panose="020B0604020202020204" pitchFamily="34" charset="0"/>
              </a:rPr>
              <a:t>Особенности применения правил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«недостаточной капитализации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»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9408" y="5265494"/>
            <a:ext cx="4124744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5068">
                    <a:lumMod val="75000"/>
                  </a:srgbClr>
                </a:solidFill>
                <a:effectLst/>
                <a:uLnTx/>
                <a:uFillTx/>
                <a:ea typeface="Roboto Condensed" panose="02000000000000000000" pitchFamily="2" charset="0"/>
              </a:rPr>
              <a:t>Заместитель начальника Управления трансфертного ценообразования ФНС России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solidFill>
                  <a:srgbClr val="485068">
                    <a:lumMod val="75000"/>
                  </a:srgbClr>
                </a:solidFill>
                <a:ea typeface="Roboto Condensed" panose="02000000000000000000" pitchFamily="2" charset="0"/>
              </a:rPr>
              <a:t>А.Г. Смотрицкая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85068">
                  <a:lumMod val="75000"/>
                </a:srgbClr>
              </a:solidFill>
              <a:effectLst/>
              <a:uLnTx/>
              <a:uFillTx/>
              <a:ea typeface="Roboto Condensed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1071" y="3096833"/>
            <a:ext cx="2085509" cy="6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743A8F7-0FDA-4E60-87A6-6AF3D55702A6}"/>
              </a:ext>
            </a:extLst>
          </p:cNvPr>
          <p:cNvCxnSpPr>
            <a:cxnSpLocks/>
          </p:cNvCxnSpPr>
          <p:nvPr/>
        </p:nvCxnSpPr>
        <p:spPr>
          <a:xfrm>
            <a:off x="0" y="4221088"/>
            <a:ext cx="12192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DAA107A-7631-4D77-BE14-FDA3F02EE30F}"/>
              </a:ext>
            </a:extLst>
          </p:cNvPr>
          <p:cNvSpPr txBox="1">
            <a:spLocks/>
          </p:cNvSpPr>
          <p:nvPr/>
        </p:nvSpPr>
        <p:spPr>
          <a:xfrm>
            <a:off x="720000" y="180000"/>
            <a:ext cx="7982726" cy="745127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u="sng" dirty="0" smtClean="0">
                <a:ln w="13462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АЛГОРИТМ ДЕЙСТВИЙ</a:t>
            </a:r>
            <a:endParaRPr lang="ru-RU" sz="3200" u="sng" dirty="0">
              <a:ln w="13462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4293F6D-D54A-452D-B7A2-2EC30680B458}"/>
              </a:ext>
            </a:extLst>
          </p:cNvPr>
          <p:cNvSpPr/>
          <p:nvPr/>
        </p:nvSpPr>
        <p:spPr>
          <a:xfrm>
            <a:off x="1475318" y="2426097"/>
            <a:ext cx="792000" cy="936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171E7B9-F511-4CAD-96B3-69EBBA556BBC}"/>
              </a:ext>
            </a:extLst>
          </p:cNvPr>
          <p:cNvSpPr/>
          <p:nvPr/>
        </p:nvSpPr>
        <p:spPr>
          <a:xfrm flipH="1">
            <a:off x="4386583" y="2426097"/>
            <a:ext cx="792000" cy="936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241F1CD-B933-4AC1-A9D1-3ED7F10081A3}"/>
              </a:ext>
            </a:extLst>
          </p:cNvPr>
          <p:cNvSpPr/>
          <p:nvPr/>
        </p:nvSpPr>
        <p:spPr>
          <a:xfrm flipH="1">
            <a:off x="7297848" y="2426097"/>
            <a:ext cx="792000" cy="936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5D7FDC7-AB00-4D8E-9C06-D403520B747E}"/>
              </a:ext>
            </a:extLst>
          </p:cNvPr>
          <p:cNvSpPr/>
          <p:nvPr/>
        </p:nvSpPr>
        <p:spPr>
          <a:xfrm flipH="1">
            <a:off x="10209112" y="2426097"/>
            <a:ext cx="792000" cy="936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F80575C-B51A-4A59-94EF-79F01BA25F39}"/>
              </a:ext>
            </a:extLst>
          </p:cNvPr>
          <p:cNvSpPr txBox="1"/>
          <p:nvPr/>
        </p:nvSpPr>
        <p:spPr>
          <a:xfrm>
            <a:off x="719318" y="3789040"/>
            <a:ext cx="2304000" cy="169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10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Проверить критерии контролируемой задолженности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F01C74-6ABC-4DEB-9C23-905486B9C463}"/>
              </a:ext>
            </a:extLst>
          </p:cNvPr>
          <p:cNvSpPr txBox="1"/>
          <p:nvPr/>
        </p:nvSpPr>
        <p:spPr>
          <a:xfrm>
            <a:off x="6541848" y="3789040"/>
            <a:ext cx="2304000" cy="169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10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Рассчитать предельный размер процентов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5127662-83D9-486F-B1C0-DD97A9F48EC0}"/>
              </a:ext>
            </a:extLst>
          </p:cNvPr>
          <p:cNvSpPr txBox="1"/>
          <p:nvPr/>
        </p:nvSpPr>
        <p:spPr>
          <a:xfrm>
            <a:off x="3630583" y="3789040"/>
            <a:ext cx="2304000" cy="169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10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Рассчитать коэффициент капитализации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96236C6-CFB0-4C63-B673-D5CB919FDB32}"/>
              </a:ext>
            </a:extLst>
          </p:cNvPr>
          <p:cNvSpPr txBox="1"/>
          <p:nvPr/>
        </p:nvSpPr>
        <p:spPr>
          <a:xfrm>
            <a:off x="9453112" y="3789040"/>
            <a:ext cx="2304000" cy="169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10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Определить применимую ставку налога у источника</a:t>
            </a:r>
          </a:p>
        </p:txBody>
      </p:sp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80000" y="6192000"/>
            <a:ext cx="2085509" cy="6643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9004" y="866747"/>
            <a:ext cx="10845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Цель: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ограничить </a:t>
            </a:r>
            <a:r>
              <a:rPr lang="ru-RU" sz="2000" dirty="0">
                <a:solidFill>
                  <a:srgbClr val="000000"/>
                </a:solidFill>
              </a:rPr>
              <a:t>возможности </a:t>
            </a:r>
            <a:r>
              <a:rPr lang="ru-RU" sz="2000" dirty="0" smtClean="0">
                <a:solidFill>
                  <a:srgbClr val="000000"/>
                </a:solidFill>
              </a:rPr>
              <a:t>вывода </a:t>
            </a:r>
            <a:r>
              <a:rPr lang="ru-RU" sz="2000" dirty="0">
                <a:solidFill>
                  <a:srgbClr val="000000"/>
                </a:solidFill>
              </a:rPr>
              <a:t>прибыли из-под налогообложения </a:t>
            </a:r>
            <a:r>
              <a:rPr lang="ru-RU" sz="2000" b="1" dirty="0">
                <a:solidFill>
                  <a:srgbClr val="000000"/>
                </a:solidFill>
              </a:rPr>
              <a:t>в иностранные юрисдикции</a:t>
            </a:r>
            <a:r>
              <a:rPr lang="ru-RU" sz="2000" dirty="0">
                <a:solidFill>
                  <a:srgbClr val="000000"/>
                </a:solidFill>
              </a:rPr>
              <a:t> в результате манипулирования способами привлечения капитала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991355"/>
            <a:ext cx="828002" cy="8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>
            <a:stCxn id="31" idx="2"/>
            <a:endCxn id="28" idx="0"/>
          </p:cNvCxnSpPr>
          <p:nvPr/>
        </p:nvCxnSpPr>
        <p:spPr>
          <a:xfrm>
            <a:off x="7249990" y="3469386"/>
            <a:ext cx="1140924" cy="66272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31" idx="2"/>
          </p:cNvCxnSpPr>
          <p:nvPr/>
        </p:nvCxnSpPr>
        <p:spPr>
          <a:xfrm flipH="1">
            <a:off x="6138212" y="3469386"/>
            <a:ext cx="1111778" cy="66272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5C764B33-A01A-42AC-8172-D951031D8CC7}"/>
              </a:ext>
            </a:extLst>
          </p:cNvPr>
          <p:cNvSpPr txBox="1">
            <a:spLocks/>
          </p:cNvSpPr>
          <p:nvPr/>
        </p:nvSpPr>
        <p:spPr>
          <a:xfrm>
            <a:off x="720000" y="180000"/>
            <a:ext cx="11532605" cy="7451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86000"/>
              </a:lnSpc>
              <a:spcBef>
                <a:spcPct val="0"/>
              </a:spcBef>
              <a:buNone/>
              <a:defRPr sz="3200" u="sng" kern="800" spc="-53">
                <a:ln w="13462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КРИТЕРИИ КОНТРОЛИРУЕМОЙ ЗАДОЛЖЕННОСТИ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DFF2EF24-9CA1-4C67-8C77-D0DC37FE75CD}"/>
              </a:ext>
            </a:extLst>
          </p:cNvPr>
          <p:cNvSpPr/>
          <p:nvPr/>
        </p:nvSpPr>
        <p:spPr>
          <a:xfrm>
            <a:off x="2774590" y="2924651"/>
            <a:ext cx="1888632" cy="531317"/>
          </a:xfrm>
          <a:prstGeom prst="rect">
            <a:avLst/>
          </a:prstGeom>
          <a:solidFill>
            <a:srgbClr val="5D8BC2"/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AU" sz="2000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CYP Co</a:t>
            </a:r>
            <a:endParaRPr lang="ru-RU" sz="2000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D92A137-2739-4E6B-BF89-74D332A6DE65}"/>
              </a:ext>
            </a:extLst>
          </p:cNvPr>
          <p:cNvSpPr/>
          <p:nvPr/>
        </p:nvSpPr>
        <p:spPr>
          <a:xfrm>
            <a:off x="2776919" y="1700735"/>
            <a:ext cx="1888632" cy="552549"/>
          </a:xfrm>
          <a:prstGeom prst="rect">
            <a:avLst/>
          </a:prstGeom>
          <a:solidFill>
            <a:srgbClr val="5D8BC2"/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BVI Co</a:t>
            </a:r>
            <a:endParaRPr lang="ru-RU" sz="20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D9E80C5-9775-42F7-A3D6-3F33065AC447}"/>
              </a:ext>
            </a:extLst>
          </p:cNvPr>
          <p:cNvSpPr/>
          <p:nvPr/>
        </p:nvSpPr>
        <p:spPr>
          <a:xfrm>
            <a:off x="7463942" y="4132114"/>
            <a:ext cx="1853943" cy="5902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RUS 2 Co</a:t>
            </a:r>
            <a:endParaRPr lang="ru-RU" sz="2000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3E3E333-D64E-418E-9B43-88BA43718194}"/>
              </a:ext>
            </a:extLst>
          </p:cNvPr>
          <p:cNvSpPr/>
          <p:nvPr/>
        </p:nvSpPr>
        <p:spPr>
          <a:xfrm>
            <a:off x="6312024" y="1700735"/>
            <a:ext cx="1875932" cy="531317"/>
          </a:xfrm>
          <a:prstGeom prst="rect">
            <a:avLst/>
          </a:prstGeom>
          <a:solidFill>
            <a:srgbClr val="5D8BC2"/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AU" sz="2000" b="1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BVI Co</a:t>
            </a:r>
            <a:endParaRPr lang="ru-RU" sz="2000" b="1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28147CF-AE88-45E5-AD24-4452CCD91767}"/>
              </a:ext>
            </a:extLst>
          </p:cNvPr>
          <p:cNvSpPr/>
          <p:nvPr/>
        </p:nvSpPr>
        <p:spPr>
          <a:xfrm>
            <a:off x="5219968" y="4132114"/>
            <a:ext cx="1836488" cy="5902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RUS Co</a:t>
            </a:r>
          </a:p>
        </p:txBody>
      </p:sp>
      <p:sp>
        <p:nvSpPr>
          <p:cNvPr id="31" name="Объект 16">
            <a:extLst>
              <a:ext uri="{FF2B5EF4-FFF2-40B4-BE49-F238E27FC236}">
                <a16:creationId xmlns="" xmlns:a16="http://schemas.microsoft.com/office/drawing/2014/main" id="{FAB8827E-9137-42AC-A60F-25DD30F45CDB}"/>
              </a:ext>
            </a:extLst>
          </p:cNvPr>
          <p:cNvSpPr txBox="1">
            <a:spLocks/>
          </p:cNvSpPr>
          <p:nvPr/>
        </p:nvSpPr>
        <p:spPr>
          <a:xfrm>
            <a:off x="6312024" y="2924651"/>
            <a:ext cx="1875932" cy="544735"/>
          </a:xfrm>
          <a:prstGeom prst="rect">
            <a:avLst/>
          </a:prstGeom>
          <a:solidFill>
            <a:srgbClr val="5D8BC2"/>
          </a:soli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</a:bodyPr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Font typeface="Arial" panose="020B0604020202020204" pitchFamily="34" charset="0"/>
              <a:buNone/>
            </a:pPr>
            <a:r>
              <a:rPr lang="en-AU" spc="5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CYP Co</a:t>
            </a:r>
            <a:endParaRPr lang="ru-RU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Соединитель: уступ 29">
            <a:extLst>
              <a:ext uri="{FF2B5EF4-FFF2-40B4-BE49-F238E27FC236}">
                <a16:creationId xmlns="" xmlns:a16="http://schemas.microsoft.com/office/drawing/2014/main" id="{AE1C9E35-059C-41AE-996C-D68BE4958192}"/>
              </a:ext>
            </a:extLst>
          </p:cNvPr>
          <p:cNvCxnSpPr>
            <a:cxnSpLocks/>
            <a:stCxn id="31" idx="3"/>
            <a:endCxn id="28" idx="0"/>
          </p:cNvCxnSpPr>
          <p:nvPr/>
        </p:nvCxnSpPr>
        <p:spPr>
          <a:xfrm>
            <a:off x="8187956" y="3197019"/>
            <a:ext cx="202958" cy="935095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29">
            <a:extLst>
              <a:ext uri="{FF2B5EF4-FFF2-40B4-BE49-F238E27FC236}">
                <a16:creationId xmlns="" xmlns:a16="http://schemas.microsoft.com/office/drawing/2014/main" id="{AE1C9E35-059C-41AE-996C-D68BE4958192}"/>
              </a:ext>
            </a:extLst>
          </p:cNvPr>
          <p:cNvCxnSpPr>
            <a:cxnSpLocks/>
            <a:stCxn id="28" idx="2"/>
          </p:cNvCxnSpPr>
          <p:nvPr/>
        </p:nvCxnSpPr>
        <p:spPr>
          <a:xfrm rot="5400000">
            <a:off x="7264563" y="3596045"/>
            <a:ext cx="12700" cy="2252702"/>
          </a:xfrm>
          <a:prstGeom prst="bentConnector3">
            <a:avLst>
              <a:gd name="adj1" fmla="val 180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29">
            <a:extLst>
              <a:ext uri="{FF2B5EF4-FFF2-40B4-BE49-F238E27FC236}">
                <a16:creationId xmlns="" xmlns:a16="http://schemas.microsoft.com/office/drawing/2014/main" id="{AE1C9E35-059C-41AE-996C-D68BE4958192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 flipV="1">
            <a:off x="2774590" y="3190310"/>
            <a:ext cx="12700" cy="1229928"/>
          </a:xfrm>
          <a:prstGeom prst="bentConnector3">
            <a:avLst>
              <a:gd name="adj1" fmla="val 180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7" idx="2"/>
            <a:endCxn id="26" idx="0"/>
          </p:cNvCxnSpPr>
          <p:nvPr/>
        </p:nvCxnSpPr>
        <p:spPr>
          <a:xfrm flipH="1">
            <a:off x="3718906" y="2253284"/>
            <a:ext cx="2329" cy="67136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6" idx="2"/>
            <a:endCxn id="45" idx="0"/>
          </p:cNvCxnSpPr>
          <p:nvPr/>
        </p:nvCxnSpPr>
        <p:spPr>
          <a:xfrm flipH="1">
            <a:off x="3718905" y="3455968"/>
            <a:ext cx="1" cy="67136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9" idx="2"/>
            <a:endCxn id="31" idx="0"/>
          </p:cNvCxnSpPr>
          <p:nvPr/>
        </p:nvCxnSpPr>
        <p:spPr>
          <a:xfrm>
            <a:off x="7249990" y="2232052"/>
            <a:ext cx="0" cy="6925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D5A01C7-B21A-460B-A130-8171939200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BBCCD8"/>
              </a:clrFrom>
              <a:clrTo>
                <a:srgbClr val="BBCC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96" y="4722396"/>
            <a:ext cx="405916" cy="36738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132983C-07A4-4F94-81F9-AE477C9B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BCCD8"/>
              </a:clrFrom>
              <a:clrTo>
                <a:srgbClr val="BBCCD8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34" y="3460398"/>
            <a:ext cx="364620" cy="36462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35717B2-4431-4583-B2E3-D48E0A8F74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BCCD8"/>
              </a:clrFrom>
              <a:clrTo>
                <a:srgbClr val="BBCCD8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56" y="3528889"/>
            <a:ext cx="405916" cy="3673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54293F6D-D54A-452D-B7A2-2EC30680B458}"/>
              </a:ext>
            </a:extLst>
          </p:cNvPr>
          <p:cNvSpPr/>
          <p:nvPr/>
        </p:nvSpPr>
        <p:spPr>
          <a:xfrm>
            <a:off x="72000" y="843774"/>
            <a:ext cx="895243" cy="88722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dirty="0" smtClean="0">
                <a:ln w="0"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ru-RU" sz="3500" b="1" dirty="0">
              <a:ln w="0"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54293F6D-D54A-452D-B7A2-2EC30680B458}"/>
              </a:ext>
            </a:extLst>
          </p:cNvPr>
          <p:cNvSpPr/>
          <p:nvPr/>
        </p:nvSpPr>
        <p:spPr>
          <a:xfrm>
            <a:off x="72000" y="5741674"/>
            <a:ext cx="895243" cy="88722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dirty="0" smtClean="0">
                <a:ln w="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ru-RU" sz="3500" dirty="0">
              <a:ln w="0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28147CF-AE88-45E5-AD24-4452CCD91767}"/>
              </a:ext>
            </a:extLst>
          </p:cNvPr>
          <p:cNvSpPr/>
          <p:nvPr/>
        </p:nvSpPr>
        <p:spPr>
          <a:xfrm>
            <a:off x="2774588" y="4127335"/>
            <a:ext cx="1888633" cy="5950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RUS Co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299757" y="5298302"/>
            <a:ext cx="9697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chemeClr val="bg2">
                    <a:lumMod val="50000"/>
                  </a:schemeClr>
                </a:solidFill>
              </a:rPr>
              <a:t> Указанные лица могут являться поручителем или гарантом по задолженности</a:t>
            </a:r>
            <a:endParaRPr lang="ru-RU" sz="1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7100" y="1062852"/>
            <a:ext cx="9644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Доля прямого (косвенного) участия </a:t>
            </a:r>
            <a:r>
              <a:rPr lang="ru-RU" b="1" dirty="0" smtClean="0">
                <a:solidFill>
                  <a:srgbClr val="000000"/>
                </a:solidFill>
              </a:rPr>
              <a:t>иностранного лица</a:t>
            </a:r>
            <a:r>
              <a:rPr lang="ru-RU" dirty="0" smtClean="0">
                <a:solidFill>
                  <a:srgbClr val="000000"/>
                </a:solidFill>
              </a:rPr>
              <a:t> более </a:t>
            </a:r>
            <a:r>
              <a:rPr lang="ru-RU" dirty="0">
                <a:solidFill>
                  <a:srgbClr val="000000"/>
                </a:solidFill>
              </a:rPr>
              <a:t>25%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7100" y="5818977"/>
            <a:ext cx="9489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Размер задолженности более чем </a:t>
            </a:r>
            <a:r>
              <a:rPr lang="ru-RU" b="1" dirty="0">
                <a:solidFill>
                  <a:srgbClr val="000000"/>
                </a:solidFill>
              </a:rPr>
              <a:t>в 3 раза </a:t>
            </a:r>
            <a:r>
              <a:rPr lang="ru-RU" dirty="0">
                <a:solidFill>
                  <a:srgbClr val="000000"/>
                </a:solidFill>
              </a:rPr>
              <a:t>превышает размер собственного капитала </a:t>
            </a:r>
            <a:r>
              <a:rPr lang="en-AU" dirty="0">
                <a:solidFill>
                  <a:srgbClr val="000000"/>
                </a:solidFill>
              </a:rPr>
              <a:t>RUS Co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404" y="5305079"/>
            <a:ext cx="795411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93663" lvl="1" indent="361950" algn="ctr">
              <a:spcBef>
                <a:spcPts val="600"/>
              </a:spcBef>
              <a:buSzPct val="200000"/>
              <a:buBlip>
                <a:blip r:embed="rId4"/>
              </a:buBlip>
            </a:pPr>
            <a:r>
              <a:rPr lang="ru-RU" dirty="0"/>
              <a:t> </a:t>
            </a:r>
            <a:endParaRPr lang="ru-RU" dirty="0">
              <a:latin typeface="Akrobat" panose="00000600000000000000" pitchFamily="50" charset="-52"/>
            </a:endParaRPr>
          </a:p>
        </p:txBody>
      </p:sp>
      <p:pic>
        <p:nvPicPr>
          <p:cNvPr id="50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80000" y="6192000"/>
            <a:ext cx="2085509" cy="6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401B86-A1ED-4315-A617-A433F39104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764"/>
            <a:ext cx="4367808" cy="578823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3028DC6-843D-42AC-97B9-7B26A638F2FE}"/>
              </a:ext>
            </a:extLst>
          </p:cNvPr>
          <p:cNvSpPr txBox="1">
            <a:spLocks/>
          </p:cNvSpPr>
          <p:nvPr/>
        </p:nvSpPr>
        <p:spPr>
          <a:xfrm>
            <a:off x="720000" y="180000"/>
            <a:ext cx="7401262" cy="7451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86000"/>
              </a:lnSpc>
              <a:spcBef>
                <a:spcPct val="0"/>
              </a:spcBef>
              <a:buNone/>
              <a:defRPr sz="3200" u="sng" kern="800" spc="-53">
                <a:ln w="13462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РАСЧЕТ ПРЕДЕЛЬНЫХ ПРОЦЕНТОВ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55400B-1A3C-437D-9833-E0AAD0013F33}"/>
              </a:ext>
            </a:extLst>
          </p:cNvPr>
          <p:cNvSpPr txBox="1"/>
          <p:nvPr/>
        </p:nvSpPr>
        <p:spPr>
          <a:xfrm>
            <a:off x="5335678" y="1069765"/>
            <a:ext cx="65569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Чистые Активы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= Валюта Баланса – (Разд. IV  Долгосрочные обязательства + Разд. V Краткосрочные обязательства)</a:t>
            </a:r>
          </a:p>
          <a:p>
            <a:pPr marL="324000" indent="-342900" algn="just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Собственный капитал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= Чистые Активы + Налоговая Задолженность </a:t>
            </a:r>
          </a:p>
          <a:p>
            <a:pPr marL="324000" indent="-342900" algn="just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Доля участия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= Прямое участие (Голосующие акции или Доля в капитале) + Косвенное участие (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Symbol"/>
              </a:rPr>
              <a:t> (Прямое участие 1* Прямое участие 2 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Symbol"/>
              </a:rPr>
              <a:t>…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Symbol"/>
              </a:rPr>
              <a:t>Прямое участие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Symbol"/>
              </a:rPr>
              <a:t>N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Symbol"/>
              </a:rPr>
              <a:t>)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Symbol"/>
              </a:rPr>
              <a:t>)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Symbol"/>
            </a:endParaRPr>
          </a:p>
          <a:p>
            <a:pPr marL="324000" indent="-342900" algn="just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Symbol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Коэффициент капитализации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= Задолженность (перед одним контрагентом) / (Собственный капитал x Доля участия ИК) / 3</a:t>
            </a:r>
          </a:p>
          <a:p>
            <a:pPr marL="324000" indent="-342900" algn="just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Норматив процентов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=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Начисленные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%% / Коэффициент капитализации</a:t>
            </a:r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80000" y="6192000"/>
            <a:ext cx="2085509" cy="6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E3C0B6E-A73D-4702-898B-F96AA4771F55}"/>
              </a:ext>
            </a:extLst>
          </p:cNvPr>
          <p:cNvSpPr txBox="1">
            <a:spLocks/>
          </p:cNvSpPr>
          <p:nvPr/>
        </p:nvSpPr>
        <p:spPr>
          <a:xfrm>
            <a:off x="720000" y="180000"/>
            <a:ext cx="7401262" cy="7451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86000"/>
              </a:lnSpc>
              <a:spcBef>
                <a:spcPct val="0"/>
              </a:spcBef>
              <a:buNone/>
              <a:defRPr sz="3200" u="sng" kern="800" spc="-53">
                <a:ln w="13462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ИЗМЕНЕНИЯ 2022-2023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E16950-40F4-431B-93C9-8E723A2563AA}"/>
              </a:ext>
            </a:extLst>
          </p:cNvPr>
          <p:cNvSpPr txBox="1"/>
          <p:nvPr/>
        </p:nvSpPr>
        <p:spPr>
          <a:xfrm>
            <a:off x="578224" y="2241351"/>
            <a:ext cx="112424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С 1 января 2022 года по 31 декабря 2023 года</a:t>
            </a:r>
            <a:r>
              <a:rPr lang="ru-RU" sz="2000" b="0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при применении положений пункта 2 статьи 269 НК РФ НК РФ для долговых обязательств, возникших </a:t>
            </a:r>
            <a:r>
              <a:rPr lang="ru-RU" sz="2000" b="1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до 1 марта 2022 года</a:t>
            </a:r>
            <a:r>
              <a:rPr lang="ru-RU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indent="342900" algn="just"/>
            <a:endParaRPr lang="ru-RU" sz="2000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Курс иностранной валюты для определения величины контролируемой задолженности</a:t>
            </a:r>
            <a:r>
              <a:rPr 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 составляет наименьшую из двух величин:</a:t>
            </a:r>
            <a:r>
              <a:rPr lang="ru-RU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курс ЦБ РФ по состоянию на последнюю дату соответствующего отчетного (налогового) периода, либо курс ЦБ РФ по состоянию </a:t>
            </a:r>
            <a:r>
              <a:rPr lang="ru-RU" sz="2000" b="1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на 1 февраля 2022 года</a:t>
            </a:r>
            <a:r>
              <a:rPr lang="ru-RU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величина собственного капитала по состоянию на последнее число каждого отчетного (налогового) периода определяется </a:t>
            </a:r>
            <a:r>
              <a:rPr lang="ru-RU" sz="2000" b="1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без учета курсовых разниц</a:t>
            </a:r>
            <a:r>
              <a:rPr lang="ru-RU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возникших с 1 февраля 2022 года по последнее число отчетного (налогового) периода, на которое определяется коэффициент капитализации.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9E4B21-5110-40A9-9051-1A8983C6EE77}"/>
              </a:ext>
            </a:extLst>
          </p:cNvPr>
          <p:cNvSpPr txBox="1"/>
          <p:nvPr/>
        </p:nvSpPr>
        <p:spPr>
          <a:xfrm>
            <a:off x="1248086" y="1121573"/>
            <a:ext cx="990268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Федеральный закон от 26.03.2022 N 67-ФЗ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24E48B-70F9-42AA-A4DD-6BB3EB24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6" y="1004373"/>
            <a:ext cx="762000" cy="762000"/>
          </a:xfrm>
          <a:prstGeom prst="rect">
            <a:avLst/>
          </a:prstGeom>
        </p:spPr>
      </p:pic>
      <p:pic>
        <p:nvPicPr>
          <p:cNvPr id="11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80000" y="6192000"/>
            <a:ext cx="2085509" cy="6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20000" y="180000"/>
            <a:ext cx="7401262" cy="7451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86000"/>
              </a:lnSpc>
              <a:spcBef>
                <a:spcPct val="0"/>
              </a:spcBef>
              <a:buNone/>
              <a:defRPr sz="3200" u="sng" kern="800" spc="-53">
                <a:ln w="13462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 ЧТО ОБРАТИТЬ ВНИМАНИЕ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741132" y="1231425"/>
            <a:ext cx="5863480" cy="45550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Контролируемые сделки ≠ контролируемая задолженность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Капитализация = выплата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Применимая ставка при выплате дохода – по получателю дохода или по лицу, заявившему себя ФПД</a:t>
            </a:r>
          </a:p>
          <a:p>
            <a:pPr marL="0" indent="0">
              <a:spcBef>
                <a:spcPts val="1000"/>
              </a:spcBef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Сумма займа = вклад в капитал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3DBE528-2C79-4B3A-ACF4-BF630E6D2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" y="1231425"/>
            <a:ext cx="4729086" cy="5626575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80000" y="6192000"/>
            <a:ext cx="2085509" cy="6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1B3B193B9364EB3E068B342C4658D" ma:contentTypeVersion="0" ma:contentTypeDescription="Создание документа." ma:contentTypeScope="" ma:versionID="40cf31bf0273d4c4ee4c6f2956fae9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E314BB-877D-45D1-81FD-07EF5CFD6470}"/>
</file>

<file path=customXml/itemProps2.xml><?xml version="1.0" encoding="utf-8"?>
<ds:datastoreItem xmlns:ds="http://schemas.openxmlformats.org/officeDocument/2006/customXml" ds:itemID="{95FC26DA-8D56-4A20-B83E-C5DC69593B2F}"/>
</file>

<file path=customXml/itemProps3.xml><?xml version="1.0" encoding="utf-8"?>
<ds:datastoreItem xmlns:ds="http://schemas.openxmlformats.org/officeDocument/2006/customXml" ds:itemID="{FA37C81D-18A4-4A2B-848A-3225E46CCF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163408</TotalTime>
  <Words>261</Words>
  <Application>Microsoft Office PowerPoint</Application>
  <PresentationFormat>Широкоэкранный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Roboto Condensed</vt:lpstr>
      <vt:lpstr>Calibri Light</vt:lpstr>
      <vt:lpstr>Open Sans</vt:lpstr>
      <vt:lpstr>Arial</vt:lpstr>
      <vt:lpstr>Wingdings</vt:lpstr>
      <vt:lpstr>Akrobat</vt:lpstr>
      <vt:lpstr>Open Sans Light</vt:lpstr>
      <vt:lpstr>Calibri</vt:lpstr>
      <vt:lpstr>Symbol</vt:lpstr>
      <vt:lpstr>Arial Narrow</vt:lpstr>
      <vt:lpstr>1_Office Theme</vt:lpstr>
      <vt:lpstr>Custom Design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Смотрицкая Анастасия Геннадиевна</cp:lastModifiedBy>
  <cp:revision>1908</cp:revision>
  <cp:lastPrinted>2021-06-08T16:24:28Z</cp:lastPrinted>
  <dcterms:created xsi:type="dcterms:W3CDTF">2014-10-08T23:03:32Z</dcterms:created>
  <dcterms:modified xsi:type="dcterms:W3CDTF">2022-04-05T18:12:46Z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0x0101004211B3B193B9364EB3E068B342C4658D</vt:lpwstr>
  </property>
</Properties>
</file>