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4">
  <p:sldMasterIdLst>
    <p:sldMasterId id="2147483672" r:id="rId4"/>
  </p:sldMasterIdLst>
  <p:notesMasterIdLst>
    <p:notesMasterId r:id="rId19"/>
  </p:notesMasterIdLst>
  <p:sldIdLst>
    <p:sldId id="256" r:id="rId5"/>
    <p:sldId id="264" r:id="rId6"/>
    <p:sldId id="353" r:id="rId7"/>
    <p:sldId id="354" r:id="rId8"/>
    <p:sldId id="361" r:id="rId9"/>
    <p:sldId id="364" r:id="rId10"/>
    <p:sldId id="365" r:id="rId11"/>
    <p:sldId id="362" r:id="rId12"/>
    <p:sldId id="356" r:id="rId13"/>
    <p:sldId id="358" r:id="rId14"/>
    <p:sldId id="363" r:id="rId15"/>
    <p:sldId id="366" r:id="rId16"/>
    <p:sldId id="355" r:id="rId17"/>
    <p:sldId id="359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  <a:srgbClr val="FFCCCC"/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1892" autoAdjust="0"/>
  </p:normalViewPr>
  <p:slideViewPr>
    <p:cSldViewPr snapToGrid="0"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DDA95-426D-4C38-8D2E-242E49C96A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5B6A2E-306E-4CE1-B08D-191CA25BB965}">
      <dgm:prSet phldrT="[Текст]"/>
      <dgm:spPr>
        <a:solidFill>
          <a:srgbClr val="256569"/>
        </a:solidFill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Ненормируемые</a:t>
          </a:r>
        </a:p>
      </dgm:t>
    </dgm:pt>
    <dgm:pt modelId="{5F5B5411-F834-414B-8341-34520A0178EC}" type="parTrans" cxnId="{91E7F7FE-CA47-4E45-A734-D7CD2A7759D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CEA09C-C283-4014-9C97-8D770014600A}" type="sibTrans" cxnId="{91E7F7FE-CA47-4E45-A734-D7CD2A7759D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3E5EE-4A00-4D05-83EE-F9DA5C1FEAAE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рекламные мероприятия через СМИ, информационно-телекоммуникационные сети, при кино- и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видеообслуживании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6E9405A6-7952-48F9-AACF-55A6D57ECAB1}" type="parTrans" cxnId="{7DF5FEE8-C42E-4EDD-9C5A-159F48CFDC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A3C92-2DE3-46B8-A193-854D45BD58BA}" type="sibTrans" cxnId="{7DF5FEE8-C42E-4EDD-9C5A-159F48CFDC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D46E05-7E0E-427F-AFBC-0D3F568C1BFD}">
      <dgm:prSet phldrT="[Текст]"/>
      <dgm:spPr>
        <a:solidFill>
          <a:srgbClr val="256569"/>
        </a:solidFill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Нормируемые</a:t>
          </a:r>
        </a:p>
      </dgm:t>
    </dgm:pt>
    <dgm:pt modelId="{88A12AC7-6A02-4186-A003-56E951E388EA}" type="parTrans" cxnId="{E5EA025C-F482-449A-9330-FBB295B7D82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DF361-0822-4244-89D7-4FC4F933D6B1}" type="sibTrans" cxnId="{E5EA025C-F482-449A-9330-FBB295B7D82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BB31F6-BFEB-4793-BBD4-4C330701A50B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налогоплательщика на приобретение (изготовление) призов, вручаемых победителям розыгрышей таких призов во время проведения массовых рекламных кампаний, </a:t>
          </a:r>
        </a:p>
      </dgm:t>
    </dgm:pt>
    <dgm:pt modelId="{B7E67365-0FDD-4098-B51C-9495EB050E7C}" type="parTrans" cxnId="{F5B85A60-E283-4358-A3BA-C38E6A28298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ABB63B-D042-4A88-B001-F60D17B07F9C}" type="sibTrans" cxnId="{F5B85A60-E283-4358-A3BA-C38E6A28298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DE06C-B157-4911-810E-1BAADC7D978E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световую и иную </a:t>
          </a:r>
          <a:r>
            <a: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наружную рекламу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включая изготовление рекламных стендов и рекламных щитов;</a:t>
          </a:r>
        </a:p>
      </dgm:t>
    </dgm:pt>
    <dgm:pt modelId="{CCAEAD05-7A2A-4215-85C3-24D14E1D2313}" type="parTrans" cxnId="{4D483650-C777-480D-9574-B9692907C5A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036918-8B21-434F-8B02-F5C2047A5814}" type="sibTrans" cxnId="{4D483650-C777-480D-9574-B9692907C5A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A060EE-8B13-4E2B-9485-1174C93E3B42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участие в выставках, ярмарках, экспозициях, на оформление витрин, выставок-продаж, комнат образцов и демонстрационных залов, изготовление рекламных брошюр и каталогов, содержащих информацию о реализуемых товарах, выполняемых работах, оказываемых услугах, товарных знаках и знаках обслуживания, и (или) о самой организации,</a:t>
          </a:r>
        </a:p>
      </dgm:t>
    </dgm:pt>
    <dgm:pt modelId="{455D2094-4DA5-45F3-8499-DE0CFD02BF48}" type="parTrans" cxnId="{FCBDEF4A-C13C-4FF3-9483-0A3A08DE349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BD40F-F171-4559-821E-D4E5330D9FD1}" type="sibTrans" cxnId="{FCBDEF4A-C13C-4FF3-9483-0A3A08DE349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AB8A7D-1256-4526-A6B6-F09288E99863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уценку товаров, полностью или частично потерявших свои первоначальные качества при экспонировании.</a:t>
          </a:r>
        </a:p>
      </dgm:t>
    </dgm:pt>
    <dgm:pt modelId="{B4BD2D74-A034-4186-AD79-B8803511AD3F}" type="parTrans" cxnId="{ACEEC6E1-AFBF-4034-A148-0DDF790B7F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F32BB-39F1-4F4E-9AA3-183A68932E91}" type="sibTrans" cxnId="{ACEEC6E1-AFBF-4034-A148-0DDF790B7F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5AC33-158E-47CF-853B-46C92CE77620}">
      <dgm:prSet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8E53B4-1DA6-4D5C-90E4-6EB2ECFDA381}" type="parTrans" cxnId="{F32FF7E0-12BA-4DEF-9004-6602B811C26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A6B091-592B-4067-A077-3418829D21C3}" type="sibTrans" cxnId="{F32FF7E0-12BA-4DEF-9004-6602B811C26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632D81-4A6A-4536-969E-BF529804257F}">
      <dgm:prSet phldrT="[Текст]"/>
      <dgm:spPr/>
      <dgm:t>
        <a:bodyPr/>
        <a:lstStyle/>
        <a:p>
          <a:r>
            <a: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иные не указанные выше виды рекламы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07C18186-1632-4B3B-8F36-3FDBBBA53885}" type="parTrans" cxnId="{0D7CB110-F3C2-48C5-8BD1-D517F878DA5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9E12EF-805F-49CD-95FE-5DB902F3A7C9}" type="sibTrans" cxnId="{0D7CB110-F3C2-48C5-8BD1-D517F878DA5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BADCFF-26C3-4C64-A173-CC4B6F8262FB}" type="pres">
      <dgm:prSet presAssocID="{F62DDA95-426D-4C38-8D2E-242E49C96AF4}" presName="linear" presStyleCnt="0">
        <dgm:presLayoutVars>
          <dgm:animLvl val="lvl"/>
          <dgm:resizeHandles val="exact"/>
        </dgm:presLayoutVars>
      </dgm:prSet>
      <dgm:spPr/>
    </dgm:pt>
    <dgm:pt modelId="{29CBD0FF-DA7D-4463-8BB9-86656B61D2E6}" type="pres">
      <dgm:prSet presAssocID="{E15B6A2E-306E-4CE1-B08D-191CA25BB96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58639A6-058B-4C71-918A-7E8E16677B1D}" type="pres">
      <dgm:prSet presAssocID="{E15B6A2E-306E-4CE1-B08D-191CA25BB965}" presName="childText" presStyleLbl="revTx" presStyleIdx="0" presStyleCnt="2">
        <dgm:presLayoutVars>
          <dgm:bulletEnabled val="1"/>
        </dgm:presLayoutVars>
      </dgm:prSet>
      <dgm:spPr/>
    </dgm:pt>
    <dgm:pt modelId="{A62980F2-BF46-4009-AB9A-3169E7227141}" type="pres">
      <dgm:prSet presAssocID="{E9D46E05-7E0E-427F-AFBC-0D3F568C1BF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D3A65BD-260D-4A4B-9CA5-287ED57A4390}" type="pres">
      <dgm:prSet presAssocID="{E9D46E05-7E0E-427F-AFBC-0D3F568C1BF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28C4E00-FB6A-407E-8B48-2970BC7BF64D}" type="presOf" srcId="{E9D46E05-7E0E-427F-AFBC-0D3F568C1BFD}" destId="{A62980F2-BF46-4009-AB9A-3169E7227141}" srcOrd="0" destOrd="0" presId="urn:microsoft.com/office/officeart/2005/8/layout/vList2"/>
    <dgm:cxn modelId="{0D7CB110-F3C2-48C5-8BD1-D517F878DA5E}" srcId="{E9D46E05-7E0E-427F-AFBC-0D3F568C1BFD}" destId="{F5632D81-4A6A-4536-969E-BF529804257F}" srcOrd="1" destOrd="0" parTransId="{07C18186-1632-4B3B-8F36-3FDBBBA53885}" sibTransId="{449E12EF-805F-49CD-95FE-5DB902F3A7C9}"/>
    <dgm:cxn modelId="{E5EA025C-F482-449A-9330-FBB295B7D821}" srcId="{F62DDA95-426D-4C38-8D2E-242E49C96AF4}" destId="{E9D46E05-7E0E-427F-AFBC-0D3F568C1BFD}" srcOrd="1" destOrd="0" parTransId="{88A12AC7-6A02-4186-A003-56E951E388EA}" sibTransId="{3B8DF361-0822-4244-89D7-4FC4F933D6B1}"/>
    <dgm:cxn modelId="{F4AE0C5E-D0CA-45C6-B31D-38A1F5EBDA37}" type="presOf" srcId="{E15B6A2E-306E-4CE1-B08D-191CA25BB965}" destId="{29CBD0FF-DA7D-4463-8BB9-86656B61D2E6}" srcOrd="0" destOrd="0" presId="urn:microsoft.com/office/officeart/2005/8/layout/vList2"/>
    <dgm:cxn modelId="{F5B85A60-E283-4358-A3BA-C38E6A282982}" srcId="{E9D46E05-7E0E-427F-AFBC-0D3F568C1BFD}" destId="{69BB31F6-BFEB-4793-BBD4-4C330701A50B}" srcOrd="0" destOrd="0" parTransId="{B7E67365-0FDD-4098-B51C-9495EB050E7C}" sibTransId="{54ABB63B-D042-4A88-B001-F60D17B07F9C}"/>
    <dgm:cxn modelId="{FCBDEF4A-C13C-4FF3-9483-0A3A08DE3491}" srcId="{E15B6A2E-306E-4CE1-B08D-191CA25BB965}" destId="{E4A060EE-8B13-4E2B-9485-1174C93E3B42}" srcOrd="2" destOrd="0" parTransId="{455D2094-4DA5-45F3-8499-DE0CFD02BF48}" sibTransId="{9C2BD40F-F171-4559-821E-D4E5330D9FD1}"/>
    <dgm:cxn modelId="{4D483650-C777-480D-9574-B9692907C5A9}" srcId="{E15B6A2E-306E-4CE1-B08D-191CA25BB965}" destId="{543DE06C-B157-4911-810E-1BAADC7D978E}" srcOrd="1" destOrd="0" parTransId="{CCAEAD05-7A2A-4215-85C3-24D14E1D2313}" sibTransId="{59036918-8B21-434F-8B02-F5C2047A5814}"/>
    <dgm:cxn modelId="{F2496F57-90C8-4D00-A13C-1B4F6341106C}" type="presOf" srcId="{F62DDA95-426D-4C38-8D2E-242E49C96AF4}" destId="{9DBADCFF-26C3-4C64-A173-CC4B6F8262FB}" srcOrd="0" destOrd="0" presId="urn:microsoft.com/office/officeart/2005/8/layout/vList2"/>
    <dgm:cxn modelId="{60DBC884-0BD1-451A-BDB2-E924D26CAAC3}" type="presOf" srcId="{EF15AC33-158E-47CF-853B-46C92CE77620}" destId="{DD3A65BD-260D-4A4B-9CA5-287ED57A4390}" srcOrd="0" destOrd="2" presId="urn:microsoft.com/office/officeart/2005/8/layout/vList2"/>
    <dgm:cxn modelId="{6016EB85-B2A8-4726-B9A5-45B485586B7E}" type="presOf" srcId="{69BB31F6-BFEB-4793-BBD4-4C330701A50B}" destId="{DD3A65BD-260D-4A4B-9CA5-287ED57A4390}" srcOrd="0" destOrd="0" presId="urn:microsoft.com/office/officeart/2005/8/layout/vList2"/>
    <dgm:cxn modelId="{1F4DF8A6-91B5-444A-9A97-AC7209BAB7FB}" type="presOf" srcId="{03B3E5EE-4A00-4D05-83EE-F9DA5C1FEAAE}" destId="{F58639A6-058B-4C71-918A-7E8E16677B1D}" srcOrd="0" destOrd="0" presId="urn:microsoft.com/office/officeart/2005/8/layout/vList2"/>
    <dgm:cxn modelId="{778DB1AE-FF0A-4011-BA1B-F67523C2DC66}" type="presOf" srcId="{543DE06C-B157-4911-810E-1BAADC7D978E}" destId="{F58639A6-058B-4C71-918A-7E8E16677B1D}" srcOrd="0" destOrd="1" presId="urn:microsoft.com/office/officeart/2005/8/layout/vList2"/>
    <dgm:cxn modelId="{A1483ACB-86AC-40CF-937B-5AE4DCD41EFE}" type="presOf" srcId="{DFAB8A7D-1256-4526-A6B6-F09288E99863}" destId="{F58639A6-058B-4C71-918A-7E8E16677B1D}" srcOrd="0" destOrd="3" presId="urn:microsoft.com/office/officeart/2005/8/layout/vList2"/>
    <dgm:cxn modelId="{32E215D0-F7D8-4DE2-9144-A6DA489D582F}" type="presOf" srcId="{E4A060EE-8B13-4E2B-9485-1174C93E3B42}" destId="{F58639A6-058B-4C71-918A-7E8E16677B1D}" srcOrd="0" destOrd="2" presId="urn:microsoft.com/office/officeart/2005/8/layout/vList2"/>
    <dgm:cxn modelId="{294404D7-F24F-44F9-A79C-5DEA4E5B9D3A}" type="presOf" srcId="{F5632D81-4A6A-4536-969E-BF529804257F}" destId="{DD3A65BD-260D-4A4B-9CA5-287ED57A4390}" srcOrd="0" destOrd="1" presId="urn:microsoft.com/office/officeart/2005/8/layout/vList2"/>
    <dgm:cxn modelId="{F32FF7E0-12BA-4DEF-9004-6602B811C263}" srcId="{E9D46E05-7E0E-427F-AFBC-0D3F568C1BFD}" destId="{EF15AC33-158E-47CF-853B-46C92CE77620}" srcOrd="2" destOrd="0" parTransId="{978E53B4-1DA6-4D5C-90E4-6EB2ECFDA381}" sibTransId="{0BA6B091-592B-4067-A077-3418829D21C3}"/>
    <dgm:cxn modelId="{ACEEC6E1-AFBF-4034-A148-0DDF790B7F50}" srcId="{E15B6A2E-306E-4CE1-B08D-191CA25BB965}" destId="{DFAB8A7D-1256-4526-A6B6-F09288E99863}" srcOrd="3" destOrd="0" parTransId="{B4BD2D74-A034-4186-AD79-B8803511AD3F}" sibTransId="{AB2F32BB-39F1-4F4E-9AA3-183A68932E91}"/>
    <dgm:cxn modelId="{7DF5FEE8-C42E-4EDD-9C5A-159F48CFDCE4}" srcId="{E15B6A2E-306E-4CE1-B08D-191CA25BB965}" destId="{03B3E5EE-4A00-4D05-83EE-F9DA5C1FEAAE}" srcOrd="0" destOrd="0" parTransId="{6E9405A6-7952-48F9-AACF-55A6D57ECAB1}" sibTransId="{1D9A3C92-2DE3-46B8-A193-854D45BD58BA}"/>
    <dgm:cxn modelId="{91E7F7FE-CA47-4E45-A734-D7CD2A7759D2}" srcId="{F62DDA95-426D-4C38-8D2E-242E49C96AF4}" destId="{E15B6A2E-306E-4CE1-B08D-191CA25BB965}" srcOrd="0" destOrd="0" parTransId="{5F5B5411-F834-414B-8341-34520A0178EC}" sibTransId="{39CEA09C-C283-4014-9C97-8D770014600A}"/>
    <dgm:cxn modelId="{B416F4E3-0C78-4BFD-ADC8-5D976A4EB2F9}" type="presParOf" srcId="{9DBADCFF-26C3-4C64-A173-CC4B6F8262FB}" destId="{29CBD0FF-DA7D-4463-8BB9-86656B61D2E6}" srcOrd="0" destOrd="0" presId="urn:microsoft.com/office/officeart/2005/8/layout/vList2"/>
    <dgm:cxn modelId="{C9C77D1B-6954-4FCB-9116-D06E491A207C}" type="presParOf" srcId="{9DBADCFF-26C3-4C64-A173-CC4B6F8262FB}" destId="{F58639A6-058B-4C71-918A-7E8E16677B1D}" srcOrd="1" destOrd="0" presId="urn:microsoft.com/office/officeart/2005/8/layout/vList2"/>
    <dgm:cxn modelId="{695DF6FE-EC39-4539-AFAD-270AC2DB82E8}" type="presParOf" srcId="{9DBADCFF-26C3-4C64-A173-CC4B6F8262FB}" destId="{A62980F2-BF46-4009-AB9A-3169E7227141}" srcOrd="2" destOrd="0" presId="urn:microsoft.com/office/officeart/2005/8/layout/vList2"/>
    <dgm:cxn modelId="{C4A0A45C-A3F2-4899-A432-ACC8AFDA4D17}" type="presParOf" srcId="{9DBADCFF-26C3-4C64-A173-CC4B6F8262FB}" destId="{DD3A65BD-260D-4A4B-9CA5-287ED57A439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BD0FF-DA7D-4463-8BB9-86656B61D2E6}">
      <dsp:nvSpPr>
        <dsp:cNvPr id="0" name=""/>
        <dsp:cNvSpPr/>
      </dsp:nvSpPr>
      <dsp:spPr>
        <a:xfrm>
          <a:off x="0" y="133039"/>
          <a:ext cx="7886700" cy="514800"/>
        </a:xfrm>
        <a:prstGeom prst="round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Ненормируемые</a:t>
          </a:r>
        </a:p>
      </dsp:txBody>
      <dsp:txXfrm>
        <a:off x="25130" y="158169"/>
        <a:ext cx="7836440" cy="464540"/>
      </dsp:txXfrm>
    </dsp:sp>
    <dsp:sp modelId="{F58639A6-058B-4C71-918A-7E8E16677B1D}">
      <dsp:nvSpPr>
        <dsp:cNvPr id="0" name=""/>
        <dsp:cNvSpPr/>
      </dsp:nvSpPr>
      <dsp:spPr>
        <a:xfrm>
          <a:off x="0" y="647839"/>
          <a:ext cx="7886700" cy="2686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рекламные мероприятия через СМИ, информационно-телекоммуникационные сети, при кино- и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видеообслуживании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световую и иную </a:t>
          </a:r>
          <a:r>
            <a:rPr lang="ru-RU" sz="1700" b="1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наружную рекламу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включая изготовление рекламных стендов и рекламных щитов;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участие в выставках, ярмарках, экспозициях, на оформление витрин, выставок-продаж, комнат образцов и демонстрационных залов, изготовление рекламных брошюр и каталогов, содержащих информацию о реализуемых товарах, выполняемых работах, оказываемых услугах, товарных знаках и знаках обслуживания, и (или) о самой организации,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уценку товаров, полностью или частично потерявших свои первоначальные качества при экспонировании.</a:t>
          </a:r>
        </a:p>
      </dsp:txBody>
      <dsp:txXfrm>
        <a:off x="0" y="647839"/>
        <a:ext cx="7886700" cy="2686860"/>
      </dsp:txXfrm>
    </dsp:sp>
    <dsp:sp modelId="{A62980F2-BF46-4009-AB9A-3169E7227141}">
      <dsp:nvSpPr>
        <dsp:cNvPr id="0" name=""/>
        <dsp:cNvSpPr/>
      </dsp:nvSpPr>
      <dsp:spPr>
        <a:xfrm>
          <a:off x="0" y="3334699"/>
          <a:ext cx="7886700" cy="514800"/>
        </a:xfrm>
        <a:prstGeom prst="roundRect">
          <a:avLst/>
        </a:prstGeom>
        <a:solidFill>
          <a:srgbClr val="2565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Нормируемые</a:t>
          </a:r>
        </a:p>
      </dsp:txBody>
      <dsp:txXfrm>
        <a:off x="25130" y="3359829"/>
        <a:ext cx="7836440" cy="464540"/>
      </dsp:txXfrm>
    </dsp:sp>
    <dsp:sp modelId="{DD3A65BD-260D-4A4B-9CA5-287ED57A4390}">
      <dsp:nvSpPr>
        <dsp:cNvPr id="0" name=""/>
        <dsp:cNvSpPr/>
      </dsp:nvSpPr>
      <dsp:spPr>
        <a:xfrm>
          <a:off x="0" y="3849500"/>
          <a:ext cx="7886700" cy="1275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налогоплательщика на приобретение (изготовление) призов, вручаемых победителям розыгрышей таких призов во время проведения массовых рекламных кампаний,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b="1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 на иные не указанные выше виды рекламы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849500"/>
        <a:ext cx="7886700" cy="127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17051-136B-4DF8-A4DA-A7817AEE9561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E4FFE-2214-4CAD-93AE-269E47D74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5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10D103DC1DE312F2A18F327D42540E5BB5E631CB59E11D245D4655445724005F41190EAD322256C5A49DE7FE0k5u3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0" y="-116552"/>
            <a:ext cx="2823099" cy="9809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575" y="1625745"/>
            <a:ext cx="850063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Налоговый марафон 2022</a:t>
            </a:r>
          </a:p>
          <a:p>
            <a:pPr algn="ctr"/>
            <a:endParaRPr lang="ru-RU" sz="32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Инструменты снижения налоговых рисков в части нормируемых расходов по налогу на прибыль организаций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88" y="493763"/>
            <a:ext cx="3480047" cy="63642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891" y="4618436"/>
            <a:ext cx="55141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доцент Департамента налогов и налогового администрирования Финансового университета при Правительстве РФ, к.э.н., доцент, налоговый консультант</a:t>
            </a:r>
          </a:p>
          <a:p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А.В. Тихонова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9C82D5D-0E5E-4739-967B-A76CADE874BE}"/>
              </a:ext>
            </a:extLst>
          </p:cNvPr>
          <p:cNvSpPr/>
          <p:nvPr/>
        </p:nvSpPr>
        <p:spPr>
          <a:xfrm>
            <a:off x="3823672" y="6370219"/>
            <a:ext cx="1625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Москва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2022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EAEEB3D-31F4-40BC-9DC1-1F963B048395}"/>
              </a:ext>
            </a:extLst>
          </p:cNvPr>
          <p:cNvSpPr/>
          <p:nvPr/>
        </p:nvSpPr>
        <p:spPr>
          <a:xfrm>
            <a:off x="2854493" y="87671"/>
            <a:ext cx="6141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образовательное бюджетное учреждение высшего образования</a:t>
            </a:r>
            <a:b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«Финансовый университет при Правительстве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97439"/>
            <a:ext cx="58435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«Базовый» риск</a:t>
            </a:r>
          </a:p>
        </p:txBody>
      </p:sp>
      <p:sp>
        <p:nvSpPr>
          <p:cNvPr id="19" name="Заголовок 5">
            <a:extLst>
              <a:ext uri="{FF2B5EF4-FFF2-40B4-BE49-F238E27FC236}">
                <a16:creationId xmlns:a16="http://schemas.microsoft.com/office/drawing/2014/main" id="{F5E15388-BAD9-4A54-BCAD-C560A0B1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18" y="953601"/>
            <a:ext cx="8851963" cy="61124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считать базу?</a:t>
            </a:r>
            <a:endParaRPr lang="ru-RU" sz="32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5">
            <a:extLst>
              <a:ext uri="{FF2B5EF4-FFF2-40B4-BE49-F238E27FC236}">
                <a16:creationId xmlns:a16="http://schemas.microsoft.com/office/drawing/2014/main" id="{BDC16FDA-9556-4F33-9C6B-B99BFE5FD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545003"/>
              </p:ext>
            </p:extLst>
          </p:nvPr>
        </p:nvGraphicFramePr>
        <p:xfrm>
          <a:off x="1102936" y="1981461"/>
          <a:ext cx="6777872" cy="376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936">
                  <a:extLst>
                    <a:ext uri="{9D8B030D-6E8A-4147-A177-3AD203B41FA5}">
                      <a16:colId xmlns:a16="http://schemas.microsoft.com/office/drawing/2014/main" val="1005912819"/>
                    </a:ext>
                  </a:extLst>
                </a:gridCol>
                <a:gridCol w="3388936">
                  <a:extLst>
                    <a:ext uri="{9D8B030D-6E8A-4147-A177-3AD203B41FA5}">
                      <a16:colId xmlns:a16="http://schemas.microsoft.com/office/drawing/2014/main" val="1085942581"/>
                    </a:ext>
                  </a:extLst>
                </a:gridCol>
              </a:tblGrid>
              <a:tr h="85600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Корректное формирование расходов на оплату труда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636871"/>
                  </a:ext>
                </a:extLst>
              </a:tr>
              <a:tr h="98437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Представительские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ДМС сотрудников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118583"/>
                  </a:ext>
                </a:extLst>
              </a:tr>
              <a:tr h="984371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процентов от суммы заработной платы </a:t>
                      </a:r>
                      <a:r>
                        <a:rPr lang="ru-RU" sz="24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отчетный 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труда, которые компания начислила </a:t>
                      </a:r>
                      <a:r>
                        <a:rPr lang="ru-RU" sz="24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период действия договора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0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287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97439"/>
            <a:ext cx="58435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«Базовый» риск</a:t>
            </a:r>
          </a:p>
        </p:txBody>
      </p:sp>
      <p:sp>
        <p:nvSpPr>
          <p:cNvPr id="19" name="Заголовок 5">
            <a:extLst>
              <a:ext uri="{FF2B5EF4-FFF2-40B4-BE49-F238E27FC236}">
                <a16:creationId xmlns:a16="http://schemas.microsoft.com/office/drawing/2014/main" id="{F5E15388-BAD9-4A54-BCAD-C560A0B1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18" y="953601"/>
            <a:ext cx="8851963" cy="61124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включать в базу?</a:t>
            </a:r>
          </a:p>
        </p:txBody>
      </p:sp>
      <p:graphicFrame>
        <p:nvGraphicFramePr>
          <p:cNvPr id="2" name="Таблица 5">
            <a:extLst>
              <a:ext uri="{FF2B5EF4-FFF2-40B4-BE49-F238E27FC236}">
                <a16:creationId xmlns:a16="http://schemas.microsoft.com/office/drawing/2014/main" id="{BDC16FDA-9556-4F33-9C6B-B99BFE5FD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323362"/>
              </p:ext>
            </p:extLst>
          </p:nvPr>
        </p:nvGraphicFramePr>
        <p:xfrm>
          <a:off x="287516" y="1632669"/>
          <a:ext cx="8243742" cy="4535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871">
                  <a:extLst>
                    <a:ext uri="{9D8B030D-6E8A-4147-A177-3AD203B41FA5}">
                      <a16:colId xmlns:a16="http://schemas.microsoft.com/office/drawing/2014/main" val="1005912819"/>
                    </a:ext>
                  </a:extLst>
                </a:gridCol>
                <a:gridCol w="4121871">
                  <a:extLst>
                    <a:ext uri="{9D8B030D-6E8A-4147-A177-3AD203B41FA5}">
                      <a16:colId xmlns:a16="http://schemas.microsoft.com/office/drawing/2014/main" val="1085942581"/>
                    </a:ext>
                  </a:extLst>
                </a:gridCol>
              </a:tblGrid>
              <a:tr h="4695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Корректное формирование расходов на оплату труда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636871"/>
                  </a:ext>
                </a:extLst>
              </a:tr>
              <a:tr h="9843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рекламу (нормируемые)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страхование сотрудников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118583"/>
                  </a:ext>
                </a:extLst>
              </a:tr>
              <a:tr h="552198"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1% от выручки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6(12)% от РОТ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02493"/>
                  </a:ext>
                </a:extLst>
              </a:tr>
              <a:tr h="984371">
                <a:tc>
                  <a:txBody>
                    <a:bodyPr/>
                    <a:lstStyle/>
                    <a:p>
                      <a:r>
                        <a:rPr lang="ru-RU" sz="2000" b="0" u="non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«плавающие» доходы (от реализации или внереализационные) учитываются в зависимости от классификации для конкретного налогоплательщика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b="0" i="1" u="non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 Министерство финансов Российской Федерации от 3 ноября 2017 г. N 03-03-06/3/72774</a:t>
                      </a:r>
                      <a:r>
                        <a:rPr lang="ru-RU" sz="2000" b="0" u="non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платежей по ДМС и других расходов на добровольное страхование работников (Письмо Минфина России от 01.02.2019 N 03-03-06/1/5947)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85646"/>
                  </a:ext>
                </a:extLst>
              </a:tr>
            </a:tbl>
          </a:graphicData>
        </a:graphic>
      </p:graphicFrame>
      <p:sp>
        <p:nvSpPr>
          <p:cNvPr id="6" name="Выноска: стрелка вверх 5">
            <a:extLst>
              <a:ext uri="{FF2B5EF4-FFF2-40B4-BE49-F238E27FC236}">
                <a16:creationId xmlns:a16="http://schemas.microsoft.com/office/drawing/2014/main" id="{70137363-99B6-43E1-9D81-4B3CE0D6BC8B}"/>
              </a:ext>
            </a:extLst>
          </p:cNvPr>
          <p:cNvSpPr/>
          <p:nvPr/>
        </p:nvSpPr>
        <p:spPr>
          <a:xfrm>
            <a:off x="146018" y="6168586"/>
            <a:ext cx="4982163" cy="689414"/>
          </a:xfrm>
          <a:prstGeom prst="upArrowCallout">
            <a:avLst>
              <a:gd name="adj1" fmla="val 16013"/>
              <a:gd name="adj2" fmla="val 25000"/>
              <a:gd name="adj3" fmla="val 25000"/>
              <a:gd name="adj4" fmla="val 64977"/>
            </a:avLst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Прописать в учетной политике классификационный признак «плавающих» расходов с обоснованием</a:t>
            </a:r>
          </a:p>
        </p:txBody>
      </p:sp>
    </p:spTree>
    <p:extLst>
      <p:ext uri="{BB962C8B-B14F-4D97-AF65-F5344CB8AC3E}">
        <p14:creationId xmlns:p14="http://schemas.microsoft.com/office/powerpoint/2010/main" val="550730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595818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8007" y="-130910"/>
            <a:ext cx="5967167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Риск эффективности нормируемых расходов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ADA9A14-AA2F-4439-8793-6A06A5E0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2828"/>
            <a:ext cx="7886700" cy="61124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Представительские расходы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4E46F85-6231-40DD-BA6D-A72F312B3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встречи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заключен договор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в затраты в целях исчисления налога на пне ставит возможность принятия представительских расходов прибыль в зависимости от того, был ли подписан по итогам встречи договор или нет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ФАС Центрального округа от 27.08.2009 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А48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-2871/08-18; ФАС Уральского округа от 23.12.2008 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Ф09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-8529/08-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минимизации риска: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предварительного договора или соглашения о намерениях.</a:t>
            </a:r>
          </a:p>
        </p:txBody>
      </p:sp>
    </p:spTree>
    <p:extLst>
      <p:ext uri="{BB962C8B-B14F-4D97-AF65-F5344CB8AC3E}">
        <p14:creationId xmlns:p14="http://schemas.microsoft.com/office/powerpoint/2010/main" val="243830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74383"/>
            <a:ext cx="58435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Рекомендации по снижению налоговых рисков: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A0D2B714-62F9-4ECE-892E-9D717DE76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68" y="845661"/>
            <a:ext cx="8311896" cy="5866033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Детальная проработка локальных нормативных актов (н-р, </a:t>
            </a:r>
            <a:r>
              <a:rPr lang="ru-RU" sz="2400" b="0" i="0" u="none" strike="noStrike" baseline="0" dirty="0" err="1">
                <a:latin typeface="Times New Roman" panose="02020603050405020304" pitchFamily="18" charset="0"/>
              </a:rPr>
              <a:t>Колдоговор</a:t>
            </a: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), в которых отражаются нормативы расходов, не установленные </a:t>
            </a:r>
            <a:r>
              <a:rPr lang="ru-RU" sz="2400" b="0" i="0" u="none" strike="noStrike" baseline="0" dirty="0" err="1">
                <a:latin typeface="Times New Roman" panose="02020603050405020304" pitchFamily="18" charset="0"/>
              </a:rPr>
              <a:t>НК</a:t>
            </a: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 РФ (</a:t>
            </a:r>
            <a:r>
              <a:rPr lang="ru-RU" sz="2400" b="0" i="1" u="none" strike="noStrike" baseline="0" dirty="0">
                <a:latin typeface="Times New Roman" panose="02020603050405020304" pitchFamily="18" charset="0"/>
              </a:rPr>
              <a:t>н-р, суточные, нормы расхода </a:t>
            </a:r>
            <a:r>
              <a:rPr lang="ru-RU" sz="2400" i="1" dirty="0">
                <a:latin typeface="Times New Roman" panose="02020603050405020304" pitchFamily="18" charset="0"/>
              </a:rPr>
              <a:t>топлива</a:t>
            </a: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</a:rPr>
              <a:t>Анализировать и применять на практике правила </a:t>
            </a:r>
            <a:r>
              <a:rPr lang="ru-RU" sz="2400" dirty="0" err="1">
                <a:latin typeface="Times New Roman" panose="02020603050405020304" pitchFamily="18" charset="0"/>
              </a:rPr>
              <a:t>СОИДН</a:t>
            </a:r>
            <a:r>
              <a:rPr lang="ru-RU" sz="2400" dirty="0">
                <a:latin typeface="Times New Roman" panose="02020603050405020304" pitchFamily="18" charset="0"/>
              </a:rPr>
              <a:t>, предусматривающие учет нормируемых расходов в полном размере (</a:t>
            </a:r>
            <a:r>
              <a:rPr lang="ru-RU" sz="2400" i="1" dirty="0">
                <a:latin typeface="Times New Roman" panose="02020603050405020304" pitchFamily="18" charset="0"/>
              </a:rPr>
              <a:t>например, по рекламным расходам Соглашение между РФ и Федеративной Республикой Германия от 29.05.1996 г.%; Конвенция между Правительством РФ и Правительством Французской Республики от 26.11.1996 г.; Соглашение между Правительством РФ и Правительством Новой Зеландии от 05.09.2000 г. – проверка на «номинальность» учредителя</a:t>
            </a:r>
            <a:r>
              <a:rPr lang="ru-RU" sz="2400" dirty="0">
                <a:latin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</a:rPr>
              <a:t>Расчет экономического эффекта от применения «неявных» рекламных расходов</a:t>
            </a: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</a:rPr>
              <a:t>Формирование отчета о представительских расходах, </a:t>
            </a: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утвержденный руководителем организации</a:t>
            </a:r>
            <a:r>
              <a:rPr lang="ru-RU" sz="2400" dirty="0">
                <a:latin typeface="Times New Roman" panose="02020603050405020304" pitchFamily="18" charset="0"/>
              </a:rPr>
              <a:t>.</a:t>
            </a:r>
            <a:endParaRPr lang="ru-RU" sz="24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747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1910153-DDB6-4592-B269-F68F3372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41982"/>
            <a:ext cx="7886700" cy="1325563"/>
          </a:xfrm>
        </p:spPr>
        <p:txBody>
          <a:bodyPr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632CD8-067B-44B3-A5E3-4BC914416F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6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C0AAF-CAF7-4B09-AF00-0C68DC23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" y="2647811"/>
            <a:ext cx="8931154" cy="2381385"/>
          </a:xfrm>
        </p:spPr>
        <p:txBody>
          <a:bodyPr anchor="ctr"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Расходы на добровольное страхование работников;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Расходы на возмещение затрат работников по уплате процентов по займам (кредитам) на приобретение и (или) строительство жилого помещения;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на оплату услуг по организации туризма, санаторно-курортного лечения и отдыха на территории РФ;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Расходы на капитальные вложения (амортизационная премия);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Расходы на НИОКР;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Представительские расходы;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Расходы на рекламу;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Расходы при реализации продукции СМИ и книжной продукции;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Расходы на формирование резервов;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Расходы в виде процентов по долговым обязательствам (по контролируемым сделкам);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Убыток от уступки права требования.</a:t>
            </a:r>
          </a:p>
        </p:txBody>
      </p:sp>
      <p:sp>
        <p:nvSpPr>
          <p:cNvPr id="12" name="Пятиугольник 2">
            <a:extLst>
              <a:ext uri="{FF2B5EF4-FFF2-40B4-BE49-F238E27FC236}">
                <a16:creationId xmlns:a16="http://schemas.microsoft.com/office/drawing/2014/main" id="{4A95A4C6-DC29-4C58-94BC-AF2692F117BD}"/>
              </a:ext>
            </a:extLst>
          </p:cNvPr>
          <p:cNvSpPr/>
          <p:nvPr/>
        </p:nvSpPr>
        <p:spPr>
          <a:xfrm>
            <a:off x="-1" y="1"/>
            <a:ext cx="6665977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8EDA95-04A1-4FB4-9B99-3D8B09FB4544}"/>
              </a:ext>
            </a:extLst>
          </p:cNvPr>
          <p:cNvSpPr txBox="1"/>
          <p:nvPr/>
        </p:nvSpPr>
        <p:spPr>
          <a:xfrm>
            <a:off x="0" y="174383"/>
            <a:ext cx="62727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нормируемые расходы</a:t>
            </a:r>
          </a:p>
        </p:txBody>
      </p:sp>
    </p:spTree>
    <p:extLst>
      <p:ext uri="{BB962C8B-B14F-4D97-AF65-F5344CB8AC3E}">
        <p14:creationId xmlns:p14="http://schemas.microsoft.com/office/powerpoint/2010/main" val="12139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5884"/>
            <a:ext cx="584358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причины возникновения налоговых рисков по учету нормируемых расходов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890558C-93E7-4409-9FE6-F91B49D00064}"/>
              </a:ext>
            </a:extLst>
          </p:cNvPr>
          <p:cNvSpPr/>
          <p:nvPr/>
        </p:nvSpPr>
        <p:spPr>
          <a:xfrm>
            <a:off x="556181" y="1489435"/>
            <a:ext cx="7522590" cy="4609707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«Классификационный» риск: неверное распределение расходов по их «содержанию»</a:t>
            </a:r>
          </a:p>
          <a:p>
            <a:pPr marL="342900" indent="-3429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«Составной» риск: неверное отнесение отдельных видов расходов к нормируемым (ненормируемым)</a:t>
            </a:r>
          </a:p>
          <a:p>
            <a:pPr marL="342900" indent="-3429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«Базовый» риск: риск включения в базу для расчета норматива сумм, непредусмотренных налоговым законодательством</a:t>
            </a:r>
          </a:p>
          <a:p>
            <a:pPr marL="342900" indent="-3429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эффективности нормируемых расходов: получение конкретного результата</a:t>
            </a:r>
          </a:p>
          <a:p>
            <a:pPr marL="342900" indent="-342900" algn="just"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82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97439"/>
            <a:ext cx="58435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«Классификационный» риск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ADA9A14-AA2F-4439-8793-6A06A5E0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2994"/>
            <a:ext cx="7886700" cy="61124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рекламу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5C174BE2-AFA1-422B-861F-E8CBDED63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469945"/>
              </p:ext>
            </p:extLst>
          </p:nvPr>
        </p:nvGraphicFramePr>
        <p:xfrm>
          <a:off x="628650" y="1425958"/>
          <a:ext cx="7886700" cy="5257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Взрыв: 14 точек 9">
            <a:extLst>
              <a:ext uri="{FF2B5EF4-FFF2-40B4-BE49-F238E27FC236}">
                <a16:creationId xmlns:a16="http://schemas.microsoft.com/office/drawing/2014/main" id="{DFE920C4-5FBD-44D2-A142-CA46E9438F4C}"/>
              </a:ext>
            </a:extLst>
          </p:cNvPr>
          <p:cNvSpPr/>
          <p:nvPr/>
        </p:nvSpPr>
        <p:spPr>
          <a:xfrm>
            <a:off x="5665509" y="671278"/>
            <a:ext cx="3214540" cy="902998"/>
          </a:xfrm>
          <a:prstGeom prst="irregularSeal2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рекламе»</a:t>
            </a:r>
          </a:p>
        </p:txBody>
      </p:sp>
    </p:spTree>
    <p:extLst>
      <p:ext uri="{BB962C8B-B14F-4D97-AF65-F5344CB8AC3E}">
        <p14:creationId xmlns:p14="http://schemas.microsoft.com/office/powerpoint/2010/main" val="194299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55309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41836"/>
            <a:ext cx="58435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«Классификационный» риск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ADA9A14-AA2F-4439-8793-6A06A5E0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1279"/>
            <a:ext cx="7886700" cy="61124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«Иная» реклама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BA61FA1D-2F2C-4B2C-9DBD-9E6E7FE98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710972"/>
              </p:ext>
            </p:extLst>
          </p:nvPr>
        </p:nvGraphicFramePr>
        <p:xfrm>
          <a:off x="37705" y="1467518"/>
          <a:ext cx="8927732" cy="48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564">
                  <a:extLst>
                    <a:ext uri="{9D8B030D-6E8A-4147-A177-3AD203B41FA5}">
                      <a16:colId xmlns:a16="http://schemas.microsoft.com/office/drawing/2014/main" val="3680549523"/>
                    </a:ext>
                  </a:extLst>
                </a:gridCol>
                <a:gridCol w="2209220">
                  <a:extLst>
                    <a:ext uri="{9D8B030D-6E8A-4147-A177-3AD203B41FA5}">
                      <a16:colId xmlns:a16="http://schemas.microsoft.com/office/drawing/2014/main" val="3501629084"/>
                    </a:ext>
                  </a:extLst>
                </a:gridCol>
                <a:gridCol w="2460396">
                  <a:extLst>
                    <a:ext uri="{9D8B030D-6E8A-4147-A177-3AD203B41FA5}">
                      <a16:colId xmlns:a16="http://schemas.microsoft.com/office/drawing/2014/main" val="101810226"/>
                    </a:ext>
                  </a:extLst>
                </a:gridCol>
                <a:gridCol w="2253552">
                  <a:extLst>
                    <a:ext uri="{9D8B030D-6E8A-4147-A177-3AD203B41FA5}">
                      <a16:colId xmlns:a16="http://schemas.microsoft.com/office/drawing/2014/main" val="29394984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/ не реклама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Разъяснения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расхода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80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Вывески о наименовании 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 ФАС РФ от 27.12.2017 N АК/92163/17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являются рекламой.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Прочий расход (п. 49 ст. 264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РФ)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32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изображений товаров без индивидуализирующих признаков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 ФАС РФ от 20.06.2018 N АД/45557/18, Письмо Минфина от 05.07.2011 N 03-03-06/1/392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являются рекламой, не персонифицирована.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Прочий расход (п. 49 ст. 264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РФ)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70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Торжественные открытия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Дело №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А47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-14439/2018 (ООО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ОРЕНБИВ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Торжественное открытие завода является корпоративным, а не рекламным мероприятием.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должны учитываться в пределах 4% от ФОТ.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Представительские расходы (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п.2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ст. 264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РФ)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530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8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55309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41836"/>
            <a:ext cx="58435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«Классификационный» риск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ADA9A14-AA2F-4439-8793-6A06A5E0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21" y="458151"/>
            <a:ext cx="7886700" cy="61124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«Иная» и наружная реклама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BA61FA1D-2F2C-4B2C-9DBD-9E6E7FE98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26572"/>
              </p:ext>
            </p:extLst>
          </p:nvPr>
        </p:nvGraphicFramePr>
        <p:xfrm>
          <a:off x="37705" y="974451"/>
          <a:ext cx="8927732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564">
                  <a:extLst>
                    <a:ext uri="{9D8B030D-6E8A-4147-A177-3AD203B41FA5}">
                      <a16:colId xmlns:a16="http://schemas.microsoft.com/office/drawing/2014/main" val="3680549523"/>
                    </a:ext>
                  </a:extLst>
                </a:gridCol>
                <a:gridCol w="2209220">
                  <a:extLst>
                    <a:ext uri="{9D8B030D-6E8A-4147-A177-3AD203B41FA5}">
                      <a16:colId xmlns:a16="http://schemas.microsoft.com/office/drawing/2014/main" val="3501629084"/>
                    </a:ext>
                  </a:extLst>
                </a:gridCol>
                <a:gridCol w="1679262">
                  <a:extLst>
                    <a:ext uri="{9D8B030D-6E8A-4147-A177-3AD203B41FA5}">
                      <a16:colId xmlns:a16="http://schemas.microsoft.com/office/drawing/2014/main" val="101810226"/>
                    </a:ext>
                  </a:extLst>
                </a:gridCol>
                <a:gridCol w="3034686">
                  <a:extLst>
                    <a:ext uri="{9D8B030D-6E8A-4147-A177-3AD203B41FA5}">
                      <a16:colId xmlns:a16="http://schemas.microsoft.com/office/drawing/2014/main" val="29394984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рекламы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Разъяснения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суда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80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в торговых залах магазинов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России от 06.12.2012 N 03-03-06/1/631: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является наружной. Поставщик услуги зарегистрирован в качестве СМИ.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АС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СЗО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09.03.2021 N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Ф08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-1296/2021 по делу N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А20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-1193/2020 (поддержано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инстанцией)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Мониторы расположены непосредственно в торговых залах, а не снаружи магазинов, это не может лишать налогоплательщика права на полное принятие соответствующих расходов для целей исчисления налога на прибыль.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70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на транспорте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наружная реклама: нормируется.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ВС РФ от 30.05.2019 N 305-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ЭС19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-4394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рекламу, размещаемую на наземном общественном транспорте, не нормируются. Нет положений, ограничивающих возможность признания расходов на распространение рекламных материалов только в связи с тем, что они размещаются не на стационарных объектах, а на транспорте.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30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Выкладка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нормируемой рекламы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 №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А40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-16755/2019, Дело №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А25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-1475/2019, Дело №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А60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-33989/2018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Выкладка и прочий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мерчендайзинг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направлены на привлечение внимания покупателей к товару, что отвечает определению рекламы. Она нормируется.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826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7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55309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41836"/>
            <a:ext cx="58435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«Классификационный» риск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ADA9A14-AA2F-4439-8793-6A06A5E0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21" y="458151"/>
            <a:ext cx="7886700" cy="61124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Спорная практика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AF514F2-F0ED-453C-844D-E710BA779DDB}"/>
              </a:ext>
            </a:extLst>
          </p:cNvPr>
          <p:cNvSpPr/>
          <p:nvPr/>
        </p:nvSpPr>
        <p:spPr>
          <a:xfrm>
            <a:off x="443060" y="1395167"/>
            <a:ext cx="3987538" cy="5004682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образцов в торговом зале розничной сети Дело № </a:t>
            </a:r>
            <a:r>
              <a:rPr lang="ru-RU" sz="1800" b="1" i="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А62</a:t>
            </a:r>
            <a:r>
              <a:rPr lang="ru-RU" sz="18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-10218/2017 (ООО Премиум)</a:t>
            </a:r>
          </a:p>
          <a:p>
            <a:pPr algn="just"/>
            <a:r>
              <a:rPr lang="ru-RU" sz="18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 поименованы в перечне ненормируемых рекламных расходов, учитываются в пределах 1% от выручки.</a:t>
            </a:r>
          </a:p>
          <a:p>
            <a:pPr algn="just"/>
            <a:r>
              <a:rPr lang="ru-RU" sz="18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Относятся к оформлению демонстрационных залов и не нормируются (рисковый)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B5F483F6-E9BA-48C0-A340-919A157B14F9}"/>
              </a:ext>
            </a:extLst>
          </p:cNvPr>
          <p:cNvSpPr/>
          <p:nvPr/>
        </p:nvSpPr>
        <p:spPr>
          <a:xfrm>
            <a:off x="4713404" y="1395167"/>
            <a:ext cx="3987538" cy="5004682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покупателям рекламных материалов (каталоги, стенды, образцы, </a:t>
            </a:r>
            <a:r>
              <a:rPr lang="ru-RU" b="1" i="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сувенирка</a:t>
            </a:r>
            <a:r>
              <a:rPr lang="ru-RU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Превалирующая позиция НО: безвозмездная передача – расход не учитываемый.</a:t>
            </a:r>
          </a:p>
          <a:p>
            <a:pPr algn="ctr"/>
            <a:r>
              <a:rPr lang="ru-RU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Возможное решение: </a:t>
            </a:r>
          </a:p>
          <a:p>
            <a:pPr algn="just"/>
            <a:r>
              <a:rPr lang="ru-RU" sz="1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Передаваемые товары – «фирменных» материалы, которые в общем случае не являются товарами (стоимость менее 100 руб.); </a:t>
            </a:r>
          </a:p>
          <a:p>
            <a:pPr algn="just"/>
            <a:r>
              <a:rPr lang="ru-RU" sz="1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Запрос у покупателя документов о передаче материалов неограниченному кругу лиц - покупателям; </a:t>
            </a:r>
          </a:p>
          <a:p>
            <a:pPr algn="just"/>
            <a:r>
              <a:rPr lang="ru-RU" sz="16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Договор содержит условие передачи рекламных материалов.</a:t>
            </a:r>
          </a:p>
          <a:p>
            <a:pPr algn="l"/>
            <a:endParaRPr lang="en-US" sz="16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5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55309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41836"/>
            <a:ext cx="58435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«Классификационный» риск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ADA9A14-AA2F-4439-8793-6A06A5E0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03" y="1128834"/>
            <a:ext cx="8355095" cy="611248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участие в выставках, ярмарках, экспозициях, на оформление витрин, выставок-продаж, комнат образцов и демонстрационных залов, на уценку товаров, полностью или частично потерявших свои первоначальные качества при экспонировании, на изготовление рекламных брошюр и каталогов</a:t>
            </a:r>
          </a:p>
        </p:txBody>
      </p:sp>
      <p:graphicFrame>
        <p:nvGraphicFramePr>
          <p:cNvPr id="8" name="Таблица 9">
            <a:extLst>
              <a:ext uri="{FF2B5EF4-FFF2-40B4-BE49-F238E27FC236}">
                <a16:creationId xmlns:a16="http://schemas.microsoft.com/office/drawing/2014/main" id="{24F658B9-EE7A-42DD-B9F0-501C9D4CA3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352585"/>
              </p:ext>
            </p:extLst>
          </p:nvPr>
        </p:nvGraphicFramePr>
        <p:xfrm>
          <a:off x="375599" y="2315818"/>
          <a:ext cx="839280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02">
                  <a:extLst>
                    <a:ext uri="{9D8B030D-6E8A-4147-A177-3AD203B41FA5}">
                      <a16:colId xmlns:a16="http://schemas.microsoft.com/office/drawing/2014/main" val="61658281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964225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41591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России от 20.10.2011 N 03-03-06/2/157:</a:t>
                      </a:r>
                    </a:p>
                    <a:p>
                      <a:pPr algn="just"/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расширительное толкование ненормируемых рекламных расходов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согласно которому расходы на рекламу того же вида, что и прямо названные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РФ, могут учитываться при налогообложении. В частности, помимо указанных в п. 4 ст. 264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печатных изданий (брошюры и каталоги), допускается учитывать затраты на изготовление </a:t>
                      </a:r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буклетов, </a:t>
                      </a:r>
                      <a:r>
                        <a:rPr lang="ru-RU" sz="1600" b="1" u="sng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лифлетов</a:t>
                      </a:r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листовок, флаеров.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Минфина России от 23.12.2016 N 03-03-06/1/77417:</a:t>
                      </a:r>
                    </a:p>
                    <a:p>
                      <a:pPr algn="just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что расходы на оплату услуг по размещению информации о производимых организацией товарах в каталогах и брошюрах, выпускаемых </a:t>
                      </a:r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третьими лицами,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относятся к </a:t>
                      </a:r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нормируемым</a:t>
                      </a:r>
                      <a:r>
                        <a:rPr lang="ru-RU" sz="1600" b="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рекламным расходам. 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Арбитражного суда Северо-Западного округа от 04.07.2019 N </a:t>
                      </a:r>
                      <a:r>
                        <a:rPr lang="ru-RU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Ф07</a:t>
                      </a: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-5838/2019: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учет расходов на изготовление рекламных брошюр и каталогов в полном объеме возможен </a:t>
                      </a:r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независимо от того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какое лицо выпускает брошюры и каталоги - </a:t>
                      </a:r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 налогоплательщик или третьи лица. 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69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4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1"/>
            <a:ext cx="6112701" cy="7429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41210" y="60032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97439"/>
            <a:ext cx="58435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 defTabSz="914400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«Составной» риск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E9C00E-241B-4E8C-B297-86DFBEE3560E}"/>
              </a:ext>
            </a:extLst>
          </p:cNvPr>
          <p:cNvSpPr/>
          <p:nvPr/>
        </p:nvSpPr>
        <p:spPr>
          <a:xfrm>
            <a:off x="339365" y="1376313"/>
            <a:ext cx="4232635" cy="4911365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включается в состав: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Перечисленный аванс, если товары не отгружены в установленный срок (Письмо Минфина России от 04.09.2015 N 03-03-06/2/51088)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невозвращенного кредит, займа (Письмо Минфина России от 05.03.2012 N 03-03-06/4/17)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по договорам уступки права требования (Определение Конституционного Суда РФ от 19.11.2015 N 2554-О)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оловок 5">
            <a:extLst>
              <a:ext uri="{FF2B5EF4-FFF2-40B4-BE49-F238E27FC236}">
                <a16:creationId xmlns:a16="http://schemas.microsoft.com/office/drawing/2014/main" id="{72ED9999-2328-40E0-B1BC-937A41550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23" y="765065"/>
            <a:ext cx="7886700" cy="61124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 по сомнительным долгам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C11E6E8-4DA3-4979-9D7A-2B96DE423B73}"/>
              </a:ext>
            </a:extLst>
          </p:cNvPr>
          <p:cNvSpPr/>
          <p:nvPr/>
        </p:nvSpPr>
        <p:spPr>
          <a:xfrm>
            <a:off x="4892511" y="1398385"/>
            <a:ext cx="4072926" cy="611247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взаимозависимой организации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09424A66-FEC6-4B34-99F6-039A997C1546}"/>
              </a:ext>
            </a:extLst>
          </p:cNvPr>
          <p:cNvSpPr/>
          <p:nvPr/>
        </p:nvSpPr>
        <p:spPr>
          <a:xfrm>
            <a:off x="4892511" y="2103419"/>
            <a:ext cx="4072926" cy="2306616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Арбитражного суда Уральского округа от 12.02.2019 N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Ф09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-334/19 по делу N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А76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-18861/2018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создана взаимозависимыми лицами искусственно, деловая цель отсутствовала. Он пришел к выводу, что включив задолженность в резерв по сомнительным долгам, налогоплательщик </a:t>
            </a:r>
            <a:r>
              <a:rPr lang="ru-RU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 завысил расходы и получил необоснованную налоговую выгоду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8A295673-0313-443D-ACC3-63E8CEA850FA}"/>
              </a:ext>
            </a:extLst>
          </p:cNvPr>
          <p:cNvSpPr/>
          <p:nvPr/>
        </p:nvSpPr>
        <p:spPr>
          <a:xfrm>
            <a:off x="4920791" y="4503822"/>
            <a:ext cx="4044646" cy="2064484"/>
          </a:xfrm>
          <a:prstGeom prst="round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Арбитражного суда Восточно-Сибирского округа от 16.09.2019 N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Ф02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-3933/2019 по делу N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А19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-23670/2018</a:t>
            </a: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Взаимозависимость лиц </a:t>
            </a:r>
            <a:r>
              <a:rPr lang="ru-RU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достаточным обстоятельством для того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признать формирование резерва по сомнительным долгам, направленным на получение необоснованной налоговой выгоды.</a:t>
            </a:r>
          </a:p>
        </p:txBody>
      </p:sp>
    </p:spTree>
    <p:extLst>
      <p:ext uri="{BB962C8B-B14F-4D97-AF65-F5344CB8AC3E}">
        <p14:creationId xmlns:p14="http://schemas.microsoft.com/office/powerpoint/2010/main" val="2082979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1B3B193B9364EB3E068B342C4658D" ma:contentTypeVersion="0" ma:contentTypeDescription="Создание документа." ma:contentTypeScope="" ma:versionID="40cf31bf0273d4c4ee4c6f2956fae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641DD9-437A-413E-A84A-EBA9BCD667C6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1508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Times New Roman</vt:lpstr>
      <vt:lpstr>Office Theme</vt:lpstr>
      <vt:lpstr>Презентация PowerPoint</vt:lpstr>
      <vt:lpstr>1. Расходы на добровольное страхование работников; 2. Расходы на возмещение затрат работников по уплате процентов по займам (кредитам) на приобретение и (или) строительство жилого помещения; 3. Расходы на оплату услуг по организации туризма, санаторно-курортного лечения и отдыха на территории РФ; 4. Расходы на капитальные вложения (амортизационная премия); 5. Расходы на НИОКР; 6. Представительские расходы; 7. Расходы на рекламу; 8. Расходы при реализации продукции СМИ и книжной продукции; 9. Расходы на формирование резервов; 10. Расходы в виде процентов по долговым обязательствам (по контролируемым сделкам); 11. Убыток от уступки права требования.</vt:lpstr>
      <vt:lpstr>Презентация PowerPoint</vt:lpstr>
      <vt:lpstr>Расходы на рекламу</vt:lpstr>
      <vt:lpstr>«Иная» реклама</vt:lpstr>
      <vt:lpstr>«Иная» и наружная реклама</vt:lpstr>
      <vt:lpstr>Спорная практика</vt:lpstr>
      <vt:lpstr>Расходы на участие в выставках, ярмарках, экспозициях, на оформление витрин, выставок-продаж, комнат образцов и демонстрационных залов, на уценку товаров, полностью или частично потерявших свои первоначальные качества при экспонировании, на изготовление рекламных брошюр и каталогов</vt:lpstr>
      <vt:lpstr>Резерв по сомнительным долгам</vt:lpstr>
      <vt:lpstr>Как считать базу?</vt:lpstr>
      <vt:lpstr>Что включать в базу?</vt:lpstr>
      <vt:lpstr>Представительские расходы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Пинская Миляуша Рашитовна</dc:creator>
  <cp:lastModifiedBy>Тихонова Анна Витальевна</cp:lastModifiedBy>
  <cp:revision>176</cp:revision>
  <cp:lastPrinted>2019-11-11T17:25:06Z</cp:lastPrinted>
  <dcterms:created xsi:type="dcterms:W3CDTF">2016-09-22T16:49:19Z</dcterms:created>
  <dcterms:modified xsi:type="dcterms:W3CDTF">2022-04-04T20:23:07Z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0x0101004211B3B193B9364EB3E068B342C4658D</vt:lpwstr>
  </property>
</Properties>
</file>