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58" r:id="rId4"/>
    <p:sldId id="279" r:id="rId5"/>
    <p:sldId id="269" r:id="rId6"/>
    <p:sldId id="271" r:id="rId7"/>
    <p:sldId id="272" r:id="rId8"/>
    <p:sldId id="274" r:id="rId9"/>
    <p:sldId id="275" r:id="rId10"/>
    <p:sldId id="278" r:id="rId11"/>
    <p:sldId id="263" r:id="rId12"/>
    <p:sldId id="276" r:id="rId13"/>
    <p:sldId id="277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274409B-3710-463F-9BB7-73AF31A66A9B}">
          <p14:sldIdLst>
            <p14:sldId id="256"/>
            <p14:sldId id="270"/>
          </p14:sldIdLst>
        </p14:section>
        <p14:section name="Раздел без заголовка" id="{CBFE1847-6A6F-4B93-8090-8A834AA53B7E}">
          <p14:sldIdLst>
            <p14:sldId id="258"/>
            <p14:sldId id="279"/>
            <p14:sldId id="269"/>
            <p14:sldId id="271"/>
            <p14:sldId id="272"/>
            <p14:sldId id="274"/>
            <p14:sldId id="275"/>
            <p14:sldId id="278"/>
            <p14:sldId id="263"/>
            <p14:sldId id="276"/>
            <p14:sldId id="277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5" autoAdjust="0"/>
    <p:restoredTop sz="97183" autoAdjust="0"/>
  </p:normalViewPr>
  <p:slideViewPr>
    <p:cSldViewPr>
      <p:cViewPr>
        <p:scale>
          <a:sx n="75" d="100"/>
          <a:sy n="75" d="100"/>
        </p:scale>
        <p:origin x="-151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2967E-6EDB-4D5E-8CFC-7370B13DA052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A59E0-A854-4E84-B20A-AE308E02E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1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91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78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78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568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397566" y="730250"/>
            <a:ext cx="8354488" cy="0"/>
          </a:xfrm>
          <a:prstGeom prst="line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"/>
            <a:ext cx="9144000" cy="730250"/>
          </a:xfr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393864" tIns="0" rIns="393864" bIns="32823" anchor="b" anchorCtr="0"/>
          <a:lstStyle>
            <a:lvl1pPr>
              <a:defRPr lang="en-US" kern="120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>
              <a:lnSpc>
                <a:spcPct val="75000"/>
              </a:lnSpc>
              <a:spcBef>
                <a:spcPts val="0"/>
              </a:spcBef>
            </a:pPr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75FB2B-FF29-48C6-ACBD-4FFCB0694EF5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C3ABB1-C701-47E4-817F-954304E277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5637010" cy="882119"/>
          </a:xfrm>
        </p:spPr>
        <p:txBody>
          <a:bodyPr/>
          <a:lstStyle/>
          <a:p>
            <a:pPr algn="r"/>
            <a:r>
              <a:rPr lang="ru-RU" b="1" dirty="0"/>
              <a:t>8 апреля 2022 </a:t>
            </a:r>
            <a:r>
              <a:rPr lang="ru-RU" b="1" dirty="0" smtClean="0"/>
              <a:t>г.</a:t>
            </a:r>
            <a:endParaRPr lang="ru-RU" dirty="0"/>
          </a:p>
          <a:p>
            <a:pPr algn="r"/>
            <a:r>
              <a:rPr lang="ru-RU" b="1" dirty="0"/>
              <a:t>г. </a:t>
            </a:r>
            <a:r>
              <a:rPr lang="ru-RU" b="1" dirty="0" smtClean="0"/>
              <a:t>Москва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160" y="4725144"/>
            <a:ext cx="2860261" cy="648072"/>
          </a:xfrm>
        </p:spPr>
        <p:txBody>
          <a:bodyPr/>
          <a:lstStyle/>
          <a:p>
            <a:pPr marL="182880" indent="0">
              <a:buNone/>
            </a:pPr>
            <a:r>
              <a:rPr lang="ru-RU" sz="2000" dirty="0" err="1" smtClean="0"/>
              <a:t>Турлов</a:t>
            </a:r>
            <a:r>
              <a:rPr lang="ru-RU" sz="2000" dirty="0" smtClean="0"/>
              <a:t> Д.С, к.э.н.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90336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Особенности налогового учёта ценных бумаг и производных финансовых инструментов при сделках товарного и валютного хеджирования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92006"/>
            <a:ext cx="343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Налоговый марафон - 2022»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/>
              <a:t>Особенности налогового учёта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196752"/>
            <a:ext cx="8640960" cy="554461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393864" tIns="0" rIns="393864" bIns="32823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lang="en-US"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Calibri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 fontAlgn="base">
              <a:buFont typeface="Georgia" pitchFamily="18" charset="0"/>
              <a:buNone/>
            </a:pPr>
            <a:r>
              <a:rPr lang="ru-RU" sz="1800" dirty="0" smtClean="0">
                <a:effectLst/>
              </a:rPr>
              <a:t>Налоговое законодательство предусматривает два основных подхода к налоговой квалификации срочных сделок (статья 301 НК РФ):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 - сделки с отсрочкой исполнения (СОИ)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Сделка подразумевает поставку базисного актива (например, металла или  валюты), и компания вправе квалифицировать её в качестве сделки с отсрочкой исполнения. Налогообложение будет осуществляться в общем порядке (статья 274 НК РФ) — результат по сделке будет учитываться в составе общей налоговой базы по налогу на прибыль.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 - сделки с производными финансовыми инструментами (ПФИ)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В первом случае прибыль и убытки по необращающимся ПФИ учитываются в составе отдельной налоговой базы совместно с финансовым результатом по необращающимся ценным бумагам.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 Нетто-прибыль за отчётный (налоговый) период при этом подлежит налогообложению по общей ставке 20%. Но если по необращающимся ПФИ будет зафиксирован нетто-убыток, он не уменьшит общую налоговую базу, а будет учитываться в составе отдельной налоговой базы. </a:t>
            </a:r>
            <a:br>
              <a:rPr lang="ru-RU" sz="1800" dirty="0" smtClean="0">
                <a:effectLst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175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568952" cy="648072"/>
          </a:xfrm>
        </p:spPr>
        <p:txBody>
          <a:bodyPr/>
          <a:lstStyle/>
          <a:p>
            <a:pPr marL="182880" indent="0" fontAlgn="base">
              <a:buNone/>
            </a:pPr>
            <a:r>
              <a:rPr lang="ru-RU" sz="2000" dirty="0" smtClean="0">
                <a:effectLst/>
              </a:rPr>
              <a:t>Компания может </a:t>
            </a:r>
            <a:r>
              <a:rPr lang="ru-RU" sz="2000" dirty="0">
                <a:effectLst/>
              </a:rPr>
              <a:t>самостоятельно разработать подход к </a:t>
            </a:r>
            <a:r>
              <a:rPr lang="ru-RU" sz="2000" dirty="0" smtClean="0">
                <a:effectLst/>
              </a:rPr>
              <a:t>бухгалтерскому учёту </a:t>
            </a:r>
            <a:r>
              <a:rPr lang="ru-RU" sz="2000" dirty="0">
                <a:effectLst/>
              </a:rPr>
              <a:t>сделок с 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</a:t>
            </a:r>
            <a:r>
              <a:rPr lang="ru-RU" sz="2000" dirty="0">
                <a:effectLst/>
              </a:rPr>
              <a:t> производными финансовыми инструментами</a:t>
            </a:r>
            <a:r>
              <a:rPr lang="ru-RU" sz="2000" dirty="0" smtClean="0">
                <a:effectLst/>
              </a:rPr>
              <a:t>.</a:t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>Существует два </a:t>
            </a:r>
            <a:r>
              <a:rPr lang="ru-RU" sz="2000" dirty="0">
                <a:effectLst/>
              </a:rPr>
              <a:t>подхода к учёту сделок с ПФИ в РСБУ</a:t>
            </a:r>
            <a:r>
              <a:rPr lang="ru-RU" sz="2000" dirty="0" smtClean="0">
                <a:effectLst/>
              </a:rPr>
              <a:t>:</a:t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• «</a:t>
            </a:r>
            <a:r>
              <a:rPr lang="ru-RU" sz="2000" dirty="0" err="1">
                <a:effectLst/>
              </a:rPr>
              <a:t>забалансовый</a:t>
            </a:r>
            <a:r>
              <a:rPr lang="ru-RU" sz="2000" dirty="0">
                <a:effectLst/>
              </a:rPr>
              <a:t>» учёт ПФИ;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• учёт ПФИ для целей РСБУ в соответствии с правилами МСФО (IFRS) 9.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 </a:t>
            </a:r>
            <a:r>
              <a:rPr lang="ru-RU" sz="2000" i="1" dirty="0">
                <a:effectLst/>
              </a:rPr>
              <a:t> </a:t>
            </a:r>
            <a:r>
              <a:rPr lang="ru-RU" sz="2000" i="1" dirty="0" smtClean="0">
                <a:effectLst/>
              </a:rPr>
              <a:t/>
            </a:r>
            <a:br>
              <a:rPr lang="ru-RU" sz="2000" i="1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В соответствии с пунктом 19 статьи 250 НК РФ </a:t>
            </a:r>
            <a:r>
              <a:rPr lang="ru-RU" sz="2000" i="1" dirty="0">
                <a:effectLst/>
              </a:rPr>
              <a:t>внереализационными доходами</a:t>
            </a:r>
            <a:r>
              <a:rPr lang="ru-RU" sz="2000" dirty="0">
                <a:effectLst/>
              </a:rPr>
              <a:t> налогоплательщика признаются, в частности, доходы, полученные от операций с производными финансовыми инструментами, с учетом положений статей 301 - 305 </a:t>
            </a:r>
            <a:r>
              <a:rPr lang="ru-RU" sz="2000" dirty="0" smtClean="0">
                <a:effectLst/>
              </a:rPr>
              <a:t> НК РФ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 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882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648072"/>
          </a:xfrm>
        </p:spPr>
        <p:txBody>
          <a:bodyPr/>
          <a:lstStyle/>
          <a:p>
            <a:pPr marL="182880" indent="0" fontAlgn="base">
              <a:buNone/>
            </a:pPr>
            <a:r>
              <a:rPr lang="ru-RU" sz="1800" i="1" dirty="0">
                <a:effectLst/>
              </a:rPr>
              <a:t>Форвардный </a:t>
            </a:r>
            <a:r>
              <a:rPr lang="ru-RU" sz="1800" i="1" dirty="0" smtClean="0">
                <a:effectLst/>
              </a:rPr>
              <a:t>договор, особенности отражения в учете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При заключении форвардного договора обязательство одной из сторон уплатить другой стороне разницу между плавающей и форвардной ценой, возникает на дату платежа. При этом сумма платежа определяется исходя из стоимости (курса) на дату оценки.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До </a:t>
            </a:r>
            <a:r>
              <a:rPr lang="ru-RU" sz="1800" dirty="0">
                <a:effectLst/>
              </a:rPr>
              <a:t>указанной даты определить, у какой из сторон, и в каком объеме возникнет соответствующее обязательство, не представляется возможным.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В связи с </a:t>
            </a:r>
            <a:r>
              <a:rPr lang="ru-RU" sz="1800" dirty="0" smtClean="0">
                <a:effectLst/>
              </a:rPr>
              <a:t>этим </a:t>
            </a:r>
            <a:r>
              <a:rPr lang="ru-RU" sz="1800" u="sng" dirty="0" smtClean="0">
                <a:effectLst/>
              </a:rPr>
              <a:t>на </a:t>
            </a:r>
            <a:r>
              <a:rPr lang="ru-RU" sz="1800" u="sng" dirty="0">
                <a:effectLst/>
              </a:rPr>
              <a:t>дату оценки</a:t>
            </a:r>
            <a:r>
              <a:rPr lang="ru-RU" sz="1800" dirty="0">
                <a:effectLst/>
              </a:rPr>
              <a:t> в учете Организации в зависимости от полученного результата отражается:</a:t>
            </a:r>
            <a:br>
              <a:rPr lang="ru-RU" sz="1800" dirty="0">
                <a:effectLst/>
              </a:rPr>
            </a:br>
            <a:r>
              <a:rPr lang="ru-RU" sz="1800" i="1" dirty="0" err="1">
                <a:effectLst/>
              </a:rPr>
              <a:t>Дт</a:t>
            </a:r>
            <a:r>
              <a:rPr lang="ru-RU" sz="1800" i="1" dirty="0">
                <a:effectLst/>
              </a:rPr>
              <a:t> 76 </a:t>
            </a:r>
            <a:r>
              <a:rPr lang="ru-RU" sz="1800" i="1" dirty="0" err="1">
                <a:effectLst/>
              </a:rPr>
              <a:t>Кт</a:t>
            </a:r>
            <a:r>
              <a:rPr lang="ru-RU" sz="1800" i="1" dirty="0">
                <a:effectLst/>
              </a:rPr>
              <a:t> 91.1 – доход по сделке в сумме, причитающейся к получению от Банка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u="sng" dirty="0">
                <a:effectLst/>
              </a:rPr>
              <a:t>или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i="1" dirty="0" err="1">
                <a:effectLst/>
              </a:rPr>
              <a:t>Дт</a:t>
            </a:r>
            <a:r>
              <a:rPr lang="ru-RU" sz="1800" i="1" dirty="0">
                <a:effectLst/>
              </a:rPr>
              <a:t> 91.2 </a:t>
            </a:r>
            <a:r>
              <a:rPr lang="ru-RU" sz="1800" i="1" dirty="0" err="1">
                <a:effectLst/>
              </a:rPr>
              <a:t>Кт</a:t>
            </a:r>
            <a:r>
              <a:rPr lang="ru-RU" sz="1800" i="1" dirty="0">
                <a:effectLst/>
              </a:rPr>
              <a:t> 76 – расход по сделке в сумме, подлежащей оплате Организацией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В Отчете о финансовых результатах при этом будет отражен либо прочий доход, либо прочий расход.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445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8952" cy="648072"/>
          </a:xfrm>
        </p:spPr>
        <p:txBody>
          <a:bodyPr/>
          <a:lstStyle/>
          <a:p>
            <a:pPr marL="182880" indent="0" fontAlgn="base">
              <a:buNone/>
            </a:pPr>
            <a:r>
              <a:rPr lang="ru-RU" sz="1800" dirty="0">
                <a:effectLst/>
              </a:rPr>
              <a:t>В соответствии с пунктом 22 статьи 280 НК РФ налоговая база по операциям с необращающимися ценными бумагами и необращающимися производными финансовыми </a:t>
            </a:r>
            <a:r>
              <a:rPr lang="ru-RU" sz="1800" dirty="0" smtClean="0">
                <a:effectLst/>
              </a:rPr>
              <a:t>инструментами определяется </a:t>
            </a:r>
            <a:r>
              <a:rPr lang="ru-RU" sz="1800" dirty="0">
                <a:effectLst/>
              </a:rPr>
              <a:t>совокупно в порядке, установленном статьей 304 настоящего Кодекса, и отдельно от общей налоговой базы, если иное не предусмотрено настоящей статьей и статьей 304 настоящего Кодекса</a:t>
            </a:r>
            <a:r>
              <a:rPr lang="ru-RU" sz="1800" dirty="0" smtClean="0">
                <a:effectLst/>
              </a:rPr>
              <a:t>.</a:t>
            </a:r>
            <a:br>
              <a:rPr lang="ru-RU" sz="1800" dirty="0" smtClean="0">
                <a:effectLst/>
              </a:rPr>
            </a:b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При этом убытки от операций с необращающимися ценными бумагами и необращающимися производными финансовыми инструментами, полученные в предыдущем налоговом периоде (предыдущих налоговых периодах), могут быть отнесены на уменьшение налоговой базы от операций с такими ценными бумагами и производными финансовыми инструментами, определенной в отчетном (налоговом) периоде, с учетом ограничения, установленного пунктом 2.1 статьи 283 настоящего Кодекса.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Таким образом, в общем случае убыток, полученный в результате операций с необращающимися производными финансовыми инструментами, не может быть направлен на уменьшение прибыли от операций, учитываемых в иной налоговой базе.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dirty="0">
                <a:effectLst/>
              </a:rPr>
              <a:t> </a:t>
            </a:r>
            <a:br>
              <a:rPr lang="ru-RU" sz="1600" dirty="0">
                <a:effectLst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012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10024" y="3068960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Спасибо за внимание 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82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2"/>
          <p:cNvSpPr>
            <a:spLocks noChangeArrowheads="1"/>
          </p:cNvSpPr>
          <p:nvPr/>
        </p:nvSpPr>
        <p:spPr bwMode="auto">
          <a:xfrm>
            <a:off x="400376" y="5133932"/>
            <a:ext cx="3912434" cy="128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371" tIns="41688" rIns="83371" bIns="41688">
            <a:spAutoFit/>
          </a:bodyPr>
          <a:lstStyle/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Валютные интервенции ЦБ РФ</a:t>
            </a:r>
          </a:p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Возможная коррекция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санкций</a:t>
            </a:r>
          </a:p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И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зменение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ОПЕК квот на добычу нефти</a:t>
            </a:r>
          </a:p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Рост цен на нефть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endParaRPr lang="en-US" sz="8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"/>
            <a:ext cx="9144000" cy="730250"/>
          </a:xfrm>
        </p:spPr>
        <p:txBody>
          <a:bodyPr/>
          <a:lstStyle/>
          <a:p>
            <a:pPr marL="0" indent="0" defTabSz="971235">
              <a:buNone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Текущая ситуация на рынке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0378" y="1259430"/>
            <a:ext cx="8577901" cy="422744"/>
          </a:xfrm>
          <a:prstGeom prst="rect">
            <a:avLst/>
          </a:prstGeom>
        </p:spPr>
        <p:txBody>
          <a:bodyPr wrap="square" lIns="83371" tIns="41688" rIns="83371" bIns="41688">
            <a:spAutoFit/>
          </a:bodyPr>
          <a:lstStyle/>
          <a:p>
            <a:pPr defTabSz="833735">
              <a:defRPr/>
            </a:pPr>
            <a:r>
              <a:rPr lang="ru-RU" sz="1100" b="1" kern="0" dirty="0" smtClean="0">
                <a:solidFill>
                  <a:sysClr val="windowText" lastClr="000000"/>
                </a:solidFill>
                <a:latin typeface="Arial" pitchFamily="34" charset="0"/>
              </a:rPr>
              <a:t>			         Динамика </a:t>
            </a:r>
            <a:r>
              <a:rPr lang="ru-RU" sz="1100" b="1" kern="0" dirty="0">
                <a:solidFill>
                  <a:sysClr val="windowText" lastClr="000000"/>
                </a:solidFill>
                <a:latin typeface="Arial" pitchFamily="34" charset="0"/>
              </a:rPr>
              <a:t>и </a:t>
            </a:r>
            <a:r>
              <a:rPr lang="ru-RU" sz="1100" b="1" kern="0" dirty="0" smtClean="0">
                <a:solidFill>
                  <a:sysClr val="windowText" lastClr="000000"/>
                </a:solidFill>
                <a:latin typeface="Arial" pitchFamily="34" charset="0"/>
              </a:rPr>
              <a:t>волатильность</a:t>
            </a:r>
          </a:p>
          <a:p>
            <a:pPr defTabSz="833735">
              <a:defRPr/>
            </a:pPr>
            <a:r>
              <a:rPr lang="ru-RU" sz="1100" b="1" kern="0" dirty="0" smtClean="0">
                <a:solidFill>
                  <a:sysClr val="windowText" lastClr="000000"/>
                </a:solidFill>
                <a:latin typeface="Arial" pitchFamily="34" charset="0"/>
              </a:rPr>
              <a:t>		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Arial" pitchFamily="34" charset="0"/>
              </a:rPr>
              <a:t>USD</a:t>
            </a:r>
            <a:r>
              <a:rPr lang="ru-RU" sz="1100" b="1" kern="0" dirty="0" smtClean="0">
                <a:solidFill>
                  <a:sysClr val="windowText" lastClr="000000"/>
                </a:solidFill>
                <a:latin typeface="Arial" pitchFamily="34" charset="0"/>
              </a:rPr>
              <a:t>/</a:t>
            </a:r>
            <a:r>
              <a:rPr lang="en-US" sz="1100" b="1" kern="0" dirty="0" smtClean="0">
                <a:solidFill>
                  <a:sysClr val="windowText" lastClr="000000"/>
                </a:solidFill>
                <a:latin typeface="Arial" pitchFamily="34" charset="0"/>
              </a:rPr>
              <a:t>RUB</a:t>
            </a:r>
            <a:r>
              <a:rPr lang="ru-RU" sz="1100" b="1" kern="0" dirty="0" smtClean="0">
                <a:solidFill>
                  <a:sysClr val="windowText" lastClr="000000"/>
                </a:solidFill>
                <a:latin typeface="Arial" pitchFamily="34" charset="0"/>
              </a:rPr>
              <a:t>		</a:t>
            </a:r>
            <a:r>
              <a:rPr lang="ru-RU" sz="1100" b="1" kern="0" dirty="0" err="1" smtClean="0">
                <a:solidFill>
                  <a:sysClr val="windowText" lastClr="000000"/>
                </a:solidFill>
                <a:latin typeface="Arial" pitchFamily="34" charset="0"/>
              </a:rPr>
              <a:t>Аллюминий</a:t>
            </a:r>
            <a:r>
              <a:rPr lang="ru-RU" sz="1100" b="1" kern="0" dirty="0" smtClean="0">
                <a:solidFill>
                  <a:sysClr val="windowText" lastClr="000000"/>
                </a:solidFill>
                <a:latin typeface="Arial" pitchFamily="34" charset="0"/>
              </a:rPr>
              <a:t>			Никель</a:t>
            </a:r>
            <a:endParaRPr lang="ru-RU" sz="1100" b="1" kern="0" dirty="0"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sp>
        <p:nvSpPr>
          <p:cNvPr id="11271" name="Rectangle 23"/>
          <p:cNvSpPr>
            <a:spLocks noChangeArrowheads="1"/>
          </p:cNvSpPr>
          <p:nvPr/>
        </p:nvSpPr>
        <p:spPr bwMode="auto">
          <a:xfrm>
            <a:off x="4836810" y="5133937"/>
            <a:ext cx="3912434" cy="156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371" tIns="41688" rIns="83371" bIns="41688">
            <a:spAutoFit/>
          </a:bodyPr>
          <a:lstStyle/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Обострение ситуации на Украине</a:t>
            </a:r>
          </a:p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Снижение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цен на нефть</a:t>
            </a:r>
          </a:p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Высокая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инфляция</a:t>
            </a:r>
          </a:p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Замедление темпов роста экономики РФ</a:t>
            </a:r>
          </a:p>
          <a:p>
            <a:pPr marL="154898" indent="-154898" defTabSz="913755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Глобальное укрепление доллара США на ожидании повышения процентной ставки ФРС</a:t>
            </a:r>
          </a:p>
        </p:txBody>
      </p:sp>
      <p:cxnSp>
        <p:nvCxnSpPr>
          <p:cNvPr id="11275" name="Straight Connector 28"/>
          <p:cNvCxnSpPr>
            <a:cxnSpLocks noChangeShapeType="1"/>
          </p:cNvCxnSpPr>
          <p:nvPr/>
        </p:nvCxnSpPr>
        <p:spPr bwMode="auto">
          <a:xfrm flipV="1">
            <a:off x="4836810" y="5114270"/>
            <a:ext cx="3912434" cy="0"/>
          </a:xfrm>
          <a:prstGeom prst="line">
            <a:avLst/>
          </a:prstGeom>
          <a:noFill/>
          <a:ln w="12700" cap="rnd" algn="ctr">
            <a:solidFill>
              <a:srgbClr val="3E6320"/>
            </a:solidFill>
            <a:round/>
            <a:headEnd/>
            <a:tailEnd/>
          </a:ln>
        </p:spPr>
      </p:cxnSp>
      <p:cxnSp>
        <p:nvCxnSpPr>
          <p:cNvPr id="11276" name="Straight Connector 29"/>
          <p:cNvCxnSpPr>
            <a:cxnSpLocks noChangeShapeType="1"/>
          </p:cNvCxnSpPr>
          <p:nvPr/>
        </p:nvCxnSpPr>
        <p:spPr bwMode="auto">
          <a:xfrm>
            <a:off x="400379" y="5114270"/>
            <a:ext cx="3908220" cy="0"/>
          </a:xfrm>
          <a:prstGeom prst="line">
            <a:avLst/>
          </a:prstGeom>
          <a:noFill/>
          <a:ln w="12700" cap="rnd" algn="ctr">
            <a:solidFill>
              <a:srgbClr val="3E6320"/>
            </a:solidFill>
            <a:round/>
            <a:headEnd/>
            <a:tailEnd/>
          </a:ln>
        </p:spPr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2328"/>
              </p:ext>
            </p:extLst>
          </p:nvPr>
        </p:nvGraphicFramePr>
        <p:xfrm>
          <a:off x="400375" y="796774"/>
          <a:ext cx="8348869" cy="45715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8348869"/>
              </a:tblGrid>
              <a:tr h="45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83432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1790700" algn="l"/>
                        </a:tabLst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дополнение к политической неопределенности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позитивным фактором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для российской валюты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стал переход на расчеты  за энергоносители в  рублях.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382" marR="28191" marT="32634" marB="32634" anchor="ctr" horzOverflow="overflow">
                    <a:solidFill>
                      <a:srgbClr val="E1EFD1"/>
                    </a:solidFill>
                  </a:tcPr>
                </a:tc>
              </a:tr>
            </a:tbl>
          </a:graphicData>
        </a:graphic>
      </p:graphicFrame>
      <p:sp>
        <p:nvSpPr>
          <p:cNvPr id="11281" name="Rectangle 37"/>
          <p:cNvSpPr>
            <a:spLocks noChangeArrowheads="1"/>
          </p:cNvSpPr>
          <p:nvPr/>
        </p:nvSpPr>
        <p:spPr bwMode="auto">
          <a:xfrm>
            <a:off x="4836810" y="4810652"/>
            <a:ext cx="3912434" cy="27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371" tIns="41688" rIns="83371" bIns="41688">
            <a:spAutoFit/>
          </a:bodyPr>
          <a:lstStyle/>
          <a:p>
            <a:pPr algn="ctr" defTabSz="913755">
              <a:lnSpc>
                <a:spcPct val="114000"/>
              </a:lnSpc>
              <a:spcBef>
                <a:spcPct val="50000"/>
              </a:spcBef>
            </a:pPr>
            <a:r>
              <a:rPr lang="ru-RU" sz="1100" b="1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Факторы потенциального ослабления рубля</a:t>
            </a:r>
          </a:p>
        </p:txBody>
      </p:sp>
      <p:sp>
        <p:nvSpPr>
          <p:cNvPr id="11282" name="Rectangle 41"/>
          <p:cNvSpPr>
            <a:spLocks noChangeArrowheads="1"/>
          </p:cNvSpPr>
          <p:nvPr/>
        </p:nvSpPr>
        <p:spPr bwMode="auto">
          <a:xfrm>
            <a:off x="400376" y="4828522"/>
            <a:ext cx="3912434" cy="28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371" tIns="41688" rIns="83371" bIns="41688">
            <a:spAutoFit/>
          </a:bodyPr>
          <a:lstStyle/>
          <a:p>
            <a:pPr algn="ctr" defTabSz="913755">
              <a:lnSpc>
                <a:spcPct val="114000"/>
              </a:lnSpc>
              <a:spcBef>
                <a:spcPct val="50000"/>
              </a:spcBef>
            </a:pPr>
            <a:r>
              <a:rPr lang="ru-RU" sz="1100" b="1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Факторы потенциального укрепления рубля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79" y="1753792"/>
            <a:ext cx="2587445" cy="30568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904" y="1747294"/>
            <a:ext cx="2553464" cy="30511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45164"/>
            <a:ext cx="3038128" cy="303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8720" y="26064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Управление валютным и  </a:t>
            </a:r>
            <a:r>
              <a:rPr lang="ru-RU" sz="2800" b="1" dirty="0"/>
              <a:t>ценовым риском</a:t>
            </a:r>
            <a:endParaRPr lang="ru-RU" sz="2800" b="1" dirty="0"/>
          </a:p>
        </p:txBody>
      </p:sp>
      <p:cxnSp>
        <p:nvCxnSpPr>
          <p:cNvPr id="6" name="Straight Connector 26"/>
          <p:cNvCxnSpPr>
            <a:cxnSpLocks noChangeShapeType="1"/>
          </p:cNvCxnSpPr>
          <p:nvPr/>
        </p:nvCxnSpPr>
        <p:spPr bwMode="auto">
          <a:xfrm>
            <a:off x="685618" y="836712"/>
            <a:ext cx="8062846" cy="0"/>
          </a:xfrm>
          <a:prstGeom prst="line">
            <a:avLst/>
          </a:prstGeom>
          <a:noFill/>
          <a:ln w="12700" cap="rnd" algn="ctr">
            <a:solidFill>
              <a:srgbClr val="3E6320"/>
            </a:solidFill>
            <a:round/>
            <a:headEnd/>
            <a:tailEnd/>
          </a:ln>
        </p:spPr>
      </p:cxnSp>
      <p:sp>
        <p:nvSpPr>
          <p:cNvPr id="9" name="TextBox 8"/>
          <p:cNvSpPr txBox="1"/>
          <p:nvPr/>
        </p:nvSpPr>
        <p:spPr>
          <a:xfrm>
            <a:off x="604136" y="1124744"/>
            <a:ext cx="83380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Экспортеры и импортеры, а так же потребители сырья осуществляют закупку товара у производителей и используют  его в качестве сырья для производства товаров. Для успешной коммерческой деятельности важно иметь возможность нивелировать риск  изменения валютного курса и роста цен в течение периода закупки.</a:t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Механизм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Механизм</a:t>
            </a:r>
            <a:r>
              <a:rPr lang="ru-RU" dirty="0"/>
              <a:t> управления риском, его частичное либо полное нивелирование называется «хеджированием». Идея заключается в возможности зафиксировать/ограничить курс конверсии или конечные цены закупок и/или продаж  сырья на будущие сроки. В момент возникновения необходимости нивелировать/ограничить риск цен, Компания заключает деривативные контракты на валюту и сырье.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3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8720" y="26064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Управление валютным и  ценовым риском</a:t>
            </a:r>
            <a:endParaRPr lang="ru-RU" sz="2800" b="1" dirty="0"/>
          </a:p>
        </p:txBody>
      </p:sp>
      <p:cxnSp>
        <p:nvCxnSpPr>
          <p:cNvPr id="6" name="Straight Connector 26"/>
          <p:cNvCxnSpPr>
            <a:cxnSpLocks noChangeShapeType="1"/>
          </p:cNvCxnSpPr>
          <p:nvPr/>
        </p:nvCxnSpPr>
        <p:spPr bwMode="auto">
          <a:xfrm>
            <a:off x="685618" y="836712"/>
            <a:ext cx="8062846" cy="0"/>
          </a:xfrm>
          <a:prstGeom prst="line">
            <a:avLst/>
          </a:prstGeom>
          <a:noFill/>
          <a:ln w="12700" cap="rnd" algn="ctr">
            <a:solidFill>
              <a:srgbClr val="3E6320"/>
            </a:solidFill>
            <a:round/>
            <a:headEnd/>
            <a:tailEnd/>
          </a:ln>
        </p:spPr>
      </p:cxnSp>
      <p:sp>
        <p:nvSpPr>
          <p:cNvPr id="9" name="TextBox 8"/>
          <p:cNvSpPr txBox="1"/>
          <p:nvPr/>
        </p:nvSpPr>
        <p:spPr>
          <a:xfrm>
            <a:off x="604136" y="1124744"/>
            <a:ext cx="83380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Хеджирование применяется: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бюджетировании на будущие периоды;</a:t>
            </a:r>
            <a:br>
              <a:rPr lang="ru-RU" dirty="0"/>
            </a:br>
            <a:r>
              <a:rPr lang="ru-RU" dirty="0"/>
              <a:t>При согласовании долгосрочного контракта, требующего понимания объема расходов/доходов в заданный период;</a:t>
            </a:r>
            <a:br>
              <a:rPr lang="ru-RU" dirty="0"/>
            </a:br>
            <a:r>
              <a:rPr lang="ru-RU" dirty="0"/>
              <a:t>При наличии риска роста / падения  курса валют и цен на сырье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Выбор стратегии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Заключение деривативных сделок сопряжено с денежными расчетами по этим контрактам. Соответственно, перед заключением сделок хеджирования необходимо оценить потенциальные результаты различных стратегий и их сочетание с существующими денежными потоками.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Данная презентация содержит описание наиболее распространенных инструментов хеджирования и </a:t>
            </a:r>
            <a:r>
              <a:rPr lang="ru-RU" dirty="0" smtClean="0"/>
              <a:t>учета </a:t>
            </a:r>
            <a:r>
              <a:rPr lang="ru-RU" dirty="0"/>
              <a:t>сделок с ними.</a:t>
            </a:r>
          </a:p>
        </p:txBody>
      </p:sp>
    </p:spTree>
    <p:extLst>
      <p:ext uri="{BB962C8B-B14F-4D97-AF65-F5344CB8AC3E}">
        <p14:creationId xmlns:p14="http://schemas.microsoft.com/office/powerpoint/2010/main" val="26357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Валютный форвард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454546"/>
              </p:ext>
            </p:extLst>
          </p:nvPr>
        </p:nvGraphicFramePr>
        <p:xfrm>
          <a:off x="388335" y="2858486"/>
          <a:ext cx="4055954" cy="1111554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810997"/>
                <a:gridCol w="2244957"/>
              </a:tblGrid>
              <a:tr h="25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Валютная пара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USDRUB</a:t>
                      </a:r>
                    </a:p>
                  </a:txBody>
                  <a:tcPr marL="49894" marR="24947" marT="31098" marB="31098" anchor="ctr" horzOverflow="overflow"/>
                </a:tc>
              </a:tr>
              <a:tr h="262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месяц</a:t>
                      </a:r>
                    </a:p>
                  </a:txBody>
                  <a:tcPr marL="56382" marR="28191" marT="32653" marB="32653" anchor="ctr" horzOverflow="overflow"/>
                </a:tc>
              </a:tr>
              <a:tr h="254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Объем (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USD)</a:t>
                      </a:r>
                    </a:p>
                  </a:txBody>
                  <a:tcPr marL="56382" marR="28191" marT="32653" marB="32653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млн.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</a:tr>
              <a:tr h="261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Форвардный курс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87.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08862" y="784140"/>
            <a:ext cx="4029964" cy="279958"/>
          </a:xfrm>
          <a:prstGeom prst="rect">
            <a:avLst/>
          </a:prstGeom>
        </p:spPr>
        <p:txBody>
          <a:bodyPr wrap="square" lIns="76081" tIns="38041" rIns="76081" bIns="38041">
            <a:spAutoFit/>
          </a:bodyPr>
          <a:lstStyle/>
          <a:p>
            <a:pPr algn="ctr" defTabSz="846673">
              <a:lnSpc>
                <a:spcPct val="120000"/>
              </a:lnSpc>
              <a:spcBef>
                <a:spcPts val="333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Эффективный курс </a:t>
            </a:r>
            <a:r>
              <a:rPr lang="en-US" sz="1100" b="1" dirty="0">
                <a:solidFill>
                  <a:srgbClr val="00542D"/>
                </a:solidFill>
                <a:latin typeface="Arial" pitchFamily="34" charset="0"/>
              </a:rPr>
              <a:t>USDRUB</a:t>
            </a: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 для Компании</a:t>
            </a:r>
            <a:endParaRPr lang="en-US" sz="1100" b="1" dirty="0">
              <a:solidFill>
                <a:srgbClr val="00542D"/>
              </a:solidFill>
              <a:latin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08857" y="1036749"/>
            <a:ext cx="4029964" cy="36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72099" y="2342044"/>
            <a:ext cx="4057169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787" tIns="43392" rIns="86787" bIns="43392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6673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Примерные условия*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87120" y="2726106"/>
            <a:ext cx="4057169" cy="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72114" y="779929"/>
            <a:ext cx="4015483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787" tIns="43392" rIns="86787" bIns="43392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6673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Описание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72102" y="1036753"/>
            <a:ext cx="4030818" cy="855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2103" y="1101534"/>
            <a:ext cx="4035755" cy="1060543"/>
          </a:xfrm>
          <a:prstGeom prst="rect">
            <a:avLst/>
          </a:prstGeom>
          <a:solidFill>
            <a:schemeClr val="bg2"/>
          </a:solidFill>
          <a:ln w="6350">
            <a:solidFill>
              <a:schemeClr val="tx2"/>
            </a:solidFill>
          </a:ln>
          <a:effectLst>
            <a:outerShdw blurRad="50800" dist="25400" dir="2700000" algn="tl" rotWithShape="0">
              <a:schemeClr val="tx2">
                <a:alpha val="50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4880" tIns="29953" rIns="76081" bIns="29953" anchor="t"/>
          <a:lstStyle/>
          <a:p>
            <a:pPr algn="just" defTabSz="871309">
              <a:lnSpc>
                <a:spcPct val="150000"/>
              </a:lnSpc>
              <a:spcBef>
                <a:spcPts val="548"/>
              </a:spcBef>
              <a:spcAft>
                <a:spcPts val="548"/>
              </a:spcAft>
              <a:buClr>
                <a:srgbClr val="00542D"/>
              </a:buClr>
              <a:buSzPct val="80000"/>
              <a:defRPr/>
            </a:pPr>
            <a:r>
              <a:rPr lang="ru-RU" sz="12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Данный инструмент позволяет Компании купить определенную сумму валюты в будущем по курсу, установленному в момент заключения сделки.</a:t>
            </a:r>
            <a:endParaRPr lang="en-US" sz="1200" b="1" dirty="0">
              <a:solidFill>
                <a:srgbClr val="0054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65710" y="3977714"/>
            <a:ext cx="4042148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787" tIns="43392" rIns="86787" bIns="43392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6673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Преимущества / Ограничения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87120" y="4365104"/>
            <a:ext cx="4042148" cy="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/>
          <p:nvPr/>
        </p:nvSpPr>
        <p:spPr>
          <a:xfrm>
            <a:off x="4730371" y="3229877"/>
            <a:ext cx="4029964" cy="279958"/>
          </a:xfrm>
          <a:prstGeom prst="rect">
            <a:avLst/>
          </a:prstGeom>
        </p:spPr>
        <p:txBody>
          <a:bodyPr wrap="square" lIns="76081" tIns="38041" rIns="76081" bIns="38041">
            <a:spAutoFit/>
          </a:bodyPr>
          <a:lstStyle/>
          <a:p>
            <a:pPr algn="ctr" defTabSz="846673">
              <a:lnSpc>
                <a:spcPct val="120000"/>
              </a:lnSpc>
              <a:spcBef>
                <a:spcPts val="333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Выплата по деривативу</a:t>
            </a:r>
            <a:endParaRPr lang="en-US" sz="1100" b="1" dirty="0">
              <a:solidFill>
                <a:srgbClr val="00542D"/>
              </a:solidFill>
              <a:latin typeface="Arial" pitchFamily="34" charset="0"/>
            </a:endParaRPr>
          </a:p>
        </p:txBody>
      </p:sp>
      <p:sp>
        <p:nvSpPr>
          <p:cNvPr id="41" name="Right Triangle 40"/>
          <p:cNvSpPr/>
          <p:nvPr/>
        </p:nvSpPr>
        <p:spPr>
          <a:xfrm rot="5400000">
            <a:off x="4953631" y="1661187"/>
            <a:ext cx="896442" cy="1014646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091" tIns="38045" rIns="76091" bIns="38045" rtlCol="0" anchor="ctr"/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33667" y="1246677"/>
            <a:ext cx="4183561" cy="1797447"/>
            <a:chOff x="4324759" y="4316841"/>
            <a:chExt cx="4306271" cy="1981685"/>
          </a:xfrm>
        </p:grpSpPr>
        <p:sp>
          <p:nvSpPr>
            <p:cNvPr id="18" name="TextBox 17"/>
            <p:cNvSpPr txBox="1"/>
            <p:nvPr/>
          </p:nvSpPr>
          <p:spPr>
            <a:xfrm>
              <a:off x="6637359" y="5852507"/>
              <a:ext cx="473887" cy="186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78318" y="4341807"/>
              <a:ext cx="673539" cy="441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Эффективный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курс</a:t>
              </a:r>
              <a:endParaRPr lang="en-US" sz="500" b="1" dirty="0">
                <a:solidFill>
                  <a:prstClr val="black"/>
                </a:solidFill>
                <a:latin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(USDRUB)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25404" y="4321446"/>
              <a:ext cx="1905626" cy="305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Эффективный курс </a:t>
              </a: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 без хеджирования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514456" y="4413088"/>
              <a:ext cx="24717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514456" y="4669875"/>
              <a:ext cx="247171" cy="0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6713999" y="4576156"/>
              <a:ext cx="1904865" cy="305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Эффективный курс </a:t>
              </a: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 с хеджированием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499272" y="4838992"/>
              <a:ext cx="1822867" cy="0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>
            <a:xfrm flipH="1">
              <a:off x="4499272" y="5827322"/>
              <a:ext cx="2459351" cy="0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5382527" y="5854449"/>
              <a:ext cx="620738" cy="3138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Форвардный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 курс</a:t>
              </a:r>
            </a:p>
          </p:txBody>
        </p:sp>
        <p:sp>
          <p:nvSpPr>
            <p:cNvPr id="30" name="TextBox 27"/>
            <p:cNvSpPr txBox="1">
              <a:spLocks noChangeArrowheads="1"/>
            </p:cNvSpPr>
            <p:nvPr/>
          </p:nvSpPr>
          <p:spPr bwMode="auto">
            <a:xfrm>
              <a:off x="4324759" y="5744136"/>
              <a:ext cx="178430" cy="18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7406" tIns="43703" rIns="87406" bIns="43703">
              <a:spAutoFit/>
            </a:bodyPr>
            <a:lstStyle>
              <a:lvl1pPr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srgbClr val="000000"/>
                  </a:solidFill>
                </a:rPr>
                <a:t>0</a:t>
              </a:r>
              <a:endParaRPr lang="ru-RU" sz="5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4499272" y="4381885"/>
              <a:ext cx="0" cy="1916641"/>
            </a:xfrm>
            <a:prstGeom prst="straightConnector1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6815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ight Triangle 31"/>
            <p:cNvSpPr/>
            <p:nvPr/>
          </p:nvSpPr>
          <p:spPr>
            <a:xfrm rot="5400000" flipH="1" flipV="1">
              <a:off x="5533184" y="4323576"/>
              <a:ext cx="514833" cy="501363"/>
            </a:xfrm>
            <a:prstGeom prst="rtTriangle">
              <a:avLst/>
            </a:prstGeom>
            <a:solidFill>
              <a:srgbClr val="DEE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25877" y="4324160"/>
              <a:ext cx="289111" cy="504866"/>
            </a:xfrm>
            <a:prstGeom prst="rect">
              <a:avLst/>
            </a:prstGeom>
            <a:solidFill>
              <a:srgbClr val="DEE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941325">
              <a:off x="5822124" y="4505152"/>
              <a:ext cx="439236" cy="186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00703C"/>
                  </a:solidFill>
                  <a:latin typeface="Arial" pitchFamily="34" charset="0"/>
                </a:rPr>
                <a:t>Выгода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87658" y="5852764"/>
              <a:ext cx="637239" cy="186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Текущий </a:t>
              </a: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курс</a:t>
              </a:r>
              <a:endParaRPr lang="en-US" sz="500" b="1" dirty="0">
                <a:solidFill>
                  <a:srgbClr val="7F7F7F"/>
                </a:solidFill>
                <a:latin typeface="Arial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5320530" y="5046374"/>
              <a:ext cx="0" cy="776315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lowchart: Connector 39"/>
            <p:cNvSpPr/>
            <p:nvPr/>
          </p:nvSpPr>
          <p:spPr>
            <a:xfrm>
              <a:off x="5298309" y="5802399"/>
              <a:ext cx="41273" cy="44712"/>
            </a:xfrm>
            <a:prstGeom prst="flowChartConnector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 flipV="1">
              <a:off x="5515471" y="4854013"/>
              <a:ext cx="0" cy="94411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504235" y="4322127"/>
              <a:ext cx="1534843" cy="14976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 rot="19105837">
            <a:off x="4956904" y="1868454"/>
            <a:ext cx="586480" cy="269193"/>
          </a:xfrm>
          <a:prstGeom prst="rect">
            <a:avLst/>
          </a:prstGeom>
        </p:spPr>
        <p:txBody>
          <a:bodyPr wrap="none" lIns="76091" tIns="38045" rIns="76091" bIns="3804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00" b="1" dirty="0">
                <a:solidFill>
                  <a:srgbClr val="7F7F7F"/>
                </a:solidFill>
                <a:latin typeface="Arial" pitchFamily="34" charset="0"/>
              </a:rPr>
              <a:t>Ограничение </a:t>
            </a:r>
          </a:p>
          <a:p>
            <a:pPr algn="ctr">
              <a:spcBef>
                <a:spcPct val="50000"/>
              </a:spcBef>
            </a:pPr>
            <a:r>
              <a:rPr lang="ru-RU" sz="500" b="1" dirty="0">
                <a:solidFill>
                  <a:srgbClr val="7F7F7F"/>
                </a:solidFill>
                <a:latin typeface="Arial" pitchFamily="34" charset="0"/>
              </a:rPr>
              <a:t>прибыли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4708856" y="3521169"/>
            <a:ext cx="4029964" cy="36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1" name="Group 90"/>
          <p:cNvGrpSpPr/>
          <p:nvPr/>
        </p:nvGrpSpPr>
        <p:grpSpPr>
          <a:xfrm>
            <a:off x="4712041" y="3781695"/>
            <a:ext cx="4579978" cy="2124492"/>
            <a:chOff x="5839770" y="3970769"/>
            <a:chExt cx="3999331" cy="1938583"/>
          </a:xfrm>
        </p:grpSpPr>
        <p:sp>
          <p:nvSpPr>
            <p:cNvPr id="55" name="Right Triangle 54"/>
            <p:cNvSpPr/>
            <p:nvPr/>
          </p:nvSpPr>
          <p:spPr>
            <a:xfrm rot="16200000" flipH="1" flipV="1">
              <a:off x="6041279" y="5358572"/>
              <a:ext cx="493604" cy="574852"/>
            </a:xfrm>
            <a:prstGeom prst="rtTriangle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ight Triangle 47"/>
            <p:cNvSpPr/>
            <p:nvPr/>
          </p:nvSpPr>
          <p:spPr>
            <a:xfrm rot="16200000">
              <a:off x="6682997" y="4318888"/>
              <a:ext cx="993876" cy="1155852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94749" y="3970769"/>
              <a:ext cx="476108" cy="357733"/>
            </a:xfrm>
            <a:prstGeom prst="rect">
              <a:avLst/>
            </a:prstGeom>
            <a:noFill/>
          </p:spPr>
          <p:txBody>
            <a:bodyPr wrap="none" lIns="83448" tIns="41724" rIns="83448" bIns="41724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Выплата по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деривативу</a:t>
              </a:r>
              <a:endParaRPr lang="en-US" sz="500" b="1" dirty="0">
                <a:solidFill>
                  <a:prstClr val="black"/>
                </a:solidFill>
                <a:latin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(USDRUB)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92781" y="5426887"/>
              <a:ext cx="387922" cy="147100"/>
            </a:xfrm>
            <a:prstGeom prst="rect">
              <a:avLst/>
            </a:prstGeom>
            <a:noFill/>
          </p:spPr>
          <p:txBody>
            <a:bodyPr wrap="none" lIns="83448" tIns="41724" rIns="83448" bIns="41724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40949" y="5379986"/>
              <a:ext cx="527899" cy="252416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Форвардный 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курс</a:t>
              </a:r>
            </a:p>
          </p:txBody>
        </p:sp>
        <p:sp>
          <p:nvSpPr>
            <p:cNvPr id="52" name="TextBox 25"/>
            <p:cNvSpPr txBox="1">
              <a:spLocks noChangeArrowheads="1"/>
            </p:cNvSpPr>
            <p:nvPr/>
          </p:nvSpPr>
          <p:spPr bwMode="auto">
            <a:xfrm>
              <a:off x="5839770" y="5329595"/>
              <a:ext cx="157898" cy="14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767" tIns="39883" rIns="79767" bIns="39883">
              <a:spAutoFit/>
            </a:bodyPr>
            <a:lstStyle>
              <a:lvl1pPr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srgbClr val="000000"/>
                  </a:solidFill>
                </a:rPr>
                <a:t>0</a:t>
              </a:r>
              <a:endParaRPr lang="ru-RU" sz="5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6004875" y="5399195"/>
              <a:ext cx="2176350" cy="0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000655" y="4038369"/>
              <a:ext cx="0" cy="1870983"/>
            </a:xfrm>
            <a:prstGeom prst="straightConnector1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6815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/>
            <p:nvPr/>
          </p:nvCxnSpPr>
          <p:spPr>
            <a:xfrm flipV="1">
              <a:off x="6000656" y="4399877"/>
              <a:ext cx="1741900" cy="1492924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Rectangle 56"/>
            <p:cNvSpPr/>
            <p:nvPr/>
          </p:nvSpPr>
          <p:spPr>
            <a:xfrm>
              <a:off x="5935816" y="5407259"/>
              <a:ext cx="525100" cy="252416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Ограничение 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прибыли</a:t>
              </a:r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6448967" y="5379785"/>
              <a:ext cx="36524" cy="42583"/>
            </a:xfrm>
            <a:prstGeom prst="flowChartConnector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203205" y="5179522"/>
              <a:ext cx="526500" cy="147100"/>
            </a:xfrm>
            <a:prstGeom prst="rect">
              <a:avLst/>
            </a:prstGeom>
            <a:noFill/>
          </p:spPr>
          <p:txBody>
            <a:bodyPr wrap="none" lIns="83448" tIns="41724" rIns="83448" bIns="41724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Текущий курс</a:t>
              </a:r>
              <a:endParaRPr lang="en-US" sz="500" b="1" dirty="0">
                <a:solidFill>
                  <a:srgbClr val="7F7F7F"/>
                </a:solidFill>
                <a:latin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254387" y="4938675"/>
              <a:ext cx="358527" cy="147100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00703C"/>
                  </a:solidFill>
                  <a:latin typeface="Arial" pitchFamily="34" charset="0"/>
                </a:rPr>
                <a:t>Выгода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7956744" y="4079038"/>
              <a:ext cx="218729" cy="0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Box 61"/>
            <p:cNvSpPr txBox="1"/>
            <p:nvPr/>
          </p:nvSpPr>
          <p:spPr>
            <a:xfrm>
              <a:off x="8153433" y="3992295"/>
              <a:ext cx="1685668" cy="166843"/>
            </a:xfrm>
            <a:prstGeom prst="rect">
              <a:avLst/>
            </a:prstGeom>
            <a:noFill/>
          </p:spPr>
          <p:txBody>
            <a:bodyPr wrap="square" lIns="83448" tIns="41724" rIns="83448" bIns="41724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Выплата по деривативу</a:t>
              </a:r>
            </a:p>
          </p:txBody>
        </p:sp>
        <p:sp>
          <p:nvSpPr>
            <p:cNvPr id="66" name="Flowchart: Connector 65"/>
            <p:cNvSpPr/>
            <p:nvPr/>
          </p:nvSpPr>
          <p:spPr>
            <a:xfrm>
              <a:off x="6567837" y="5377558"/>
              <a:ext cx="33203" cy="425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49124"/>
              </p:ext>
            </p:extLst>
          </p:nvPr>
        </p:nvGraphicFramePr>
        <p:xfrm>
          <a:off x="392764" y="4516642"/>
          <a:ext cx="4055956" cy="159054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27978"/>
                <a:gridCol w="2027978"/>
              </a:tblGrid>
              <a:tr h="243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Преимущества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>
                    <a:solidFill>
                      <a:srgbClr val="89C04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Ограничения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>
                    <a:solidFill>
                      <a:srgbClr val="89C04C">
                        <a:alpha val="20000"/>
                      </a:srgbClr>
                    </a:solidFill>
                  </a:tcPr>
                </a:tc>
              </a:tr>
              <a:tr h="936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Компания не терпит убытков при неблагоприятном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движении курса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7858" marR="0" indent="-18785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Инструмент не требует уплаты премии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382" marR="28191" marT="32653" marB="32653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Уменьшение потенциальной выгоды в случае благоприятного движения валютного курса и необходимости покупать валюту по курсу выше рыночного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382" marR="28191" marT="32653" marB="32653" horzOverflow="overflow">
                    <a:solidFill>
                      <a:srgbClr val="FFF1D5"/>
                    </a:solidFill>
                  </a:tcPr>
                </a:tc>
              </a:tr>
            </a:tbl>
          </a:graphicData>
        </a:graphic>
      </p:graphicFrame>
      <p:sp>
        <p:nvSpPr>
          <p:cNvPr id="64" name="Flowchart: Connector 63"/>
          <p:cNvSpPr/>
          <p:nvPr/>
        </p:nvSpPr>
        <p:spPr>
          <a:xfrm>
            <a:off x="5860690" y="2590249"/>
            <a:ext cx="38229" cy="4114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091" tIns="38045" rIns="76091" bIns="38045" rtlCol="0" anchor="ctr"/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85266" y="2443576"/>
            <a:ext cx="362346" cy="176529"/>
          </a:xfrm>
          <a:prstGeom prst="rect">
            <a:avLst/>
          </a:prstGeom>
        </p:spPr>
        <p:txBody>
          <a:bodyPr wrap="none" lIns="83377" tIns="41691" rIns="83377" bIns="4169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" b="1" dirty="0" smtClean="0">
                <a:latin typeface="Arial" pitchFamily="34" charset="0"/>
              </a:rPr>
              <a:t>87.</a:t>
            </a:r>
            <a:r>
              <a:rPr lang="ru-RU" sz="600" b="1" dirty="0">
                <a:latin typeface="Arial" pitchFamily="34" charset="0"/>
              </a:rPr>
              <a:t>93</a:t>
            </a:r>
            <a:endParaRPr lang="ru-RU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5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Валютный форвард с плавающим курсом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32612"/>
              </p:ext>
            </p:extLst>
          </p:nvPr>
        </p:nvGraphicFramePr>
        <p:xfrm>
          <a:off x="372099" y="2936543"/>
          <a:ext cx="4055954" cy="128522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810997"/>
                <a:gridCol w="2244957"/>
              </a:tblGrid>
              <a:tr h="25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Валютная пара</a:t>
                      </a:r>
                      <a:endParaRPr kumimoji="0" 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USDRUB</a:t>
                      </a:r>
                    </a:p>
                  </a:txBody>
                  <a:tcPr marL="49894" marR="24947" marT="31098" marB="31098" anchor="ctr" horzOverflow="overflow"/>
                </a:tc>
              </a:tr>
              <a:tr h="254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</a:t>
                      </a:r>
                      <a:endParaRPr kumimoji="0" 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месяца</a:t>
                      </a:r>
                    </a:p>
                  </a:txBody>
                  <a:tcPr marL="56382" marR="28191" marT="32653" marB="32653" anchor="ctr" horzOverflow="overflow"/>
                </a:tc>
              </a:tr>
              <a:tr h="254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Объем (</a:t>
                      </a: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USD)</a:t>
                      </a:r>
                    </a:p>
                  </a:txBody>
                  <a:tcPr marL="56382" marR="28191" marT="32653" marB="32653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млн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</a:tr>
              <a:tr h="261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Курс хеджирования</a:t>
                      </a:r>
                      <a:endParaRPr kumimoji="0" 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88.5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</a:tr>
              <a:tr h="261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Период оптимизации</a:t>
                      </a:r>
                      <a:endParaRPr kumimoji="0" 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 дней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08862" y="784139"/>
            <a:ext cx="4029964" cy="279998"/>
          </a:xfrm>
          <a:prstGeom prst="rect">
            <a:avLst/>
          </a:prstGeom>
        </p:spPr>
        <p:txBody>
          <a:bodyPr wrap="square" lIns="76121" tIns="38061" rIns="76121" bIns="38061">
            <a:spAutoFit/>
          </a:bodyPr>
          <a:lstStyle/>
          <a:p>
            <a:pPr algn="ctr" defTabSz="847107">
              <a:lnSpc>
                <a:spcPct val="120000"/>
              </a:lnSpc>
              <a:spcBef>
                <a:spcPts val="333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Эффективный курс </a:t>
            </a:r>
            <a:r>
              <a:rPr lang="en-US" sz="1100" b="1" dirty="0">
                <a:solidFill>
                  <a:srgbClr val="00542D"/>
                </a:solidFill>
                <a:latin typeface="Arial" pitchFamily="34" charset="0"/>
              </a:rPr>
              <a:t>USDRUB</a:t>
            </a: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 для Компании</a:t>
            </a:r>
            <a:endParaRPr lang="en-US" sz="1100" b="1" dirty="0">
              <a:solidFill>
                <a:srgbClr val="00542D"/>
              </a:solidFill>
              <a:latin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08857" y="1036749"/>
            <a:ext cx="4029964" cy="36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58926" y="2520232"/>
            <a:ext cx="4057169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31" tIns="43415" rIns="86831" bIns="43415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7107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Примерные условия*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87120" y="2808849"/>
            <a:ext cx="4057169" cy="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72106" y="779921"/>
            <a:ext cx="4015483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31" tIns="43415" rIns="86831" bIns="43415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7107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Описание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72102" y="1036753"/>
            <a:ext cx="4030818" cy="855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3557" y="1066818"/>
            <a:ext cx="4126435" cy="1523428"/>
          </a:xfrm>
          <a:prstGeom prst="rect">
            <a:avLst/>
          </a:prstGeom>
          <a:solidFill>
            <a:schemeClr val="bg2"/>
          </a:solidFill>
          <a:ln w="6350">
            <a:solidFill>
              <a:schemeClr val="tx2"/>
            </a:solidFill>
          </a:ln>
          <a:effectLst>
            <a:outerShdw blurRad="50800" dist="25400" dir="2700000" algn="tl" rotWithShape="0">
              <a:schemeClr val="tx2">
                <a:alpha val="50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4920" tIns="29969" rIns="76121" bIns="29969" anchor="t"/>
          <a:lstStyle/>
          <a:p>
            <a:pPr algn="just" defTabSz="871757">
              <a:lnSpc>
                <a:spcPct val="150000"/>
              </a:lnSpc>
              <a:buClr>
                <a:srgbClr val="00542D"/>
              </a:buClr>
              <a:buSzPct val="80000"/>
              <a:defRPr/>
            </a:pPr>
            <a:r>
              <a:rPr lang="ru-RU" sz="11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Данный инструмент позволяет Компании купить определенную сумму валюты в будущем по курсу, установленному в момент заключения сделки.</a:t>
            </a:r>
          </a:p>
          <a:p>
            <a:pPr algn="just" defTabSz="871757">
              <a:lnSpc>
                <a:spcPct val="150000"/>
              </a:lnSpc>
              <a:buClr>
                <a:srgbClr val="00542D"/>
              </a:buClr>
              <a:buSzPct val="80000"/>
              <a:defRPr/>
            </a:pPr>
            <a:r>
              <a:rPr lang="ru-RU" sz="11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При этом, в случае укрепления </a:t>
            </a:r>
            <a:r>
              <a:rPr lang="en-US" sz="11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RUB </a:t>
            </a:r>
            <a:r>
              <a:rPr lang="ru-RU" sz="11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в течение Периода оптимизации (начиная с даты заключения сделки) эффективный курс покупки валюты снижается.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04280" y="4259202"/>
            <a:ext cx="4042148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31" tIns="43415" rIns="86831" bIns="43415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7107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Преимущества / Ограничения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15700" y="4522649"/>
            <a:ext cx="4042148" cy="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/>
          <p:nvPr/>
        </p:nvSpPr>
        <p:spPr>
          <a:xfrm>
            <a:off x="4730371" y="3229872"/>
            <a:ext cx="4029964" cy="279998"/>
          </a:xfrm>
          <a:prstGeom prst="rect">
            <a:avLst/>
          </a:prstGeom>
        </p:spPr>
        <p:txBody>
          <a:bodyPr wrap="square" lIns="76121" tIns="38061" rIns="76121" bIns="38061">
            <a:spAutoFit/>
          </a:bodyPr>
          <a:lstStyle/>
          <a:p>
            <a:pPr algn="ctr" defTabSz="847107">
              <a:lnSpc>
                <a:spcPct val="120000"/>
              </a:lnSpc>
              <a:spcBef>
                <a:spcPts val="333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Выплата по деривативу</a:t>
            </a:r>
            <a:endParaRPr lang="en-US" sz="1100" b="1" dirty="0">
              <a:solidFill>
                <a:srgbClr val="00542D"/>
              </a:solidFill>
              <a:latin typeface="Arial" pitchFamily="34" charset="0"/>
            </a:endParaRPr>
          </a:p>
        </p:txBody>
      </p:sp>
      <p:sp>
        <p:nvSpPr>
          <p:cNvPr id="41" name="Right Triangle 40"/>
          <p:cNvSpPr/>
          <p:nvPr/>
        </p:nvSpPr>
        <p:spPr>
          <a:xfrm rot="5400000">
            <a:off x="4953631" y="1661187"/>
            <a:ext cx="896442" cy="1014646"/>
          </a:xfrm>
          <a:prstGeom prst="rtTriangle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31" tIns="38065" rIns="76131" bIns="38065" rtlCol="0" anchor="ctr"/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28647" y="1246677"/>
            <a:ext cx="4183561" cy="1797447"/>
            <a:chOff x="4324759" y="4316841"/>
            <a:chExt cx="4306271" cy="1981685"/>
          </a:xfrm>
        </p:grpSpPr>
        <p:sp>
          <p:nvSpPr>
            <p:cNvPr id="18" name="TextBox 17"/>
            <p:cNvSpPr txBox="1"/>
            <p:nvPr/>
          </p:nvSpPr>
          <p:spPr>
            <a:xfrm>
              <a:off x="6637359" y="5852507"/>
              <a:ext cx="473887" cy="186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78318" y="4341807"/>
              <a:ext cx="673539" cy="441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Эффективный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курс</a:t>
              </a:r>
              <a:endParaRPr lang="en-US" sz="500" b="1" dirty="0">
                <a:solidFill>
                  <a:prstClr val="black"/>
                </a:solidFill>
                <a:latin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(USDRUB)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25404" y="4321446"/>
              <a:ext cx="1905626" cy="305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Эффективный курс </a:t>
              </a: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 без хеджирования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514456" y="4413088"/>
              <a:ext cx="24717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514456" y="4669875"/>
              <a:ext cx="247171" cy="0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6713999" y="4576156"/>
              <a:ext cx="1904865" cy="305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Эффективный курс </a:t>
              </a: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 с хеджированием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499272" y="4838992"/>
              <a:ext cx="1822867" cy="0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>
            <a:xfrm flipH="1">
              <a:off x="4499272" y="5827322"/>
              <a:ext cx="2459351" cy="0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5313161" y="5854449"/>
              <a:ext cx="666939" cy="3138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Курс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хеджирования</a:t>
              </a:r>
            </a:p>
          </p:txBody>
        </p:sp>
        <p:sp>
          <p:nvSpPr>
            <p:cNvPr id="30" name="TextBox 27"/>
            <p:cNvSpPr txBox="1">
              <a:spLocks noChangeArrowheads="1"/>
            </p:cNvSpPr>
            <p:nvPr/>
          </p:nvSpPr>
          <p:spPr bwMode="auto">
            <a:xfrm>
              <a:off x="4324759" y="5744136"/>
              <a:ext cx="178430" cy="18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7406" tIns="43703" rIns="87406" bIns="43703">
              <a:spAutoFit/>
            </a:bodyPr>
            <a:lstStyle>
              <a:lvl1pPr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srgbClr val="000000"/>
                  </a:solidFill>
                </a:rPr>
                <a:t>0</a:t>
              </a:r>
              <a:endParaRPr lang="ru-RU" sz="5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4499272" y="4381885"/>
              <a:ext cx="0" cy="1916641"/>
            </a:xfrm>
            <a:prstGeom prst="straightConnector1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6815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ight Triangle 31"/>
            <p:cNvSpPr/>
            <p:nvPr/>
          </p:nvSpPr>
          <p:spPr>
            <a:xfrm rot="5400000" flipH="1" flipV="1">
              <a:off x="5533184" y="4323576"/>
              <a:ext cx="514833" cy="501363"/>
            </a:xfrm>
            <a:prstGeom prst="rtTriangle">
              <a:avLst/>
            </a:prstGeom>
            <a:solidFill>
              <a:srgbClr val="DEE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25877" y="4324160"/>
              <a:ext cx="289111" cy="504866"/>
            </a:xfrm>
            <a:prstGeom prst="rect">
              <a:avLst/>
            </a:prstGeom>
            <a:solidFill>
              <a:srgbClr val="DEE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941325">
              <a:off x="5822124" y="4505152"/>
              <a:ext cx="439236" cy="186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00703C"/>
                  </a:solidFill>
                  <a:latin typeface="Arial" pitchFamily="34" charset="0"/>
                </a:rPr>
                <a:t>Выгода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19080" y="5852764"/>
              <a:ext cx="647139" cy="193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Текущий </a:t>
              </a: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курс</a:t>
              </a:r>
              <a:endParaRPr lang="en-US" sz="500" b="1" dirty="0">
                <a:solidFill>
                  <a:srgbClr val="7F7F7F"/>
                </a:solidFill>
                <a:latin typeface="Arial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5320530" y="5046374"/>
              <a:ext cx="0" cy="776315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lowchart: Connector 39"/>
            <p:cNvSpPr/>
            <p:nvPr/>
          </p:nvSpPr>
          <p:spPr>
            <a:xfrm>
              <a:off x="5298309" y="5802399"/>
              <a:ext cx="41273" cy="44712"/>
            </a:xfrm>
            <a:prstGeom prst="flowChartConnector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 flipV="1">
              <a:off x="5515471" y="4854013"/>
              <a:ext cx="0" cy="94411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504235" y="4322127"/>
              <a:ext cx="1534843" cy="14976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 rot="19105837">
            <a:off x="4956859" y="1868427"/>
            <a:ext cx="586561" cy="269234"/>
          </a:xfrm>
          <a:prstGeom prst="rect">
            <a:avLst/>
          </a:prstGeom>
        </p:spPr>
        <p:txBody>
          <a:bodyPr wrap="none" lIns="76131" tIns="38065" rIns="76131" bIns="3806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00" b="1" dirty="0">
                <a:solidFill>
                  <a:srgbClr val="7F7F7F"/>
                </a:solidFill>
                <a:latin typeface="Arial" pitchFamily="34" charset="0"/>
              </a:rPr>
              <a:t>Ограничение </a:t>
            </a:r>
          </a:p>
          <a:p>
            <a:pPr algn="ctr">
              <a:spcBef>
                <a:spcPct val="50000"/>
              </a:spcBef>
            </a:pPr>
            <a:r>
              <a:rPr lang="ru-RU" sz="500" b="1" dirty="0">
                <a:solidFill>
                  <a:srgbClr val="7F7F7F"/>
                </a:solidFill>
                <a:latin typeface="Arial" pitchFamily="34" charset="0"/>
              </a:rPr>
              <a:t>прибыли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4708856" y="3521169"/>
            <a:ext cx="4029964" cy="36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1" name="Group 90"/>
          <p:cNvGrpSpPr/>
          <p:nvPr/>
        </p:nvGrpSpPr>
        <p:grpSpPr>
          <a:xfrm>
            <a:off x="4742574" y="3781687"/>
            <a:ext cx="4579978" cy="2113610"/>
            <a:chOff x="5839770" y="3970769"/>
            <a:chExt cx="3999331" cy="1928653"/>
          </a:xfrm>
        </p:grpSpPr>
        <p:sp>
          <p:nvSpPr>
            <p:cNvPr id="55" name="Right Triangle 54"/>
            <p:cNvSpPr/>
            <p:nvPr/>
          </p:nvSpPr>
          <p:spPr>
            <a:xfrm rot="16200000" flipH="1" flipV="1">
              <a:off x="6041279" y="5358572"/>
              <a:ext cx="493604" cy="574852"/>
            </a:xfrm>
            <a:prstGeom prst="rtTriangle">
              <a:avLst/>
            </a:prstGeom>
            <a:pattFill prst="lt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ight Triangle 47"/>
            <p:cNvSpPr/>
            <p:nvPr/>
          </p:nvSpPr>
          <p:spPr>
            <a:xfrm rot="16200000">
              <a:off x="6682997" y="4318888"/>
              <a:ext cx="993876" cy="1155852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94749" y="3970769"/>
              <a:ext cx="476108" cy="357733"/>
            </a:xfrm>
            <a:prstGeom prst="rect">
              <a:avLst/>
            </a:prstGeom>
            <a:noFill/>
          </p:spPr>
          <p:txBody>
            <a:bodyPr wrap="none" lIns="83448" tIns="41724" rIns="83448" bIns="41724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Выплата по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деривативу</a:t>
              </a:r>
              <a:endParaRPr lang="en-US" sz="500" b="1" dirty="0">
                <a:solidFill>
                  <a:prstClr val="black"/>
                </a:solidFill>
                <a:latin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(USDRUB)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92781" y="5426887"/>
              <a:ext cx="387922" cy="147100"/>
            </a:xfrm>
            <a:prstGeom prst="rect">
              <a:avLst/>
            </a:prstGeom>
            <a:noFill/>
          </p:spPr>
          <p:txBody>
            <a:bodyPr wrap="none" lIns="83448" tIns="41724" rIns="83448" bIns="41724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29053" y="5379986"/>
              <a:ext cx="551696" cy="252416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Курс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хеджирования</a:t>
              </a:r>
            </a:p>
          </p:txBody>
        </p:sp>
        <p:sp>
          <p:nvSpPr>
            <p:cNvPr id="52" name="TextBox 25"/>
            <p:cNvSpPr txBox="1">
              <a:spLocks noChangeArrowheads="1"/>
            </p:cNvSpPr>
            <p:nvPr/>
          </p:nvSpPr>
          <p:spPr bwMode="auto">
            <a:xfrm>
              <a:off x="5839770" y="5329595"/>
              <a:ext cx="157898" cy="14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767" tIns="39883" rIns="79767" bIns="39883">
              <a:spAutoFit/>
            </a:bodyPr>
            <a:lstStyle>
              <a:lvl1pPr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srgbClr val="000000"/>
                  </a:solidFill>
                </a:rPr>
                <a:t>0</a:t>
              </a:r>
              <a:endParaRPr lang="ru-RU" sz="5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6004875" y="5399195"/>
              <a:ext cx="2176350" cy="0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000655" y="4038369"/>
              <a:ext cx="0" cy="1825371"/>
            </a:xfrm>
            <a:prstGeom prst="straightConnector1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6815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/>
            <p:nvPr/>
          </p:nvCxnSpPr>
          <p:spPr>
            <a:xfrm flipV="1">
              <a:off x="5994767" y="4406498"/>
              <a:ext cx="1741902" cy="1492924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Rectangle 56"/>
            <p:cNvSpPr/>
            <p:nvPr/>
          </p:nvSpPr>
          <p:spPr>
            <a:xfrm>
              <a:off x="5940720" y="5417191"/>
              <a:ext cx="525100" cy="252416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Ограничение 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прибыли</a:t>
              </a:r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6448967" y="5379785"/>
              <a:ext cx="36524" cy="42583"/>
            </a:xfrm>
            <a:prstGeom prst="flowChartConnector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203197" y="5179522"/>
              <a:ext cx="526500" cy="147100"/>
            </a:xfrm>
            <a:prstGeom prst="rect">
              <a:avLst/>
            </a:prstGeom>
            <a:noFill/>
          </p:spPr>
          <p:txBody>
            <a:bodyPr wrap="none" lIns="83448" tIns="41724" rIns="83448" bIns="41724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Текущий курс</a:t>
              </a:r>
              <a:endParaRPr lang="en-US" sz="500" b="1" dirty="0">
                <a:solidFill>
                  <a:srgbClr val="7F7F7F"/>
                </a:solidFill>
                <a:latin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254387" y="4938675"/>
              <a:ext cx="358527" cy="147100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00703C"/>
                  </a:solidFill>
                  <a:latin typeface="Arial" pitchFamily="34" charset="0"/>
                </a:rPr>
                <a:t>Выгода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7956744" y="4079038"/>
              <a:ext cx="218729" cy="0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Box 61"/>
            <p:cNvSpPr txBox="1"/>
            <p:nvPr/>
          </p:nvSpPr>
          <p:spPr>
            <a:xfrm>
              <a:off x="8153433" y="3992295"/>
              <a:ext cx="1685668" cy="166843"/>
            </a:xfrm>
            <a:prstGeom prst="rect">
              <a:avLst/>
            </a:prstGeom>
            <a:noFill/>
          </p:spPr>
          <p:txBody>
            <a:bodyPr wrap="square" lIns="83448" tIns="41724" rIns="83448" bIns="41724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Выплата по деривативу</a:t>
              </a:r>
            </a:p>
          </p:txBody>
        </p:sp>
        <p:sp>
          <p:nvSpPr>
            <p:cNvPr id="66" name="Flowchart: Connector 65"/>
            <p:cNvSpPr/>
            <p:nvPr/>
          </p:nvSpPr>
          <p:spPr>
            <a:xfrm>
              <a:off x="6567837" y="5377558"/>
              <a:ext cx="33203" cy="425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40725"/>
              </p:ext>
            </p:extLst>
          </p:nvPr>
        </p:nvGraphicFramePr>
        <p:xfrm>
          <a:off x="415700" y="4522649"/>
          <a:ext cx="4055956" cy="212394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27978"/>
                <a:gridCol w="202797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Преимущества</a:t>
                      </a: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>
                    <a:solidFill>
                      <a:srgbClr val="89C04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Ограничения</a:t>
                      </a: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>
                    <a:solidFill>
                      <a:srgbClr val="89C04C">
                        <a:alpha val="20000"/>
                      </a:srgbClr>
                    </a:solidFill>
                  </a:tcPr>
                </a:tc>
              </a:tr>
              <a:tr h="1375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Компания не терпит убытков при неблагоприятном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движении курса</a:t>
                      </a:r>
                      <a:endParaRPr lang="en-US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7858" marR="0" indent="-18785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Инструмент не требует уплаты премии</a:t>
                      </a:r>
                    </a:p>
                    <a:p>
                      <a:pPr marL="187858" marR="0" indent="-18785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Возможность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участия в снижении курса </a:t>
                      </a:r>
                      <a:r>
                        <a:rPr 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USDRUB 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в течение Периода оптимизации</a:t>
                      </a:r>
                      <a:endParaRPr lang="en-US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382" marR="28191" marT="32653" marB="32653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Уменьшение потенциальной выгоды в случае благоприятного движения валютного курса и необходимости покупать валюту по курсу выше рыночного</a:t>
                      </a:r>
                    </a:p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Курс инструмента выше по сравнению с обычным Валютным форвардом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382" marR="28191" marT="32653" marB="32653" horzOverflow="overflow">
                    <a:solidFill>
                      <a:srgbClr val="FFF1D5"/>
                    </a:solidFill>
                  </a:tcPr>
                </a:tc>
              </a:tr>
            </a:tbl>
          </a:graphicData>
        </a:graphic>
      </p:graphicFrame>
      <p:sp>
        <p:nvSpPr>
          <p:cNvPr id="64" name="Flowchart: Connector 63"/>
          <p:cNvSpPr/>
          <p:nvPr/>
        </p:nvSpPr>
        <p:spPr>
          <a:xfrm>
            <a:off x="5860690" y="2590248"/>
            <a:ext cx="38229" cy="4114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31" tIns="38065" rIns="76131" bIns="38065" rtlCol="0" anchor="ctr"/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47002" y="2443575"/>
            <a:ext cx="362435" cy="176570"/>
          </a:xfrm>
          <a:prstGeom prst="rect">
            <a:avLst/>
          </a:prstGeom>
        </p:spPr>
        <p:txBody>
          <a:bodyPr wrap="none" lIns="83421" tIns="41711" rIns="83421" bIns="417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" b="1" dirty="0" smtClean="0">
                <a:solidFill>
                  <a:prstClr val="black"/>
                </a:solidFill>
                <a:latin typeface="Arial" pitchFamily="34" charset="0"/>
              </a:rPr>
              <a:t>88</a:t>
            </a:r>
            <a:r>
              <a:rPr lang="en-US" sz="600" b="1" dirty="0" smtClean="0">
                <a:solidFill>
                  <a:prstClr val="black"/>
                </a:solidFill>
                <a:latin typeface="Arial" pitchFamily="34" charset="0"/>
              </a:rPr>
              <a:t>.</a:t>
            </a:r>
            <a:r>
              <a:rPr lang="ru-RU" sz="600" b="1" dirty="0">
                <a:solidFill>
                  <a:prstClr val="black"/>
                </a:solidFill>
                <a:latin typeface="Arial" pitchFamily="34" charset="0"/>
              </a:rPr>
              <a:t>50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5"/>
            <a:ext cx="9469364" cy="73025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Валютный форвард с двойным хеджированием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19622"/>
              </p:ext>
            </p:extLst>
          </p:nvPr>
        </p:nvGraphicFramePr>
        <p:xfrm>
          <a:off x="372101" y="2386128"/>
          <a:ext cx="4055953" cy="175721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466942"/>
                <a:gridCol w="2589011"/>
              </a:tblGrid>
              <a:tr h="19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Валютная пара</a:t>
                      </a: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USDRUB</a:t>
                      </a:r>
                    </a:p>
                  </a:txBody>
                  <a:tcPr marL="49894" marR="24947" marT="31098" marB="31098" anchor="ctr" horzOverflow="overflow"/>
                </a:tc>
              </a:tr>
              <a:tr h="195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</a:t>
                      </a: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месяц</a:t>
                      </a:r>
                    </a:p>
                  </a:txBody>
                  <a:tcPr marL="56382" marR="28191" marT="32653" marB="32653" anchor="ctr" horzOverflow="overflow"/>
                </a:tc>
              </a:tr>
              <a:tr h="195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Объем (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USD)</a:t>
                      </a:r>
                    </a:p>
                  </a:txBody>
                  <a:tcPr marL="56382" marR="28191" marT="32653" marB="32653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млн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56382" marR="28191" marT="32653" marB="32653" anchor="ctr" horzOverflow="overflow"/>
                </a:tc>
              </a:tr>
              <a:tr h="195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Форвардный курс</a:t>
                      </a: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56382" marR="28191" marT="32653" marB="32653" anchor="ctr" horzOverflow="overflow"/>
                </a:tc>
              </a:tr>
              <a:tr h="326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Курс увеличения объема хеджирования</a:t>
                      </a: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83.50</a:t>
                      </a: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6382" marR="28191" marT="32653" marB="32653" anchor="ctr" horzOverflow="overflow"/>
                </a:tc>
              </a:tr>
              <a:tr h="323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Дополнительный объем хеджирования</a:t>
                      </a: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/>
                </a:tc>
                <a:tc>
                  <a:txBody>
                    <a:bodyPr/>
                    <a:lstStyle/>
                    <a:p>
                      <a:pPr marL="25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млн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56382" marR="28191" marT="32653" marB="32653" anchor="ctr" horzOverflow="overflow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08862" y="784139"/>
            <a:ext cx="4029964" cy="279998"/>
          </a:xfrm>
          <a:prstGeom prst="rect">
            <a:avLst/>
          </a:prstGeom>
        </p:spPr>
        <p:txBody>
          <a:bodyPr wrap="square" lIns="76121" tIns="38061" rIns="76121" bIns="38061">
            <a:spAutoFit/>
          </a:bodyPr>
          <a:lstStyle/>
          <a:p>
            <a:pPr algn="ctr" defTabSz="847107">
              <a:lnSpc>
                <a:spcPct val="120000"/>
              </a:lnSpc>
              <a:spcBef>
                <a:spcPts val="333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Эффективный курс </a:t>
            </a:r>
            <a:r>
              <a:rPr lang="en-US" sz="1100" b="1" dirty="0">
                <a:solidFill>
                  <a:srgbClr val="00542D"/>
                </a:solidFill>
                <a:latin typeface="Arial" pitchFamily="34" charset="0"/>
              </a:rPr>
              <a:t>USDRUB</a:t>
            </a: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 для Компании</a:t>
            </a:r>
            <a:endParaRPr lang="en-US" sz="1100" b="1" dirty="0">
              <a:solidFill>
                <a:srgbClr val="00542D"/>
              </a:solidFill>
              <a:latin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08857" y="1037244"/>
            <a:ext cx="4029964" cy="36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72106" y="2093019"/>
            <a:ext cx="4057169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31" tIns="43415" rIns="86831" bIns="43415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7107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Примерные условия*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72099" y="2322254"/>
            <a:ext cx="4057169" cy="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65710" y="692696"/>
            <a:ext cx="4015483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31" tIns="43415" rIns="86831" bIns="43415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7107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Описание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72102" y="956576"/>
            <a:ext cx="4030818" cy="855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4158" y="1019659"/>
            <a:ext cx="4057165" cy="1073360"/>
          </a:xfrm>
          <a:prstGeom prst="rect">
            <a:avLst/>
          </a:prstGeom>
          <a:solidFill>
            <a:schemeClr val="bg2"/>
          </a:solidFill>
          <a:ln w="6350">
            <a:solidFill>
              <a:schemeClr val="tx2"/>
            </a:solidFill>
          </a:ln>
          <a:effectLst>
            <a:outerShdw blurRad="50800" dist="25400" dir="2700000" algn="tl" rotWithShape="0">
              <a:schemeClr val="tx2">
                <a:alpha val="50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4920" tIns="29969" rIns="76121" bIns="29969" anchor="ctr"/>
          <a:lstStyle/>
          <a:p>
            <a:pPr algn="just" defTabSz="871757">
              <a:lnSpc>
                <a:spcPct val="150000"/>
              </a:lnSpc>
              <a:spcBef>
                <a:spcPts val="548"/>
              </a:spcBef>
              <a:spcAft>
                <a:spcPts val="548"/>
              </a:spcAft>
              <a:buClr>
                <a:srgbClr val="00542D"/>
              </a:buClr>
              <a:buSzPct val="80000"/>
              <a:defRPr/>
            </a:pPr>
            <a:r>
              <a:rPr lang="ru-RU" sz="10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Данный инструмент позволяет Компании купить определенную сумму валюты в будущем по улучшенному в сравнении с обычным Валютным форвардом курсу. При </a:t>
            </a:r>
            <a:r>
              <a:rPr lang="ru-RU" sz="10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этом в случае снижения курса </a:t>
            </a:r>
            <a:r>
              <a:rPr lang="en-US" sz="10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USDRUB </a:t>
            </a:r>
            <a:r>
              <a:rPr lang="ru-RU" sz="10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000" b="1" dirty="0">
                <a:solidFill>
                  <a:srgbClr val="00542D"/>
                </a:solidFill>
                <a:latin typeface="Arial" pitchFamily="34" charset="0"/>
                <a:cs typeface="Arial" pitchFamily="34" charset="0"/>
              </a:rPr>
              <a:t>омпания хеджирует дополнительный объем по более низкому курсу.</a:t>
            </a:r>
            <a:endParaRPr lang="en-US" sz="1000" b="1" dirty="0">
              <a:solidFill>
                <a:srgbClr val="0054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79512" y="4105503"/>
            <a:ext cx="4042148" cy="26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31" tIns="43415" rIns="86831" bIns="43415"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847107">
              <a:lnSpc>
                <a:spcPct val="120000"/>
              </a:lnSpc>
              <a:spcBef>
                <a:spcPct val="50000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</a:rPr>
              <a:t>Преимущества / Риски</a:t>
            </a:r>
            <a:endParaRPr lang="en-US" sz="1100" b="1" dirty="0">
              <a:solidFill>
                <a:srgbClr val="00542D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65710" y="4365104"/>
            <a:ext cx="4042148" cy="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/>
          <p:nvPr/>
        </p:nvSpPr>
        <p:spPr>
          <a:xfrm>
            <a:off x="4730371" y="3229872"/>
            <a:ext cx="4029964" cy="279998"/>
          </a:xfrm>
          <a:prstGeom prst="rect">
            <a:avLst/>
          </a:prstGeom>
        </p:spPr>
        <p:txBody>
          <a:bodyPr wrap="square" lIns="76121" tIns="38061" rIns="76121" bIns="38061">
            <a:spAutoFit/>
          </a:bodyPr>
          <a:lstStyle/>
          <a:p>
            <a:pPr algn="ctr" defTabSz="847107">
              <a:lnSpc>
                <a:spcPct val="120000"/>
              </a:lnSpc>
              <a:spcBef>
                <a:spcPts val="333"/>
              </a:spcBef>
              <a:buClr>
                <a:srgbClr val="336699"/>
              </a:buClr>
              <a:buSzPct val="70000"/>
            </a:pPr>
            <a:r>
              <a:rPr lang="ru-RU" sz="1100" b="1" dirty="0">
                <a:solidFill>
                  <a:srgbClr val="00542D"/>
                </a:solidFill>
                <a:latin typeface="Arial" pitchFamily="34" charset="0"/>
              </a:rPr>
              <a:t>Выплата по деривативу</a:t>
            </a:r>
            <a:endParaRPr lang="en-US" sz="1100" b="1" dirty="0">
              <a:solidFill>
                <a:srgbClr val="00542D"/>
              </a:solidFill>
              <a:latin typeface="Arial" pitchFamily="34" charset="0"/>
            </a:endParaRPr>
          </a:p>
        </p:txBody>
      </p:sp>
      <p:sp>
        <p:nvSpPr>
          <p:cNvPr id="41" name="Right Triangle 40"/>
          <p:cNvSpPr/>
          <p:nvPr/>
        </p:nvSpPr>
        <p:spPr>
          <a:xfrm rot="5400000">
            <a:off x="4901393" y="1974989"/>
            <a:ext cx="676110" cy="675903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31" tIns="38065" rIns="76131" bIns="38065" rtlCol="0" anchor="ctr"/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34183" y="1250852"/>
            <a:ext cx="4015203" cy="4089341"/>
            <a:chOff x="4324759" y="4321446"/>
            <a:chExt cx="4306271" cy="4508498"/>
          </a:xfrm>
        </p:grpSpPr>
        <p:sp>
          <p:nvSpPr>
            <p:cNvPr id="68" name="Right Triangle 67"/>
            <p:cNvSpPr/>
            <p:nvPr/>
          </p:nvSpPr>
          <p:spPr>
            <a:xfrm rot="5400000" flipH="1" flipV="1">
              <a:off x="5247013" y="4344427"/>
              <a:ext cx="775988" cy="779394"/>
            </a:xfrm>
            <a:prstGeom prst="rtTriangle">
              <a:avLst/>
            </a:prstGeom>
            <a:solidFill>
              <a:srgbClr val="DEE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27430" y="5852507"/>
              <a:ext cx="493757" cy="186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63858" y="4366099"/>
              <a:ext cx="701781" cy="441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Эффективный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курс</a:t>
              </a:r>
              <a:endParaRPr lang="en-US" sz="500" b="1" dirty="0">
                <a:solidFill>
                  <a:prstClr val="black"/>
                </a:solidFill>
                <a:latin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(USDRUB)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25404" y="4321446"/>
              <a:ext cx="1905626" cy="305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Эффективный курс </a:t>
              </a: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 без хеджирования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514456" y="4413088"/>
              <a:ext cx="24717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514456" y="4669875"/>
              <a:ext cx="247171" cy="0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6713999" y="4576157"/>
              <a:ext cx="1904865" cy="305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Эффективный курс </a:t>
              </a:r>
              <a:r>
                <a:rPr lang="en-US" sz="600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 с хеджированием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499272" y="5112065"/>
              <a:ext cx="1545181" cy="7627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>
            <a:xfrm flipH="1">
              <a:off x="4499272" y="5827322"/>
              <a:ext cx="2459351" cy="0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848519" y="5845027"/>
              <a:ext cx="816968" cy="186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Форвардный курс</a:t>
              </a:r>
            </a:p>
          </p:txBody>
        </p:sp>
        <p:sp>
          <p:nvSpPr>
            <p:cNvPr id="30" name="TextBox 27"/>
            <p:cNvSpPr txBox="1">
              <a:spLocks noChangeArrowheads="1"/>
            </p:cNvSpPr>
            <p:nvPr/>
          </p:nvSpPr>
          <p:spPr bwMode="auto">
            <a:xfrm>
              <a:off x="4324759" y="5744136"/>
              <a:ext cx="178430" cy="18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7406" tIns="43703" rIns="87406" bIns="43703">
              <a:spAutoFit/>
            </a:bodyPr>
            <a:lstStyle>
              <a:lvl1pPr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srgbClr val="000000"/>
                  </a:solidFill>
                </a:rPr>
                <a:t>0</a:t>
              </a:r>
              <a:endParaRPr lang="ru-RU" sz="5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4499272" y="4381885"/>
              <a:ext cx="0" cy="1916641"/>
            </a:xfrm>
            <a:prstGeom prst="straightConnector1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6815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ight Triangle 31"/>
            <p:cNvSpPr/>
            <p:nvPr/>
          </p:nvSpPr>
          <p:spPr>
            <a:xfrm rot="5400000" flipH="1" flipV="1">
              <a:off x="5319827" y="7761007"/>
              <a:ext cx="1002302" cy="1135572"/>
            </a:xfrm>
            <a:prstGeom prst="rtTriangle">
              <a:avLst/>
            </a:prstGeom>
            <a:solidFill>
              <a:srgbClr val="DEE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4504235" y="4322127"/>
              <a:ext cx="1534843" cy="14976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 rot="18941325">
              <a:off x="5559107" y="4733807"/>
              <a:ext cx="457654" cy="186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00703C"/>
                  </a:solidFill>
                  <a:latin typeface="Arial" pitchFamily="34" charset="0"/>
                </a:rPr>
                <a:t>Выгода</a:t>
              </a:r>
            </a:p>
          </p:txBody>
        </p:sp>
        <p:sp>
          <p:nvSpPr>
            <p:cNvPr id="74" name="Flowchart: Connector 73"/>
            <p:cNvSpPr/>
            <p:nvPr/>
          </p:nvSpPr>
          <p:spPr>
            <a:xfrm>
              <a:off x="5211210" y="5806023"/>
              <a:ext cx="41273" cy="44712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 flipV="1">
              <a:off x="5221349" y="5124249"/>
              <a:ext cx="7758" cy="667941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4375104" y="4827121"/>
              <a:ext cx="975134" cy="3138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Курс увеличения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о</a:t>
              </a: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бъема хеджирования</a:t>
              </a:r>
              <a:endParaRPr lang="ru-RU" sz="500" b="1" dirty="0">
                <a:solidFill>
                  <a:srgbClr val="7F7F7F"/>
                </a:solidFill>
                <a:latin typeface="Arial" pitchFamily="34" charset="0"/>
              </a:endParaRPr>
            </a:p>
          </p:txBody>
        </p:sp>
        <p:sp>
          <p:nvSpPr>
            <p:cNvPr id="80" name="Flowchart: Connector 79"/>
            <p:cNvSpPr/>
            <p:nvPr/>
          </p:nvSpPr>
          <p:spPr>
            <a:xfrm>
              <a:off x="4813452" y="5089538"/>
              <a:ext cx="41273" cy="44712"/>
            </a:xfrm>
            <a:prstGeom prst="flowChartConnector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srgbClr val="7F7F7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401931" y="8512616"/>
              <a:ext cx="975134" cy="3138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Курс увеличения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о</a:t>
              </a: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бъема хеджирования</a:t>
              </a:r>
              <a:endParaRPr lang="ru-RU" sz="500" b="1" dirty="0">
                <a:solidFill>
                  <a:srgbClr val="7F7F7F"/>
                </a:solidFill>
                <a:latin typeface="Arial" pitchFamily="34" charset="0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 rot="19122593">
            <a:off x="4852393" y="2090126"/>
            <a:ext cx="563437" cy="269234"/>
          </a:xfrm>
          <a:prstGeom prst="rect">
            <a:avLst/>
          </a:prstGeom>
        </p:spPr>
        <p:txBody>
          <a:bodyPr wrap="square" lIns="76131" tIns="38065" rIns="76131" bIns="3806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00" b="1" dirty="0">
                <a:solidFill>
                  <a:srgbClr val="7F7F7F"/>
                </a:solidFill>
                <a:latin typeface="Arial" pitchFamily="34" charset="0"/>
              </a:rPr>
              <a:t>Ограничение </a:t>
            </a:r>
          </a:p>
          <a:p>
            <a:pPr algn="ctr">
              <a:spcBef>
                <a:spcPct val="50000"/>
              </a:spcBef>
            </a:pPr>
            <a:r>
              <a:rPr lang="ru-RU" sz="500" b="1" dirty="0">
                <a:solidFill>
                  <a:srgbClr val="7F7F7F"/>
                </a:solidFill>
                <a:latin typeface="Arial" pitchFamily="34" charset="0"/>
              </a:rPr>
              <a:t>прибыли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4708857" y="3521169"/>
            <a:ext cx="4029964" cy="36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6815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1" name="Group 90"/>
          <p:cNvGrpSpPr/>
          <p:nvPr/>
        </p:nvGrpSpPr>
        <p:grpSpPr>
          <a:xfrm>
            <a:off x="4708858" y="3805278"/>
            <a:ext cx="4579978" cy="2082764"/>
            <a:chOff x="5839770" y="3992295"/>
            <a:chExt cx="3999331" cy="1900505"/>
          </a:xfrm>
        </p:grpSpPr>
        <p:sp>
          <p:nvSpPr>
            <p:cNvPr id="55" name="Right Triangle 54"/>
            <p:cNvSpPr/>
            <p:nvPr/>
          </p:nvSpPr>
          <p:spPr>
            <a:xfrm rot="16200000" flipH="1" flipV="1">
              <a:off x="6041279" y="5358572"/>
              <a:ext cx="493604" cy="574852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06425" y="4028713"/>
              <a:ext cx="476108" cy="357732"/>
            </a:xfrm>
            <a:prstGeom prst="rect">
              <a:avLst/>
            </a:prstGeom>
            <a:noFill/>
          </p:spPr>
          <p:txBody>
            <a:bodyPr wrap="none" lIns="83448" tIns="41724" rIns="83448" bIns="41724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Выплата по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деривативу</a:t>
              </a:r>
              <a:endParaRPr lang="en-US" sz="500" b="1" dirty="0">
                <a:solidFill>
                  <a:prstClr val="black"/>
                </a:solidFill>
                <a:latin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(USDRUB)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533417" y="5418131"/>
              <a:ext cx="387922" cy="147100"/>
            </a:xfrm>
            <a:prstGeom prst="rect">
              <a:avLst/>
            </a:prstGeom>
            <a:noFill/>
          </p:spPr>
          <p:txBody>
            <a:bodyPr wrap="none" lIns="83448" tIns="41724" rIns="83448" bIns="41724" rtlCol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prstClr val="black"/>
                  </a:solidFill>
                  <a:latin typeface="Arial" pitchFamily="34" charset="0"/>
                </a:rPr>
                <a:t>USDRUB</a:t>
              </a:r>
              <a:endParaRPr lang="ru-RU" sz="500" b="1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55672" y="5379986"/>
              <a:ext cx="527899" cy="252416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Форвардный 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prstClr val="black"/>
                  </a:solidFill>
                  <a:latin typeface="Arial" pitchFamily="34" charset="0"/>
                </a:rPr>
                <a:t>курс</a:t>
              </a:r>
            </a:p>
          </p:txBody>
        </p:sp>
        <p:sp>
          <p:nvSpPr>
            <p:cNvPr id="52" name="TextBox 25"/>
            <p:cNvSpPr txBox="1">
              <a:spLocks noChangeArrowheads="1"/>
            </p:cNvSpPr>
            <p:nvPr/>
          </p:nvSpPr>
          <p:spPr bwMode="auto">
            <a:xfrm>
              <a:off x="5839770" y="5329595"/>
              <a:ext cx="157898" cy="143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767" tIns="39883" rIns="79767" bIns="39883">
              <a:spAutoFit/>
            </a:bodyPr>
            <a:lstStyle>
              <a:lvl1pPr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500" b="1" dirty="0">
                  <a:solidFill>
                    <a:srgbClr val="000000"/>
                  </a:solidFill>
                </a:rPr>
                <a:t>0</a:t>
              </a:r>
              <a:endParaRPr lang="ru-RU" sz="5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6004875" y="5399195"/>
              <a:ext cx="1841103" cy="0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000655" y="4038369"/>
              <a:ext cx="0" cy="1825371"/>
            </a:xfrm>
            <a:prstGeom prst="straightConnector1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6815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/>
            <p:nvPr/>
          </p:nvCxnSpPr>
          <p:spPr>
            <a:xfrm flipV="1">
              <a:off x="6048375" y="4563330"/>
              <a:ext cx="1494016" cy="1300413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Rectangle 56"/>
            <p:cNvSpPr/>
            <p:nvPr/>
          </p:nvSpPr>
          <p:spPr>
            <a:xfrm>
              <a:off x="5911282" y="5390703"/>
              <a:ext cx="525100" cy="252416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Ограничение </a:t>
              </a:r>
            </a:p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7F7F7F"/>
                  </a:solidFill>
                  <a:latin typeface="Arial" pitchFamily="34" charset="0"/>
                </a:rPr>
                <a:t>прибыли</a:t>
              </a:r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6272315" y="5379785"/>
              <a:ext cx="36524" cy="42583"/>
            </a:xfrm>
            <a:prstGeom prst="flowChartConnector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139242" y="5052600"/>
              <a:ext cx="358527" cy="147100"/>
            </a:xfrm>
            <a:prstGeom prst="rect">
              <a:avLst/>
            </a:prstGeom>
          </p:spPr>
          <p:txBody>
            <a:bodyPr wrap="none" lIns="83448" tIns="41724" rIns="83448" bIns="4172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00" b="1" dirty="0">
                  <a:solidFill>
                    <a:srgbClr val="00703C"/>
                  </a:solidFill>
                  <a:latin typeface="Arial" pitchFamily="34" charset="0"/>
                </a:rPr>
                <a:t>Выгода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7956744" y="4079038"/>
              <a:ext cx="218729" cy="0"/>
            </a:xfrm>
            <a:prstGeom prst="line">
              <a:avLst/>
            </a:prstGeom>
            <a:noFill/>
            <a:ln w="19050" algn="ctr">
              <a:solidFill>
                <a:srgbClr val="FF99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Box 61"/>
            <p:cNvSpPr txBox="1"/>
            <p:nvPr/>
          </p:nvSpPr>
          <p:spPr>
            <a:xfrm>
              <a:off x="8153433" y="3992295"/>
              <a:ext cx="1685668" cy="166843"/>
            </a:xfrm>
            <a:prstGeom prst="rect">
              <a:avLst/>
            </a:prstGeom>
            <a:noFill/>
          </p:spPr>
          <p:txBody>
            <a:bodyPr wrap="square" lIns="83448" tIns="41724" rIns="83448" bIns="41724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" dirty="0">
                  <a:solidFill>
                    <a:prstClr val="black"/>
                  </a:solidFill>
                  <a:latin typeface="Arial" pitchFamily="34" charset="0"/>
                </a:rPr>
                <a:t>Выплата по деривативу</a:t>
              </a:r>
            </a:p>
          </p:txBody>
        </p:sp>
        <p:sp>
          <p:nvSpPr>
            <p:cNvPr id="66" name="Flowchart: Connector 65"/>
            <p:cNvSpPr/>
            <p:nvPr/>
          </p:nvSpPr>
          <p:spPr>
            <a:xfrm>
              <a:off x="6582558" y="5371290"/>
              <a:ext cx="33203" cy="46841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3448" tIns="41724" rIns="83448" bIns="41724" rtlCol="0" anchor="ctr"/>
            <a:lstStyle/>
            <a:p>
              <a:pPr algn="ctr">
                <a:spcBef>
                  <a:spcPct val="50000"/>
                </a:spcBef>
              </a:pPr>
              <a:endPara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41603"/>
              </p:ext>
            </p:extLst>
          </p:nvPr>
        </p:nvGraphicFramePr>
        <p:xfrm>
          <a:off x="345510" y="4418440"/>
          <a:ext cx="4055956" cy="239826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27978"/>
                <a:gridCol w="2027978"/>
              </a:tblGrid>
              <a:tr h="192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Преимущества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>
                    <a:solidFill>
                      <a:srgbClr val="89C04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Риски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9894" marR="24947" marT="31098" marB="31098" anchor="ctr" horzOverflow="overflow">
                    <a:solidFill>
                      <a:srgbClr val="89C04C">
                        <a:alpha val="20000"/>
                      </a:srgbClr>
                    </a:solidFill>
                  </a:tcPr>
                </a:tc>
              </a:tr>
              <a:tr h="1425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Компания не терпит убытков при неблагоприятном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движении курса</a:t>
                      </a:r>
                    </a:p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Инструмент не требует уплаты премии</a:t>
                      </a:r>
                    </a:p>
                    <a:p>
                      <a:pPr marL="187858" marR="0" indent="-18785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Улучшенный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по сравнению с обычным Валютным форвардом курс хеджирования</a:t>
                      </a:r>
                    </a:p>
                  </a:txBody>
                  <a:tcPr marL="56382" marR="28191" marT="32653" marB="32653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Уменьшение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выгоды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случае благоприятного движения валютного курса и необходимости покупать валюту по курсу выше рыночного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7858" indent="-187858" algn="just">
                        <a:spcBef>
                          <a:spcPts val="600"/>
                        </a:spcBef>
                        <a:buClr>
                          <a:prstClr val="black">
                            <a:lumMod val="95000"/>
                            <a:lumOff val="5000"/>
                          </a:prstClr>
                        </a:buClr>
                        <a:buSzPct val="11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Ограничение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прибыли при существенном снижении курса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USDRUB 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применяется к большему номиналу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382" marR="28191" marT="32653" marB="32653" horzOverflow="overflow">
                    <a:solidFill>
                      <a:srgbClr val="FFF1D5"/>
                    </a:solidFill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5552593" y="2437510"/>
            <a:ext cx="362435" cy="176570"/>
          </a:xfrm>
          <a:prstGeom prst="rect">
            <a:avLst/>
          </a:prstGeom>
        </p:spPr>
        <p:txBody>
          <a:bodyPr wrap="none" lIns="83421" tIns="41711" rIns="83421" bIns="417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" b="1" dirty="0" smtClean="0">
                <a:solidFill>
                  <a:prstClr val="black"/>
                </a:solidFill>
                <a:latin typeface="Arial" pitchFamily="34" charset="0"/>
              </a:rPr>
              <a:t>83,50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5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Покупка опциона «</a:t>
            </a:r>
            <a:r>
              <a:rPr lang="en-US" sz="3600" dirty="0" smtClean="0"/>
              <a:t>CALL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6161" y="988786"/>
            <a:ext cx="4003748" cy="5757611"/>
          </a:xfrm>
          <a:prstGeom prst="rect">
            <a:avLst/>
          </a:prstGeom>
          <a:noFill/>
        </p:spPr>
        <p:txBody>
          <a:bodyPr wrap="square" lIns="83448" tIns="41724" rIns="83448" bIns="41724" rtlCol="0">
            <a:spAutoFit/>
          </a:bodyPr>
          <a:lstStyle/>
          <a:p>
            <a:pPr algn="just">
              <a:spcBef>
                <a:spcPts val="548"/>
              </a:spcBef>
            </a:pPr>
            <a:r>
              <a:rPr lang="ru-RU" sz="1400" b="1" dirty="0"/>
              <a:t>Принцип</a:t>
            </a:r>
          </a:p>
          <a:p>
            <a:pPr algn="just">
              <a:spcBef>
                <a:spcPts val="548"/>
              </a:spcBef>
            </a:pPr>
            <a:r>
              <a:rPr lang="ru-RU" sz="1400" dirty="0" smtClean="0"/>
              <a:t>Инструмент </a:t>
            </a:r>
            <a:r>
              <a:rPr lang="ru-RU" sz="1400" dirty="0"/>
              <a:t>позволяет зафиксировать </a:t>
            </a:r>
            <a:r>
              <a:rPr lang="ru-RU" sz="1400" dirty="0" smtClean="0"/>
              <a:t>максимальную </a:t>
            </a:r>
            <a:r>
              <a:rPr lang="ru-RU" sz="1400" dirty="0"/>
              <a:t>цену </a:t>
            </a:r>
            <a:r>
              <a:rPr lang="ru-RU" sz="1400" dirty="0" smtClean="0"/>
              <a:t>покупки металла на желаемом Уровне Защиты за счет опционной премии, уплачиваемой Компанией при любой динамике на металл. </a:t>
            </a:r>
            <a:endParaRPr lang="ru-RU" sz="1400" dirty="0"/>
          </a:p>
          <a:p>
            <a:pPr algn="just">
              <a:spcBef>
                <a:spcPts val="548"/>
              </a:spcBef>
            </a:pPr>
            <a:r>
              <a:rPr lang="ru-RU" sz="1200" b="1" dirty="0" smtClean="0"/>
              <a:t>Механизм</a:t>
            </a:r>
            <a:endParaRPr lang="ru-RU" sz="1200" b="1" dirty="0" smtClean="0"/>
          </a:p>
          <a:p>
            <a:pPr marL="156465" indent="-156465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Максимальная </a:t>
            </a:r>
            <a:r>
              <a:rPr lang="ru-RU" sz="1200" dirty="0"/>
              <a:t>цена </a:t>
            </a:r>
            <a:r>
              <a:rPr lang="ru-RU" sz="1200" dirty="0" smtClean="0"/>
              <a:t>покупки (Уровень защиты) металла </a:t>
            </a:r>
            <a:r>
              <a:rPr lang="ru-RU" sz="1200" dirty="0"/>
              <a:t>фиксируется в момент заключения сделки</a:t>
            </a:r>
          </a:p>
          <a:p>
            <a:pPr marL="156465" indent="-156465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Выплаты между Компанией и Банком:</a:t>
            </a:r>
          </a:p>
          <a:p>
            <a:pPr marL="542925" indent="-180975" algn="l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200" u="sng" dirty="0"/>
              <a:t>Фактическая цена (P) </a:t>
            </a:r>
            <a:r>
              <a:rPr lang="en-US" sz="1200" u="sng" dirty="0" smtClean="0"/>
              <a:t>&gt;</a:t>
            </a:r>
            <a:r>
              <a:rPr lang="ru-RU" sz="1200" u="sng" dirty="0" smtClean="0"/>
              <a:t> Уровень защиты </a:t>
            </a:r>
            <a:r>
              <a:rPr lang="ru-RU" sz="1200" u="sng" dirty="0"/>
              <a:t>(K):</a:t>
            </a:r>
            <a:br>
              <a:rPr lang="ru-RU" sz="1200" u="sng" dirty="0"/>
            </a:br>
            <a:r>
              <a:rPr lang="ru-RU" sz="1200" dirty="0"/>
              <a:t>Компания получает разницу </a:t>
            </a:r>
            <a:r>
              <a:rPr lang="ru-RU" sz="1200" dirty="0" smtClean="0"/>
              <a:t>[(</a:t>
            </a:r>
            <a:r>
              <a:rPr lang="en-US" sz="1200" dirty="0" smtClean="0"/>
              <a:t>P</a:t>
            </a:r>
            <a:r>
              <a:rPr lang="ru-RU" sz="1200" dirty="0" smtClean="0"/>
              <a:t> </a:t>
            </a:r>
            <a:r>
              <a:rPr lang="ru-RU" sz="1200" dirty="0"/>
              <a:t>– </a:t>
            </a:r>
            <a:r>
              <a:rPr lang="en-US" sz="1200" dirty="0" smtClean="0"/>
              <a:t>K</a:t>
            </a:r>
            <a:r>
              <a:rPr lang="ru-RU" sz="1200" dirty="0" smtClean="0"/>
              <a:t>)*</a:t>
            </a:r>
            <a:r>
              <a:rPr lang="ru-RU" sz="1200" dirty="0"/>
              <a:t>объем]</a:t>
            </a:r>
          </a:p>
          <a:p>
            <a:pPr marL="542925" indent="-180975" algn="l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200" u="sng" dirty="0"/>
              <a:t>Фактическая цена (P) </a:t>
            </a:r>
            <a:r>
              <a:rPr lang="en-US" sz="1200" u="sng" dirty="0" smtClean="0"/>
              <a:t>&lt;</a:t>
            </a:r>
            <a:r>
              <a:rPr lang="ru-RU" sz="1200" u="sng" dirty="0" smtClean="0"/>
              <a:t> Уровень защиты </a:t>
            </a:r>
            <a:r>
              <a:rPr lang="ru-RU" sz="1200" u="sng" dirty="0"/>
              <a:t>(K);</a:t>
            </a:r>
            <a:br>
              <a:rPr lang="ru-RU" sz="1200" u="sng" dirty="0"/>
            </a:br>
            <a:r>
              <a:rPr lang="ru-RU" sz="1200" dirty="0"/>
              <a:t>Расчетов между Компанией и Банком не происходит</a:t>
            </a:r>
          </a:p>
          <a:p>
            <a:pPr algn="just">
              <a:spcBef>
                <a:spcPts val="548"/>
              </a:spcBef>
            </a:pPr>
            <a:r>
              <a:rPr lang="ru-RU" sz="1200" b="1" dirty="0" smtClean="0"/>
              <a:t>Преимущества</a:t>
            </a:r>
            <a:endParaRPr lang="ru-RU" sz="1200" b="1" dirty="0" smtClean="0"/>
          </a:p>
          <a:p>
            <a:pPr marL="156465" indent="-156465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Инструмент позволяет нивелировать ценовой риск в случае нежелательной рыночной динамики выше Уровня Защиты</a:t>
            </a:r>
          </a:p>
          <a:p>
            <a:pPr marL="156465" indent="-156465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Полное участие </a:t>
            </a:r>
            <a:r>
              <a:rPr lang="ru-RU" sz="1200" dirty="0"/>
              <a:t>в положительной динамике рынка</a:t>
            </a:r>
          </a:p>
          <a:p>
            <a:pPr algn="just">
              <a:spcBef>
                <a:spcPts val="548"/>
              </a:spcBef>
            </a:pPr>
            <a:r>
              <a:rPr lang="ru-RU" sz="1200" b="1" dirty="0" smtClean="0"/>
              <a:t>Риски</a:t>
            </a:r>
            <a:endParaRPr lang="ru-RU" sz="1200" b="1" dirty="0" smtClean="0"/>
          </a:p>
          <a:p>
            <a:pPr marL="156465" indent="-156465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Потенциальная упущенная выгода по опциону ограничена уплачиваемой премией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73865"/>
              </p:ext>
            </p:extLst>
          </p:nvPr>
        </p:nvGraphicFramePr>
        <p:xfrm>
          <a:off x="4619044" y="825925"/>
          <a:ext cx="4144444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2"/>
                <a:gridCol w="877424"/>
                <a:gridCol w="877424"/>
                <a:gridCol w="877424"/>
              </a:tblGrid>
              <a:tr h="250219">
                <a:tc gridSpan="4">
                  <a:txBody>
                    <a:bodyPr/>
                    <a:lstStyle/>
                    <a:p>
                      <a:r>
                        <a:rPr lang="ru-RU" sz="1200" b="1" i="0" dirty="0" smtClean="0"/>
                        <a:t>Индикативные условия</a:t>
                      </a:r>
                    </a:p>
                    <a:p>
                      <a:r>
                        <a:rPr lang="ru-RU" sz="800" i="1" dirty="0" smtClean="0"/>
                        <a:t>(уровни будут уточняться</a:t>
                      </a:r>
                      <a:r>
                        <a:rPr lang="ru-RU" sz="800" i="1" baseline="0" dirty="0" smtClean="0"/>
                        <a:t> на момент исполнения сделки)</a:t>
                      </a:r>
                      <a:endParaRPr lang="ru-RU" sz="105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7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апреля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7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Актив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Aluminium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LME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0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Текущая цена</a:t>
                      </a:r>
                      <a:endParaRPr lang="ru-RU" sz="11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3450/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т.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0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Уровень Защиты</a:t>
                      </a:r>
                      <a:endParaRPr lang="ru-RU" sz="11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3450/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т.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Расчеты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Ежемесячно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Определение фактической</a:t>
                      </a:r>
                      <a:r>
                        <a:rPr lang="ru-RU" sz="1100" baseline="0" dirty="0" smtClean="0"/>
                        <a:t> цены</a:t>
                      </a:r>
                      <a:endParaRPr lang="ru-RU" sz="1100" dirty="0" smtClean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Средняя цена за последнюю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календарную неделю месяца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Срок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1М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2М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3М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6М</a:t>
                      </a:r>
                    </a:p>
                  </a:txBody>
                  <a:tcPr anchor="ctr"/>
                </a:tc>
              </a:tr>
              <a:tr h="26946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Стоимость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$ </a:t>
                      </a:r>
                      <a:r>
                        <a:rPr lang="en-US" sz="1100" dirty="0" smtClean="0"/>
                        <a:t>9</a:t>
                      </a:r>
                      <a:r>
                        <a:rPr lang="ru-RU" sz="1100" dirty="0" smtClean="0"/>
                        <a:t>0/т</a:t>
                      </a:r>
                      <a:r>
                        <a:rPr lang="ru-RU" sz="1100" dirty="0" smtClean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$ </a:t>
                      </a:r>
                      <a:r>
                        <a:rPr lang="ru-RU" sz="1100" dirty="0" smtClean="0"/>
                        <a:t>1</a:t>
                      </a:r>
                      <a:r>
                        <a:rPr lang="en-US" sz="1100" dirty="0" smtClean="0"/>
                        <a:t>10</a:t>
                      </a:r>
                      <a:r>
                        <a:rPr lang="ru-RU" sz="1100" dirty="0" smtClean="0"/>
                        <a:t>/т</a:t>
                      </a:r>
                      <a:r>
                        <a:rPr lang="ru-RU" sz="1100" dirty="0" smtClean="0"/>
                        <a:t>.</a:t>
                      </a:r>
                    </a:p>
                    <a:p>
                      <a:pPr marL="0" marR="0" indent="0" algn="ctr" defTabSz="8344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$ 120/т.</a:t>
                      </a:r>
                    </a:p>
                    <a:p>
                      <a:pPr algn="ctr"/>
                      <a:endParaRPr lang="ru-RU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$ </a:t>
                      </a:r>
                      <a:r>
                        <a:rPr lang="ru-RU" sz="1100" dirty="0" smtClean="0"/>
                        <a:t>1</a:t>
                      </a:r>
                      <a:r>
                        <a:rPr lang="en-US" sz="1100" dirty="0" smtClean="0"/>
                        <a:t>80</a:t>
                      </a:r>
                      <a:r>
                        <a:rPr lang="ru-RU" sz="1100" dirty="0" smtClean="0"/>
                        <a:t>/т</a:t>
                      </a:r>
                      <a:r>
                        <a:rPr lang="ru-RU" sz="1100" dirty="0" smtClean="0"/>
                        <a:t>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65104"/>
            <a:ext cx="4367436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6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Выбор стратегии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6160" y="861786"/>
            <a:ext cx="8321119" cy="6052563"/>
          </a:xfrm>
          <a:prstGeom prst="rect">
            <a:avLst/>
          </a:prstGeom>
          <a:noFill/>
        </p:spPr>
        <p:txBody>
          <a:bodyPr wrap="square" lIns="83448" tIns="41724" rIns="83448" bIns="41724" rtlCol="0">
            <a:spAutoFit/>
          </a:bodyPr>
          <a:lstStyle/>
          <a:p>
            <a:pPr algn="just">
              <a:spcBef>
                <a:spcPts val="548"/>
              </a:spcBef>
            </a:pPr>
            <a:r>
              <a:rPr lang="ru-RU" b="1" dirty="0" smtClean="0"/>
              <a:t>Принцип оценки  </a:t>
            </a:r>
            <a:r>
              <a:rPr lang="ru-RU" dirty="0"/>
              <a:t>р</a:t>
            </a:r>
            <a:r>
              <a:rPr lang="ru-RU" dirty="0" smtClean="0"/>
              <a:t>исков Компании заключаются в изменении валютного курса и </a:t>
            </a:r>
            <a:r>
              <a:rPr lang="ru-RU" dirty="0" smtClean="0"/>
              <a:t>росте цен на сырье, а также потенциальном падении цен после формирования закупки товара. Выбор стратегии должен базироваться на ряде различных факторов: </a:t>
            </a:r>
          </a:p>
          <a:p>
            <a:pPr marL="171450" indent="-171450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Структура действующих контрактов</a:t>
            </a:r>
          </a:p>
          <a:p>
            <a:pPr marL="171450" indent="-171450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Гибкость действующих </a:t>
            </a:r>
            <a:r>
              <a:rPr lang="ru-RU" dirty="0"/>
              <a:t>контрактов </a:t>
            </a:r>
          </a:p>
          <a:p>
            <a:pPr marL="171450" indent="-171450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Рыночные ожидания и структура рынка</a:t>
            </a:r>
          </a:p>
          <a:p>
            <a:pPr marL="171450" indent="-171450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Внутренняя инфраструктура</a:t>
            </a:r>
          </a:p>
          <a:p>
            <a:pPr algn="just">
              <a:spcBef>
                <a:spcPts val="548"/>
              </a:spcBef>
            </a:pPr>
            <a:r>
              <a:rPr lang="ru-RU" b="1" dirty="0" smtClean="0"/>
              <a:t>Выбор   </a:t>
            </a:r>
            <a:r>
              <a:rPr lang="ru-RU" dirty="0" smtClean="0"/>
              <a:t>стратегии </a:t>
            </a:r>
            <a:r>
              <a:rPr lang="ru-RU" dirty="0" smtClean="0"/>
              <a:t>должен быть взвешенным и совпадать с операционной деятельностью. </a:t>
            </a:r>
          </a:p>
          <a:p>
            <a:pPr algn="just">
              <a:spcBef>
                <a:spcPts val="548"/>
              </a:spcBef>
            </a:pPr>
            <a:r>
              <a:rPr lang="ru-RU" dirty="0" smtClean="0"/>
              <a:t>Хеджирование:</a:t>
            </a:r>
          </a:p>
          <a:p>
            <a:pPr marL="171450" indent="-171450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не является сегментом заработка для компании. </a:t>
            </a:r>
          </a:p>
          <a:p>
            <a:pPr marL="171450" indent="-171450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позволяет нивелировать ценовой риск операционной деятельности и сопряжено с затратами: инфраструктура, консультанты и стоимость стратегии (если применимо). </a:t>
            </a:r>
          </a:p>
          <a:p>
            <a:pPr marL="171450" indent="-171450" algn="just">
              <a:spcBef>
                <a:spcPts val="548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сопряжено </a:t>
            </a:r>
            <a:r>
              <a:rPr lang="ru-RU" dirty="0"/>
              <a:t>с денежными расчетами по </a:t>
            </a:r>
            <a:r>
              <a:rPr lang="ru-RU" dirty="0" smtClean="0"/>
              <a:t>деривативным контрактам</a:t>
            </a:r>
            <a:r>
              <a:rPr lang="ru-RU" dirty="0"/>
              <a:t>.</a:t>
            </a:r>
            <a:endParaRPr lang="ru-RU" dirty="0" smtClean="0"/>
          </a:p>
          <a:p>
            <a:pPr algn="just">
              <a:spcBef>
                <a:spcPts val="548"/>
              </a:spcBef>
            </a:pPr>
            <a:endParaRPr lang="ru-RU" dirty="0"/>
          </a:p>
          <a:p>
            <a:pPr algn="just">
              <a:spcBef>
                <a:spcPts val="548"/>
              </a:spcBef>
            </a:pPr>
            <a:r>
              <a:rPr lang="ru-RU" dirty="0" smtClean="0"/>
              <a:t>Параметры хеджирования могут быть изменены для целей достижения более индивидуального результата.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5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EFEFE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EFEF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1B3B193B9364EB3E068B342C4658D" ma:contentTypeVersion="0" ma:contentTypeDescription="Создание документа." ma:contentTypeScope="" ma:versionID="40cf31bf0273d4c4ee4c6f2956fae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0C9DD0-5889-43C8-B39E-E03F903870BF}"/>
</file>

<file path=customXml/itemProps2.xml><?xml version="1.0" encoding="utf-8"?>
<ds:datastoreItem xmlns:ds="http://schemas.openxmlformats.org/officeDocument/2006/customXml" ds:itemID="{677262A1-2342-4DA9-A598-C36785F353F8}"/>
</file>

<file path=customXml/itemProps3.xml><?xml version="1.0" encoding="utf-8"?>
<ds:datastoreItem xmlns:ds="http://schemas.openxmlformats.org/officeDocument/2006/customXml" ds:itemID="{C9C12B8A-ECF2-4419-AC02-71FECF4B3A4A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</TotalTime>
  <Words>888</Words>
  <Application>Microsoft Office PowerPoint</Application>
  <PresentationFormat>Экран (4:3)</PresentationFormat>
  <Paragraphs>230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Турлов Д.С, к.э.н.</vt:lpstr>
      <vt:lpstr>Текущая ситуация на рынке</vt:lpstr>
      <vt:lpstr>Презентация PowerPoint</vt:lpstr>
      <vt:lpstr>Презентация PowerPoint</vt:lpstr>
      <vt:lpstr>Валютный форвард</vt:lpstr>
      <vt:lpstr>Валютный форвард с плавающим курсом</vt:lpstr>
      <vt:lpstr>Валютный форвард с двойным хеджированием</vt:lpstr>
      <vt:lpstr>Покупка опциона «CALL»</vt:lpstr>
      <vt:lpstr>Выбор стратегии</vt:lpstr>
      <vt:lpstr>Особенности налогового учёта</vt:lpstr>
      <vt:lpstr>Компания может самостоятельно разработать подход к бухгалтерскому учёту сделок с  с производными финансовыми инструментами.  Существует два подхода к учёту сделок с ПФИ в РСБУ:  • «забалансовый» учёт ПФИ; • учёт ПФИ для целей РСБУ в соответствии с правилами МСФО (IFRS) 9.     В соответствии с пунктом 19 статьи 250 НК РФ внереализационными доходами налогоплательщика признаются, в частности, доходы, полученные от операций с производными финансовыми инструментами, с учетом положений статей 301 - 305  НК РФ    </vt:lpstr>
      <vt:lpstr>Форвардный договор, особенности отражения в учете При заключении форвардного договора обязательство одной из сторон уплатить другой стороне разницу между плавающей и форвардной ценой, возникает на дату платежа. При этом сумма платежа определяется исходя из стоимости (курса) на дату оценки.  До указанной даты определить, у какой из сторон, и в каком объеме возникнет соответствующее обязательство, не представляется возможным. В связи с этим на дату оценки в учете Организации в зависимости от полученного результата отражается: Дт 76 Кт 91.1 – доход по сделке в сумме, причитающейся к получению от Банка или Дт 91.2 Кт 76 – расход по сделке в сумме, подлежащей оплате Организацией В Отчете о финансовых результатах при этом будет отражен либо прочий доход, либо прочий расход.   </vt:lpstr>
      <vt:lpstr>В соответствии с пунктом 22 статьи 280 НК РФ налоговая база по операциям с необращающимися ценными бумагами и необращающимися производными финансовыми инструментами определяется совокупно в порядке, установленном статьей 304 настоящего Кодекса, и отдельно от общей налоговой базы, если иное не предусмотрено настоящей статьей и статьей 304 настоящего Кодекса.  При этом убытки от операций с необращающимися ценными бумагами и необращающимися производными финансовыми инструментами, полученные в предыдущем налоговом периоде (предыдущих налоговых периодах), могут быть отнесены на уменьшение налоговой базы от операций с такими ценными бумагами и производными финансовыми инструментами, определенной в отчетном (налоговом) периоде, с учетом ограничения, установленного пунктом 2.1 статьи 283 настоящего Кодекса.   Таким образом, в общем случае убыток, полученный в результате операций с необращающимися производными финансовыми инструментами, не может быть направлен на уменьшение прибыли от операций, учитываемых в иной налоговой базе.  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Турлов Д.С, к.э.н.</dc:title>
  <dc:creator>MED1</dc:creator>
  <cp:lastModifiedBy>MED1</cp:lastModifiedBy>
  <cp:revision>15</cp:revision>
  <dcterms:created xsi:type="dcterms:W3CDTF">2022-04-03T12:23:05Z</dcterms:created>
  <dcterms:modified xsi:type="dcterms:W3CDTF">2022-04-03T15:12:19Z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0x0101004211B3B193B9364EB3E068B342C4658D</vt:lpwstr>
  </property>
</Properties>
</file>