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</p:sldIdLst>
  <p:sldSz cx="9144000" cy="6858000" type="screen4x3"/>
  <p:notesSz cx="6858000" cy="9144000"/>
  <p:custShowLst>
    <p:custShow name="Произвольный показ v29.03.2021" id="0">
      <p:sldLst>
        <p:sld r:id="rId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349" autoAdjust="0"/>
  </p:normalViewPr>
  <p:slideViewPr>
    <p:cSldViewPr>
      <p:cViewPr varScale="1">
        <p:scale>
          <a:sx n="107" d="100"/>
          <a:sy n="107" d="100"/>
        </p:scale>
        <p:origin x="19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11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B06E2-F839-4ED9-B15C-AD492CEE421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C390A-96B5-4531-9F36-B00D94C2A0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органы вправе вызвать</a:t>
          </a:r>
          <a:endParaRPr lang="ru-RU" dirty="0"/>
        </a:p>
      </dgm:t>
    </dgm:pt>
    <dgm:pt modelId="{53908D9B-E7C8-41DF-BFAC-F09DFDE8139E}" type="parTrans" cxnId="{D2540ADA-4594-4C47-B2FA-47C23E06B711}">
      <dgm:prSet/>
      <dgm:spPr/>
      <dgm:t>
        <a:bodyPr/>
        <a:lstStyle/>
        <a:p>
          <a:endParaRPr lang="ru-RU"/>
        </a:p>
      </dgm:t>
    </dgm:pt>
    <dgm:pt modelId="{F0AA2429-81AE-488F-A2F6-E41775F5E099}" type="sibTrans" cxnId="{D2540ADA-4594-4C47-B2FA-47C23E06B711}">
      <dgm:prSet/>
      <dgm:spPr/>
      <dgm:t>
        <a:bodyPr/>
        <a:lstStyle/>
        <a:p>
          <a:endParaRPr lang="ru-RU"/>
        </a:p>
      </dgm:t>
    </dgm:pt>
    <dgm:pt modelId="{241F2D88-E956-4BC7-888F-AB9873FC0676}" type="pres">
      <dgm:prSet presAssocID="{F2AB06E2-F839-4ED9-B15C-AD492CEE4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456F6-A90E-446A-BBB7-A41E529782FA}" type="pres">
      <dgm:prSet presAssocID="{740C390A-96B5-4531-9F36-B00D94C2A0FE}" presName="parentText" presStyleLbl="node1" presStyleIdx="0" presStyleCnt="1" custLinFactY="-55151" custLinFactNeighborX="-82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6E7DE-E90A-4C00-AB0E-CDEF80C8F472}" type="presOf" srcId="{F2AB06E2-F839-4ED9-B15C-AD492CEE421D}" destId="{241F2D88-E956-4BC7-888F-AB9873FC0676}" srcOrd="0" destOrd="0" presId="urn:microsoft.com/office/officeart/2005/8/layout/vList2"/>
    <dgm:cxn modelId="{A62025AD-7007-4FC4-BA4D-11D23DAF1124}" type="presOf" srcId="{740C390A-96B5-4531-9F36-B00D94C2A0FE}" destId="{D72456F6-A90E-446A-BBB7-A41E529782FA}" srcOrd="0" destOrd="0" presId="urn:microsoft.com/office/officeart/2005/8/layout/vList2"/>
    <dgm:cxn modelId="{D2540ADA-4594-4C47-B2FA-47C23E06B711}" srcId="{F2AB06E2-F839-4ED9-B15C-AD492CEE421D}" destId="{740C390A-96B5-4531-9F36-B00D94C2A0FE}" srcOrd="0" destOrd="0" parTransId="{53908D9B-E7C8-41DF-BFAC-F09DFDE8139E}" sibTransId="{F0AA2429-81AE-488F-A2F6-E41775F5E099}"/>
    <dgm:cxn modelId="{3E6982F3-5C36-4C77-8B7E-766E6A152206}" type="presParOf" srcId="{241F2D88-E956-4BC7-888F-AB9873FC0676}" destId="{D72456F6-A90E-446A-BBB7-A41E529782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B06E2-F839-4ED9-B15C-AD492CEE421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C390A-96B5-4531-9F36-B00D94C2A0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органы вправе вызвать</a:t>
          </a:r>
          <a:endParaRPr lang="ru-RU" dirty="0"/>
        </a:p>
      </dgm:t>
    </dgm:pt>
    <dgm:pt modelId="{53908D9B-E7C8-41DF-BFAC-F09DFDE8139E}" type="parTrans" cxnId="{D2540ADA-4594-4C47-B2FA-47C23E06B711}">
      <dgm:prSet/>
      <dgm:spPr/>
      <dgm:t>
        <a:bodyPr/>
        <a:lstStyle/>
        <a:p>
          <a:endParaRPr lang="ru-RU"/>
        </a:p>
      </dgm:t>
    </dgm:pt>
    <dgm:pt modelId="{F0AA2429-81AE-488F-A2F6-E41775F5E099}" type="sibTrans" cxnId="{D2540ADA-4594-4C47-B2FA-47C23E06B711}">
      <dgm:prSet/>
      <dgm:spPr/>
      <dgm:t>
        <a:bodyPr/>
        <a:lstStyle/>
        <a:p>
          <a:endParaRPr lang="ru-RU"/>
        </a:p>
      </dgm:t>
    </dgm:pt>
    <dgm:pt modelId="{241F2D88-E956-4BC7-888F-AB9873FC0676}" type="pres">
      <dgm:prSet presAssocID="{F2AB06E2-F839-4ED9-B15C-AD492CEE4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456F6-A90E-446A-BBB7-A41E529782FA}" type="pres">
      <dgm:prSet presAssocID="{740C390A-96B5-4531-9F36-B00D94C2A0FE}" presName="parentText" presStyleLbl="node1" presStyleIdx="0" presStyleCnt="1" custLinFactNeighborX="987" custLinFactNeighborY="12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6E7DE-E90A-4C00-AB0E-CDEF80C8F472}" type="presOf" srcId="{F2AB06E2-F839-4ED9-B15C-AD492CEE421D}" destId="{241F2D88-E956-4BC7-888F-AB9873FC0676}" srcOrd="0" destOrd="0" presId="urn:microsoft.com/office/officeart/2005/8/layout/vList2"/>
    <dgm:cxn modelId="{A62025AD-7007-4FC4-BA4D-11D23DAF1124}" type="presOf" srcId="{740C390A-96B5-4531-9F36-B00D94C2A0FE}" destId="{D72456F6-A90E-446A-BBB7-A41E529782FA}" srcOrd="0" destOrd="0" presId="urn:microsoft.com/office/officeart/2005/8/layout/vList2"/>
    <dgm:cxn modelId="{D2540ADA-4594-4C47-B2FA-47C23E06B711}" srcId="{F2AB06E2-F839-4ED9-B15C-AD492CEE421D}" destId="{740C390A-96B5-4531-9F36-B00D94C2A0FE}" srcOrd="0" destOrd="0" parTransId="{53908D9B-E7C8-41DF-BFAC-F09DFDE8139E}" sibTransId="{F0AA2429-81AE-488F-A2F6-E41775F5E099}"/>
    <dgm:cxn modelId="{3E6982F3-5C36-4C77-8B7E-766E6A152206}" type="presParOf" srcId="{241F2D88-E956-4BC7-888F-AB9873FC0676}" destId="{D72456F6-A90E-446A-BBB7-A41E529782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AB06E2-F839-4ED9-B15C-AD492CEE421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C390A-96B5-4531-9F36-B00D94C2A0FE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Допрос</a:t>
          </a:r>
          <a:endParaRPr lang="ru-RU" dirty="0"/>
        </a:p>
      </dgm:t>
    </dgm:pt>
    <dgm:pt modelId="{53908D9B-E7C8-41DF-BFAC-F09DFDE8139E}" type="parTrans" cxnId="{D2540ADA-4594-4C47-B2FA-47C23E06B711}">
      <dgm:prSet/>
      <dgm:spPr/>
      <dgm:t>
        <a:bodyPr/>
        <a:lstStyle/>
        <a:p>
          <a:endParaRPr lang="ru-RU"/>
        </a:p>
      </dgm:t>
    </dgm:pt>
    <dgm:pt modelId="{F0AA2429-81AE-488F-A2F6-E41775F5E099}" type="sibTrans" cxnId="{D2540ADA-4594-4C47-B2FA-47C23E06B711}">
      <dgm:prSet/>
      <dgm:spPr/>
      <dgm:t>
        <a:bodyPr/>
        <a:lstStyle/>
        <a:p>
          <a:endParaRPr lang="ru-RU"/>
        </a:p>
      </dgm:t>
    </dgm:pt>
    <dgm:pt modelId="{241F2D88-E956-4BC7-888F-AB9873FC0676}" type="pres">
      <dgm:prSet presAssocID="{F2AB06E2-F839-4ED9-B15C-AD492CEE4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456F6-A90E-446A-BBB7-A41E529782FA}" type="pres">
      <dgm:prSet presAssocID="{740C390A-96B5-4531-9F36-B00D94C2A0FE}" presName="parentText" presStyleLbl="node1" presStyleIdx="0" presStyleCnt="1" custLinFactNeighborX="-656" custLinFactNeighborY="53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6E7DE-E90A-4C00-AB0E-CDEF80C8F472}" type="presOf" srcId="{F2AB06E2-F839-4ED9-B15C-AD492CEE421D}" destId="{241F2D88-E956-4BC7-888F-AB9873FC0676}" srcOrd="0" destOrd="0" presId="urn:microsoft.com/office/officeart/2005/8/layout/vList2"/>
    <dgm:cxn modelId="{A62025AD-7007-4FC4-BA4D-11D23DAF1124}" type="presOf" srcId="{740C390A-96B5-4531-9F36-B00D94C2A0FE}" destId="{D72456F6-A90E-446A-BBB7-A41E529782FA}" srcOrd="0" destOrd="0" presId="urn:microsoft.com/office/officeart/2005/8/layout/vList2"/>
    <dgm:cxn modelId="{D2540ADA-4594-4C47-B2FA-47C23E06B711}" srcId="{F2AB06E2-F839-4ED9-B15C-AD492CEE421D}" destId="{740C390A-96B5-4531-9F36-B00D94C2A0FE}" srcOrd="0" destOrd="0" parTransId="{53908D9B-E7C8-41DF-BFAC-F09DFDE8139E}" sibTransId="{F0AA2429-81AE-488F-A2F6-E41775F5E099}"/>
    <dgm:cxn modelId="{3E6982F3-5C36-4C77-8B7E-766E6A152206}" type="presParOf" srcId="{241F2D88-E956-4BC7-888F-AB9873FC0676}" destId="{D72456F6-A90E-446A-BBB7-A41E529782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AB06E2-F839-4ED9-B15C-AD492CEE421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C390A-96B5-4531-9F36-B00D94C2A0FE}">
      <dgm:prSet phldrT="[Текст]"/>
      <dgm:spPr/>
      <dgm:t>
        <a:bodyPr/>
        <a:lstStyle/>
        <a:p>
          <a:pPr algn="ctr"/>
          <a:r>
            <a: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Получили повестку? Шаги</a:t>
          </a:r>
          <a:endParaRPr lang="ru-RU" dirty="0"/>
        </a:p>
      </dgm:t>
    </dgm:pt>
    <dgm:pt modelId="{53908D9B-E7C8-41DF-BFAC-F09DFDE8139E}" type="parTrans" cxnId="{D2540ADA-4594-4C47-B2FA-47C23E06B711}">
      <dgm:prSet/>
      <dgm:spPr/>
      <dgm:t>
        <a:bodyPr/>
        <a:lstStyle/>
        <a:p>
          <a:pPr algn="ctr"/>
          <a:endParaRPr lang="ru-RU"/>
        </a:p>
      </dgm:t>
    </dgm:pt>
    <dgm:pt modelId="{F0AA2429-81AE-488F-A2F6-E41775F5E099}" type="sibTrans" cxnId="{D2540ADA-4594-4C47-B2FA-47C23E06B711}">
      <dgm:prSet/>
      <dgm:spPr/>
      <dgm:t>
        <a:bodyPr/>
        <a:lstStyle/>
        <a:p>
          <a:pPr algn="ctr"/>
          <a:endParaRPr lang="ru-RU"/>
        </a:p>
      </dgm:t>
    </dgm:pt>
    <dgm:pt modelId="{241F2D88-E956-4BC7-888F-AB9873FC0676}" type="pres">
      <dgm:prSet presAssocID="{F2AB06E2-F839-4ED9-B15C-AD492CEE4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456F6-A90E-446A-BBB7-A41E529782FA}" type="pres">
      <dgm:prSet presAssocID="{740C390A-96B5-4531-9F36-B00D94C2A0FE}" presName="parentText" presStyleLbl="node1" presStyleIdx="0" presStyleCnt="1" custLinFactNeighborX="-656" custLinFactNeighborY="22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6E7DE-E90A-4C00-AB0E-CDEF80C8F472}" type="presOf" srcId="{F2AB06E2-F839-4ED9-B15C-AD492CEE421D}" destId="{241F2D88-E956-4BC7-888F-AB9873FC0676}" srcOrd="0" destOrd="0" presId="urn:microsoft.com/office/officeart/2005/8/layout/vList2"/>
    <dgm:cxn modelId="{A62025AD-7007-4FC4-BA4D-11D23DAF1124}" type="presOf" srcId="{740C390A-96B5-4531-9F36-B00D94C2A0FE}" destId="{D72456F6-A90E-446A-BBB7-A41E529782FA}" srcOrd="0" destOrd="0" presId="urn:microsoft.com/office/officeart/2005/8/layout/vList2"/>
    <dgm:cxn modelId="{D2540ADA-4594-4C47-B2FA-47C23E06B711}" srcId="{F2AB06E2-F839-4ED9-B15C-AD492CEE421D}" destId="{740C390A-96B5-4531-9F36-B00D94C2A0FE}" srcOrd="0" destOrd="0" parTransId="{53908D9B-E7C8-41DF-BFAC-F09DFDE8139E}" sibTransId="{F0AA2429-81AE-488F-A2F6-E41775F5E099}"/>
    <dgm:cxn modelId="{3E6982F3-5C36-4C77-8B7E-766E6A152206}" type="presParOf" srcId="{241F2D88-E956-4BC7-888F-AB9873FC0676}" destId="{D72456F6-A90E-446A-BBB7-A41E529782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456F6-A90E-446A-BBB7-A41E529782FA}">
      <dsp:nvSpPr>
        <dsp:cNvPr id="0" name=""/>
        <dsp:cNvSpPr/>
      </dsp:nvSpPr>
      <dsp:spPr>
        <a:xfrm>
          <a:off x="0" y="0"/>
          <a:ext cx="7296472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органы вправе вызвать</a:t>
          </a:r>
          <a:endParaRPr lang="ru-RU" sz="3300" kern="1200" dirty="0"/>
        </a:p>
      </dsp:txBody>
      <dsp:txXfrm>
        <a:off x="37696" y="37696"/>
        <a:ext cx="7221080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456F6-A90E-446A-BBB7-A41E529782FA}">
      <dsp:nvSpPr>
        <dsp:cNvPr id="0" name=""/>
        <dsp:cNvSpPr/>
      </dsp:nvSpPr>
      <dsp:spPr>
        <a:xfrm>
          <a:off x="0" y="216025"/>
          <a:ext cx="7296472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органы вправе вызвать</a:t>
          </a:r>
          <a:endParaRPr lang="ru-RU" sz="3300" kern="1200" dirty="0"/>
        </a:p>
      </dsp:txBody>
      <dsp:txXfrm>
        <a:off x="37696" y="253721"/>
        <a:ext cx="7221080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456F6-A90E-446A-BBB7-A41E529782FA}">
      <dsp:nvSpPr>
        <dsp:cNvPr id="0" name=""/>
        <dsp:cNvSpPr/>
      </dsp:nvSpPr>
      <dsp:spPr>
        <a:xfrm>
          <a:off x="0" y="18080"/>
          <a:ext cx="7296472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Допрос</a:t>
          </a:r>
          <a:endParaRPr lang="ru-RU" sz="3000" kern="1200" dirty="0"/>
        </a:p>
      </dsp:txBody>
      <dsp:txXfrm>
        <a:off x="34269" y="52349"/>
        <a:ext cx="7227934" cy="633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456F6-A90E-446A-BBB7-A41E529782FA}">
      <dsp:nvSpPr>
        <dsp:cNvPr id="0" name=""/>
        <dsp:cNvSpPr/>
      </dsp:nvSpPr>
      <dsp:spPr>
        <a:xfrm>
          <a:off x="0" y="14464"/>
          <a:ext cx="7296472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Получили повестку? Шаги</a:t>
          </a:r>
          <a:endParaRPr lang="ru-RU" sz="2400" kern="1200" dirty="0"/>
        </a:p>
      </dsp:txBody>
      <dsp:txXfrm>
        <a:off x="27415" y="41879"/>
        <a:ext cx="7241642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A9672-4BEA-4854-AA53-045227DB3BC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2035-A44B-4C8C-9043-B401140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1C2C64-2825-414D-B2BF-BD3C1E67D96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64AE22-2F67-438C-A75A-AF6AD9BA1F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amalyconsult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07296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Свидетели в налоговой проверке:</a:t>
            </a:r>
          </a:p>
          <a:p>
            <a:pPr algn="ctr"/>
            <a:r>
              <a:rPr lang="ru-RU" sz="33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подготовка и допрос</a:t>
            </a:r>
            <a:endParaRPr lang="ru-RU" sz="33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842337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Gabriola" panose="04040605051002020D02" pitchFamily="82" charset="0"/>
              </a:rPr>
              <a:t>Управляющий партнер по финансовым вопросам </a:t>
            </a:r>
            <a:r>
              <a:rPr lang="ru-RU" sz="1500" b="1" dirty="0" smtClean="0">
                <a:latin typeface="Gabriola" panose="04040605051002020D02" pitchFamily="82" charset="0"/>
              </a:rPr>
              <a:t>консалтинговой, </a:t>
            </a:r>
            <a:r>
              <a:rPr lang="ru-RU" sz="1500" b="1" dirty="0">
                <a:latin typeface="Gabriola" panose="04040605051002020D02" pitchFamily="82" charset="0"/>
              </a:rPr>
              <a:t>Аттестованный Эксперт по независимой оценки квалификаций (НОК), аттестованный член Института Профессиональных бухгалтеров, сертифицированный юрист по гражданско-правовым вопросам, практикующий налоговый консультант.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5589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Gabriola" panose="04040605051002020D02" pitchFamily="82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y </a:t>
            </a:r>
            <a:r>
              <a:rPr lang="en-US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Utolin</a:t>
            </a:r>
            <a:r>
              <a:rPr lang="en-US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N.</a:t>
            </a:r>
            <a:r>
              <a:rPr lang="ru-RU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66555"/>
            <a:ext cx="440304" cy="440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820" y="6350168"/>
            <a:ext cx="167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  <a:latin typeface="Gabriola" panose="04040605051002020D02" pitchFamily="82" charset="0"/>
                <a:hlinkClick r:id="rId3"/>
              </a:rPr>
              <a:t>https://www.instagram.com/famalyconsulting/</a:t>
            </a:r>
            <a:endParaRPr lang="ru-RU" sz="1000" dirty="0">
              <a:solidFill>
                <a:srgbClr val="00B0F0"/>
              </a:solidFill>
            </a:endParaRPr>
          </a:p>
        </p:txBody>
      </p:sp>
      <p:pic>
        <p:nvPicPr>
          <p:cNvPr id="10" name="Рисунок 9" descr="Internet Explorer logo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" y="5773017"/>
            <a:ext cx="527592" cy="5275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5651" y="5985139"/>
            <a:ext cx="17204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https://famalyconsulting.ru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выездных проверок за 2021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ФНС)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8 121</a:t>
            </a:r>
          </a:p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которые были применены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42087"/>
              </p:ext>
            </p:extLst>
          </p:nvPr>
        </p:nvGraphicFramePr>
        <p:xfrm>
          <a:off x="1243690" y="2492896"/>
          <a:ext cx="6656620" cy="325794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328310">
                  <a:extLst>
                    <a:ext uri="{9D8B030D-6E8A-4147-A177-3AD203B41FA5}">
                      <a16:colId xmlns:a16="http://schemas.microsoft.com/office/drawing/2014/main" val="2735232837"/>
                    </a:ext>
                  </a:extLst>
                </a:gridCol>
                <a:gridCol w="3328310">
                  <a:extLst>
                    <a:ext uri="{9D8B030D-6E8A-4147-A177-3AD203B41FA5}">
                      <a16:colId xmlns:a16="http://schemas.microsoft.com/office/drawing/2014/main" val="3535528085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Встречные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проверки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7 948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107033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Допросы</a:t>
                      </a:r>
                      <a:endParaRPr lang="ru-RU" sz="30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7 362</a:t>
                      </a:r>
                      <a:endParaRPr lang="ru-RU" sz="30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6009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585739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86673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имущества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52228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Выемка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391567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экспертов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405553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специалистов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5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пп.4 п.1	ст.31 НК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письменного уведомления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налоговые органы налогоплательщиков, </a:t>
            </a: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дачи пояснений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уплатой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и сборов либо в связи с налоговой проверкой, а также в иных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уведомления о вызове предусмотрена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07.11.2018 N ММВ-7-2/628@ (ред. от 28.12.2021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пояснения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правомерно запрашивать: документы, проводить комиссии, требовать уточнения и пр.)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Налоговые органы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указать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оснований для вызова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налоговые органы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смешивают уведомление и повестку – не законно,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т.к. вызов свидетеля и налогоплательщика две разные процедуры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17.07.2013 N АС-4-2/12837 (с изм. от 15.01.2019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6220672"/>
              </p:ext>
            </p:extLst>
          </p:nvPr>
        </p:nvGraphicFramePr>
        <p:xfrm>
          <a:off x="971600" y="548680"/>
          <a:ext cx="729647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2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пп.12 п.1 ст.31 НК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свидетелей лиц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могут быть известны какие-либо обстоятельства, имеющие значение для проведения налогового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производится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ст. 90 НК в виде повестки о вызове на допрос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приведена в приложении № 10 к письму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15.01.2019 N ЕД-4-2/356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Налоговые органы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компании по деятельности которой происходит вызов;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мероприятия налогового контроля;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мотивы, место, время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(рекомендации согласно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17.07.2013N АС-4-2/12837).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8572412"/>
              </p:ext>
            </p:extLst>
          </p:nvPr>
        </p:nvGraphicFramePr>
        <p:xfrm>
          <a:off x="971600" y="332656"/>
          <a:ext cx="729647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6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мероприятие налогового контроля, в ходе которого допрашивается свидетель, а его показания заносятся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протокол.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допроса свидетеля (приложение № 13 к приказу ФНС России от 07.11.2018 № ММВ-7-2/628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@).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3 сентября 2018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налоговых органов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вручать свидетелю копию протокола допроса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свидетеля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получения копии протокола этот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протоколе</a:t>
            </a:r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п.6 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90НК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4616102"/>
              </p:ext>
            </p:extLst>
          </p:nvPr>
        </p:nvGraphicFramePr>
        <p:xfrm>
          <a:off x="971600" y="548680"/>
          <a:ext cx="7296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Проверить на законность вызова: форму и способ направления – почтой, по адресу регистрации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(устный, телефонный вызов не законны)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Решить где буду допрашивать - допрос только в ИФНС своей или нет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ситуации.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п.4. ст. 90 -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свидетеля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получены по месту его пребывания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 вследствие болезни, старости, инвалидности не в состоянии явиться в налоговый орган, а по усмотрению должностного лица налогового органа -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других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 живет в одном населенном пункте, а налоговая инспекция, которая проводит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другом, то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допрос в порядке исполнения поручения может вызвать местная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свидетеля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 хорошо, т.к.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допрашивать будет инспектор, не включенный в состав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проверяющих;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Подготовить свидетеля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типовой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вопросов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ФНС (работники и ген. директор)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 Методическим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умысла (письмо от13.07.2017 №ЕД-4-2/13650@).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вызова и дать ЦУ по ответам.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Направить свидетеля в сопровождении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адвоката, налогового консультанта, юриста.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3015517"/>
              </p:ext>
            </p:extLst>
          </p:nvPr>
        </p:nvGraphicFramePr>
        <p:xfrm>
          <a:off x="971600" y="476672"/>
          <a:ext cx="729647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3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Вправе быть с представителем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(доверенность нотариальная)!;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Явится должен лично;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образцы почерка, голоса, подписи;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верить словам и обещаниям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Читайте,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странице протокола;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Нарушением допроса будет являться: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инспектор препятствовал обращению свидетеля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помощью к представителю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7.2. инспектор  предлагал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вариант ответа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7.3 не представлял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ходатайству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обозрение документы;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7.4. требовал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допроса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четырех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перерыва или более 8 часов в день.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по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51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РФ или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коммерческой тайне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сотрудник, то можно сослаться на мат. ответственность – мол меня привлекут за разглашение.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знаем, что отвечать,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размыто, например: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помню, вроде было или не было,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утончить.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3764" y="476672"/>
            <a:ext cx="7296472" cy="772200"/>
            <a:chOff x="0" y="19887"/>
            <a:chExt cx="7296472" cy="772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9887"/>
              <a:ext cx="7296472" cy="7722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37696" y="57583"/>
              <a:ext cx="7221080" cy="696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допросе</a:t>
              </a:r>
              <a:endParaRPr lang="ru-RU" sz="3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9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Статья 128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уклонение от явки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уважительных причин лица, вызываемого по делу о налоговом правонарушении в качестве свидетеля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 в размере тысячи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отказ свидетеля от дачи показаний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равно дача заведомо ложных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 в размере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(КоАП РФ)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уголовная ответственность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(Уголовный кодекс Российской Федерации) свидетеля по делу о налоговом правонарушении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5.1.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17.07.2013 N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АС-4-2/12837)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3764" y="476672"/>
            <a:ext cx="7296472" cy="772200"/>
            <a:chOff x="0" y="19887"/>
            <a:chExt cx="7296472" cy="772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9887"/>
              <a:ext cx="7296472" cy="7722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37696" y="57583"/>
              <a:ext cx="7221080" cy="696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/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Ответственность свидетеля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9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спокойствия и безразличия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к допросу свидетеля (сотрудника компании).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протокола допроса: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3764" y="195639"/>
            <a:ext cx="7296472" cy="569065"/>
            <a:chOff x="0" y="19887"/>
            <a:chExt cx="7296472" cy="772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9887"/>
              <a:ext cx="7296472" cy="7722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37696" y="57583"/>
              <a:ext cx="7221080" cy="696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/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пускайте допрос на самотек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1" y="1484784"/>
            <a:ext cx="777747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1B3B193B9364EB3E068B342C4658D" ma:contentTypeVersion="0" ma:contentTypeDescription="Создание документа." ma:contentTypeScope="" ma:versionID="40cf31bf0273d4c4ee4c6f2956f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BEA020-6C3C-47DD-A72B-9358EB6FAEFA}"/>
</file>

<file path=customXml/itemProps2.xml><?xml version="1.0" encoding="utf-8"?>
<ds:datastoreItem xmlns:ds="http://schemas.openxmlformats.org/officeDocument/2006/customXml" ds:itemID="{8AB1BCBA-B074-4C8A-B49E-56280F2696F7}"/>
</file>

<file path=customXml/itemProps3.xml><?xml version="1.0" encoding="utf-8"?>
<ds:datastoreItem xmlns:ds="http://schemas.openxmlformats.org/officeDocument/2006/customXml" ds:itemID="{AD61A1FF-8010-4AED-A15F-F3A8CCEE71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949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Arial</vt:lpstr>
      <vt:lpstr>Brush Script MT</vt:lpstr>
      <vt:lpstr>Calibri</vt:lpstr>
      <vt:lpstr>Constantia</vt:lpstr>
      <vt:lpstr>Franklin Gothic Book</vt:lpstr>
      <vt:lpstr>Gabriola</vt:lpstr>
      <vt:lpstr>Rage Italic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v29.03.2021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</dc:creator>
  <cp:lastModifiedBy>Николай Утолин</cp:lastModifiedBy>
  <cp:revision>2046</cp:revision>
  <dcterms:created xsi:type="dcterms:W3CDTF">2021-03-15T07:48:33Z</dcterms:created>
  <dcterms:modified xsi:type="dcterms:W3CDTF">2022-03-30T08:15:29Z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0x0101004211B3B193B9364EB3E068B342C4658D</vt:lpwstr>
  </property>
</Properties>
</file>