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C1E2-1EF1-4BD8-BE18-2474D854E64B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C769-8996-44CC-ADA6-70A65C89F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69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C1E2-1EF1-4BD8-BE18-2474D854E64B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C769-8996-44CC-ADA6-70A65C89F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5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C1E2-1EF1-4BD8-BE18-2474D854E64B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C769-8996-44CC-ADA6-70A65C89F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0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C1E2-1EF1-4BD8-BE18-2474D854E64B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C769-8996-44CC-ADA6-70A65C89F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8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C1E2-1EF1-4BD8-BE18-2474D854E64B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C769-8996-44CC-ADA6-70A65C89F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3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C1E2-1EF1-4BD8-BE18-2474D854E64B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C769-8996-44CC-ADA6-70A65C89F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4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C1E2-1EF1-4BD8-BE18-2474D854E64B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C769-8996-44CC-ADA6-70A65C89F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2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C1E2-1EF1-4BD8-BE18-2474D854E64B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C769-8996-44CC-ADA6-70A65C89F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8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C1E2-1EF1-4BD8-BE18-2474D854E64B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C769-8996-44CC-ADA6-70A65C89F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3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C1E2-1EF1-4BD8-BE18-2474D854E64B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C769-8996-44CC-ADA6-70A65C89F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2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C1E2-1EF1-4BD8-BE18-2474D854E64B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C769-8996-44CC-ADA6-70A65C89F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8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AC1E2-1EF1-4BD8-BE18-2474D854E64B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DC769-8996-44CC-ADA6-70A65C89F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0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dfonline.com/doi/full/10.1080/17441056.2022.2034332" TargetMode="External"/><Relationship Id="rId7" Type="http://schemas.openxmlformats.org/officeDocument/2006/relationships/hyperlink" Target="https://sciendo.com/article/10.2478/bjlp-2020-0004" TargetMode="External"/><Relationship Id="rId2" Type="http://schemas.openxmlformats.org/officeDocument/2006/relationships/hyperlink" Target="https://academic.oup.com/antitrust/advance-article/doi/10.1093/jaenfo/jnac004/6540045?guestAccessKey=5034a2ce-81a9-48f6-a20e-2a60a3f32b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dpi.com/2071-1050/13/2/951" TargetMode="External"/><Relationship Id="rId5" Type="http://schemas.openxmlformats.org/officeDocument/2006/relationships/hyperlink" Target="https://www.tandfonline.com/doi/abs/10.1080/17441056.2021.1936400" TargetMode="External"/><Relationship Id="rId4" Type="http://schemas.openxmlformats.org/officeDocument/2006/relationships/hyperlink" Target="https://www.tandfonline.com/doi/full/10.1080/17441056.2021.1995206?sr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395" y="1696836"/>
            <a:ext cx="755560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Кристоф Самюэль Ючинсон</a:t>
            </a:r>
            <a:r>
              <a:rPr lang="ru-RU" b="1" dirty="0" smtClean="0"/>
              <a:t> 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Старший преподаватель кафедры правового регулирования экономической деятельности</a:t>
            </a:r>
          </a:p>
          <a:p>
            <a:pPr marL="0" indent="0">
              <a:buNone/>
            </a:pPr>
            <a:r>
              <a:rPr lang="ru-RU" dirty="0" smtClean="0"/>
              <a:t>ФГОБУ </a:t>
            </a:r>
            <a:r>
              <a:rPr lang="ru-RU" dirty="0"/>
              <a:t>В</a:t>
            </a:r>
            <a:r>
              <a:rPr lang="ru-RU" dirty="0" smtClean="0"/>
              <a:t>О «Финансовый университет при Правительстве Российской Федерации», Финансовый университет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ru-RU" dirty="0" smtClean="0"/>
              <a:t>DEA</a:t>
            </a:r>
            <a:r>
              <a:rPr lang="en-US" dirty="0" smtClean="0"/>
              <a:t>”</a:t>
            </a:r>
            <a:r>
              <a:rPr lang="ru-RU" dirty="0" smtClean="0"/>
              <a:t> в области права европейских сообществ (учная степень, полученная в Университете Экс-Марсель III)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31" y="1696835"/>
            <a:ext cx="2556623" cy="306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14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Образование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200" b="1" dirty="0"/>
              <a:t>2004: </a:t>
            </a:r>
            <a:endParaRPr lang="en-US" sz="3200" b="1" dirty="0" smtClean="0"/>
          </a:p>
          <a:p>
            <a:pPr marL="0" indent="0">
              <a:buNone/>
            </a:pPr>
            <a:r>
              <a:rPr lang="ru-RU" sz="3200" dirty="0" smtClean="0"/>
              <a:t>Ученая </a:t>
            </a:r>
            <a:r>
              <a:rPr lang="ru-RU" sz="3200" dirty="0"/>
              <a:t>степен “</a:t>
            </a:r>
            <a:r>
              <a:rPr lang="en-US" sz="3200" dirty="0"/>
              <a:t>D</a:t>
            </a:r>
            <a:r>
              <a:rPr lang="ru-RU" sz="3200" dirty="0"/>
              <a:t>ЕА” по праву европейских сообществ  на юридическом факультете Университета Экс-Марсель </a:t>
            </a:r>
            <a:r>
              <a:rPr lang="fr-FR" sz="3200" dirty="0"/>
              <a:t>III</a:t>
            </a:r>
            <a:r>
              <a:rPr lang="ru-RU" sz="3200" dirty="0"/>
              <a:t>. Тема диссертации: «европейское судебное уголовное пространство».  </a:t>
            </a:r>
            <a:endParaRPr lang="en-US" sz="3200" dirty="0"/>
          </a:p>
          <a:p>
            <a:pPr marL="0" indent="0">
              <a:buNone/>
            </a:pPr>
            <a:r>
              <a:rPr lang="ru-RU" sz="3200" b="1" dirty="0" smtClean="0"/>
              <a:t>200</a:t>
            </a:r>
            <a:r>
              <a:rPr lang="en-US" sz="3200" b="1" smtClean="0"/>
              <a:t>3</a:t>
            </a:r>
            <a:r>
              <a:rPr lang="ru-RU" sz="3200" smtClean="0"/>
              <a:t>: </a:t>
            </a:r>
            <a:endParaRPr lang="en-US" sz="3200" dirty="0" smtClean="0"/>
          </a:p>
          <a:p>
            <a:pPr marL="0" indent="0">
              <a:buNone/>
            </a:pPr>
            <a:r>
              <a:rPr lang="ru-RU" sz="3200" dirty="0" smtClean="0"/>
              <a:t>Магистерский </a:t>
            </a:r>
            <a:r>
              <a:rPr lang="ru-RU" sz="3200" dirty="0"/>
              <a:t>диплом по частному праву в Университете Экс Марсель </a:t>
            </a:r>
            <a:r>
              <a:rPr lang="fr-FR" sz="3200" dirty="0"/>
              <a:t>III</a:t>
            </a:r>
            <a:r>
              <a:rPr lang="ru-RU" sz="3200" dirty="0"/>
              <a:t> (тема «судебные карьеры и преступные науки»). </a:t>
            </a:r>
            <a:endParaRPr lang="en-US" sz="3200" dirty="0"/>
          </a:p>
          <a:p>
            <a:pPr marL="0" indent="0">
              <a:buNone/>
            </a:pPr>
            <a:r>
              <a:rPr lang="ru-RU" sz="3200" b="1" dirty="0" smtClean="0"/>
              <a:t>200</a:t>
            </a:r>
            <a:r>
              <a:rPr lang="en-US" sz="3200" b="1" dirty="0" smtClean="0"/>
              <a:t>5</a:t>
            </a:r>
            <a:r>
              <a:rPr lang="ru-RU" sz="3200" dirty="0" smtClean="0"/>
              <a:t>: </a:t>
            </a:r>
            <a:endParaRPr lang="en-US" sz="3200" dirty="0"/>
          </a:p>
          <a:p>
            <a:r>
              <a:rPr lang="ru-RU" sz="3200" dirty="0" smtClean="0"/>
              <a:t>Магистерский </a:t>
            </a:r>
            <a:r>
              <a:rPr lang="ru-RU" sz="3200" dirty="0"/>
              <a:t>диплом по филологии (Английский-Русский языки)– Университет Экс-Марсель </a:t>
            </a:r>
            <a:r>
              <a:rPr lang="fr-FR" sz="3200" smtClean="0"/>
              <a:t>I</a:t>
            </a:r>
            <a:endParaRPr lang="en-US" sz="3200"/>
          </a:p>
          <a:p>
            <a:r>
              <a:rPr lang="ru-RU" sz="3200" dirty="0" smtClean="0"/>
              <a:t>Магистерский диплом</a:t>
            </a:r>
            <a:r>
              <a:rPr lang="en-US" sz="3200" dirty="0"/>
              <a:t> </a:t>
            </a:r>
            <a:r>
              <a:rPr lang="ru-RU" sz="3200" dirty="0" smtClean="0"/>
              <a:t>политических наук Парижского института политических наук («Sciences-Po Paris»).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95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1200" b="1" dirty="0" smtClean="0">
                <a:solidFill>
                  <a:srgbClr val="FF0000"/>
                </a:solidFill>
              </a:rPr>
              <a:t>Опыт работы более 17 лет, в том числе</a:t>
            </a:r>
            <a:endParaRPr lang="en-US" sz="11200" b="1" dirty="0">
              <a:solidFill>
                <a:srgbClr val="FF0000"/>
              </a:solidFill>
            </a:endParaRPr>
          </a:p>
          <a:p>
            <a:r>
              <a:rPr lang="ru-RU" sz="8000" b="1" dirty="0" smtClean="0"/>
              <a:t>09.2015- </a:t>
            </a:r>
            <a:r>
              <a:rPr lang="ru-RU" sz="8000" b="1" dirty="0"/>
              <a:t>н.в</a:t>
            </a:r>
            <a:r>
              <a:rPr lang="ru-RU" sz="8000" dirty="0"/>
              <a:t>.: старший преподаватель Департамента правового регулирования экономической деятельности Финансового университета при правительстве Российской Федерации.</a:t>
            </a:r>
            <a:endParaRPr lang="en-US" sz="8000" dirty="0"/>
          </a:p>
          <a:p>
            <a:pPr marL="0" lvl="0" indent="0">
              <a:buNone/>
            </a:pPr>
            <a:r>
              <a:rPr lang="en-US" sz="8000" dirty="0" smtClean="0"/>
              <a:t>      -</a:t>
            </a:r>
            <a:r>
              <a:rPr lang="ru-RU" sz="8000" dirty="0" smtClean="0"/>
              <a:t>Курсы </a:t>
            </a:r>
            <a:r>
              <a:rPr lang="ru-RU" sz="8000" dirty="0"/>
              <a:t>и семинары по российскому бизнесу и корпоративному праву на английском </a:t>
            </a:r>
            <a:r>
              <a:rPr lang="ru-RU" sz="8000" dirty="0" smtClean="0"/>
              <a:t>языке</a:t>
            </a:r>
            <a:r>
              <a:rPr lang="en-US" sz="8000" dirty="0" smtClean="0"/>
              <a:t>.</a:t>
            </a:r>
          </a:p>
          <a:p>
            <a:pPr marL="0" lvl="0" indent="0"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-</a:t>
            </a:r>
            <a:r>
              <a:rPr lang="ru-RU" sz="8000" dirty="0" smtClean="0"/>
              <a:t>Курсы и семинары по правовому регулированию экономической деятельности </a:t>
            </a:r>
            <a:r>
              <a:rPr lang="ru-RU" sz="8000" dirty="0" smtClean="0"/>
              <a:t>на английском языке</a:t>
            </a:r>
            <a:r>
              <a:rPr lang="en-US" sz="8000" dirty="0" smtClean="0"/>
              <a:t>.</a:t>
            </a:r>
            <a:endParaRPr lang="en-US" sz="8000" dirty="0"/>
          </a:p>
          <a:p>
            <a:r>
              <a:rPr lang="ru-RU" sz="8000" b="1" dirty="0"/>
              <a:t>2008- 2015</a:t>
            </a:r>
            <a:r>
              <a:rPr lang="ru-RU" sz="8000" dirty="0"/>
              <a:t>: преподаватель в области права в</a:t>
            </a:r>
            <a:r>
              <a:rPr lang="ru-RU" sz="8000" b="1" dirty="0"/>
              <a:t> </a:t>
            </a:r>
            <a:r>
              <a:rPr lang="ru-RU" sz="8000" dirty="0"/>
              <a:t>«НИУ ВШЭ», ответственный за координацию программы «университетский диплом по экономическому праву» Университета Париж 1 Пантеон </a:t>
            </a:r>
            <a:r>
              <a:rPr lang="ru-RU" sz="8000" i="1" dirty="0"/>
              <a:t>- Сорбонна</a:t>
            </a:r>
            <a:r>
              <a:rPr lang="ru-RU" sz="8000" dirty="0"/>
              <a:t> и </a:t>
            </a:r>
            <a:r>
              <a:rPr lang="ru-RU" sz="8000" i="1" dirty="0"/>
              <a:t>НИУ ВШЭ</a:t>
            </a:r>
            <a:r>
              <a:rPr lang="ru-RU" sz="8000" b="1" dirty="0"/>
              <a:t>.</a:t>
            </a:r>
            <a:endParaRPr lang="en-US" sz="80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 smtClean="0"/>
              <a:t>     -</a:t>
            </a:r>
            <a:r>
              <a:rPr lang="ru-RU" sz="8000" dirty="0" smtClean="0"/>
              <a:t>преподавание </a:t>
            </a:r>
            <a:r>
              <a:rPr lang="ru-RU" sz="8000" dirty="0"/>
              <a:t>французского делового права в виде магистерских курсов и проведение семинаров со </a:t>
            </a:r>
            <a:endParaRPr lang="en-US" sz="8000" dirty="0" smtClean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</a:t>
            </a:r>
            <a:r>
              <a:rPr lang="ru-RU" sz="8000" dirty="0" smtClean="0"/>
              <a:t>студентами </a:t>
            </a:r>
            <a:r>
              <a:rPr lang="ru-RU" sz="8000" dirty="0"/>
              <a:t>4</a:t>
            </a:r>
            <a:r>
              <a:rPr lang="ru-RU" sz="8000" baseline="30000" dirty="0"/>
              <a:t>го</a:t>
            </a:r>
            <a:r>
              <a:rPr lang="ru-RU" sz="8000" dirty="0"/>
              <a:t> </a:t>
            </a:r>
            <a:r>
              <a:rPr lang="fr-FR" sz="8000" dirty="0"/>
              <a:t>et</a:t>
            </a:r>
            <a:r>
              <a:rPr lang="ru-RU" sz="8000" dirty="0"/>
              <a:t> 5</a:t>
            </a:r>
            <a:r>
              <a:rPr lang="ru-RU" sz="8000" baseline="30000" dirty="0"/>
              <a:t>го</a:t>
            </a:r>
            <a:r>
              <a:rPr lang="ru-RU" sz="8000" dirty="0"/>
              <a:t> </a:t>
            </a:r>
            <a:r>
              <a:rPr lang="ru-RU" sz="8000" dirty="0" smtClean="0"/>
              <a:t>курсов </a:t>
            </a:r>
            <a:r>
              <a:rPr lang="ru-RU" sz="8000" dirty="0"/>
              <a:t>факультета права НИУ ВШЭ </a:t>
            </a:r>
            <a:endParaRPr lang="en-US" sz="80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 smtClean="0"/>
              <a:t>    -</a:t>
            </a:r>
            <a:r>
              <a:rPr lang="ru-RU" sz="8000" dirty="0"/>
              <a:t>п</a:t>
            </a:r>
            <a:r>
              <a:rPr lang="ru-RU" sz="8000" dirty="0" smtClean="0"/>
              <a:t>едагогическая </a:t>
            </a:r>
            <a:r>
              <a:rPr lang="ru-RU" sz="8000" dirty="0"/>
              <a:t>координация между преподавателями Университета Париж 1 Пантеон </a:t>
            </a:r>
            <a:r>
              <a:rPr lang="ru-RU" sz="8000" i="1" dirty="0"/>
              <a:t>- Сорбонна</a:t>
            </a:r>
            <a:r>
              <a:rPr lang="ru-RU" sz="8000" dirty="0" smtClean="0"/>
              <a:t>,</a:t>
            </a:r>
            <a:endParaRPr lang="en-US" sz="8000" dirty="0" smtClean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/>
              <a:t> </a:t>
            </a:r>
            <a:r>
              <a:rPr lang="en-US" sz="8000" dirty="0" smtClean="0"/>
              <a:t>    </a:t>
            </a:r>
            <a:r>
              <a:rPr lang="ru-RU" sz="8000" dirty="0" smtClean="0"/>
              <a:t> </a:t>
            </a:r>
            <a:r>
              <a:rPr lang="ru-RU" sz="8000" dirty="0"/>
              <a:t>приглашенными читать </a:t>
            </a:r>
            <a:endParaRPr lang="en-US" sz="8000" dirty="0" smtClean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</a:t>
            </a:r>
            <a:r>
              <a:rPr lang="ru-RU" sz="8000" dirty="0" smtClean="0"/>
              <a:t>курсы </a:t>
            </a:r>
            <a:r>
              <a:rPr lang="ru-RU" sz="8000" dirty="0"/>
              <a:t>в </a:t>
            </a:r>
            <a:r>
              <a:rPr lang="ru-RU" sz="8000" i="1" dirty="0"/>
              <a:t>НИУ ВШЭ</a:t>
            </a:r>
            <a:r>
              <a:rPr lang="ru-RU" sz="8000" dirty="0"/>
              <a:t> и студентами факультета права НИУ </a:t>
            </a:r>
            <a:r>
              <a:rPr lang="ru-RU" sz="8000" dirty="0" smtClean="0"/>
              <a:t>ВШЭ</a:t>
            </a:r>
            <a:endParaRPr lang="en-US" sz="8000" dirty="0"/>
          </a:p>
          <a:p>
            <a:r>
              <a:rPr lang="ru-RU" sz="8000" b="1" dirty="0"/>
              <a:t>2005-2008</a:t>
            </a:r>
            <a:r>
              <a:rPr lang="ru-RU" sz="8000" dirty="0"/>
              <a:t>: временный атташе по вопросам образования и исследованиям</a:t>
            </a:r>
            <a:r>
              <a:rPr lang="ru-RU" sz="8000" b="1" dirty="0"/>
              <a:t> </a:t>
            </a:r>
            <a:r>
              <a:rPr lang="ru-RU" sz="8000" dirty="0"/>
              <a:t>(</a:t>
            </a:r>
            <a:r>
              <a:rPr lang="fr-FR" sz="8000" dirty="0"/>
              <a:t>ATER</a:t>
            </a:r>
            <a:r>
              <a:rPr lang="ru-RU" sz="8000" dirty="0"/>
              <a:t>) Университета Париж 1 – Пантеон- Сорбонна во французском университетском колледже при </a:t>
            </a:r>
            <a:r>
              <a:rPr lang="ru-RU" sz="8000" dirty="0" smtClean="0"/>
              <a:t>МГУ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/>
              <a:t> </a:t>
            </a:r>
            <a:r>
              <a:rPr lang="ru-RU" sz="8000" dirty="0" smtClean="0"/>
              <a:t>   -преподавание </a:t>
            </a:r>
            <a:r>
              <a:rPr lang="ru-RU" sz="8000" dirty="0"/>
              <a:t>в виде магистерских курсов и проведения семинаров по французскому и </a:t>
            </a:r>
            <a:r>
              <a:rPr lang="ru-RU" sz="8000" dirty="0" smtClean="0"/>
              <a:t>европейскому</a:t>
            </a:r>
            <a:endParaRPr lang="en-US" sz="8000" dirty="0" smtClean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/>
              <a:t> </a:t>
            </a:r>
            <a:r>
              <a:rPr lang="en-US" sz="8000" dirty="0" smtClean="0"/>
              <a:t>    </a:t>
            </a:r>
            <a:r>
              <a:rPr lang="ru-RU" sz="8000" dirty="0" smtClean="0"/>
              <a:t>праву российским </a:t>
            </a:r>
            <a:r>
              <a:rPr lang="en-US" sz="8000" dirty="0" smtClean="0"/>
              <a:t> </a:t>
            </a:r>
            <a:r>
              <a:rPr lang="ru-RU" sz="8000" dirty="0" smtClean="0"/>
              <a:t>студентам </a:t>
            </a:r>
            <a:r>
              <a:rPr lang="ru-RU" sz="8000" dirty="0"/>
              <a:t>4</a:t>
            </a:r>
            <a:r>
              <a:rPr lang="ru-RU" sz="8000" baseline="30000" dirty="0"/>
              <a:t>го</a:t>
            </a:r>
            <a:r>
              <a:rPr lang="ru-RU" sz="8000" dirty="0"/>
              <a:t> и 5</a:t>
            </a:r>
            <a:r>
              <a:rPr lang="ru-RU" sz="8000" baseline="30000" dirty="0"/>
              <a:t>го</a:t>
            </a:r>
            <a:r>
              <a:rPr lang="ru-RU" sz="8000" dirty="0"/>
              <a:t> курсов. </a:t>
            </a:r>
            <a:endParaRPr lang="en-US" sz="80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/>
              <a:t>    -педагогический </a:t>
            </a:r>
            <a:r>
              <a:rPr lang="ru-RU" sz="8000" dirty="0"/>
              <a:t>ассистент у профессора по французскому и европейскому праву, приглашенному </a:t>
            </a:r>
            <a:r>
              <a:rPr lang="ru-RU" sz="8000" dirty="0" smtClean="0"/>
              <a:t>во</a:t>
            </a:r>
            <a:endParaRPr lang="en-US" sz="8000" dirty="0" smtClean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/>
              <a:t> </a:t>
            </a:r>
            <a:r>
              <a:rPr lang="en-US" sz="8000" dirty="0" smtClean="0"/>
              <a:t>   </a:t>
            </a:r>
            <a:r>
              <a:rPr lang="ru-RU" sz="8000" dirty="0" smtClean="0"/>
              <a:t> французский университетский </a:t>
            </a:r>
            <a:r>
              <a:rPr lang="ru-RU" sz="8000" dirty="0"/>
              <a:t>колледж при МГУ. </a:t>
            </a:r>
            <a:r>
              <a:rPr lang="ru-RU" sz="8000" dirty="0" smtClean="0"/>
              <a:t> </a:t>
            </a:r>
            <a:endParaRPr lang="en-US" sz="8000" dirty="0"/>
          </a:p>
          <a:p>
            <a:r>
              <a:rPr lang="ru-RU" sz="8000" b="1" dirty="0"/>
              <a:t>2004-2005</a:t>
            </a:r>
            <a:r>
              <a:rPr lang="ru-RU" sz="8000" i="1" dirty="0"/>
              <a:t>:</a:t>
            </a:r>
            <a:r>
              <a:rPr lang="ru-RU" sz="8000" dirty="0"/>
              <a:t> преподаватель по конкурентному  праву в Институте политических исследований в Экс-ан-Провансе (Франция) в рамках Магистратуры 2 по политическим исследованиям в области государственного управления и управления на предприятии во Франции и в Европе.</a:t>
            </a:r>
            <a:endParaRPr lang="en-US" sz="8000" dirty="0"/>
          </a:p>
          <a:p>
            <a:pPr marL="0" indent="0">
              <a:buNone/>
            </a:pPr>
            <a:r>
              <a:rPr lang="ru-RU" sz="8000" dirty="0"/>
              <a:t> 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5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300" b="1" dirty="0" smtClean="0">
                <a:solidFill>
                  <a:srgbClr val="FF0000"/>
                </a:solidFill>
              </a:rPr>
              <a:t>Последние публикации в научных журналах, индексируемых в Scopus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Hutchinson Christophe Samuel</a:t>
            </a:r>
            <a:r>
              <a:rPr lang="ru-RU" dirty="0" smtClean="0"/>
              <a:t>, “</a:t>
            </a:r>
            <a:r>
              <a:rPr lang="en-US" dirty="0" smtClean="0"/>
              <a:t>Abuses of dominance by Big Tech through their use of Big Data and AI</a:t>
            </a:r>
            <a:r>
              <a:rPr lang="ru-RU" dirty="0" smtClean="0"/>
              <a:t>”</a:t>
            </a:r>
            <a:r>
              <a:rPr lang="en-US" dirty="0" smtClean="0"/>
              <a:t>, </a:t>
            </a:r>
            <a:r>
              <a:rPr lang="en-US" i="1" dirty="0" smtClean="0"/>
              <a:t>Journal of Antitrust Enforcement </a:t>
            </a:r>
            <a:r>
              <a:rPr lang="en-US" dirty="0" smtClean="0"/>
              <a:t>(Oxford University Press) [Scopus-listed Q2 publication], 2 March 2022. </a:t>
            </a: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academic.oup.com/antitrust/advance-article/doi/10.1093/jaenfo/jnac004/6540045?guestAccessKey=5034a2ce-81a9-48f6-a20e-2a60a3f32b81</a:t>
            </a:r>
            <a:endParaRPr lang="en-US" dirty="0" smtClean="0"/>
          </a:p>
          <a:p>
            <a:r>
              <a:rPr lang="en-US" dirty="0" smtClean="0"/>
              <a:t>Hutchinson Christophe Samuel, “Tackling Big Tech’s self-</a:t>
            </a:r>
            <a:r>
              <a:rPr lang="en-US" dirty="0" smtClean="0"/>
              <a:t>preferencing</a:t>
            </a:r>
            <a:r>
              <a:rPr lang="en-US" dirty="0" smtClean="0"/>
              <a:t> practices”, European Competition Journal (Scopus-listed Q3 publication) 21 January 2022.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://www.tandfonline.com/doi/full/10.1080/17441056.2022.2034332</a:t>
            </a:r>
            <a:endParaRPr lang="en-US" dirty="0" smtClean="0"/>
          </a:p>
          <a:p>
            <a:r>
              <a:rPr lang="en-US" dirty="0" smtClean="0"/>
              <a:t>Hutchinson </a:t>
            </a:r>
            <a:r>
              <a:rPr lang="en-US" dirty="0"/>
              <a:t>Christophe Samuel</a:t>
            </a:r>
            <a:r>
              <a:rPr lang="ru-RU" dirty="0"/>
              <a:t>, “</a:t>
            </a:r>
            <a:r>
              <a:rPr lang="en-US" dirty="0"/>
              <a:t>Curbing Big Tech</a:t>
            </a:r>
            <a:r>
              <a:rPr lang="ru-RU" dirty="0"/>
              <a:t>’</a:t>
            </a:r>
            <a:r>
              <a:rPr lang="en-US" dirty="0"/>
              <a:t>s </a:t>
            </a:r>
            <a:r>
              <a:rPr lang="en-US" dirty="0"/>
              <a:t>IoT</a:t>
            </a:r>
            <a:r>
              <a:rPr lang="en-US" dirty="0"/>
              <a:t> dominance</a:t>
            </a:r>
            <a:r>
              <a:rPr lang="ru-RU" dirty="0" smtClean="0"/>
              <a:t>”</a:t>
            </a:r>
            <a:r>
              <a:rPr lang="en-US" dirty="0" smtClean="0"/>
              <a:t>, </a:t>
            </a:r>
            <a:r>
              <a:rPr lang="en-US" i="1" dirty="0" smtClean="0"/>
              <a:t>European </a:t>
            </a:r>
            <a:r>
              <a:rPr lang="en-US" i="1" dirty="0"/>
              <a:t>Competition Journal</a:t>
            </a:r>
            <a:r>
              <a:rPr lang="ru-RU" dirty="0"/>
              <a:t> (</a:t>
            </a:r>
            <a:r>
              <a:rPr lang="en-US" dirty="0"/>
              <a:t>Scopus</a:t>
            </a:r>
            <a:r>
              <a:rPr lang="ru-RU" dirty="0"/>
              <a:t>-</a:t>
            </a:r>
            <a:r>
              <a:rPr lang="en-US" dirty="0"/>
              <a:t>listed Q</a:t>
            </a:r>
            <a:r>
              <a:rPr lang="ru-RU" dirty="0"/>
              <a:t>3 </a:t>
            </a:r>
            <a:r>
              <a:rPr lang="en-US" dirty="0"/>
              <a:t>publication</a:t>
            </a:r>
            <a:r>
              <a:rPr lang="ru-RU" dirty="0"/>
              <a:t>), 2021, 10, </a:t>
            </a:r>
            <a:r>
              <a:rPr lang="en-US" u="sng" dirty="0">
                <a:hlinkClick r:id="rId4"/>
              </a:rPr>
              <a:t>https</a:t>
            </a:r>
            <a:r>
              <a:rPr lang="ru-RU" u="sng" dirty="0">
                <a:hlinkClick r:id="rId4"/>
              </a:rPr>
              <a:t>://</a:t>
            </a:r>
            <a:r>
              <a:rPr lang="en-US" u="sng" dirty="0">
                <a:hlinkClick r:id="rId4"/>
              </a:rPr>
              <a:t>www</a:t>
            </a:r>
            <a:r>
              <a:rPr lang="ru-RU" u="sng" dirty="0">
                <a:hlinkClick r:id="rId4"/>
              </a:rPr>
              <a:t>.</a:t>
            </a:r>
            <a:r>
              <a:rPr lang="en-US" u="sng" dirty="0">
                <a:hlinkClick r:id="rId4"/>
              </a:rPr>
              <a:t>tandfonline</a:t>
            </a:r>
            <a:r>
              <a:rPr lang="ru-RU" u="sng" dirty="0">
                <a:hlinkClick r:id="rId4"/>
              </a:rPr>
              <a:t>.</a:t>
            </a:r>
            <a:r>
              <a:rPr lang="en-US" u="sng" dirty="0">
                <a:hlinkClick r:id="rId4"/>
              </a:rPr>
              <a:t>com</a:t>
            </a:r>
            <a:r>
              <a:rPr lang="ru-RU" u="sng" dirty="0">
                <a:hlinkClick r:id="rId4"/>
              </a:rPr>
              <a:t>/</a:t>
            </a:r>
            <a:r>
              <a:rPr lang="en-US" u="sng" dirty="0">
                <a:hlinkClick r:id="rId4"/>
              </a:rPr>
              <a:t>doi</a:t>
            </a:r>
            <a:r>
              <a:rPr lang="ru-RU" u="sng" dirty="0">
                <a:hlinkClick r:id="rId4"/>
              </a:rPr>
              <a:t>/</a:t>
            </a:r>
            <a:r>
              <a:rPr lang="en-US" u="sng" dirty="0">
                <a:hlinkClick r:id="rId4"/>
              </a:rPr>
              <a:t>full</a:t>
            </a:r>
            <a:r>
              <a:rPr lang="ru-RU" u="sng" dirty="0">
                <a:hlinkClick r:id="rId4"/>
              </a:rPr>
              <a:t>/10.1080/17441056.2021.1995206?</a:t>
            </a:r>
            <a:r>
              <a:rPr lang="en-US" u="sng" dirty="0" smtClean="0">
                <a:hlinkClick r:id="rId4"/>
              </a:rPr>
              <a:t>src</a:t>
            </a:r>
            <a:endParaRPr lang="en-US" dirty="0"/>
          </a:p>
          <a:p>
            <a:r>
              <a:rPr lang="en-US" dirty="0"/>
              <a:t>Hutchinson Christophe Samuel, “The Challenges of Personalized Pricing to Competition and Personal Data Protection Law</a:t>
            </a:r>
            <a:r>
              <a:rPr lang="en-US" dirty="0" smtClean="0"/>
              <a:t>”, </a:t>
            </a:r>
            <a:r>
              <a:rPr lang="en-US" i="1" dirty="0"/>
              <a:t>European Competition Journal</a:t>
            </a:r>
            <a:r>
              <a:rPr lang="en-US" dirty="0"/>
              <a:t> (Scopus-listed Q3 publication), 2021, 6, </a:t>
            </a:r>
            <a:r>
              <a:rPr lang="en-US" u="sng" dirty="0">
                <a:hlinkClick r:id="rId5"/>
              </a:rPr>
              <a:t>https://</a:t>
            </a:r>
            <a:r>
              <a:rPr lang="en-US" u="sng" dirty="0" smtClean="0">
                <a:hlinkClick r:id="rId5"/>
              </a:rPr>
              <a:t>www.tandfonline.com/doi/abs/10.1080/17441056.2021.1936400</a:t>
            </a:r>
            <a:endParaRPr lang="en-US" dirty="0"/>
          </a:p>
          <a:p>
            <a:r>
              <a:rPr lang="en-US" dirty="0"/>
              <a:t>Hutchinson Christophe Samuel, “Tacit Collusion on Steroids: The Potential Risks for Competition Resulting from the Use of Algorithm Technology by Companies</a:t>
            </a:r>
            <a:r>
              <a:rPr lang="en-US" dirty="0" smtClean="0"/>
              <a:t>”, </a:t>
            </a:r>
            <a:r>
              <a:rPr lang="en-US" i="1" dirty="0"/>
              <a:t>Sustainability</a:t>
            </a:r>
            <a:r>
              <a:rPr lang="en-US" dirty="0"/>
              <a:t> (</a:t>
            </a:r>
            <a:r>
              <a:rPr lang="en-US" dirty="0" smtClean="0"/>
              <a:t>Scopus-listed Q2 </a:t>
            </a:r>
            <a:r>
              <a:rPr lang="en-US" dirty="0"/>
              <a:t>publication), 2021, 13, </a:t>
            </a:r>
            <a:r>
              <a:rPr lang="en-US" dirty="0" smtClean="0"/>
              <a:t>951, </a:t>
            </a:r>
            <a:r>
              <a:rPr lang="en-US" u="sng" dirty="0">
                <a:hlinkClick r:id="rId6"/>
              </a:rPr>
              <a:t>https://www.mdpi.com/2071-1050/13/2/951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Hutchinson S. Christophe, “Potential legal challenges for </a:t>
            </a:r>
            <a:r>
              <a:rPr lang="en-US" dirty="0"/>
              <a:t>blockchain</a:t>
            </a:r>
            <a:r>
              <a:rPr lang="en-US" dirty="0"/>
              <a:t> technology in competition law</a:t>
            </a:r>
            <a:r>
              <a:rPr lang="en-US" dirty="0" smtClean="0"/>
              <a:t>”, </a:t>
            </a:r>
            <a:r>
              <a:rPr lang="en-US" i="1" dirty="0"/>
              <a:t>Baltic Journal of Law &amp; Politics</a:t>
            </a:r>
            <a:r>
              <a:rPr lang="en-US" dirty="0"/>
              <a:t> (</a:t>
            </a:r>
            <a:r>
              <a:rPr lang="en-US" dirty="0" smtClean="0"/>
              <a:t>Scopus listed Q3 </a:t>
            </a:r>
            <a:r>
              <a:rPr lang="en-US" dirty="0"/>
              <a:t>publication), 13:1 (2020): 81-107. </a:t>
            </a:r>
            <a:r>
              <a:rPr lang="en-US" u="sng" dirty="0">
                <a:hlinkClick r:id="rId7"/>
              </a:rPr>
              <a:t>https://</a:t>
            </a:r>
            <a:r>
              <a:rPr lang="en-US" u="sng" dirty="0" smtClean="0">
                <a:hlinkClick r:id="rId7"/>
              </a:rPr>
              <a:t>sciendo.com/article/10.2478/bjlp-2020-0004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500" b="1" dirty="0" smtClean="0">
                <a:solidFill>
                  <a:srgbClr val="FF0000"/>
                </a:solidFill>
              </a:rPr>
              <a:t>Публикации в российских научных журналах</a:t>
            </a:r>
            <a:endParaRPr lang="en-US" sz="4500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Ючинсон Кристоф Самуэль</a:t>
            </a:r>
            <a:r>
              <a:rPr lang="en-US" dirty="0" smtClean="0"/>
              <a:t>, “</a:t>
            </a:r>
            <a:r>
              <a:rPr lang="ru-RU" dirty="0" smtClean="0"/>
              <a:t>Договорные ограничения на использование интернет-площадок для продажи товаров: вопросы конкуренции</a:t>
            </a:r>
            <a:r>
              <a:rPr lang="ru-RU" b="1" dirty="0" smtClean="0"/>
              <a:t>»</a:t>
            </a:r>
            <a:r>
              <a:rPr lang="en-US" b="1" dirty="0" smtClean="0"/>
              <a:t>, </a:t>
            </a:r>
            <a:r>
              <a:rPr lang="ru-RU" b="1" dirty="0" smtClean="0"/>
              <a:t>Юрист</a:t>
            </a:r>
            <a:r>
              <a:rPr lang="ru-RU" dirty="0" smtClean="0"/>
              <a:t>, 1 (2019)</a:t>
            </a:r>
            <a:r>
              <a:rPr lang="fr-FR" dirty="0" smtClean="0"/>
              <a:t> </a:t>
            </a:r>
            <a:r>
              <a:rPr lang="ru-RU" dirty="0" smtClean="0"/>
              <a:t>: 46-52</a:t>
            </a:r>
            <a:endParaRPr lang="en-US" dirty="0" smtClean="0"/>
          </a:p>
          <a:p>
            <a:r>
              <a:rPr lang="ru-RU" dirty="0" smtClean="0"/>
              <a:t>Ючинсон Кристоф Самуэль,</a:t>
            </a:r>
            <a:r>
              <a:rPr lang="en-US" dirty="0"/>
              <a:t> </a:t>
            </a:r>
            <a:r>
              <a:rPr lang="ru-RU" dirty="0" smtClean="0"/>
              <a:t>Вызовы конкуренции, связанные с ценовыми ограничениями, налагаемыми производителями на интернет-магазин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b="1" dirty="0" smtClean="0"/>
              <a:t>Право и цифровая экономика</a:t>
            </a:r>
            <a:r>
              <a:rPr lang="ru-RU" dirty="0" smtClean="0"/>
              <a:t>, 1 (2019)</a:t>
            </a:r>
            <a:r>
              <a:rPr lang="fr-FR" dirty="0" smtClean="0"/>
              <a:t> </a:t>
            </a:r>
            <a:r>
              <a:rPr lang="ru-RU" dirty="0" smtClean="0"/>
              <a:t>: 28-34 </a:t>
            </a:r>
            <a:endParaRPr lang="en-US" dirty="0" smtClean="0"/>
          </a:p>
          <a:p>
            <a:r>
              <a:rPr lang="fr-FR" dirty="0" smtClean="0"/>
              <a:t>Hutchinson </a:t>
            </a:r>
            <a:r>
              <a:rPr lang="fr-FR" dirty="0"/>
              <a:t>Christophe Samuel</a:t>
            </a:r>
            <a:r>
              <a:rPr lang="ru-RU" dirty="0"/>
              <a:t> (Ючинсон К.С), “</a:t>
            </a:r>
            <a:r>
              <a:rPr lang="ru-RU" b="1" dirty="0"/>
              <a:t>Вызовы конкуренции при ценовых ограничениях, налагаемых производителями на ритейлеров в онлайне” </a:t>
            </a:r>
            <a:r>
              <a:rPr lang="ru-RU" dirty="0"/>
              <a:t>(“</a:t>
            </a:r>
            <a:r>
              <a:rPr lang="fr-FR" dirty="0"/>
              <a:t>The Challenges to </a:t>
            </a:r>
            <a:r>
              <a:rPr lang="fr-FR" dirty="0"/>
              <a:t>competition</a:t>
            </a:r>
            <a:r>
              <a:rPr lang="fr-FR" dirty="0"/>
              <a:t> of </a:t>
            </a:r>
            <a:r>
              <a:rPr lang="fr-FR" dirty="0"/>
              <a:t>price</a:t>
            </a:r>
            <a:r>
              <a:rPr lang="fr-FR" dirty="0"/>
              <a:t> restrictions </a:t>
            </a:r>
            <a:r>
              <a:rPr lang="fr-FR" dirty="0"/>
              <a:t>imposed</a:t>
            </a:r>
            <a:r>
              <a:rPr lang="fr-FR" dirty="0"/>
              <a:t> by </a:t>
            </a:r>
            <a:r>
              <a:rPr lang="fr-FR" dirty="0"/>
              <a:t>manufacturers</a:t>
            </a:r>
            <a:r>
              <a:rPr lang="fr-FR" dirty="0"/>
              <a:t> to online </a:t>
            </a:r>
            <a:r>
              <a:rPr lang="fr-FR" dirty="0"/>
              <a:t>retailers</a:t>
            </a:r>
            <a:r>
              <a:rPr lang="ru-RU" dirty="0"/>
              <a:t>”)</a:t>
            </a:r>
            <a:endParaRPr lang="en-US" dirty="0"/>
          </a:p>
          <a:p>
            <a:r>
              <a:rPr lang="ru-RU" dirty="0"/>
              <a:t>Международный научно-практический журнал</a:t>
            </a:r>
            <a:r>
              <a:rPr lang="ru-RU" b="1" dirty="0"/>
              <a:t> Право и цифровая экономика</a:t>
            </a:r>
            <a:r>
              <a:rPr lang="ru-RU" dirty="0"/>
              <a:t> (“</a:t>
            </a:r>
            <a:r>
              <a:rPr lang="fr-FR" dirty="0"/>
              <a:t>Law and Digital </a:t>
            </a:r>
            <a:r>
              <a:rPr lang="fr-FR" dirty="0"/>
              <a:t>Economy</a:t>
            </a:r>
            <a:r>
              <a:rPr lang="ru-RU" dirty="0"/>
              <a:t>”-</a:t>
            </a:r>
            <a:r>
              <a:rPr lang="fr-FR" dirty="0"/>
              <a:t>International </a:t>
            </a:r>
            <a:r>
              <a:rPr lang="fr-FR" dirty="0"/>
              <a:t>Research</a:t>
            </a:r>
            <a:r>
              <a:rPr lang="fr-FR" dirty="0"/>
              <a:t> and Practice Journal</a:t>
            </a:r>
            <a:r>
              <a:rPr lang="ru-RU" dirty="0"/>
              <a:t>, Апрель 2019, Номер выпуска: 1 (03), </a:t>
            </a:r>
            <a:r>
              <a:rPr lang="fr-FR" dirty="0"/>
              <a:t>Moscow State Law </a:t>
            </a:r>
            <a:r>
              <a:rPr lang="fr-FR" dirty="0"/>
              <a:t>University</a:t>
            </a:r>
            <a:r>
              <a:rPr lang="fr-FR" dirty="0"/>
              <a:t> </a:t>
            </a:r>
            <a:r>
              <a:rPr lang="fr-FR" dirty="0"/>
              <a:t>named</a:t>
            </a:r>
            <a:r>
              <a:rPr lang="fr-FR" dirty="0"/>
              <a:t> </a:t>
            </a:r>
            <a:r>
              <a:rPr lang="fr-FR" dirty="0"/>
              <a:t>after</a:t>
            </a:r>
            <a:r>
              <a:rPr lang="fr-FR" dirty="0"/>
              <a:t> O</a:t>
            </a:r>
            <a:r>
              <a:rPr lang="ru-RU" dirty="0"/>
              <a:t>.</a:t>
            </a:r>
            <a:r>
              <a:rPr lang="fr-FR" dirty="0"/>
              <a:t>E </a:t>
            </a:r>
            <a:r>
              <a:rPr lang="fr-FR" dirty="0"/>
              <a:t>Kutafin</a:t>
            </a:r>
            <a:r>
              <a:rPr lang="ru-RU" dirty="0"/>
              <a:t> (“</a:t>
            </a:r>
            <a:r>
              <a:rPr lang="ru-RU" dirty="0" smtClean="0"/>
              <a:t>МГЮА</a:t>
            </a:r>
            <a:endParaRPr lang="en-US" dirty="0"/>
          </a:p>
          <a:p>
            <a:r>
              <a:rPr lang="ru-RU" dirty="0"/>
              <a:t>Ючинсон К.С</a:t>
            </a:r>
            <a:r>
              <a:rPr lang="ru-RU" b="1" dirty="0"/>
              <a:t>, «Вызовы конкуренции географических ограничений для онлайн-продаж товаров и цифрового контента”</a:t>
            </a:r>
            <a:r>
              <a:rPr lang="ru-RU" dirty="0"/>
              <a:t>.  </a:t>
            </a:r>
            <a:r>
              <a:rPr lang="en-US" dirty="0"/>
              <a:t>(“The Challenges to competition of geographic restrictions to the online sales of goods and digital </a:t>
            </a:r>
            <a:r>
              <a:rPr lang="en-US" dirty="0" smtClean="0"/>
              <a:t>content”)</a:t>
            </a:r>
          </a:p>
          <a:p>
            <a:r>
              <a:rPr lang="ru-RU" dirty="0" smtClean="0"/>
              <a:t>Ючинсон </a:t>
            </a:r>
            <a:r>
              <a:rPr lang="ru-RU" dirty="0"/>
              <a:t>К.С</a:t>
            </a:r>
            <a:r>
              <a:rPr lang="ru-RU" b="1" dirty="0"/>
              <a:t>, «Вызовы конкуренции географических ограничений для онлайн-продаж товаров и цифрового контента”</a:t>
            </a:r>
            <a:r>
              <a:rPr lang="ru-RU" dirty="0"/>
              <a:t>.  </a:t>
            </a:r>
            <a:r>
              <a:rPr lang="en-US" dirty="0"/>
              <a:t>(“The Challenges to competition of geographic restrictions to the online sales of goods and digital content</a:t>
            </a:r>
            <a:r>
              <a:rPr lang="en-US" dirty="0" smtClean="0"/>
              <a:t>”) </a:t>
            </a:r>
            <a:r>
              <a:rPr lang="en-US" b="1" dirty="0" smtClean="0"/>
              <a:t>“</a:t>
            </a:r>
            <a:r>
              <a:rPr lang="ru-RU" b="1" dirty="0"/>
              <a:t>Право</a:t>
            </a:r>
            <a:r>
              <a:rPr lang="en-US" b="1" dirty="0"/>
              <a:t>”-</a:t>
            </a:r>
            <a:r>
              <a:rPr lang="ru-RU" b="1" dirty="0"/>
              <a:t>Журнал Вышей Школи Экономики </a:t>
            </a:r>
            <a:r>
              <a:rPr lang="en-US" dirty="0"/>
              <a:t>(“Law”-Journal of the Higher School of Economics)</a:t>
            </a:r>
            <a:r>
              <a:rPr lang="en-US" b="1" dirty="0"/>
              <a:t>, </a:t>
            </a:r>
            <a:r>
              <a:rPr lang="fr-FR" dirty="0"/>
              <a:t>Декабрь</a:t>
            </a:r>
            <a:r>
              <a:rPr lang="en-US" dirty="0"/>
              <a:t> </a:t>
            </a:r>
            <a:r>
              <a:rPr lang="en-US" dirty="0" smtClean="0"/>
              <a:t>2018. </a:t>
            </a:r>
            <a:endParaRPr lang="en-US" dirty="0"/>
          </a:p>
          <a:p>
            <a:r>
              <a:rPr lang="en-US" b="1" dirty="0"/>
              <a:t>“</a:t>
            </a:r>
            <a:r>
              <a:rPr lang="ru-RU" b="1" dirty="0"/>
              <a:t>Право</a:t>
            </a:r>
            <a:r>
              <a:rPr lang="en-US" b="1" dirty="0"/>
              <a:t>”-</a:t>
            </a:r>
            <a:r>
              <a:rPr lang="ru-RU" b="1" dirty="0"/>
              <a:t>Журнал Вышей Школи Экономики </a:t>
            </a:r>
            <a:r>
              <a:rPr lang="en-US" dirty="0"/>
              <a:t>(“Law”-Journal of the Higher School of Economics)</a:t>
            </a:r>
            <a:r>
              <a:rPr lang="en-US" b="1" dirty="0"/>
              <a:t>, </a:t>
            </a:r>
            <a:r>
              <a:rPr lang="fr-FR" dirty="0"/>
              <a:t>Декабрь</a:t>
            </a:r>
            <a:r>
              <a:rPr lang="en-US" dirty="0"/>
              <a:t> 2018, </a:t>
            </a:r>
            <a:r>
              <a:rPr lang="fr-FR" dirty="0"/>
              <a:t>Номер</a:t>
            </a:r>
            <a:r>
              <a:rPr lang="fr-FR" dirty="0"/>
              <a:t> </a:t>
            </a:r>
            <a:r>
              <a:rPr lang="fr-FR" dirty="0"/>
              <a:t>выпуска</a:t>
            </a:r>
            <a:r>
              <a:rPr lang="en-US" dirty="0"/>
              <a:t>:4 </a:t>
            </a:r>
            <a:r>
              <a:rPr lang="ru-RU" dirty="0" smtClean="0"/>
              <a:t>  </a:t>
            </a:r>
            <a:endParaRPr lang="en-US" dirty="0"/>
          </a:p>
          <a:p>
            <a:r>
              <a:rPr lang="ru-RU" dirty="0"/>
              <a:t>Ючинсон К.С</a:t>
            </a:r>
            <a:r>
              <a:rPr lang="ru-RU" b="1" dirty="0"/>
              <a:t>, “Большие данные и законодательство о конкуренции” </a:t>
            </a:r>
            <a:r>
              <a:rPr lang="ru-RU" dirty="0"/>
              <a:t> (“</a:t>
            </a:r>
            <a:r>
              <a:rPr lang="en-US" dirty="0"/>
              <a:t>Big Data and competition law</a:t>
            </a:r>
            <a:r>
              <a:rPr lang="ru-RU" b="1" dirty="0"/>
              <a:t>”</a:t>
            </a:r>
            <a:r>
              <a:rPr lang="ru-RU" dirty="0"/>
              <a:t>), </a:t>
            </a:r>
            <a:r>
              <a:rPr lang="ru-RU" b="1" dirty="0"/>
              <a:t>“Право</a:t>
            </a:r>
            <a:r>
              <a:rPr lang="ru-RU" b="1" dirty="0" smtClean="0"/>
              <a:t>”-</a:t>
            </a:r>
            <a:r>
              <a:rPr lang="en-US" b="1" dirty="0" smtClean="0"/>
              <a:t>. </a:t>
            </a:r>
            <a:r>
              <a:rPr lang="ru-RU" b="1" dirty="0" smtClean="0"/>
              <a:t>Журнал </a:t>
            </a:r>
            <a:r>
              <a:rPr lang="ru-RU" b="1" dirty="0"/>
              <a:t>Вышей Школи Экономики</a:t>
            </a:r>
            <a:r>
              <a:rPr lang="ru-RU" dirty="0"/>
              <a:t> (</a:t>
            </a:r>
            <a:r>
              <a:rPr lang="ru-RU" b="1" dirty="0"/>
              <a:t>“</a:t>
            </a:r>
            <a:r>
              <a:rPr lang="en-US" b="1" dirty="0"/>
              <a:t>Law</a:t>
            </a:r>
            <a:r>
              <a:rPr lang="ru-RU" b="1" dirty="0"/>
              <a:t>”-</a:t>
            </a:r>
            <a:r>
              <a:rPr lang="en-US" b="1" dirty="0"/>
              <a:t>Journal of the Higher School of Economics</a:t>
            </a:r>
            <a:r>
              <a:rPr lang="ru-RU" b="1" dirty="0"/>
              <a:t>), </a:t>
            </a:r>
            <a:r>
              <a:rPr lang="ru-RU" dirty="0"/>
              <a:t>  Март 2017 (</a:t>
            </a:r>
            <a:r>
              <a:rPr lang="en-US" dirty="0"/>
              <a:t>March</a:t>
            </a:r>
            <a:r>
              <a:rPr lang="ru-RU" dirty="0"/>
              <a:t> 2017, Номер выпуска: 1, Страницы: 216-245, НИУ-ВШЭ (</a:t>
            </a:r>
            <a:r>
              <a:rPr lang="en-US" dirty="0"/>
              <a:t>National Research University Higher School of </a:t>
            </a:r>
            <a:r>
              <a:rPr lang="en-US" dirty="0" smtClean="0"/>
              <a:t>Economics</a:t>
            </a:r>
            <a:endParaRPr lang="en-US" dirty="0"/>
          </a:p>
          <a:p>
            <a:r>
              <a:rPr lang="ru-RU" dirty="0"/>
              <a:t>Ючинсон К</a:t>
            </a:r>
            <a:r>
              <a:rPr lang="en-US" dirty="0"/>
              <a:t>.</a:t>
            </a:r>
            <a:r>
              <a:rPr lang="ru-RU" dirty="0"/>
              <a:t>С</a:t>
            </a:r>
            <a:r>
              <a:rPr lang="en-US" b="1" dirty="0"/>
              <a:t>, «</a:t>
            </a:r>
            <a:r>
              <a:rPr lang="ru-RU" b="1" dirty="0"/>
              <a:t>Контрактные ограничения использования прайс</a:t>
            </a:r>
            <a:r>
              <a:rPr lang="en-US" b="1" dirty="0"/>
              <a:t>-</a:t>
            </a:r>
            <a:r>
              <a:rPr lang="ru-RU" b="1" dirty="0"/>
              <a:t>агрегаторов</a:t>
            </a:r>
            <a:r>
              <a:rPr lang="en-US" b="1" dirty="0"/>
              <a:t>: </a:t>
            </a:r>
            <a:r>
              <a:rPr lang="ru-RU" b="1" dirty="0"/>
              <a:t>вызовы для конкуренции</a:t>
            </a:r>
            <a:r>
              <a:rPr lang="en-US" b="1" dirty="0"/>
              <a:t>”</a:t>
            </a:r>
            <a:r>
              <a:rPr lang="en-US" dirty="0"/>
              <a:t>  (“</a:t>
            </a:r>
            <a:r>
              <a:rPr lang="en-US" dirty="0" smtClean="0"/>
              <a:t>The Challenges </a:t>
            </a:r>
            <a:r>
              <a:rPr lang="en-US" dirty="0"/>
              <a:t>to competition of contractual restrictions to the use of comparative price tools</a:t>
            </a:r>
            <a:r>
              <a:rPr lang="en-US" dirty="0" smtClean="0"/>
              <a:t>”) </a:t>
            </a:r>
            <a:r>
              <a:rPr lang="ru-RU" dirty="0" smtClean="0"/>
              <a:t>Международный </a:t>
            </a:r>
            <a:r>
              <a:rPr lang="ru-RU" dirty="0"/>
              <a:t>научно</a:t>
            </a:r>
            <a:r>
              <a:rPr lang="en-US" dirty="0"/>
              <a:t>-</a:t>
            </a:r>
            <a:r>
              <a:rPr lang="ru-RU" dirty="0"/>
              <a:t>практический журнал</a:t>
            </a:r>
            <a:r>
              <a:rPr lang="ru-RU" b="1" dirty="0"/>
              <a:t> Право и цифровая экономика</a:t>
            </a:r>
            <a:r>
              <a:rPr lang="en-US" dirty="0"/>
              <a:t> (“Law and Digital Economy”-International Research and Practice Journal), </a:t>
            </a:r>
            <a:r>
              <a:rPr lang="en-US" dirty="0"/>
              <a:t>Ноябрь</a:t>
            </a:r>
            <a:r>
              <a:rPr lang="en-US" dirty="0"/>
              <a:t> 2018 (November 2018, </a:t>
            </a:r>
            <a:r>
              <a:rPr lang="en-US" dirty="0"/>
              <a:t>Номер</a:t>
            </a:r>
            <a:r>
              <a:rPr lang="en-US" dirty="0"/>
              <a:t> </a:t>
            </a:r>
            <a:r>
              <a:rPr lang="en-US" dirty="0"/>
              <a:t>выпуска</a:t>
            </a:r>
            <a:r>
              <a:rPr lang="en-US" dirty="0"/>
              <a:t>: 2 (02), </a:t>
            </a:r>
            <a:r>
              <a:rPr lang="ru-RU" dirty="0"/>
              <a:t>МГЮА</a:t>
            </a:r>
            <a:r>
              <a:rPr lang="en-US" dirty="0"/>
              <a:t> (Moscow State Law University named after O.E </a:t>
            </a:r>
            <a:r>
              <a:rPr lang="en-US" dirty="0"/>
              <a:t>Kutafin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7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Вклад в коллективные монографии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Hutchinson C</a:t>
            </a:r>
            <a:r>
              <a:rPr lang="ru-RU" dirty="0" smtClean="0"/>
              <a:t>.</a:t>
            </a:r>
            <a:r>
              <a:rPr lang="en-US" dirty="0" smtClean="0"/>
              <a:t>S, </a:t>
            </a:r>
            <a:r>
              <a:rPr lang="en-US" dirty="0" smtClean="0"/>
              <a:t>Egorova</a:t>
            </a:r>
            <a:r>
              <a:rPr lang="en-US" dirty="0" smtClean="0"/>
              <a:t> M.A. </a:t>
            </a:r>
            <a:r>
              <a:rPr lang="ru-RU" dirty="0" smtClean="0"/>
              <a:t>Криптовалюты как платежное средство: частноправовой и налоговый аспекты, Монография, </a:t>
            </a:r>
            <a:r>
              <a:rPr lang="ru-RU" i="1" dirty="0" smtClean="0"/>
              <a:t>Проспект</a:t>
            </a:r>
            <a:r>
              <a:rPr lang="en-US" i="1" dirty="0" smtClean="0"/>
              <a:t>:</a:t>
            </a:r>
            <a:r>
              <a:rPr lang="ru-RU" i="1" dirty="0" smtClean="0"/>
              <a:t> Москва</a:t>
            </a:r>
            <a:r>
              <a:rPr lang="ru-RU" dirty="0" smtClean="0"/>
              <a:t>, ноябрь 2021.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Hutchinson C</a:t>
            </a:r>
            <a:r>
              <a:rPr lang="ru-RU" dirty="0"/>
              <a:t>.</a:t>
            </a:r>
            <a:r>
              <a:rPr lang="en-US" dirty="0"/>
              <a:t>S</a:t>
            </a:r>
            <a:r>
              <a:rPr lang="ru-RU" i="1" dirty="0"/>
              <a:t>, </a:t>
            </a:r>
            <a:r>
              <a:rPr lang="ru-RU" dirty="0"/>
              <a:t>Кудряшов В.В</a:t>
            </a:r>
            <a:r>
              <a:rPr lang="ru-RU" i="1" dirty="0"/>
              <a:t>, </a:t>
            </a:r>
            <a:r>
              <a:rPr lang="ru-RU" dirty="0"/>
              <a:t>Правовое регулирование экономической деятельности </a:t>
            </a:r>
            <a:r>
              <a:rPr lang="en-US" dirty="0" smtClean="0"/>
              <a:t>(</a:t>
            </a:r>
            <a:r>
              <a:rPr lang="ru-RU" dirty="0" smtClean="0"/>
              <a:t>на </a:t>
            </a:r>
            <a:r>
              <a:rPr lang="ru-RU" dirty="0"/>
              <a:t>английском </a:t>
            </a:r>
            <a:r>
              <a:rPr lang="ru-RU" dirty="0" smtClean="0"/>
              <a:t>языке</a:t>
            </a:r>
            <a:r>
              <a:rPr lang="en-US" dirty="0" smtClean="0"/>
              <a:t>)</a:t>
            </a:r>
            <a:r>
              <a:rPr lang="ru-RU" i="1" dirty="0" smtClean="0"/>
              <a:t>,(</a:t>
            </a:r>
            <a:r>
              <a:rPr lang="ru-RU" i="1" dirty="0"/>
              <a:t>Учебник) Кнорус: Москва, 2021, </a:t>
            </a:r>
            <a:r>
              <a:rPr lang="ru-RU" i="1" dirty="0" smtClean="0"/>
              <a:t>с.171 </a:t>
            </a:r>
            <a:endParaRPr lang="en-US" dirty="0"/>
          </a:p>
          <a:p>
            <a:r>
              <a:rPr lang="en-US" dirty="0"/>
              <a:t>Hutchinson C</a:t>
            </a:r>
            <a:r>
              <a:rPr lang="ru-RU" dirty="0"/>
              <a:t>.</a:t>
            </a:r>
            <a:r>
              <a:rPr lang="en-US" dirty="0"/>
              <a:t>S</a:t>
            </a:r>
            <a:r>
              <a:rPr lang="ru-RU" i="1" dirty="0"/>
              <a:t>, </a:t>
            </a:r>
            <a:r>
              <a:rPr lang="ru-RU" dirty="0"/>
              <a:t>Международное сотрудничество в сфере цифровых технологий: опыт Европейского союза</a:t>
            </a:r>
            <a:r>
              <a:rPr lang="ru-RU" i="1" dirty="0"/>
              <a:t> </a:t>
            </a:r>
            <a:r>
              <a:rPr lang="en-US" i="1" dirty="0"/>
              <a:t>in </a:t>
            </a:r>
            <a:r>
              <a:rPr lang="ru-RU" i="1" dirty="0"/>
              <a:t>“Цифровое право (Учебник)”, Проспект: Москва, 2019, с</a:t>
            </a:r>
            <a:r>
              <a:rPr lang="ru-RU" i="1" dirty="0" smtClean="0"/>
              <a:t>.530-567</a:t>
            </a:r>
            <a:r>
              <a:rPr lang="ru-RU" i="1" dirty="0"/>
              <a:t>.  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Hutchinson Christophe Samuel </a:t>
            </a:r>
            <a:r>
              <a:rPr lang="en-US" dirty="0"/>
              <a:t>"</a:t>
            </a:r>
            <a:r>
              <a:rPr lang="ru-RU" dirty="0"/>
              <a:t>Сравнительный аналуз целей </a:t>
            </a:r>
            <a:r>
              <a:rPr lang="en-US" dirty="0"/>
              <a:t>американского</a:t>
            </a:r>
            <a:r>
              <a:rPr lang="en-US" dirty="0"/>
              <a:t>, </a:t>
            </a:r>
            <a:r>
              <a:rPr lang="en-US" dirty="0"/>
              <a:t>европейского</a:t>
            </a:r>
            <a:r>
              <a:rPr lang="en-US" dirty="0"/>
              <a:t> и </a:t>
            </a:r>
            <a:r>
              <a:rPr lang="en-US" dirty="0"/>
              <a:t>российского</a:t>
            </a:r>
            <a:r>
              <a:rPr lang="en-US" dirty="0"/>
              <a:t> </a:t>
            </a:r>
            <a:r>
              <a:rPr lang="en-US" dirty="0"/>
              <a:t>конкурентного</a:t>
            </a:r>
            <a:r>
              <a:rPr lang="en-US" dirty="0"/>
              <a:t> </a:t>
            </a:r>
            <a:r>
              <a:rPr lang="en-US" dirty="0"/>
              <a:t>права</a:t>
            </a:r>
            <a:r>
              <a:rPr lang="en-US" dirty="0"/>
              <a:t> в </a:t>
            </a:r>
            <a:r>
              <a:rPr lang="en-US" dirty="0"/>
              <a:t>области</a:t>
            </a:r>
            <a:r>
              <a:rPr lang="en-US" dirty="0"/>
              <a:t> </a:t>
            </a:r>
            <a:r>
              <a:rPr lang="en-US" dirty="0"/>
              <a:t>картелей</a:t>
            </a:r>
            <a:r>
              <a:rPr lang="en-US" dirty="0"/>
              <a:t>” (Les </a:t>
            </a:r>
            <a:r>
              <a:rPr lang="en-US" dirty="0"/>
              <a:t>objectifs</a:t>
            </a:r>
            <a:r>
              <a:rPr lang="en-US" dirty="0"/>
              <a:t> et instruments du droit </a:t>
            </a:r>
            <a:r>
              <a:rPr lang="en-US" dirty="0"/>
              <a:t>russe</a:t>
            </a:r>
            <a:r>
              <a:rPr lang="en-US" dirty="0"/>
              <a:t> </a:t>
            </a:r>
            <a:r>
              <a:rPr lang="en-US" dirty="0"/>
              <a:t>en</a:t>
            </a:r>
            <a:r>
              <a:rPr lang="en-US" dirty="0"/>
              <a:t> </a:t>
            </a:r>
            <a:r>
              <a:rPr lang="en-US" dirty="0"/>
              <a:t>matière</a:t>
            </a:r>
            <a:r>
              <a:rPr lang="en-US" dirty="0"/>
              <a:t> </a:t>
            </a:r>
            <a:r>
              <a:rPr lang="en-US" dirty="0"/>
              <a:t>d'ententes</a:t>
            </a:r>
            <a:r>
              <a:rPr lang="en-US" dirty="0"/>
              <a:t> au regard des droits </a:t>
            </a:r>
            <a:r>
              <a:rPr lang="en-US" dirty="0"/>
              <a:t>américain</a:t>
            </a:r>
            <a:r>
              <a:rPr lang="en-US" dirty="0"/>
              <a:t> et </a:t>
            </a:r>
            <a:r>
              <a:rPr lang="en-US" dirty="0"/>
              <a:t>européen</a:t>
            </a:r>
            <a:r>
              <a:rPr lang="en-US" dirty="0"/>
              <a:t>) </a:t>
            </a:r>
            <a:r>
              <a:rPr lang="en-US" dirty="0" smtClean="0"/>
              <a:t>“ </a:t>
            </a:r>
            <a:r>
              <a:rPr lang="en-US" i="1" dirty="0"/>
              <a:t>in</a:t>
            </a:r>
            <a:r>
              <a:rPr lang="en-US" dirty="0"/>
              <a:t> “Mélanges </a:t>
            </a:r>
            <a:r>
              <a:rPr lang="en-US" dirty="0"/>
              <a:t>en</a:t>
            </a:r>
            <a:r>
              <a:rPr lang="en-US" dirty="0"/>
              <a:t> </a:t>
            </a:r>
            <a:r>
              <a:rPr lang="en-US" dirty="0"/>
              <a:t>l'honneur</a:t>
            </a:r>
            <a:r>
              <a:rPr lang="en-US" dirty="0"/>
              <a:t> du </a:t>
            </a:r>
            <a:r>
              <a:rPr lang="en-US" dirty="0"/>
              <a:t>Professeur</a:t>
            </a:r>
            <a:r>
              <a:rPr lang="en-US" dirty="0"/>
              <a:t> Gérard </a:t>
            </a:r>
            <a:r>
              <a:rPr lang="en-US" dirty="0"/>
              <a:t>Marcou</a:t>
            </a:r>
            <a:r>
              <a:rPr lang="en-US" dirty="0" smtClean="0"/>
              <a:t>”, 2017, pp. 495-525, Publisher: </a:t>
            </a:r>
            <a:r>
              <a:rPr lang="fr-FR" dirty="0" err="1" smtClean="0"/>
              <a:t>Universite</a:t>
            </a:r>
            <a:r>
              <a:rPr lang="fr-FR" smtClean="0"/>
              <a:t> Paris 1 Panthéon-Sorbonne IRJS Éditions Sorbonne. </a:t>
            </a:r>
            <a:r>
              <a:rPr lang="fr-FR" dirty="0" smtClean="0"/>
              <a:t>ISBN</a:t>
            </a:r>
            <a:r>
              <a:rPr lang="fr-FR" dirty="0"/>
              <a:t>: 978-2-919211-78-4</a:t>
            </a:r>
            <a:endParaRPr lang="en-US"/>
          </a:p>
          <a:p>
            <a:r>
              <a:rPr lang="en-US" dirty="0" smtClean="0"/>
              <a:t>Hutchinson Christophe Samuel : </a:t>
            </a:r>
            <a:r>
              <a:rPr lang="en-US" dirty="0"/>
              <a:t>"The end of restrictions to e-commerce in the EU: hype or hope?" in "Topical issues problems of modern law and economics in Europe and </a:t>
            </a:r>
            <a:r>
              <a:rPr lang="en-US" dirty="0" smtClean="0"/>
              <a:t>Asia“,  2018, Volume</a:t>
            </a:r>
            <a:r>
              <a:rPr lang="en-US" dirty="0"/>
              <a:t>: </a:t>
            </a:r>
            <a:r>
              <a:rPr lang="en-US" dirty="0" smtClean="0"/>
              <a:t>pp. 130-143, "</a:t>
            </a:r>
            <a:r>
              <a:rPr lang="en-US" dirty="0" smtClean="0"/>
              <a:t>Yustitsinform</a:t>
            </a:r>
            <a:r>
              <a:rPr lang="en-US" dirty="0"/>
              <a:t>" LLC  </a:t>
            </a:r>
            <a:r>
              <a:rPr lang="en-US" dirty="0" smtClean="0"/>
              <a:t>ISBN</a:t>
            </a:r>
            <a:r>
              <a:rPr lang="en-US" dirty="0"/>
              <a:t>: 978-5-7205-1496-9 </a:t>
            </a:r>
            <a:endParaRPr lang="en-US" dirty="0" smtClean="0"/>
          </a:p>
          <a:p>
            <a:r>
              <a:rPr lang="en-US" dirty="0" smtClean="0"/>
              <a:t>Hutchinson C. S., </a:t>
            </a:r>
            <a:r>
              <a:rPr lang="ru-RU" dirty="0" smtClean="0"/>
              <a:t>Сушкевич А</a:t>
            </a:r>
            <a:r>
              <a:rPr lang="en-US" dirty="0" smtClean="0"/>
              <a:t>.</a:t>
            </a:r>
            <a:r>
              <a:rPr lang="ru-RU" dirty="0" smtClean="0"/>
              <a:t>Г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ru-RU" dirty="0"/>
              <a:t>равнительный анализ конкурентного права США</a:t>
            </a:r>
            <a:r>
              <a:rPr lang="en-US" dirty="0"/>
              <a:t>,</a:t>
            </a:r>
            <a:r>
              <a:rPr lang="ru-RU" dirty="0"/>
              <a:t>ЕС и России</a:t>
            </a:r>
            <a:r>
              <a:rPr lang="en-US" dirty="0"/>
              <a:t>  (“</a:t>
            </a:r>
            <a:r>
              <a:rPr lang="en-US" dirty="0"/>
              <a:t>Analyse</a:t>
            </a:r>
            <a:r>
              <a:rPr lang="en-US" dirty="0"/>
              <a:t> </a:t>
            </a:r>
            <a:r>
              <a:rPr lang="en-US" dirty="0"/>
              <a:t>comparée</a:t>
            </a:r>
            <a:r>
              <a:rPr lang="en-US" dirty="0"/>
              <a:t> des </a:t>
            </a:r>
            <a:r>
              <a:rPr lang="en-US" dirty="0"/>
              <a:t>objectifs</a:t>
            </a:r>
            <a:r>
              <a:rPr lang="en-US" dirty="0"/>
              <a:t> du droit </a:t>
            </a:r>
            <a:r>
              <a:rPr lang="en-US" dirty="0"/>
              <a:t>américain</a:t>
            </a:r>
            <a:r>
              <a:rPr lang="en-US" dirty="0"/>
              <a:t>, </a:t>
            </a:r>
            <a:r>
              <a:rPr lang="en-US" dirty="0"/>
              <a:t>européen</a:t>
            </a:r>
            <a:r>
              <a:rPr lang="en-US" dirty="0"/>
              <a:t> et </a:t>
            </a:r>
            <a:r>
              <a:rPr lang="en-US" dirty="0"/>
              <a:t>russe</a:t>
            </a:r>
            <a:r>
              <a:rPr lang="en-US" dirty="0"/>
              <a:t> de la concurrence</a:t>
            </a:r>
            <a:r>
              <a:rPr lang="en-US" dirty="0" smtClean="0"/>
              <a:t>”, 2015, pp.1-291, AO-</a:t>
            </a:r>
            <a:r>
              <a:rPr lang="en-US" dirty="0" smtClean="0"/>
              <a:t>Jurinfor</a:t>
            </a:r>
            <a:r>
              <a:rPr lang="en-US" dirty="0" smtClean="0"/>
              <a:t>, ISBN</a:t>
            </a:r>
            <a:r>
              <a:rPr lang="en-US" dirty="0"/>
              <a:t>: 978-5-89158-187-6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4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2F3AA9-0C6A-4473-A4C5-A863CEC2CEF0}"/>
</file>

<file path=customXml/itemProps2.xml><?xml version="1.0" encoding="utf-8"?>
<ds:datastoreItem xmlns:ds="http://schemas.openxmlformats.org/officeDocument/2006/customXml" ds:itemID="{0B9C9681-3A47-4D1B-946B-3DF83D5CCB2C}"/>
</file>

<file path=customXml/itemProps3.xml><?xml version="1.0" encoding="utf-8"?>
<ds:datastoreItem xmlns:ds="http://schemas.openxmlformats.org/officeDocument/2006/customXml" ds:itemID="{AC333C69-0DEE-4E74-8EDA-849252B1F1B5}"/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867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15</cp:revision>
  <dcterms:created xsi:type="dcterms:W3CDTF">2022-03-02T14:27:29Z</dcterms:created>
  <dcterms:modified xsi:type="dcterms:W3CDTF">2022-03-02T16:28:16Z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