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2082800"/>
            <a:ext cx="12192000" cy="2819400"/>
          </a:xfrm>
        </p:spPr>
        <p:txBody>
          <a:bodyPr rtlCol="0">
            <a:normAutofit/>
          </a:bodyPr>
          <a:lstStyle/>
          <a:p>
            <a:pPr lvl="0"/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48270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12.07.2023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831" y="4954953"/>
            <a:ext cx="11073911" cy="726831"/>
          </a:xfrm>
        </p:spPr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2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2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2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2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800" b="0" dirty="0" smtClean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1800" b="0" dirty="0">
                <a:solidFill>
                  <a:srgbClr val="92D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0" dirty="0">
                <a:solidFill>
                  <a:srgbClr val="92D050"/>
                </a:solidFill>
                <a:latin typeface="Calibri" panose="020F0502020204030204"/>
              </a:rPr>
              <a:t>Департамент правового регулирования</a:t>
            </a:r>
            <a:br>
              <a:rPr lang="ru-RU" altLang="ru-RU" sz="2400" b="0" dirty="0">
                <a:solidFill>
                  <a:srgbClr val="92D050"/>
                </a:solidFill>
                <a:latin typeface="Calibri" panose="020F0502020204030204"/>
              </a:rPr>
            </a:br>
            <a:r>
              <a:rPr lang="ru-RU" altLang="ru-RU" sz="2400" b="0" dirty="0">
                <a:solidFill>
                  <a:srgbClr val="92D050"/>
                </a:solidFill>
                <a:latin typeface="Calibri" panose="020F0502020204030204"/>
              </a:rPr>
              <a:t>экономической деятельности</a:t>
            </a:r>
            <a:r>
              <a:rPr lang="ru-RU" altLang="ru-RU" b="0" dirty="0">
                <a:solidFill>
                  <a:srgbClr val="92D050"/>
                </a:solidFill>
                <a:latin typeface="Calibri" panose="020F0502020204030204"/>
              </a:rPr>
              <a:t/>
            </a:r>
            <a:br>
              <a:rPr lang="ru-RU" altLang="ru-RU" b="0" dirty="0">
                <a:solidFill>
                  <a:srgbClr val="92D050"/>
                </a:solidFill>
                <a:latin typeface="Calibri" panose="020F0502020204030204"/>
              </a:rPr>
            </a:br>
            <a:r>
              <a:rPr lang="ru-RU" sz="4400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</a:t>
            </a:r>
            <a:b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Доктор </a:t>
            </a:r>
            <a:r>
              <a:rPr lang="ru-RU" sz="3200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юридических наук, профессор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943476" y="1557339"/>
            <a:ext cx="5724525" cy="44989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Почетный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адвокат России</a:t>
            </a:r>
          </a:p>
          <a:p>
            <a:pPr marL="0" indent="0">
              <a:buNone/>
              <a:defRPr/>
            </a:pP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Сфера профессиональных интересов</a:t>
            </a:r>
            <a:r>
              <a:rPr lang="ru-RU" b="1" u="sng" dirty="0">
                <a:solidFill>
                  <a:srgbClr val="002060"/>
                </a:solidFill>
              </a:rPr>
              <a:t>:</a:t>
            </a:r>
          </a:p>
          <a:p>
            <a:pPr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обязательственное право,</a:t>
            </a:r>
          </a:p>
          <a:p>
            <a:pPr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банковское право, </a:t>
            </a:r>
          </a:p>
          <a:p>
            <a:pPr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проблемы наследования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8" y="1916800"/>
            <a:ext cx="4263538" cy="413951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0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185" y="2963376"/>
            <a:ext cx="10058400" cy="1470025"/>
          </a:xfrm>
        </p:spPr>
        <p:txBody>
          <a:bodyPr/>
          <a:lstStyle/>
          <a:p>
            <a:pPr algn="ctr" eaLnBrk="1" hangingPunct="1"/>
            <a:r>
              <a:rPr lang="ru-RU" alt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Магистерская программа </a:t>
            </a:r>
            <a:br>
              <a:rPr lang="ru-RU" alt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«Юрист для частного бизнеса и власти»</a:t>
            </a:r>
            <a:endParaRPr lang="ru-RU" altLang="ru-RU" sz="40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3654060" y="1468805"/>
            <a:ext cx="74549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программы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0" y="857250"/>
            <a:ext cx="9144000" cy="5976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1676401" y="1017599"/>
            <a:ext cx="7742635" cy="27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algn="l" defTabSz="1123950" rtl="0" eaLnBrk="0" fontAlgn="base" hangingPunct="0">
              <a:spcBef>
                <a:spcPct val="0"/>
              </a:spcBef>
              <a:spcAft>
                <a:spcPct val="0"/>
              </a:spcAft>
              <a:defRPr lang="en-GB"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112395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</a:defRPr>
            </a:lvl2pPr>
            <a:lvl3pPr algn="l" defTabSz="112395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</a:defRPr>
            </a:lvl3pPr>
            <a:lvl4pPr algn="l" defTabSz="112395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</a:defRPr>
            </a:lvl4pPr>
            <a:lvl5pPr algn="l" defTabSz="112395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</a:defRPr>
            </a:lvl5pPr>
            <a:lvl6pPr eaLnBrk="1" hangingPunct="1">
              <a:defRPr sz="1969" b="1">
                <a:solidFill>
                  <a:srgbClr val="00338D"/>
                </a:solidFill>
                <a:latin typeface="+mj-lt"/>
              </a:defRPr>
            </a:lvl6pPr>
            <a:lvl7pPr eaLnBrk="1" hangingPunct="1">
              <a:defRPr sz="1969" b="1">
                <a:solidFill>
                  <a:srgbClr val="00338D"/>
                </a:solidFill>
                <a:latin typeface="+mj-lt"/>
              </a:defRPr>
            </a:lvl7pPr>
            <a:lvl8pPr eaLnBrk="1" hangingPunct="1">
              <a:defRPr sz="1969" b="1">
                <a:solidFill>
                  <a:srgbClr val="00338D"/>
                </a:solidFill>
                <a:latin typeface="+mj-lt"/>
              </a:defRPr>
            </a:lvl8pPr>
            <a:lvl9pPr eaLnBrk="1" hangingPunct="1">
              <a:defRPr sz="1969" b="1">
                <a:solidFill>
                  <a:srgbClr val="00338D"/>
                </a:solidFill>
                <a:latin typeface="+mj-lt"/>
              </a:defRPr>
            </a:lvl9pPr>
          </a:lstStyle>
          <a:p>
            <a:pPr eaLnBrk="1" hangingPunct="1">
              <a:defRPr/>
            </a:pPr>
            <a:r>
              <a:rPr lang="ru-RU" altLang="ru-RU" sz="1800" kern="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Экспертные статусы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857377" y="1638301"/>
            <a:ext cx="4155281" cy="1121569"/>
          </a:xfrm>
          <a:prstGeom prst="rect">
            <a:avLst/>
          </a:prstGeom>
          <a:solidFill>
            <a:srgbClr val="355574">
              <a:alpha val="68000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Эксперт Российской Академии наук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16268" y="1635919"/>
            <a:ext cx="4155281" cy="1123950"/>
          </a:xfrm>
          <a:prstGeom prst="rect">
            <a:avLst/>
          </a:prstGeom>
          <a:solidFill>
            <a:srgbClr val="355574">
              <a:alpha val="71000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Эксперт </a:t>
            </a:r>
            <a:r>
              <a:rPr lang="ru-RU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Росаккредагентства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единительная линия 59"/>
          <p:cNvCxnSpPr>
            <a:cxnSpLocks/>
          </p:cNvCxnSpPr>
          <p:nvPr/>
        </p:nvCxnSpPr>
        <p:spPr>
          <a:xfrm flipH="1">
            <a:off x="1938338" y="4997054"/>
            <a:ext cx="84843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446585" y="3807619"/>
            <a:ext cx="6049107" cy="11239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800" b="1" dirty="0">
                <a:solidFill>
                  <a:srgbClr val="002060"/>
                </a:solidFill>
              </a:rPr>
              <a:t>арбитр Международного коммерческого арбитражного суда при ТПП РФ</a:t>
            </a:r>
          </a:p>
        </p:txBody>
      </p:sp>
      <p:pic>
        <p:nvPicPr>
          <p:cNvPr id="11272" name="Рисунок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742" y="2943226"/>
            <a:ext cx="856059" cy="822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Рисунок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17" y="2940844"/>
            <a:ext cx="856059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Рисунок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373" y="5062538"/>
            <a:ext cx="728663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0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Публикации</a:t>
            </a:r>
          </a:p>
        </p:txBody>
      </p:sp>
      <p:sp>
        <p:nvSpPr>
          <p:cNvPr id="6147" name="Объект 2"/>
          <p:cNvSpPr>
            <a:spLocks noGrp="1"/>
          </p:cNvSpPr>
          <p:nvPr>
            <p:ph sz="half" idx="1"/>
          </p:nvPr>
        </p:nvSpPr>
        <p:spPr>
          <a:xfrm>
            <a:off x="742462" y="1598613"/>
            <a:ext cx="4495800" cy="4284662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accent1"/>
                </a:solidFill>
              </a:rPr>
              <a:t>автор более 150 публикаций (свыше 200 </a:t>
            </a:r>
            <a:r>
              <a:rPr lang="ru-RU" altLang="ru-RU" b="1" dirty="0" err="1" smtClean="0">
                <a:solidFill>
                  <a:schemeClr val="accent1"/>
                </a:solidFill>
              </a:rPr>
              <a:t>п.л</a:t>
            </a:r>
            <a:r>
              <a:rPr lang="ru-RU" altLang="ru-RU" b="1" dirty="0" smtClean="0">
                <a:solidFill>
                  <a:schemeClr val="accent1"/>
                </a:solidFill>
              </a:rPr>
              <a:t>.), в том числе в периодических изданиях, индексируемых в </a:t>
            </a:r>
            <a:r>
              <a:rPr lang="ru-RU" altLang="ru-RU" b="1" dirty="0" err="1" smtClean="0">
                <a:solidFill>
                  <a:schemeClr val="accent1"/>
                </a:solidFill>
              </a:rPr>
              <a:t>Scopus</a:t>
            </a:r>
            <a:r>
              <a:rPr lang="ru-RU" altLang="ru-RU" b="1" dirty="0" smtClean="0">
                <a:solidFill>
                  <a:schemeClr val="accent1"/>
                </a:solidFill>
              </a:rPr>
              <a:t> и </a:t>
            </a:r>
            <a:r>
              <a:rPr lang="ru-RU" altLang="ru-RU" b="1" dirty="0" err="1" smtClean="0">
                <a:solidFill>
                  <a:schemeClr val="accent1"/>
                </a:solidFill>
              </a:rPr>
              <a:t>Web</a:t>
            </a:r>
            <a:r>
              <a:rPr lang="ru-RU" altLang="ru-RU" b="1" dirty="0" smtClean="0">
                <a:solidFill>
                  <a:schemeClr val="accent1"/>
                </a:solidFill>
              </a:rPr>
              <a:t> </a:t>
            </a:r>
            <a:r>
              <a:rPr lang="ru-RU" altLang="ru-RU" b="1" dirty="0" err="1" smtClean="0">
                <a:solidFill>
                  <a:schemeClr val="accent1"/>
                </a:solidFill>
              </a:rPr>
              <a:t>of</a:t>
            </a:r>
            <a:r>
              <a:rPr lang="ru-RU" altLang="ru-RU" b="1" dirty="0" smtClean="0">
                <a:solidFill>
                  <a:schemeClr val="accent1"/>
                </a:solidFill>
              </a:rPr>
              <a:t> </a:t>
            </a:r>
            <a:r>
              <a:rPr lang="ru-RU" altLang="ru-RU" b="1" dirty="0" err="1" smtClean="0">
                <a:solidFill>
                  <a:schemeClr val="accent1"/>
                </a:solidFill>
              </a:rPr>
              <a:t>Science</a:t>
            </a:r>
            <a:endParaRPr lang="ru-RU" altLang="ru-RU" b="1" dirty="0" smtClean="0">
              <a:solidFill>
                <a:schemeClr val="accent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0463" y="1700214"/>
            <a:ext cx="4540250" cy="4681537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2400" dirty="0"/>
              <a:t> </a:t>
            </a:r>
            <a:r>
              <a:rPr lang="ru-RU" sz="2400" b="1" dirty="0">
                <a:solidFill>
                  <a:schemeClr val="accent1"/>
                </a:solidFill>
              </a:rPr>
              <a:t>При личном участии опубликовано </a:t>
            </a:r>
            <a:r>
              <a:rPr lang="ru-RU" sz="2400" b="1" dirty="0" smtClean="0">
                <a:solidFill>
                  <a:schemeClr val="accent1"/>
                </a:solidFill>
              </a:rPr>
              <a:t>10 </a:t>
            </a:r>
            <a:r>
              <a:rPr lang="ru-RU" sz="2400" b="1" dirty="0">
                <a:solidFill>
                  <a:schemeClr val="accent1"/>
                </a:solidFill>
              </a:rPr>
              <a:t>учебников для юридических  вузов страны, в том числе по таким основополагающим дисциплинам как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sz="2400" b="1" dirty="0">
                <a:solidFill>
                  <a:schemeClr val="accent1"/>
                </a:solidFill>
              </a:rPr>
              <a:t> «Гражданское право»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sz="2400" b="1" dirty="0">
                <a:solidFill>
                  <a:schemeClr val="accent1"/>
                </a:solidFill>
              </a:rPr>
              <a:t> «Вещное право»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sz="2400" b="1" dirty="0">
                <a:solidFill>
                  <a:schemeClr val="accent1"/>
                </a:solidFill>
              </a:rPr>
              <a:t> «Наследственное право»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sz="2400" b="1" dirty="0">
                <a:solidFill>
                  <a:schemeClr val="accent1"/>
                </a:solidFill>
              </a:rPr>
              <a:t>«Договорное право</a:t>
            </a:r>
            <a:r>
              <a:rPr lang="ru-RU" sz="2400" b="1" dirty="0" smtClean="0">
                <a:solidFill>
                  <a:schemeClr val="accent1"/>
                </a:solidFill>
              </a:rPr>
              <a:t>»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sz="2400" b="1" dirty="0" smtClean="0">
                <a:solidFill>
                  <a:schemeClr val="accent1"/>
                </a:solidFill>
              </a:rPr>
              <a:t>Право интеллектуальной</a:t>
            </a:r>
          </a:p>
          <a:p>
            <a:pPr marL="0" indent="0">
              <a:buNone/>
              <a:defRPr/>
            </a:pPr>
            <a:r>
              <a:rPr lang="ru-RU" sz="2400" b="1" dirty="0" smtClean="0">
                <a:solidFill>
                  <a:schemeClr val="accent1"/>
                </a:solidFill>
              </a:rPr>
              <a:t>собственности</a:t>
            </a: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6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Награждалась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1524000" y="1304926"/>
            <a:ext cx="9144000" cy="4500563"/>
          </a:xfrm>
        </p:spPr>
        <p:txBody>
          <a:bodyPr/>
          <a:lstStyle/>
          <a:p>
            <a:r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Почетной грамотой Казначейства Российской Федерации,</a:t>
            </a:r>
          </a:p>
          <a:p>
            <a:r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Дипломом золотая кафедра России за заслуги в области развития отечественного образования,</a:t>
            </a:r>
          </a:p>
          <a:p>
            <a:r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Почетным знаком отличия «За заслуги в образовании и науке»,</a:t>
            </a:r>
          </a:p>
          <a:p>
            <a:r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Грамотами и Благодарностями  Федерации независимых профсоюзов России, руководства</a:t>
            </a:r>
            <a:r>
              <a:rPr lang="ru-RU" altLang="ru-RU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Финуниверситета.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71023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977D28-36DE-4182-960D-A66C831CF3FC}"/>
</file>

<file path=customXml/itemProps2.xml><?xml version="1.0" encoding="utf-8"?>
<ds:datastoreItem xmlns:ds="http://schemas.openxmlformats.org/officeDocument/2006/customXml" ds:itemID="{0140C01D-51D6-41D3-9657-83E9F0E7E98B}"/>
</file>

<file path=customXml/itemProps3.xml><?xml version="1.0" encoding="utf-8"?>
<ds:datastoreItem xmlns:ds="http://schemas.openxmlformats.org/officeDocument/2006/customXml" ds:itemID="{65C05432-7D30-43B5-9C6B-96672BD1B44D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(1)(1)</Template>
  <TotalTime>28</TotalTime>
  <Words>145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Book Antiqua</vt:lpstr>
      <vt:lpstr>Calibri</vt:lpstr>
      <vt:lpstr>Times New Roman</vt:lpstr>
      <vt:lpstr>Wingdings</vt:lpstr>
      <vt:lpstr>Тема Office</vt:lpstr>
      <vt:lpstr>              Департамент правового регулирования экономической деятельности  Иванова Светлана Анатольевна Доктор юридических наук, профессор</vt:lpstr>
      <vt:lpstr>Презентация PowerPoint</vt:lpstr>
      <vt:lpstr>Магистерская программа  «Юрист для частного бизнеса и власти»</vt:lpstr>
      <vt:lpstr>Презентация PowerPoint</vt:lpstr>
      <vt:lpstr>Публикации</vt:lpstr>
      <vt:lpstr>Награждалась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Анатольевна И.</dc:creator>
  <cp:lastModifiedBy>Светлана Анатольевна И.</cp:lastModifiedBy>
  <cp:revision>4</cp:revision>
  <dcterms:created xsi:type="dcterms:W3CDTF">2023-07-12T13:09:51Z</dcterms:created>
  <dcterms:modified xsi:type="dcterms:W3CDTF">2023-07-12T13:38:38Z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